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notesSlides/notesSlide1.xml" ContentType="application/vnd.openxmlformats-officedocument.presentationml.notesSlide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101"/>
  </p:notesMasterIdLst>
  <p:sldIdLst>
    <p:sldId id="256" r:id="rId2"/>
    <p:sldId id="257" r:id="rId3"/>
    <p:sldId id="258" r:id="rId4"/>
    <p:sldId id="259" r:id="rId5"/>
    <p:sldId id="276" r:id="rId6"/>
    <p:sldId id="277" r:id="rId7"/>
    <p:sldId id="278" r:id="rId8"/>
    <p:sldId id="279" r:id="rId9"/>
    <p:sldId id="280" r:id="rId10"/>
    <p:sldId id="281" r:id="rId11"/>
    <p:sldId id="282" r:id="rId12"/>
    <p:sldId id="283" r:id="rId13"/>
    <p:sldId id="284" r:id="rId14"/>
    <p:sldId id="260" r:id="rId15"/>
    <p:sldId id="269" r:id="rId16"/>
    <p:sldId id="357" r:id="rId17"/>
    <p:sldId id="359" r:id="rId18"/>
    <p:sldId id="402" r:id="rId19"/>
    <p:sldId id="263" r:id="rId20"/>
    <p:sldId id="354" r:id="rId21"/>
    <p:sldId id="360" r:id="rId22"/>
    <p:sldId id="362" r:id="rId23"/>
    <p:sldId id="291" r:id="rId24"/>
    <p:sldId id="367" r:id="rId25"/>
    <p:sldId id="292" r:id="rId26"/>
    <p:sldId id="293" r:id="rId27"/>
    <p:sldId id="396" r:id="rId28"/>
    <p:sldId id="294" r:id="rId29"/>
    <p:sldId id="295" r:id="rId30"/>
    <p:sldId id="264" r:id="rId31"/>
    <p:sldId id="271" r:id="rId32"/>
    <p:sldId id="397" r:id="rId33"/>
    <p:sldId id="351" r:id="rId34"/>
    <p:sldId id="363" r:id="rId35"/>
    <p:sldId id="364" r:id="rId36"/>
    <p:sldId id="296" r:id="rId37"/>
    <p:sldId id="297" r:id="rId38"/>
    <p:sldId id="398" r:id="rId39"/>
    <p:sldId id="333" r:id="rId40"/>
    <p:sldId id="365" r:id="rId41"/>
    <p:sldId id="366" r:id="rId42"/>
    <p:sldId id="335" r:id="rId43"/>
    <p:sldId id="403" r:id="rId44"/>
    <p:sldId id="408" r:id="rId45"/>
    <p:sldId id="265" r:id="rId46"/>
    <p:sldId id="272" r:id="rId47"/>
    <p:sldId id="372" r:id="rId48"/>
    <p:sldId id="303" r:id="rId49"/>
    <p:sldId id="304" r:id="rId50"/>
    <p:sldId id="373" r:id="rId51"/>
    <p:sldId id="305" r:id="rId52"/>
    <p:sldId id="266" r:id="rId53"/>
    <p:sldId id="273" r:id="rId54"/>
    <p:sldId id="374" r:id="rId55"/>
    <p:sldId id="381" r:id="rId56"/>
    <p:sldId id="267" r:id="rId57"/>
    <p:sldId id="307" r:id="rId58"/>
    <p:sldId id="320" r:id="rId59"/>
    <p:sldId id="375" r:id="rId60"/>
    <p:sldId id="321" r:id="rId61"/>
    <p:sldId id="308" r:id="rId62"/>
    <p:sldId id="376" r:id="rId63"/>
    <p:sldId id="382" r:id="rId64"/>
    <p:sldId id="309" r:id="rId65"/>
    <p:sldId id="377" r:id="rId66"/>
    <p:sldId id="399" r:id="rId67"/>
    <p:sldId id="389" r:id="rId68"/>
    <p:sldId id="404" r:id="rId69"/>
    <p:sldId id="345" r:id="rId70"/>
    <p:sldId id="378" r:id="rId71"/>
    <p:sldId id="310" r:id="rId72"/>
    <p:sldId id="379" r:id="rId73"/>
    <p:sldId id="311" r:id="rId74"/>
    <p:sldId id="380" r:id="rId75"/>
    <p:sldId id="383" r:id="rId76"/>
    <p:sldId id="312" r:id="rId77"/>
    <p:sldId id="384" r:id="rId78"/>
    <p:sldId id="268" r:id="rId79"/>
    <p:sldId id="313" r:id="rId80"/>
    <p:sldId id="385" r:id="rId81"/>
    <p:sldId id="401" r:id="rId82"/>
    <p:sldId id="315" r:id="rId83"/>
    <p:sldId id="386" r:id="rId84"/>
    <p:sldId id="400" r:id="rId85"/>
    <p:sldId id="387" r:id="rId86"/>
    <p:sldId id="316" r:id="rId87"/>
    <p:sldId id="388" r:id="rId88"/>
    <p:sldId id="405" r:id="rId89"/>
    <p:sldId id="390" r:id="rId90"/>
    <p:sldId id="406" r:id="rId91"/>
    <p:sldId id="348" r:id="rId92"/>
    <p:sldId id="391" r:id="rId93"/>
    <p:sldId id="392" r:id="rId94"/>
    <p:sldId id="407" r:id="rId95"/>
    <p:sldId id="318" r:id="rId96"/>
    <p:sldId id="394" r:id="rId97"/>
    <p:sldId id="395" r:id="rId98"/>
    <p:sldId id="342" r:id="rId99"/>
    <p:sldId id="393" r:id="rId100"/>
  </p:sldIdLst>
  <p:sldSz cx="12192000" cy="6858000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기본 구역" id="{1F1D2915-B4FE-49C1-9544-2D6CFCB0D900}">
          <p14:sldIdLst>
            <p14:sldId id="256"/>
            <p14:sldId id="257"/>
            <p14:sldId id="258"/>
          </p14:sldIdLst>
        </p14:section>
        <p14:section name="목차" id="{8B6E7CC6-48D7-420D-BF7F-9F4AED5E467D}">
          <p14:sldIdLst>
            <p14:sldId id="259"/>
          </p14:sldIdLst>
        </p14:section>
        <p14:section name="화면 레이아웃" id="{332BC360-2958-46E9-BF6F-2EC2BF8B7E12}">
          <p14:sldIdLst>
            <p14:sldId id="276"/>
            <p14:sldId id="277"/>
            <p14:sldId id="278"/>
            <p14:sldId id="279"/>
            <p14:sldId id="280"/>
            <p14:sldId id="281"/>
            <p14:sldId id="282"/>
            <p14:sldId id="283"/>
            <p14:sldId id="284"/>
          </p14:sldIdLst>
        </p14:section>
        <p14:section name="사용자 관리" id="{93C06D7B-2B74-4EDC-B88D-2C5DA8E07A78}">
          <p14:sldIdLst>
            <p14:sldId id="260"/>
            <p14:sldId id="269"/>
            <p14:sldId id="357"/>
            <p14:sldId id="359"/>
            <p14:sldId id="402"/>
          </p14:sldIdLst>
        </p14:section>
        <p14:section name="포인트/구매 관리" id="{5BCD821A-7D31-487F-824E-D865AF9E1A20}">
          <p14:sldIdLst>
            <p14:sldId id="263"/>
            <p14:sldId id="354"/>
            <p14:sldId id="360"/>
            <p14:sldId id="362"/>
            <p14:sldId id="291"/>
            <p14:sldId id="367"/>
            <p14:sldId id="292"/>
            <p14:sldId id="293"/>
            <p14:sldId id="396"/>
            <p14:sldId id="294"/>
            <p14:sldId id="295"/>
          </p14:sldIdLst>
        </p14:section>
        <p14:section name="시스템 관리" id="{2948D0CB-A8DC-48B2-B389-BBED5DFDA979}">
          <p14:sldIdLst>
            <p14:sldId id="264"/>
            <p14:sldId id="271"/>
            <p14:sldId id="397"/>
            <p14:sldId id="351"/>
            <p14:sldId id="363"/>
            <p14:sldId id="364"/>
            <p14:sldId id="296"/>
            <p14:sldId id="297"/>
            <p14:sldId id="398"/>
            <p14:sldId id="333"/>
            <p14:sldId id="365"/>
            <p14:sldId id="366"/>
            <p14:sldId id="335"/>
            <p14:sldId id="403"/>
            <p14:sldId id="408"/>
          </p14:sldIdLst>
        </p14:section>
        <p14:section name="배너 관리" id="{8AAA968D-BBE3-43FF-811D-A2DA6923310F}">
          <p14:sldIdLst>
            <p14:sldId id="265"/>
            <p14:sldId id="272"/>
            <p14:sldId id="372"/>
            <p14:sldId id="303"/>
            <p14:sldId id="304"/>
            <p14:sldId id="373"/>
            <p14:sldId id="305"/>
          </p14:sldIdLst>
        </p14:section>
        <p14:section name="공지 관리" id="{BAF694C7-45A8-4D97-B308-6A7089AE5580}">
          <p14:sldIdLst>
            <p14:sldId id="266"/>
            <p14:sldId id="273"/>
            <p14:sldId id="374"/>
            <p14:sldId id="381"/>
          </p14:sldIdLst>
        </p14:section>
        <p14:section name="온라인몰 관리" id="{2A70E720-EA2C-430A-8D84-679F348A258C}">
          <p14:sldIdLst>
            <p14:sldId id="267"/>
            <p14:sldId id="307"/>
            <p14:sldId id="320"/>
            <p14:sldId id="375"/>
            <p14:sldId id="321"/>
            <p14:sldId id="308"/>
            <p14:sldId id="376"/>
            <p14:sldId id="382"/>
            <p14:sldId id="309"/>
            <p14:sldId id="377"/>
            <p14:sldId id="399"/>
            <p14:sldId id="389"/>
            <p14:sldId id="404"/>
            <p14:sldId id="345"/>
            <p14:sldId id="378"/>
            <p14:sldId id="310"/>
            <p14:sldId id="379"/>
            <p14:sldId id="311"/>
            <p14:sldId id="380"/>
            <p14:sldId id="383"/>
            <p14:sldId id="312"/>
            <p14:sldId id="384"/>
          </p14:sldIdLst>
        </p14:section>
        <p14:section name="스마트 오더 관리" id="{9907E639-89A2-4F40-AD64-A557C56FDEC6}">
          <p14:sldIdLst>
            <p14:sldId id="268"/>
            <p14:sldId id="313"/>
            <p14:sldId id="385"/>
            <p14:sldId id="401"/>
            <p14:sldId id="315"/>
            <p14:sldId id="386"/>
            <p14:sldId id="400"/>
            <p14:sldId id="387"/>
            <p14:sldId id="316"/>
            <p14:sldId id="388"/>
            <p14:sldId id="405"/>
            <p14:sldId id="390"/>
            <p14:sldId id="406"/>
            <p14:sldId id="348"/>
            <p14:sldId id="391"/>
            <p14:sldId id="392"/>
            <p14:sldId id="407"/>
            <p14:sldId id="318"/>
            <p14:sldId id="394"/>
            <p14:sldId id="395"/>
            <p14:sldId id="342"/>
            <p14:sldId id="393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C000"/>
    <a:srgbClr val="4472C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0000" autoAdjust="0"/>
    <p:restoredTop sz="95412" autoAdjust="0"/>
  </p:normalViewPr>
  <p:slideViewPr>
    <p:cSldViewPr snapToGrid="0">
      <p:cViewPr varScale="1">
        <p:scale>
          <a:sx n="103" d="100"/>
          <a:sy n="103" d="100"/>
        </p:scale>
        <p:origin x="88" y="32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presProps" Target="presProps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DB7C48D-847D-41EB-9FB8-308D04E34089}" type="datetimeFigureOut">
              <a:rPr lang="ko-KR" altLang="en-US" smtClean="0"/>
              <a:t>2023-04-17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DE1825F-C80B-45AC-8129-5BA18534EF96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4295637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DE1825F-C80B-45AC-8129-5BA18534EF96}" type="slidenum">
              <a:rPr lang="ko-KR" altLang="en-US" smtClean="0"/>
              <a:t>48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2471499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075901E-F399-E4F2-60C8-020731D7180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CC3E4268-3631-B5D2-E8A6-918EA8FCE60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/>
              <a:t>클릭하여 마스터 부제목 스타일 편집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6494D01E-2235-A886-70CE-2644DFC850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F2A86E1-202E-4EB4-99EA-0AEFDB5F56E8}" type="datetime1">
              <a:rPr lang="ko-KR" altLang="en-US" smtClean="0"/>
              <a:t>2023-04-17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46532124-44BA-AA7B-81A2-B92EE06D04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15412E29-37F5-88F3-CC6F-D4AEED892C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1012515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BFCA543-25FE-B19B-79C3-27AB0287AF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A30A213F-B278-75CA-38FD-326F412B690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3413C651-8996-9758-EEA1-3BC835EB3A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3C1873-F296-40B1-A00E-4F8CDD3EFA3B}" type="datetime1">
              <a:rPr lang="ko-KR" altLang="en-US" smtClean="0"/>
              <a:t>2023-04-17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E0412DCF-208D-5E31-30F6-9B9BFEB0E0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36246B67-E4EA-83CB-533C-BC9C2F11A3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5338434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>
            <a:extLst>
              <a:ext uri="{FF2B5EF4-FFF2-40B4-BE49-F238E27FC236}">
                <a16:creationId xmlns:a16="http://schemas.microsoft.com/office/drawing/2014/main" id="{873AE398-12A6-0323-AD66-B820B16F632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F8E9773C-3536-35DD-0624-7BFD92E9C67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BFA612D0-918D-1582-9B96-837DF2B1C8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E302C0-EEE7-404E-8004-F94ACFE1A905}" type="datetime1">
              <a:rPr lang="ko-KR" altLang="en-US" smtClean="0"/>
              <a:t>2023-04-17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25D8A925-6141-85DB-0C38-EE97309770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41D493C7-45E6-B243-9ABF-67919C52C5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4355866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21D1C94-B763-EB29-AEE9-97EBE997FA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A929C8E-CBB6-0D39-3406-2F0ED052A1B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02147068-D41C-F88A-97BC-31B87F6959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92E44B-EFDE-429F-A305-69B00D7A3125}" type="datetime1">
              <a:rPr lang="ko-KR" altLang="en-US" smtClean="0"/>
              <a:t>2023-04-17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CBF2BA9F-9241-119D-C71B-DAA1A1495C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148D07D0-F0D5-86C2-E230-256B118BB0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>
            <a:lvl1pPr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7E1CE73B-84C7-4AAC-9FE3-B393E1970512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2754528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08EC3B7-4159-8BA6-5FEC-507B20D209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BC532823-C044-B7AF-7D6F-E3250613784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E694C4DF-DF81-E155-0F7D-B603C87DFF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F48B4-F96F-42CF-AE0E-5718DC195334}" type="datetime1">
              <a:rPr lang="ko-KR" altLang="en-US" smtClean="0"/>
              <a:t>2023-04-17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1349EA1D-76D0-282B-2FD8-302D5AD83F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A6B95661-2AA1-D86B-41B4-6E8A591DDC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9242764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B25682F-B2E6-B086-C86A-21BE067BCF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9CCEB3C-3D7C-DA93-C757-B1A236F3424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330A8337-437D-B1EA-C6A6-F5BB648894F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748733B7-5816-8C21-2BD6-EF83A09C00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E0A99D-0A56-45FE-9CD7-9F8E71C87D3A}" type="datetime1">
              <a:rPr lang="ko-KR" altLang="en-US" smtClean="0"/>
              <a:t>2023-04-17</a:t>
            </a:fld>
            <a:endParaRPr lang="ko-KR" altLang="en-US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76F594BE-7336-5B02-4838-F187D5F9A2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890A4278-02BC-D3DB-B6EC-ED9EA5EF3B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8742700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3CA4E42-F9FC-FADD-8B18-EBEACAEDD0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0E7D6AEF-F235-C30E-F077-329E0FDF11F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F4A00C36-AF48-A752-9400-E0894757885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8DE6F822-5E6D-54AE-0228-B6D947B2E40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6" name="내용 개체 틀 5">
            <a:extLst>
              <a:ext uri="{FF2B5EF4-FFF2-40B4-BE49-F238E27FC236}">
                <a16:creationId xmlns:a16="http://schemas.microsoft.com/office/drawing/2014/main" id="{78298E2C-0E03-B46D-00FD-560F8DF75EB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7" name="날짜 개체 틀 6">
            <a:extLst>
              <a:ext uri="{FF2B5EF4-FFF2-40B4-BE49-F238E27FC236}">
                <a16:creationId xmlns:a16="http://schemas.microsoft.com/office/drawing/2014/main" id="{080CD842-69BF-676B-DE68-AF6BACA84D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6491C3-7E79-4E7B-B1A3-6AEF28F49628}" type="datetime1">
              <a:rPr lang="ko-KR" altLang="en-US" smtClean="0"/>
              <a:t>2023-04-17</a:t>
            </a:fld>
            <a:endParaRPr lang="ko-KR" altLang="en-US"/>
          </a:p>
        </p:txBody>
      </p:sp>
      <p:sp>
        <p:nvSpPr>
          <p:cNvPr id="8" name="바닥글 개체 틀 7">
            <a:extLst>
              <a:ext uri="{FF2B5EF4-FFF2-40B4-BE49-F238E27FC236}">
                <a16:creationId xmlns:a16="http://schemas.microsoft.com/office/drawing/2014/main" id="{4C4A972D-3DA3-A632-220E-F1C7DCB838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9" name="슬라이드 번호 개체 틀 8">
            <a:extLst>
              <a:ext uri="{FF2B5EF4-FFF2-40B4-BE49-F238E27FC236}">
                <a16:creationId xmlns:a16="http://schemas.microsoft.com/office/drawing/2014/main" id="{C4F448C6-B6A4-5900-A3F6-449A6B5CAC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675251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2ABE361-64FB-E33F-6C79-A8588A9F39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7324E385-4AFB-AF20-26E9-FEC306AEA5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4CC1C0-C1BF-4135-B71C-A457787E2BF3}" type="datetime1">
              <a:rPr lang="ko-KR" altLang="en-US" smtClean="0"/>
              <a:t>2023-04-17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827FF6C6-F3A5-CE6F-EE38-C56DD8E09B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785DFCBD-996B-EECE-D985-8D54E47F86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73591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>
            <a:extLst>
              <a:ext uri="{FF2B5EF4-FFF2-40B4-BE49-F238E27FC236}">
                <a16:creationId xmlns:a16="http://schemas.microsoft.com/office/drawing/2014/main" id="{F8E8DE2A-214C-D92C-B684-5388943897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6DA4A1-3BE9-40EC-9865-853675CBA6B1}" type="datetime1">
              <a:rPr lang="ko-KR" altLang="en-US" smtClean="0"/>
              <a:t>2023-04-17</a:t>
            </a:fld>
            <a:endParaRPr lang="ko-KR" altLang="en-US"/>
          </a:p>
        </p:txBody>
      </p:sp>
      <p:sp>
        <p:nvSpPr>
          <p:cNvPr id="3" name="바닥글 개체 틀 2">
            <a:extLst>
              <a:ext uri="{FF2B5EF4-FFF2-40B4-BE49-F238E27FC236}">
                <a16:creationId xmlns:a16="http://schemas.microsoft.com/office/drawing/2014/main" id="{96F9B5F6-C678-E782-353E-471E56A941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CA9B9DF-A444-975E-FD7A-1C956E827E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5356558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254BE5D-7217-7B25-94FF-A6323DD5BA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EEFCA4B-5493-D2F8-C95C-200BA7754BD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6E0B2F08-81EA-8F0B-9BAC-9E14EDE4EEC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EEBD354F-EDFB-0704-936F-4EE8C8BB72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1967F7-CB12-4738-A4CB-7AE550E9EBA3}" type="datetime1">
              <a:rPr lang="ko-KR" altLang="en-US" smtClean="0"/>
              <a:t>2023-04-17</a:t>
            </a:fld>
            <a:endParaRPr lang="ko-KR" altLang="en-US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EEE036A1-C543-CC8D-3E99-25C216146B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AA7897DA-5027-2E7E-A12C-D2C322ED71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573187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009E5DF-17FF-4DFE-13BB-B2C5119080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363635CA-BDDC-C3DA-B93A-11BB830AFDF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5603A22F-2997-355F-0E64-0184A19C916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44692C48-D21C-4183-0F8B-607071D46A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BAA0DD-3A0C-4E5D-8CA2-81FCB7F78ADE}" type="datetime1">
              <a:rPr lang="ko-KR" altLang="en-US" smtClean="0"/>
              <a:t>2023-04-17</a:t>
            </a:fld>
            <a:endParaRPr lang="ko-KR" altLang="en-US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F831D85F-7BDE-2CD7-7017-3F41D714EC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6B8670A4-85E3-3282-BCCF-B9EEFD642C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402540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>
            <a:extLst>
              <a:ext uri="{FF2B5EF4-FFF2-40B4-BE49-F238E27FC236}">
                <a16:creationId xmlns:a16="http://schemas.microsoft.com/office/drawing/2014/main" id="{BBEE26EE-A0E6-CAAD-2E38-A2923E0FE0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B5A07FBD-46BB-4AC8-AB1D-E1413EA9196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4A39C2B0-512C-DA82-F1DD-C2E4605BA00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CD141E5-CC97-4EBF-81F8-2CC5DFD27A55}" type="datetime1">
              <a:rPr lang="ko-KR" altLang="en-US" smtClean="0"/>
              <a:t>2023-04-17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0D234CBB-9E6E-0049-26C3-F8E6C6995C5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92D59422-D6AD-70BB-FC62-766A366DBF2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867534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tags" Target="../tags/tag13.xml"/><Relationship Id="rId18" Type="http://schemas.openxmlformats.org/officeDocument/2006/relationships/tags" Target="../tags/tag18.xml"/><Relationship Id="rId3" Type="http://schemas.openxmlformats.org/officeDocument/2006/relationships/tags" Target="../tags/tag3.xml"/><Relationship Id="rId21" Type="http://schemas.openxmlformats.org/officeDocument/2006/relationships/tags" Target="../tags/tag21.xml"/><Relationship Id="rId7" Type="http://schemas.openxmlformats.org/officeDocument/2006/relationships/tags" Target="../tags/tag7.xml"/><Relationship Id="rId12" Type="http://schemas.openxmlformats.org/officeDocument/2006/relationships/tags" Target="../tags/tag12.xml"/><Relationship Id="rId17" Type="http://schemas.openxmlformats.org/officeDocument/2006/relationships/tags" Target="../tags/tag17.xml"/><Relationship Id="rId25" Type="http://schemas.openxmlformats.org/officeDocument/2006/relationships/slideLayout" Target="../slideLayouts/slideLayout2.xml"/><Relationship Id="rId2" Type="http://schemas.openxmlformats.org/officeDocument/2006/relationships/tags" Target="../tags/tag2.xml"/><Relationship Id="rId16" Type="http://schemas.openxmlformats.org/officeDocument/2006/relationships/tags" Target="../tags/tag16.xml"/><Relationship Id="rId20" Type="http://schemas.openxmlformats.org/officeDocument/2006/relationships/tags" Target="../tags/tag20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24" Type="http://schemas.openxmlformats.org/officeDocument/2006/relationships/tags" Target="../tags/tag24.xml"/><Relationship Id="rId5" Type="http://schemas.openxmlformats.org/officeDocument/2006/relationships/tags" Target="../tags/tag5.xml"/><Relationship Id="rId15" Type="http://schemas.openxmlformats.org/officeDocument/2006/relationships/tags" Target="../tags/tag15.xml"/><Relationship Id="rId23" Type="http://schemas.openxmlformats.org/officeDocument/2006/relationships/tags" Target="../tags/tag23.xml"/><Relationship Id="rId10" Type="http://schemas.openxmlformats.org/officeDocument/2006/relationships/tags" Target="../tags/tag10.xml"/><Relationship Id="rId19" Type="http://schemas.openxmlformats.org/officeDocument/2006/relationships/tags" Target="../tags/tag19.xml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tags" Target="../tags/tag14.xml"/><Relationship Id="rId22" Type="http://schemas.openxmlformats.org/officeDocument/2006/relationships/tags" Target="../tags/tag2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jpeg"/><Relationship Id="rId4" Type="http://schemas.openxmlformats.org/officeDocument/2006/relationships/image" Target="../media/image21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tags" Target="../tags/tag27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26.xml"/><Relationship Id="rId1" Type="http://schemas.openxmlformats.org/officeDocument/2006/relationships/tags" Target="../tags/tag25.xml"/><Relationship Id="rId6" Type="http://schemas.openxmlformats.org/officeDocument/2006/relationships/tags" Target="../tags/tag30.xml"/><Relationship Id="rId5" Type="http://schemas.openxmlformats.org/officeDocument/2006/relationships/tags" Target="../tags/tag29.xml"/><Relationship Id="rId4" Type="http://schemas.openxmlformats.org/officeDocument/2006/relationships/tags" Target="../tags/tag28.xml"/><Relationship Id="rId9" Type="http://schemas.openxmlformats.org/officeDocument/2006/relationships/image" Target="../media/image33.sv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38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3.xml"/><Relationship Id="rId7" Type="http://schemas.openxmlformats.org/officeDocument/2006/relationships/tags" Target="../tags/tag37.xml"/><Relationship Id="rId12" Type="http://schemas.openxmlformats.org/officeDocument/2006/relationships/tags" Target="../tags/tag42.xml"/><Relationship Id="rId2" Type="http://schemas.openxmlformats.org/officeDocument/2006/relationships/tags" Target="../tags/tag32.xml"/><Relationship Id="rId16" Type="http://schemas.openxmlformats.org/officeDocument/2006/relationships/image" Target="../media/image22.jpeg"/><Relationship Id="rId1" Type="http://schemas.openxmlformats.org/officeDocument/2006/relationships/tags" Target="../tags/tag31.xml"/><Relationship Id="rId6" Type="http://schemas.openxmlformats.org/officeDocument/2006/relationships/tags" Target="../tags/tag36.xml"/><Relationship Id="rId11" Type="http://schemas.openxmlformats.org/officeDocument/2006/relationships/tags" Target="../tags/tag41.xml"/><Relationship Id="rId5" Type="http://schemas.openxmlformats.org/officeDocument/2006/relationships/tags" Target="../tags/tag35.xml"/><Relationship Id="rId15" Type="http://schemas.openxmlformats.org/officeDocument/2006/relationships/image" Target="../media/image35.svg"/><Relationship Id="rId10" Type="http://schemas.openxmlformats.org/officeDocument/2006/relationships/tags" Target="../tags/tag40.xml"/><Relationship Id="rId4" Type="http://schemas.openxmlformats.org/officeDocument/2006/relationships/tags" Target="../tags/tag34.xml"/><Relationship Id="rId9" Type="http://schemas.openxmlformats.org/officeDocument/2006/relationships/tags" Target="../tags/tag39.xml"/><Relationship Id="rId14" Type="http://schemas.openxmlformats.org/officeDocument/2006/relationships/image" Target="../media/image24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jpeg"/><Relationship Id="rId4" Type="http://schemas.openxmlformats.org/officeDocument/2006/relationships/image" Target="../media/image21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.png"/><Relationship Id="rId4" Type="http://schemas.openxmlformats.org/officeDocument/2006/relationships/image" Target="../media/image29.sv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.png"/><Relationship Id="rId4" Type="http://schemas.openxmlformats.org/officeDocument/2006/relationships/image" Target="../media/image29.sv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.png"/><Relationship Id="rId4" Type="http://schemas.openxmlformats.org/officeDocument/2006/relationships/image" Target="../media/image29.sv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.png"/><Relationship Id="rId4" Type="http://schemas.openxmlformats.org/officeDocument/2006/relationships/image" Target="../media/image29.sv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.png"/><Relationship Id="rId4" Type="http://schemas.openxmlformats.org/officeDocument/2006/relationships/image" Target="../media/image29.sv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tags" Target="../tags/tag50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5.xml"/><Relationship Id="rId7" Type="http://schemas.openxmlformats.org/officeDocument/2006/relationships/tags" Target="../tags/tag49.xml"/><Relationship Id="rId12" Type="http://schemas.openxmlformats.org/officeDocument/2006/relationships/tags" Target="../tags/tag54.xml"/><Relationship Id="rId2" Type="http://schemas.openxmlformats.org/officeDocument/2006/relationships/tags" Target="../tags/tag44.xml"/><Relationship Id="rId1" Type="http://schemas.openxmlformats.org/officeDocument/2006/relationships/tags" Target="../tags/tag43.xml"/><Relationship Id="rId6" Type="http://schemas.openxmlformats.org/officeDocument/2006/relationships/tags" Target="../tags/tag48.xml"/><Relationship Id="rId11" Type="http://schemas.openxmlformats.org/officeDocument/2006/relationships/tags" Target="../tags/tag53.xml"/><Relationship Id="rId5" Type="http://schemas.openxmlformats.org/officeDocument/2006/relationships/tags" Target="../tags/tag47.xml"/><Relationship Id="rId10" Type="http://schemas.openxmlformats.org/officeDocument/2006/relationships/tags" Target="../tags/tag52.xml"/><Relationship Id="rId4" Type="http://schemas.openxmlformats.org/officeDocument/2006/relationships/tags" Target="../tags/tag46.xml"/><Relationship Id="rId9" Type="http://schemas.openxmlformats.org/officeDocument/2006/relationships/tags" Target="../tags/tag5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svg"/><Relationship Id="rId5" Type="http://schemas.openxmlformats.org/officeDocument/2006/relationships/image" Target="../media/image24.png"/><Relationship Id="rId4" Type="http://schemas.openxmlformats.org/officeDocument/2006/relationships/image" Target="../media/image29.sv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tags" Target="../tags/tag62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7.xml"/><Relationship Id="rId7" Type="http://schemas.openxmlformats.org/officeDocument/2006/relationships/tags" Target="../tags/tag61.xml"/><Relationship Id="rId12" Type="http://schemas.openxmlformats.org/officeDocument/2006/relationships/tags" Target="../tags/tag66.xml"/><Relationship Id="rId2" Type="http://schemas.openxmlformats.org/officeDocument/2006/relationships/tags" Target="../tags/tag56.xml"/><Relationship Id="rId1" Type="http://schemas.openxmlformats.org/officeDocument/2006/relationships/tags" Target="../tags/tag55.xml"/><Relationship Id="rId6" Type="http://schemas.openxmlformats.org/officeDocument/2006/relationships/tags" Target="../tags/tag60.xml"/><Relationship Id="rId11" Type="http://schemas.openxmlformats.org/officeDocument/2006/relationships/tags" Target="../tags/tag65.xml"/><Relationship Id="rId5" Type="http://schemas.openxmlformats.org/officeDocument/2006/relationships/tags" Target="../tags/tag59.xml"/><Relationship Id="rId10" Type="http://schemas.openxmlformats.org/officeDocument/2006/relationships/tags" Target="../tags/tag64.xml"/><Relationship Id="rId4" Type="http://schemas.openxmlformats.org/officeDocument/2006/relationships/tags" Target="../tags/tag58.xml"/><Relationship Id="rId9" Type="http://schemas.openxmlformats.org/officeDocument/2006/relationships/tags" Target="../tags/tag6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tags" Target="../tags/tag7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69.xml"/><Relationship Id="rId7" Type="http://schemas.openxmlformats.org/officeDocument/2006/relationships/tags" Target="../tags/tag73.xml"/><Relationship Id="rId12" Type="http://schemas.openxmlformats.org/officeDocument/2006/relationships/tags" Target="../tags/tag78.xml"/><Relationship Id="rId2" Type="http://schemas.openxmlformats.org/officeDocument/2006/relationships/tags" Target="../tags/tag68.xml"/><Relationship Id="rId1" Type="http://schemas.openxmlformats.org/officeDocument/2006/relationships/tags" Target="../tags/tag67.xml"/><Relationship Id="rId6" Type="http://schemas.openxmlformats.org/officeDocument/2006/relationships/tags" Target="../tags/tag72.xml"/><Relationship Id="rId11" Type="http://schemas.openxmlformats.org/officeDocument/2006/relationships/tags" Target="../tags/tag77.xml"/><Relationship Id="rId5" Type="http://schemas.openxmlformats.org/officeDocument/2006/relationships/tags" Target="../tags/tag71.xml"/><Relationship Id="rId10" Type="http://schemas.openxmlformats.org/officeDocument/2006/relationships/tags" Target="../tags/tag76.xml"/><Relationship Id="rId4" Type="http://schemas.openxmlformats.org/officeDocument/2006/relationships/tags" Target="../tags/tag70.xml"/><Relationship Id="rId9" Type="http://schemas.openxmlformats.org/officeDocument/2006/relationships/tags" Target="../tags/tag7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tags" Target="../tags/tag86.xml"/><Relationship Id="rId13" Type="http://schemas.openxmlformats.org/officeDocument/2006/relationships/tags" Target="../tags/tag91.xml"/><Relationship Id="rId18" Type="http://schemas.openxmlformats.org/officeDocument/2006/relationships/tags" Target="../tags/tag96.xml"/><Relationship Id="rId26" Type="http://schemas.openxmlformats.org/officeDocument/2006/relationships/image" Target="../media/image24.png"/><Relationship Id="rId3" Type="http://schemas.openxmlformats.org/officeDocument/2006/relationships/tags" Target="../tags/tag81.xml"/><Relationship Id="rId21" Type="http://schemas.openxmlformats.org/officeDocument/2006/relationships/tags" Target="../tags/tag99.xml"/><Relationship Id="rId7" Type="http://schemas.openxmlformats.org/officeDocument/2006/relationships/tags" Target="../tags/tag85.xml"/><Relationship Id="rId12" Type="http://schemas.openxmlformats.org/officeDocument/2006/relationships/tags" Target="../tags/tag90.xml"/><Relationship Id="rId17" Type="http://schemas.openxmlformats.org/officeDocument/2006/relationships/tags" Target="../tags/tag95.xml"/><Relationship Id="rId25" Type="http://schemas.openxmlformats.org/officeDocument/2006/relationships/slideLayout" Target="../slideLayouts/slideLayout2.xml"/><Relationship Id="rId2" Type="http://schemas.openxmlformats.org/officeDocument/2006/relationships/tags" Target="../tags/tag80.xml"/><Relationship Id="rId16" Type="http://schemas.openxmlformats.org/officeDocument/2006/relationships/tags" Target="../tags/tag94.xml"/><Relationship Id="rId20" Type="http://schemas.openxmlformats.org/officeDocument/2006/relationships/tags" Target="../tags/tag98.xml"/><Relationship Id="rId1" Type="http://schemas.openxmlformats.org/officeDocument/2006/relationships/tags" Target="../tags/tag79.xml"/><Relationship Id="rId6" Type="http://schemas.openxmlformats.org/officeDocument/2006/relationships/tags" Target="../tags/tag84.xml"/><Relationship Id="rId11" Type="http://schemas.openxmlformats.org/officeDocument/2006/relationships/tags" Target="../tags/tag89.xml"/><Relationship Id="rId24" Type="http://schemas.openxmlformats.org/officeDocument/2006/relationships/tags" Target="../tags/tag102.xml"/><Relationship Id="rId5" Type="http://schemas.openxmlformats.org/officeDocument/2006/relationships/tags" Target="../tags/tag83.xml"/><Relationship Id="rId15" Type="http://schemas.openxmlformats.org/officeDocument/2006/relationships/tags" Target="../tags/tag93.xml"/><Relationship Id="rId23" Type="http://schemas.openxmlformats.org/officeDocument/2006/relationships/tags" Target="../tags/tag101.xml"/><Relationship Id="rId10" Type="http://schemas.openxmlformats.org/officeDocument/2006/relationships/tags" Target="../tags/tag88.xml"/><Relationship Id="rId19" Type="http://schemas.openxmlformats.org/officeDocument/2006/relationships/tags" Target="../tags/tag97.xml"/><Relationship Id="rId4" Type="http://schemas.openxmlformats.org/officeDocument/2006/relationships/tags" Target="../tags/tag82.xml"/><Relationship Id="rId9" Type="http://schemas.openxmlformats.org/officeDocument/2006/relationships/tags" Target="../tags/tag87.xml"/><Relationship Id="rId14" Type="http://schemas.openxmlformats.org/officeDocument/2006/relationships/tags" Target="../tags/tag92.xml"/><Relationship Id="rId22" Type="http://schemas.openxmlformats.org/officeDocument/2006/relationships/tags" Target="../tags/tag100.xml"/><Relationship Id="rId27" Type="http://schemas.openxmlformats.org/officeDocument/2006/relationships/image" Target="../media/image35.sv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tags" Target="../tags/tag110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05.xml"/><Relationship Id="rId7" Type="http://schemas.openxmlformats.org/officeDocument/2006/relationships/tags" Target="../tags/tag109.xml"/><Relationship Id="rId12" Type="http://schemas.openxmlformats.org/officeDocument/2006/relationships/tags" Target="../tags/tag114.xml"/><Relationship Id="rId2" Type="http://schemas.openxmlformats.org/officeDocument/2006/relationships/tags" Target="../tags/tag104.xml"/><Relationship Id="rId1" Type="http://schemas.openxmlformats.org/officeDocument/2006/relationships/tags" Target="../tags/tag103.xml"/><Relationship Id="rId6" Type="http://schemas.openxmlformats.org/officeDocument/2006/relationships/tags" Target="../tags/tag108.xml"/><Relationship Id="rId11" Type="http://schemas.openxmlformats.org/officeDocument/2006/relationships/tags" Target="../tags/tag113.xml"/><Relationship Id="rId5" Type="http://schemas.openxmlformats.org/officeDocument/2006/relationships/tags" Target="../tags/tag107.xml"/><Relationship Id="rId10" Type="http://schemas.openxmlformats.org/officeDocument/2006/relationships/tags" Target="../tags/tag112.xml"/><Relationship Id="rId4" Type="http://schemas.openxmlformats.org/officeDocument/2006/relationships/tags" Target="../tags/tag106.xml"/><Relationship Id="rId9" Type="http://schemas.openxmlformats.org/officeDocument/2006/relationships/tags" Target="../tags/tag111.xml"/><Relationship Id="rId14" Type="http://schemas.openxmlformats.org/officeDocument/2006/relationships/image" Target="../media/image27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tags" Target="../tags/tag117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116.xml"/><Relationship Id="rId1" Type="http://schemas.openxmlformats.org/officeDocument/2006/relationships/tags" Target="../tags/tag115.xml"/><Relationship Id="rId6" Type="http://schemas.openxmlformats.org/officeDocument/2006/relationships/tags" Target="../tags/tag120.xml"/><Relationship Id="rId5" Type="http://schemas.openxmlformats.org/officeDocument/2006/relationships/tags" Target="../tags/tag119.xml"/><Relationship Id="rId4" Type="http://schemas.openxmlformats.org/officeDocument/2006/relationships/tags" Target="../tags/tag118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tags" Target="../tags/tag128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23.xml"/><Relationship Id="rId7" Type="http://schemas.openxmlformats.org/officeDocument/2006/relationships/tags" Target="../tags/tag127.xml"/><Relationship Id="rId12" Type="http://schemas.openxmlformats.org/officeDocument/2006/relationships/tags" Target="../tags/tag132.xml"/><Relationship Id="rId2" Type="http://schemas.openxmlformats.org/officeDocument/2006/relationships/tags" Target="../tags/tag122.xml"/><Relationship Id="rId1" Type="http://schemas.openxmlformats.org/officeDocument/2006/relationships/tags" Target="../tags/tag121.xml"/><Relationship Id="rId6" Type="http://schemas.openxmlformats.org/officeDocument/2006/relationships/tags" Target="../tags/tag126.xml"/><Relationship Id="rId11" Type="http://schemas.openxmlformats.org/officeDocument/2006/relationships/tags" Target="../tags/tag131.xml"/><Relationship Id="rId5" Type="http://schemas.openxmlformats.org/officeDocument/2006/relationships/tags" Target="../tags/tag125.xml"/><Relationship Id="rId10" Type="http://schemas.openxmlformats.org/officeDocument/2006/relationships/tags" Target="../tags/tag130.xml"/><Relationship Id="rId4" Type="http://schemas.openxmlformats.org/officeDocument/2006/relationships/tags" Target="../tags/tag124.xml"/><Relationship Id="rId9" Type="http://schemas.openxmlformats.org/officeDocument/2006/relationships/tags" Target="../tags/tag129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jpeg"/><Relationship Id="rId4" Type="http://schemas.openxmlformats.org/officeDocument/2006/relationships/image" Target="../media/image21.pn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tags" Target="../tags/tag135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134.xml"/><Relationship Id="rId1" Type="http://schemas.openxmlformats.org/officeDocument/2006/relationships/tags" Target="../tags/tag133.xml"/><Relationship Id="rId6" Type="http://schemas.openxmlformats.org/officeDocument/2006/relationships/tags" Target="../tags/tag138.xml"/><Relationship Id="rId5" Type="http://schemas.openxmlformats.org/officeDocument/2006/relationships/tags" Target="../tags/tag137.xml"/><Relationship Id="rId4" Type="http://schemas.openxmlformats.org/officeDocument/2006/relationships/tags" Target="../tags/tag136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tags" Target="../tags/tag146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41.xml"/><Relationship Id="rId7" Type="http://schemas.openxmlformats.org/officeDocument/2006/relationships/tags" Target="../tags/tag145.xml"/><Relationship Id="rId12" Type="http://schemas.openxmlformats.org/officeDocument/2006/relationships/tags" Target="../tags/tag150.xml"/><Relationship Id="rId2" Type="http://schemas.openxmlformats.org/officeDocument/2006/relationships/tags" Target="../tags/tag140.xml"/><Relationship Id="rId16" Type="http://schemas.openxmlformats.org/officeDocument/2006/relationships/image" Target="../media/image22.jpeg"/><Relationship Id="rId1" Type="http://schemas.openxmlformats.org/officeDocument/2006/relationships/tags" Target="../tags/tag139.xml"/><Relationship Id="rId6" Type="http://schemas.openxmlformats.org/officeDocument/2006/relationships/tags" Target="../tags/tag144.xml"/><Relationship Id="rId11" Type="http://schemas.openxmlformats.org/officeDocument/2006/relationships/tags" Target="../tags/tag149.xml"/><Relationship Id="rId5" Type="http://schemas.openxmlformats.org/officeDocument/2006/relationships/tags" Target="../tags/tag143.xml"/><Relationship Id="rId15" Type="http://schemas.openxmlformats.org/officeDocument/2006/relationships/image" Target="../media/image33.svg"/><Relationship Id="rId10" Type="http://schemas.openxmlformats.org/officeDocument/2006/relationships/tags" Target="../tags/tag148.xml"/><Relationship Id="rId4" Type="http://schemas.openxmlformats.org/officeDocument/2006/relationships/tags" Target="../tags/tag142.xml"/><Relationship Id="rId9" Type="http://schemas.openxmlformats.org/officeDocument/2006/relationships/tags" Target="../tags/tag147.xml"/><Relationship Id="rId14" Type="http://schemas.openxmlformats.org/officeDocument/2006/relationships/image" Target="../media/image23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tags" Target="../tags/tag158.xml"/><Relationship Id="rId13" Type="http://schemas.openxmlformats.org/officeDocument/2006/relationships/slideLayout" Target="../slideLayouts/slideLayout2.xml"/><Relationship Id="rId18" Type="http://schemas.openxmlformats.org/officeDocument/2006/relationships/image" Target="../media/image22.jpeg"/><Relationship Id="rId3" Type="http://schemas.openxmlformats.org/officeDocument/2006/relationships/tags" Target="../tags/tag153.xml"/><Relationship Id="rId7" Type="http://schemas.openxmlformats.org/officeDocument/2006/relationships/tags" Target="../tags/tag157.xml"/><Relationship Id="rId12" Type="http://schemas.openxmlformats.org/officeDocument/2006/relationships/tags" Target="../tags/tag162.xml"/><Relationship Id="rId17" Type="http://schemas.openxmlformats.org/officeDocument/2006/relationships/image" Target="../media/image33.svg"/><Relationship Id="rId2" Type="http://schemas.openxmlformats.org/officeDocument/2006/relationships/tags" Target="../tags/tag152.xml"/><Relationship Id="rId16" Type="http://schemas.openxmlformats.org/officeDocument/2006/relationships/image" Target="../media/image23.png"/><Relationship Id="rId1" Type="http://schemas.openxmlformats.org/officeDocument/2006/relationships/tags" Target="../tags/tag151.xml"/><Relationship Id="rId6" Type="http://schemas.openxmlformats.org/officeDocument/2006/relationships/tags" Target="../tags/tag156.xml"/><Relationship Id="rId11" Type="http://schemas.openxmlformats.org/officeDocument/2006/relationships/tags" Target="../tags/tag161.xml"/><Relationship Id="rId5" Type="http://schemas.openxmlformats.org/officeDocument/2006/relationships/tags" Target="../tags/tag155.xml"/><Relationship Id="rId15" Type="http://schemas.openxmlformats.org/officeDocument/2006/relationships/image" Target="../media/image26.png"/><Relationship Id="rId10" Type="http://schemas.openxmlformats.org/officeDocument/2006/relationships/tags" Target="../tags/tag160.xml"/><Relationship Id="rId4" Type="http://schemas.openxmlformats.org/officeDocument/2006/relationships/tags" Target="../tags/tag154.xml"/><Relationship Id="rId9" Type="http://schemas.openxmlformats.org/officeDocument/2006/relationships/tags" Target="../tags/tag159.xml"/><Relationship Id="rId14" Type="http://schemas.openxmlformats.org/officeDocument/2006/relationships/notesSlide" Target="../notesSlides/notesSlide1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tags" Target="../tags/tag165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164.xml"/><Relationship Id="rId1" Type="http://schemas.openxmlformats.org/officeDocument/2006/relationships/tags" Target="../tags/tag163.xml"/><Relationship Id="rId6" Type="http://schemas.openxmlformats.org/officeDocument/2006/relationships/tags" Target="../tags/tag168.xml"/><Relationship Id="rId5" Type="http://schemas.openxmlformats.org/officeDocument/2006/relationships/tags" Target="../tags/tag167.xml"/><Relationship Id="rId4" Type="http://schemas.openxmlformats.org/officeDocument/2006/relationships/tags" Target="../tags/tag16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tags" Target="../tags/tag176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71.xml"/><Relationship Id="rId7" Type="http://schemas.openxmlformats.org/officeDocument/2006/relationships/tags" Target="../tags/tag175.xml"/><Relationship Id="rId12" Type="http://schemas.openxmlformats.org/officeDocument/2006/relationships/tags" Target="../tags/tag180.xml"/><Relationship Id="rId2" Type="http://schemas.openxmlformats.org/officeDocument/2006/relationships/tags" Target="../tags/tag170.xml"/><Relationship Id="rId16" Type="http://schemas.openxmlformats.org/officeDocument/2006/relationships/image" Target="../media/image22.jpeg"/><Relationship Id="rId1" Type="http://schemas.openxmlformats.org/officeDocument/2006/relationships/tags" Target="../tags/tag169.xml"/><Relationship Id="rId6" Type="http://schemas.openxmlformats.org/officeDocument/2006/relationships/tags" Target="../tags/tag174.xml"/><Relationship Id="rId11" Type="http://schemas.openxmlformats.org/officeDocument/2006/relationships/tags" Target="../tags/tag179.xml"/><Relationship Id="rId5" Type="http://schemas.openxmlformats.org/officeDocument/2006/relationships/tags" Target="../tags/tag173.xml"/><Relationship Id="rId15" Type="http://schemas.openxmlformats.org/officeDocument/2006/relationships/image" Target="../media/image33.svg"/><Relationship Id="rId10" Type="http://schemas.openxmlformats.org/officeDocument/2006/relationships/tags" Target="../tags/tag178.xml"/><Relationship Id="rId4" Type="http://schemas.openxmlformats.org/officeDocument/2006/relationships/tags" Target="../tags/tag172.xml"/><Relationship Id="rId9" Type="http://schemas.openxmlformats.org/officeDocument/2006/relationships/tags" Target="../tags/tag177.xml"/><Relationship Id="rId14" Type="http://schemas.openxmlformats.org/officeDocument/2006/relationships/image" Target="../media/image23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tags" Target="../tags/tag188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83.xml"/><Relationship Id="rId7" Type="http://schemas.openxmlformats.org/officeDocument/2006/relationships/tags" Target="../tags/tag187.xml"/><Relationship Id="rId12" Type="http://schemas.openxmlformats.org/officeDocument/2006/relationships/tags" Target="../tags/tag192.xml"/><Relationship Id="rId17" Type="http://schemas.openxmlformats.org/officeDocument/2006/relationships/image" Target="../media/image22.jpeg"/><Relationship Id="rId2" Type="http://schemas.openxmlformats.org/officeDocument/2006/relationships/tags" Target="../tags/tag182.xml"/><Relationship Id="rId16" Type="http://schemas.openxmlformats.org/officeDocument/2006/relationships/image" Target="../media/image33.svg"/><Relationship Id="rId1" Type="http://schemas.openxmlformats.org/officeDocument/2006/relationships/tags" Target="../tags/tag181.xml"/><Relationship Id="rId6" Type="http://schemas.openxmlformats.org/officeDocument/2006/relationships/tags" Target="../tags/tag186.xml"/><Relationship Id="rId11" Type="http://schemas.openxmlformats.org/officeDocument/2006/relationships/tags" Target="../tags/tag191.xml"/><Relationship Id="rId5" Type="http://schemas.openxmlformats.org/officeDocument/2006/relationships/tags" Target="../tags/tag185.xml"/><Relationship Id="rId15" Type="http://schemas.openxmlformats.org/officeDocument/2006/relationships/image" Target="../media/image23.png"/><Relationship Id="rId10" Type="http://schemas.openxmlformats.org/officeDocument/2006/relationships/tags" Target="../tags/tag190.xml"/><Relationship Id="rId4" Type="http://schemas.openxmlformats.org/officeDocument/2006/relationships/tags" Target="../tags/tag184.xml"/><Relationship Id="rId9" Type="http://schemas.openxmlformats.org/officeDocument/2006/relationships/tags" Target="../tags/tag189.xml"/><Relationship Id="rId14" Type="http://schemas.openxmlformats.org/officeDocument/2006/relationships/image" Target="../media/image26.pn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tags" Target="../tags/tag195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194.xml"/><Relationship Id="rId1" Type="http://schemas.openxmlformats.org/officeDocument/2006/relationships/tags" Target="../tags/tag193.xml"/><Relationship Id="rId6" Type="http://schemas.openxmlformats.org/officeDocument/2006/relationships/tags" Target="../tags/tag198.xml"/><Relationship Id="rId5" Type="http://schemas.openxmlformats.org/officeDocument/2006/relationships/tags" Target="../tags/tag197.xml"/><Relationship Id="rId4" Type="http://schemas.openxmlformats.org/officeDocument/2006/relationships/tags" Target="../tags/tag196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tags" Target="../tags/tag206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01.xml"/><Relationship Id="rId7" Type="http://schemas.openxmlformats.org/officeDocument/2006/relationships/tags" Target="../tags/tag205.xml"/><Relationship Id="rId12" Type="http://schemas.openxmlformats.org/officeDocument/2006/relationships/tags" Target="../tags/tag210.xml"/><Relationship Id="rId2" Type="http://schemas.openxmlformats.org/officeDocument/2006/relationships/tags" Target="../tags/tag200.xml"/><Relationship Id="rId16" Type="http://schemas.openxmlformats.org/officeDocument/2006/relationships/image" Target="../media/image22.jpeg"/><Relationship Id="rId1" Type="http://schemas.openxmlformats.org/officeDocument/2006/relationships/tags" Target="../tags/tag199.xml"/><Relationship Id="rId6" Type="http://schemas.openxmlformats.org/officeDocument/2006/relationships/tags" Target="../tags/tag204.xml"/><Relationship Id="rId11" Type="http://schemas.openxmlformats.org/officeDocument/2006/relationships/tags" Target="../tags/tag209.xml"/><Relationship Id="rId5" Type="http://schemas.openxmlformats.org/officeDocument/2006/relationships/tags" Target="../tags/tag203.xml"/><Relationship Id="rId15" Type="http://schemas.openxmlformats.org/officeDocument/2006/relationships/image" Target="../media/image33.svg"/><Relationship Id="rId10" Type="http://schemas.openxmlformats.org/officeDocument/2006/relationships/tags" Target="../tags/tag208.xml"/><Relationship Id="rId4" Type="http://schemas.openxmlformats.org/officeDocument/2006/relationships/tags" Target="../tags/tag202.xml"/><Relationship Id="rId9" Type="http://schemas.openxmlformats.org/officeDocument/2006/relationships/tags" Target="../tags/tag207.xml"/><Relationship Id="rId14" Type="http://schemas.openxmlformats.org/officeDocument/2006/relationships/image" Target="../media/image23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tags" Target="../tags/tag218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13.xml"/><Relationship Id="rId7" Type="http://schemas.openxmlformats.org/officeDocument/2006/relationships/tags" Target="../tags/tag217.xml"/><Relationship Id="rId12" Type="http://schemas.openxmlformats.org/officeDocument/2006/relationships/tags" Target="../tags/tag222.xml"/><Relationship Id="rId2" Type="http://schemas.openxmlformats.org/officeDocument/2006/relationships/tags" Target="../tags/tag212.xml"/><Relationship Id="rId16" Type="http://schemas.openxmlformats.org/officeDocument/2006/relationships/image" Target="../media/image22.jpeg"/><Relationship Id="rId1" Type="http://schemas.openxmlformats.org/officeDocument/2006/relationships/tags" Target="../tags/tag211.xml"/><Relationship Id="rId6" Type="http://schemas.openxmlformats.org/officeDocument/2006/relationships/tags" Target="../tags/tag216.xml"/><Relationship Id="rId11" Type="http://schemas.openxmlformats.org/officeDocument/2006/relationships/tags" Target="../tags/tag221.xml"/><Relationship Id="rId5" Type="http://schemas.openxmlformats.org/officeDocument/2006/relationships/tags" Target="../tags/tag215.xml"/><Relationship Id="rId15" Type="http://schemas.openxmlformats.org/officeDocument/2006/relationships/image" Target="../media/image33.svg"/><Relationship Id="rId10" Type="http://schemas.openxmlformats.org/officeDocument/2006/relationships/tags" Target="../tags/tag220.xml"/><Relationship Id="rId4" Type="http://schemas.openxmlformats.org/officeDocument/2006/relationships/tags" Target="../tags/tag214.xml"/><Relationship Id="rId9" Type="http://schemas.openxmlformats.org/officeDocument/2006/relationships/tags" Target="../tags/tag219.xml"/><Relationship Id="rId14" Type="http://schemas.openxmlformats.org/officeDocument/2006/relationships/image" Target="../media/image23.png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tags" Target="../tags/tag225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224.xml"/><Relationship Id="rId1" Type="http://schemas.openxmlformats.org/officeDocument/2006/relationships/tags" Target="../tags/tag223.xml"/><Relationship Id="rId6" Type="http://schemas.openxmlformats.org/officeDocument/2006/relationships/tags" Target="../tags/tag228.xml"/><Relationship Id="rId11" Type="http://schemas.openxmlformats.org/officeDocument/2006/relationships/image" Target="../media/image26.png"/><Relationship Id="rId5" Type="http://schemas.openxmlformats.org/officeDocument/2006/relationships/tags" Target="../tags/tag227.xml"/><Relationship Id="rId10" Type="http://schemas.openxmlformats.org/officeDocument/2006/relationships/image" Target="../media/image29.svg"/><Relationship Id="rId4" Type="http://schemas.openxmlformats.org/officeDocument/2006/relationships/tags" Target="../tags/tag226.xml"/><Relationship Id="rId9" Type="http://schemas.openxmlformats.org/officeDocument/2006/relationships/image" Target="../media/image20.pn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tags" Target="../tags/tag236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31.xml"/><Relationship Id="rId7" Type="http://schemas.openxmlformats.org/officeDocument/2006/relationships/tags" Target="../tags/tag235.xml"/><Relationship Id="rId12" Type="http://schemas.openxmlformats.org/officeDocument/2006/relationships/tags" Target="../tags/tag240.xml"/><Relationship Id="rId17" Type="http://schemas.openxmlformats.org/officeDocument/2006/relationships/image" Target="../media/image26.png"/><Relationship Id="rId2" Type="http://schemas.openxmlformats.org/officeDocument/2006/relationships/tags" Target="../tags/tag230.xml"/><Relationship Id="rId16" Type="http://schemas.openxmlformats.org/officeDocument/2006/relationships/image" Target="../media/image29.svg"/><Relationship Id="rId1" Type="http://schemas.openxmlformats.org/officeDocument/2006/relationships/tags" Target="../tags/tag229.xml"/><Relationship Id="rId6" Type="http://schemas.openxmlformats.org/officeDocument/2006/relationships/tags" Target="../tags/tag234.xml"/><Relationship Id="rId11" Type="http://schemas.openxmlformats.org/officeDocument/2006/relationships/tags" Target="../tags/tag239.xml"/><Relationship Id="rId5" Type="http://schemas.openxmlformats.org/officeDocument/2006/relationships/tags" Target="../tags/tag233.xml"/><Relationship Id="rId15" Type="http://schemas.openxmlformats.org/officeDocument/2006/relationships/image" Target="../media/image20.png"/><Relationship Id="rId10" Type="http://schemas.openxmlformats.org/officeDocument/2006/relationships/tags" Target="../tags/tag238.xml"/><Relationship Id="rId4" Type="http://schemas.openxmlformats.org/officeDocument/2006/relationships/tags" Target="../tags/tag232.xml"/><Relationship Id="rId9" Type="http://schemas.openxmlformats.org/officeDocument/2006/relationships/tags" Target="../tags/tag237.xml"/><Relationship Id="rId14" Type="http://schemas.openxmlformats.org/officeDocument/2006/relationships/image" Target="../media/image25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tags" Target="../tags/tag248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43.xml"/><Relationship Id="rId7" Type="http://schemas.openxmlformats.org/officeDocument/2006/relationships/tags" Target="../tags/tag247.xml"/><Relationship Id="rId12" Type="http://schemas.openxmlformats.org/officeDocument/2006/relationships/tags" Target="../tags/tag252.xml"/><Relationship Id="rId17" Type="http://schemas.openxmlformats.org/officeDocument/2006/relationships/image" Target="../media/image35.svg"/><Relationship Id="rId2" Type="http://schemas.openxmlformats.org/officeDocument/2006/relationships/tags" Target="../tags/tag242.xml"/><Relationship Id="rId16" Type="http://schemas.openxmlformats.org/officeDocument/2006/relationships/image" Target="../media/image24.png"/><Relationship Id="rId1" Type="http://schemas.openxmlformats.org/officeDocument/2006/relationships/tags" Target="../tags/tag241.xml"/><Relationship Id="rId6" Type="http://schemas.openxmlformats.org/officeDocument/2006/relationships/tags" Target="../tags/tag246.xml"/><Relationship Id="rId11" Type="http://schemas.openxmlformats.org/officeDocument/2006/relationships/tags" Target="../tags/tag251.xml"/><Relationship Id="rId5" Type="http://schemas.openxmlformats.org/officeDocument/2006/relationships/tags" Target="../tags/tag245.xml"/><Relationship Id="rId15" Type="http://schemas.openxmlformats.org/officeDocument/2006/relationships/image" Target="../media/image33.svg"/><Relationship Id="rId10" Type="http://schemas.openxmlformats.org/officeDocument/2006/relationships/tags" Target="../tags/tag250.xml"/><Relationship Id="rId4" Type="http://schemas.openxmlformats.org/officeDocument/2006/relationships/tags" Target="../tags/tag244.xml"/><Relationship Id="rId9" Type="http://schemas.openxmlformats.org/officeDocument/2006/relationships/tags" Target="../tags/tag249.xml"/><Relationship Id="rId14" Type="http://schemas.openxmlformats.org/officeDocument/2006/relationships/image" Target="../media/image2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26" Type="http://schemas.openxmlformats.org/officeDocument/2006/relationships/image" Target="../media/image17.png"/><Relationship Id="rId3" Type="http://schemas.openxmlformats.org/officeDocument/2006/relationships/image" Target="../media/image3.svg"/><Relationship Id="rId21" Type="http://schemas.openxmlformats.org/officeDocument/2006/relationships/image" Target="../media/image12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5" Type="http://schemas.openxmlformats.org/officeDocument/2006/relationships/image" Target="../media/image16.pn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29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24" Type="http://schemas.openxmlformats.org/officeDocument/2006/relationships/image" Target="../media/image15.pn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23" Type="http://schemas.openxmlformats.org/officeDocument/2006/relationships/image" Target="../media/image14.png"/><Relationship Id="rId28" Type="http://schemas.openxmlformats.org/officeDocument/2006/relationships/image" Target="../media/image18.pn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13.png"/><Relationship Id="rId27" Type="http://schemas.openxmlformats.org/officeDocument/2006/relationships/image" Target="../media/image25.sv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tags" Target="../tags/tag260.xml"/><Relationship Id="rId13" Type="http://schemas.openxmlformats.org/officeDocument/2006/relationships/slideLayout" Target="../slideLayouts/slideLayout2.xml"/><Relationship Id="rId18" Type="http://schemas.openxmlformats.org/officeDocument/2006/relationships/image" Target="../media/image23.png"/><Relationship Id="rId3" Type="http://schemas.openxmlformats.org/officeDocument/2006/relationships/tags" Target="../tags/tag255.xml"/><Relationship Id="rId21" Type="http://schemas.openxmlformats.org/officeDocument/2006/relationships/image" Target="../media/image35.svg"/><Relationship Id="rId7" Type="http://schemas.openxmlformats.org/officeDocument/2006/relationships/tags" Target="../tags/tag259.xml"/><Relationship Id="rId12" Type="http://schemas.openxmlformats.org/officeDocument/2006/relationships/tags" Target="../tags/tag264.xml"/><Relationship Id="rId17" Type="http://schemas.openxmlformats.org/officeDocument/2006/relationships/image" Target="../media/image26.png"/><Relationship Id="rId2" Type="http://schemas.openxmlformats.org/officeDocument/2006/relationships/tags" Target="../tags/tag254.xml"/><Relationship Id="rId16" Type="http://schemas.openxmlformats.org/officeDocument/2006/relationships/image" Target="../media/image29.svg"/><Relationship Id="rId20" Type="http://schemas.openxmlformats.org/officeDocument/2006/relationships/image" Target="../media/image24.png"/><Relationship Id="rId1" Type="http://schemas.openxmlformats.org/officeDocument/2006/relationships/tags" Target="../tags/tag253.xml"/><Relationship Id="rId6" Type="http://schemas.openxmlformats.org/officeDocument/2006/relationships/tags" Target="../tags/tag258.xml"/><Relationship Id="rId11" Type="http://schemas.openxmlformats.org/officeDocument/2006/relationships/tags" Target="../tags/tag263.xml"/><Relationship Id="rId5" Type="http://schemas.openxmlformats.org/officeDocument/2006/relationships/tags" Target="../tags/tag257.xml"/><Relationship Id="rId15" Type="http://schemas.openxmlformats.org/officeDocument/2006/relationships/image" Target="../media/image20.png"/><Relationship Id="rId10" Type="http://schemas.openxmlformats.org/officeDocument/2006/relationships/tags" Target="../tags/tag262.xml"/><Relationship Id="rId19" Type="http://schemas.openxmlformats.org/officeDocument/2006/relationships/image" Target="../media/image33.svg"/><Relationship Id="rId4" Type="http://schemas.openxmlformats.org/officeDocument/2006/relationships/tags" Target="../tags/tag256.xml"/><Relationship Id="rId9" Type="http://schemas.openxmlformats.org/officeDocument/2006/relationships/tags" Target="../tags/tag261.xml"/><Relationship Id="rId14" Type="http://schemas.openxmlformats.org/officeDocument/2006/relationships/image" Target="../media/image25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5.svg"/><Relationship Id="rId3" Type="http://schemas.openxmlformats.org/officeDocument/2006/relationships/tags" Target="../tags/tag267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24.png"/><Relationship Id="rId2" Type="http://schemas.openxmlformats.org/officeDocument/2006/relationships/tags" Target="../tags/tag266.xml"/><Relationship Id="rId1" Type="http://schemas.openxmlformats.org/officeDocument/2006/relationships/tags" Target="../tags/tag265.xml"/><Relationship Id="rId6" Type="http://schemas.openxmlformats.org/officeDocument/2006/relationships/tags" Target="../tags/tag270.xml"/><Relationship Id="rId11" Type="http://schemas.openxmlformats.org/officeDocument/2006/relationships/image" Target="../media/image21.png"/><Relationship Id="rId5" Type="http://schemas.openxmlformats.org/officeDocument/2006/relationships/tags" Target="../tags/tag269.xml"/><Relationship Id="rId10" Type="http://schemas.openxmlformats.org/officeDocument/2006/relationships/image" Target="../media/image29.svg"/><Relationship Id="rId4" Type="http://schemas.openxmlformats.org/officeDocument/2006/relationships/tags" Target="../tags/tag268.xml"/><Relationship Id="rId9" Type="http://schemas.openxmlformats.org/officeDocument/2006/relationships/image" Target="../media/image20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tags" Target="../tags/tag278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73.xml"/><Relationship Id="rId7" Type="http://schemas.openxmlformats.org/officeDocument/2006/relationships/tags" Target="../tags/tag277.xml"/><Relationship Id="rId12" Type="http://schemas.openxmlformats.org/officeDocument/2006/relationships/tags" Target="../tags/tag282.xml"/><Relationship Id="rId17" Type="http://schemas.openxmlformats.org/officeDocument/2006/relationships/image" Target="../media/image35.svg"/><Relationship Id="rId2" Type="http://schemas.openxmlformats.org/officeDocument/2006/relationships/tags" Target="../tags/tag272.xml"/><Relationship Id="rId16" Type="http://schemas.openxmlformats.org/officeDocument/2006/relationships/image" Target="../media/image24.png"/><Relationship Id="rId1" Type="http://schemas.openxmlformats.org/officeDocument/2006/relationships/tags" Target="../tags/tag271.xml"/><Relationship Id="rId6" Type="http://schemas.openxmlformats.org/officeDocument/2006/relationships/tags" Target="../tags/tag276.xml"/><Relationship Id="rId11" Type="http://schemas.openxmlformats.org/officeDocument/2006/relationships/tags" Target="../tags/tag281.xml"/><Relationship Id="rId5" Type="http://schemas.openxmlformats.org/officeDocument/2006/relationships/tags" Target="../tags/tag275.xml"/><Relationship Id="rId15" Type="http://schemas.openxmlformats.org/officeDocument/2006/relationships/image" Target="../media/image33.svg"/><Relationship Id="rId10" Type="http://schemas.openxmlformats.org/officeDocument/2006/relationships/tags" Target="../tags/tag280.xml"/><Relationship Id="rId4" Type="http://schemas.openxmlformats.org/officeDocument/2006/relationships/tags" Target="../tags/tag274.xml"/><Relationship Id="rId9" Type="http://schemas.openxmlformats.org/officeDocument/2006/relationships/tags" Target="../tags/tag279.xml"/><Relationship Id="rId14" Type="http://schemas.openxmlformats.org/officeDocument/2006/relationships/image" Target="../media/image23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tags" Target="../tags/tag290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85.xml"/><Relationship Id="rId7" Type="http://schemas.openxmlformats.org/officeDocument/2006/relationships/tags" Target="../tags/tag289.xml"/><Relationship Id="rId12" Type="http://schemas.openxmlformats.org/officeDocument/2006/relationships/tags" Target="../tags/tag294.xml"/><Relationship Id="rId17" Type="http://schemas.openxmlformats.org/officeDocument/2006/relationships/image" Target="../media/image35.svg"/><Relationship Id="rId2" Type="http://schemas.openxmlformats.org/officeDocument/2006/relationships/tags" Target="../tags/tag284.xml"/><Relationship Id="rId16" Type="http://schemas.openxmlformats.org/officeDocument/2006/relationships/image" Target="../media/image24.png"/><Relationship Id="rId1" Type="http://schemas.openxmlformats.org/officeDocument/2006/relationships/tags" Target="../tags/tag283.xml"/><Relationship Id="rId6" Type="http://schemas.openxmlformats.org/officeDocument/2006/relationships/tags" Target="../tags/tag288.xml"/><Relationship Id="rId11" Type="http://schemas.openxmlformats.org/officeDocument/2006/relationships/tags" Target="../tags/tag293.xml"/><Relationship Id="rId5" Type="http://schemas.openxmlformats.org/officeDocument/2006/relationships/tags" Target="../tags/tag287.xml"/><Relationship Id="rId15" Type="http://schemas.openxmlformats.org/officeDocument/2006/relationships/image" Target="../media/image33.svg"/><Relationship Id="rId10" Type="http://schemas.openxmlformats.org/officeDocument/2006/relationships/tags" Target="../tags/tag292.xml"/><Relationship Id="rId4" Type="http://schemas.openxmlformats.org/officeDocument/2006/relationships/tags" Target="../tags/tag286.xml"/><Relationship Id="rId9" Type="http://schemas.openxmlformats.org/officeDocument/2006/relationships/tags" Target="../tags/tag291.xml"/><Relationship Id="rId14" Type="http://schemas.openxmlformats.org/officeDocument/2006/relationships/image" Target="../media/image23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tags" Target="../tags/tag297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29.svg"/><Relationship Id="rId2" Type="http://schemas.openxmlformats.org/officeDocument/2006/relationships/tags" Target="../tags/tag296.xml"/><Relationship Id="rId1" Type="http://schemas.openxmlformats.org/officeDocument/2006/relationships/tags" Target="../tags/tag295.xml"/><Relationship Id="rId6" Type="http://schemas.openxmlformats.org/officeDocument/2006/relationships/tags" Target="../tags/tag300.xml"/><Relationship Id="rId11" Type="http://schemas.openxmlformats.org/officeDocument/2006/relationships/image" Target="../media/image20.png"/><Relationship Id="rId5" Type="http://schemas.openxmlformats.org/officeDocument/2006/relationships/tags" Target="../tags/tag299.xml"/><Relationship Id="rId10" Type="http://schemas.openxmlformats.org/officeDocument/2006/relationships/image" Target="../media/image26.png"/><Relationship Id="rId4" Type="http://schemas.openxmlformats.org/officeDocument/2006/relationships/tags" Target="../tags/tag298.xml"/><Relationship Id="rId9" Type="http://schemas.openxmlformats.org/officeDocument/2006/relationships/image" Target="../media/image35.sv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svg"/><Relationship Id="rId5" Type="http://schemas.openxmlformats.org/officeDocument/2006/relationships/image" Target="../media/image23.png"/><Relationship Id="rId4" Type="http://schemas.openxmlformats.org/officeDocument/2006/relationships/image" Target="../media/image35.sv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tags" Target="../tags/tag308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03.xml"/><Relationship Id="rId7" Type="http://schemas.openxmlformats.org/officeDocument/2006/relationships/tags" Target="../tags/tag307.xml"/><Relationship Id="rId12" Type="http://schemas.openxmlformats.org/officeDocument/2006/relationships/tags" Target="../tags/tag312.xml"/><Relationship Id="rId2" Type="http://schemas.openxmlformats.org/officeDocument/2006/relationships/tags" Target="../tags/tag302.xml"/><Relationship Id="rId1" Type="http://schemas.openxmlformats.org/officeDocument/2006/relationships/tags" Target="../tags/tag301.xml"/><Relationship Id="rId6" Type="http://schemas.openxmlformats.org/officeDocument/2006/relationships/tags" Target="../tags/tag306.xml"/><Relationship Id="rId11" Type="http://schemas.openxmlformats.org/officeDocument/2006/relationships/tags" Target="../tags/tag311.xml"/><Relationship Id="rId5" Type="http://schemas.openxmlformats.org/officeDocument/2006/relationships/tags" Target="../tags/tag305.xml"/><Relationship Id="rId10" Type="http://schemas.openxmlformats.org/officeDocument/2006/relationships/tags" Target="../tags/tag310.xml"/><Relationship Id="rId4" Type="http://schemas.openxmlformats.org/officeDocument/2006/relationships/tags" Target="../tags/tag304.xml"/><Relationship Id="rId9" Type="http://schemas.openxmlformats.org/officeDocument/2006/relationships/tags" Target="../tags/tag309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svg"/><Relationship Id="rId5" Type="http://schemas.openxmlformats.org/officeDocument/2006/relationships/image" Target="../media/image23.png"/><Relationship Id="rId4" Type="http://schemas.openxmlformats.org/officeDocument/2006/relationships/image" Target="../media/image35.sv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tags" Target="../tags/tag320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15.xml"/><Relationship Id="rId7" Type="http://schemas.openxmlformats.org/officeDocument/2006/relationships/tags" Target="../tags/tag319.xml"/><Relationship Id="rId12" Type="http://schemas.openxmlformats.org/officeDocument/2006/relationships/tags" Target="../tags/tag324.xml"/><Relationship Id="rId2" Type="http://schemas.openxmlformats.org/officeDocument/2006/relationships/tags" Target="../tags/tag314.xml"/><Relationship Id="rId1" Type="http://schemas.openxmlformats.org/officeDocument/2006/relationships/tags" Target="../tags/tag313.xml"/><Relationship Id="rId6" Type="http://schemas.openxmlformats.org/officeDocument/2006/relationships/tags" Target="../tags/tag318.xml"/><Relationship Id="rId11" Type="http://schemas.openxmlformats.org/officeDocument/2006/relationships/tags" Target="../tags/tag323.xml"/><Relationship Id="rId5" Type="http://schemas.openxmlformats.org/officeDocument/2006/relationships/tags" Target="../tags/tag317.xml"/><Relationship Id="rId10" Type="http://schemas.openxmlformats.org/officeDocument/2006/relationships/tags" Target="../tags/tag322.xml"/><Relationship Id="rId4" Type="http://schemas.openxmlformats.org/officeDocument/2006/relationships/tags" Target="../tags/tag316.xml"/><Relationship Id="rId9" Type="http://schemas.openxmlformats.org/officeDocument/2006/relationships/tags" Target="../tags/tag321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svg"/><Relationship Id="rId5" Type="http://schemas.openxmlformats.org/officeDocument/2006/relationships/image" Target="../media/image20.png"/><Relationship Id="rId4" Type="http://schemas.openxmlformats.org/officeDocument/2006/relationships/image" Target="../media/image26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tags" Target="../tags/tag332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27.xml"/><Relationship Id="rId7" Type="http://schemas.openxmlformats.org/officeDocument/2006/relationships/tags" Target="../tags/tag331.xml"/><Relationship Id="rId12" Type="http://schemas.openxmlformats.org/officeDocument/2006/relationships/tags" Target="../tags/tag336.xml"/><Relationship Id="rId17" Type="http://schemas.openxmlformats.org/officeDocument/2006/relationships/image" Target="../media/image35.svg"/><Relationship Id="rId2" Type="http://schemas.openxmlformats.org/officeDocument/2006/relationships/tags" Target="../tags/tag326.xml"/><Relationship Id="rId16" Type="http://schemas.openxmlformats.org/officeDocument/2006/relationships/image" Target="../media/image24.png"/><Relationship Id="rId1" Type="http://schemas.openxmlformats.org/officeDocument/2006/relationships/tags" Target="../tags/tag325.xml"/><Relationship Id="rId6" Type="http://schemas.openxmlformats.org/officeDocument/2006/relationships/tags" Target="../tags/tag330.xml"/><Relationship Id="rId11" Type="http://schemas.openxmlformats.org/officeDocument/2006/relationships/tags" Target="../tags/tag335.xml"/><Relationship Id="rId5" Type="http://schemas.openxmlformats.org/officeDocument/2006/relationships/tags" Target="../tags/tag329.xml"/><Relationship Id="rId15" Type="http://schemas.openxmlformats.org/officeDocument/2006/relationships/image" Target="../media/image33.svg"/><Relationship Id="rId10" Type="http://schemas.openxmlformats.org/officeDocument/2006/relationships/tags" Target="../tags/tag334.xml"/><Relationship Id="rId4" Type="http://schemas.openxmlformats.org/officeDocument/2006/relationships/tags" Target="../tags/tag328.xml"/><Relationship Id="rId9" Type="http://schemas.openxmlformats.org/officeDocument/2006/relationships/tags" Target="../tags/tag333.xml"/><Relationship Id="rId14" Type="http://schemas.openxmlformats.org/officeDocument/2006/relationships/image" Target="../media/image23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svg"/><Relationship Id="rId5" Type="http://schemas.openxmlformats.org/officeDocument/2006/relationships/image" Target="../media/image20.png"/><Relationship Id="rId4" Type="http://schemas.openxmlformats.org/officeDocument/2006/relationships/image" Target="../media/image26.pn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tags" Target="../tags/tag34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39.xml"/><Relationship Id="rId7" Type="http://schemas.openxmlformats.org/officeDocument/2006/relationships/tags" Target="../tags/tag343.xml"/><Relationship Id="rId12" Type="http://schemas.openxmlformats.org/officeDocument/2006/relationships/tags" Target="../tags/tag348.xml"/><Relationship Id="rId2" Type="http://schemas.openxmlformats.org/officeDocument/2006/relationships/tags" Target="../tags/tag338.xml"/><Relationship Id="rId1" Type="http://schemas.openxmlformats.org/officeDocument/2006/relationships/tags" Target="../tags/tag337.xml"/><Relationship Id="rId6" Type="http://schemas.openxmlformats.org/officeDocument/2006/relationships/tags" Target="../tags/tag342.xml"/><Relationship Id="rId11" Type="http://schemas.openxmlformats.org/officeDocument/2006/relationships/tags" Target="../tags/tag347.xml"/><Relationship Id="rId5" Type="http://schemas.openxmlformats.org/officeDocument/2006/relationships/tags" Target="../tags/tag341.xml"/><Relationship Id="rId10" Type="http://schemas.openxmlformats.org/officeDocument/2006/relationships/tags" Target="../tags/tag346.xml"/><Relationship Id="rId4" Type="http://schemas.openxmlformats.org/officeDocument/2006/relationships/tags" Target="../tags/tag340.xml"/><Relationship Id="rId9" Type="http://schemas.openxmlformats.org/officeDocument/2006/relationships/tags" Target="../tags/tag345.xml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tags" Target="../tags/tag351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350.xml"/><Relationship Id="rId1" Type="http://schemas.openxmlformats.org/officeDocument/2006/relationships/tags" Target="../tags/tag349.xml"/><Relationship Id="rId6" Type="http://schemas.openxmlformats.org/officeDocument/2006/relationships/tags" Target="../tags/tag354.xml"/><Relationship Id="rId5" Type="http://schemas.openxmlformats.org/officeDocument/2006/relationships/tags" Target="../tags/tag353.xml"/><Relationship Id="rId10" Type="http://schemas.openxmlformats.org/officeDocument/2006/relationships/image" Target="../media/image35.svg"/><Relationship Id="rId4" Type="http://schemas.openxmlformats.org/officeDocument/2006/relationships/tags" Target="../tags/tag352.xml"/><Relationship Id="rId9" Type="http://schemas.openxmlformats.org/officeDocument/2006/relationships/image" Target="../media/image24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tags" Target="../tags/tag362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57.xml"/><Relationship Id="rId7" Type="http://schemas.openxmlformats.org/officeDocument/2006/relationships/tags" Target="../tags/tag361.xml"/><Relationship Id="rId12" Type="http://schemas.openxmlformats.org/officeDocument/2006/relationships/tags" Target="../tags/tag366.xml"/><Relationship Id="rId17" Type="http://schemas.openxmlformats.org/officeDocument/2006/relationships/image" Target="../media/image35.svg"/><Relationship Id="rId2" Type="http://schemas.openxmlformats.org/officeDocument/2006/relationships/tags" Target="../tags/tag356.xml"/><Relationship Id="rId16" Type="http://schemas.openxmlformats.org/officeDocument/2006/relationships/image" Target="../media/image24.png"/><Relationship Id="rId1" Type="http://schemas.openxmlformats.org/officeDocument/2006/relationships/tags" Target="../tags/tag355.xml"/><Relationship Id="rId6" Type="http://schemas.openxmlformats.org/officeDocument/2006/relationships/tags" Target="../tags/tag360.xml"/><Relationship Id="rId11" Type="http://schemas.openxmlformats.org/officeDocument/2006/relationships/tags" Target="../tags/tag365.xml"/><Relationship Id="rId5" Type="http://schemas.openxmlformats.org/officeDocument/2006/relationships/tags" Target="../tags/tag359.xml"/><Relationship Id="rId15" Type="http://schemas.openxmlformats.org/officeDocument/2006/relationships/image" Target="../media/image33.svg"/><Relationship Id="rId10" Type="http://schemas.openxmlformats.org/officeDocument/2006/relationships/tags" Target="../tags/tag364.xml"/><Relationship Id="rId4" Type="http://schemas.openxmlformats.org/officeDocument/2006/relationships/tags" Target="../tags/tag358.xml"/><Relationship Id="rId9" Type="http://schemas.openxmlformats.org/officeDocument/2006/relationships/tags" Target="../tags/tag363.xml"/><Relationship Id="rId14" Type="http://schemas.openxmlformats.org/officeDocument/2006/relationships/image" Target="../media/image23.pn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tags" Target="../tags/tag37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69.xml"/><Relationship Id="rId7" Type="http://schemas.openxmlformats.org/officeDocument/2006/relationships/tags" Target="../tags/tag373.xml"/><Relationship Id="rId12" Type="http://schemas.openxmlformats.org/officeDocument/2006/relationships/tags" Target="../tags/tag378.xml"/><Relationship Id="rId17" Type="http://schemas.openxmlformats.org/officeDocument/2006/relationships/image" Target="../media/image35.svg"/><Relationship Id="rId2" Type="http://schemas.openxmlformats.org/officeDocument/2006/relationships/tags" Target="../tags/tag368.xml"/><Relationship Id="rId16" Type="http://schemas.openxmlformats.org/officeDocument/2006/relationships/image" Target="../media/image24.png"/><Relationship Id="rId1" Type="http://schemas.openxmlformats.org/officeDocument/2006/relationships/tags" Target="../tags/tag367.xml"/><Relationship Id="rId6" Type="http://schemas.openxmlformats.org/officeDocument/2006/relationships/tags" Target="../tags/tag372.xml"/><Relationship Id="rId11" Type="http://schemas.openxmlformats.org/officeDocument/2006/relationships/tags" Target="../tags/tag377.xml"/><Relationship Id="rId5" Type="http://schemas.openxmlformats.org/officeDocument/2006/relationships/tags" Target="../tags/tag371.xml"/><Relationship Id="rId15" Type="http://schemas.openxmlformats.org/officeDocument/2006/relationships/image" Target="../media/image33.svg"/><Relationship Id="rId10" Type="http://schemas.openxmlformats.org/officeDocument/2006/relationships/tags" Target="../tags/tag376.xml"/><Relationship Id="rId4" Type="http://schemas.openxmlformats.org/officeDocument/2006/relationships/tags" Target="../tags/tag370.xml"/><Relationship Id="rId9" Type="http://schemas.openxmlformats.org/officeDocument/2006/relationships/tags" Target="../tags/tag375.xml"/><Relationship Id="rId14" Type="http://schemas.openxmlformats.org/officeDocument/2006/relationships/image" Target="../media/image23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svg"/><Relationship Id="rId5" Type="http://schemas.openxmlformats.org/officeDocument/2006/relationships/image" Target="../media/image20.png"/><Relationship Id="rId4" Type="http://schemas.openxmlformats.org/officeDocument/2006/relationships/image" Target="../media/image26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tags" Target="../tags/tag386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81.xml"/><Relationship Id="rId7" Type="http://schemas.openxmlformats.org/officeDocument/2006/relationships/tags" Target="../tags/tag385.xml"/><Relationship Id="rId12" Type="http://schemas.openxmlformats.org/officeDocument/2006/relationships/tags" Target="../tags/tag390.xml"/><Relationship Id="rId2" Type="http://schemas.openxmlformats.org/officeDocument/2006/relationships/tags" Target="../tags/tag380.xml"/><Relationship Id="rId1" Type="http://schemas.openxmlformats.org/officeDocument/2006/relationships/tags" Target="../tags/tag379.xml"/><Relationship Id="rId6" Type="http://schemas.openxmlformats.org/officeDocument/2006/relationships/tags" Target="../tags/tag384.xml"/><Relationship Id="rId11" Type="http://schemas.openxmlformats.org/officeDocument/2006/relationships/tags" Target="../tags/tag389.xml"/><Relationship Id="rId5" Type="http://schemas.openxmlformats.org/officeDocument/2006/relationships/tags" Target="../tags/tag383.xml"/><Relationship Id="rId15" Type="http://schemas.openxmlformats.org/officeDocument/2006/relationships/image" Target="../media/image33.svg"/><Relationship Id="rId10" Type="http://schemas.openxmlformats.org/officeDocument/2006/relationships/tags" Target="../tags/tag388.xml"/><Relationship Id="rId4" Type="http://schemas.openxmlformats.org/officeDocument/2006/relationships/tags" Target="../tags/tag382.xml"/><Relationship Id="rId9" Type="http://schemas.openxmlformats.org/officeDocument/2006/relationships/tags" Target="../tags/tag387.xml"/><Relationship Id="rId14" Type="http://schemas.openxmlformats.org/officeDocument/2006/relationships/image" Target="../media/image23.png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tags" Target="../tags/tag393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392.xml"/><Relationship Id="rId1" Type="http://schemas.openxmlformats.org/officeDocument/2006/relationships/tags" Target="../tags/tag391.xml"/><Relationship Id="rId6" Type="http://schemas.openxmlformats.org/officeDocument/2006/relationships/tags" Target="../tags/tag396.xml"/><Relationship Id="rId5" Type="http://schemas.openxmlformats.org/officeDocument/2006/relationships/tags" Target="../tags/tag395.xml"/><Relationship Id="rId10" Type="http://schemas.openxmlformats.org/officeDocument/2006/relationships/image" Target="../media/image29.svg"/><Relationship Id="rId4" Type="http://schemas.openxmlformats.org/officeDocument/2006/relationships/tags" Target="../tags/tag394.xml"/><Relationship Id="rId9" Type="http://schemas.openxmlformats.org/officeDocument/2006/relationships/image" Target="../media/image20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.svg"/><Relationship Id="rId4" Type="http://schemas.openxmlformats.org/officeDocument/2006/relationships/image" Target="../media/image23.png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tags" Target="../tags/tag40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99.xml"/><Relationship Id="rId7" Type="http://schemas.openxmlformats.org/officeDocument/2006/relationships/tags" Target="../tags/tag403.xml"/><Relationship Id="rId12" Type="http://schemas.openxmlformats.org/officeDocument/2006/relationships/tags" Target="../tags/tag408.xml"/><Relationship Id="rId2" Type="http://schemas.openxmlformats.org/officeDocument/2006/relationships/tags" Target="../tags/tag398.xml"/><Relationship Id="rId1" Type="http://schemas.openxmlformats.org/officeDocument/2006/relationships/tags" Target="../tags/tag397.xml"/><Relationship Id="rId6" Type="http://schemas.openxmlformats.org/officeDocument/2006/relationships/tags" Target="../tags/tag402.xml"/><Relationship Id="rId11" Type="http://schemas.openxmlformats.org/officeDocument/2006/relationships/tags" Target="../tags/tag407.xml"/><Relationship Id="rId5" Type="http://schemas.openxmlformats.org/officeDocument/2006/relationships/tags" Target="../tags/tag401.xml"/><Relationship Id="rId10" Type="http://schemas.openxmlformats.org/officeDocument/2006/relationships/tags" Target="../tags/tag406.xml"/><Relationship Id="rId4" Type="http://schemas.openxmlformats.org/officeDocument/2006/relationships/tags" Target="../tags/tag400.xml"/><Relationship Id="rId9" Type="http://schemas.openxmlformats.org/officeDocument/2006/relationships/tags" Target="../tags/tag405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5.svg"/><Relationship Id="rId3" Type="http://schemas.openxmlformats.org/officeDocument/2006/relationships/tags" Target="../tags/tag411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24.png"/><Relationship Id="rId2" Type="http://schemas.openxmlformats.org/officeDocument/2006/relationships/tags" Target="../tags/tag410.xml"/><Relationship Id="rId1" Type="http://schemas.openxmlformats.org/officeDocument/2006/relationships/tags" Target="../tags/tag409.xml"/><Relationship Id="rId6" Type="http://schemas.openxmlformats.org/officeDocument/2006/relationships/tags" Target="../tags/tag414.xml"/><Relationship Id="rId11" Type="http://schemas.openxmlformats.org/officeDocument/2006/relationships/image" Target="../media/image21.png"/><Relationship Id="rId5" Type="http://schemas.openxmlformats.org/officeDocument/2006/relationships/tags" Target="../tags/tag413.xml"/><Relationship Id="rId10" Type="http://schemas.openxmlformats.org/officeDocument/2006/relationships/image" Target="../media/image29.svg"/><Relationship Id="rId4" Type="http://schemas.openxmlformats.org/officeDocument/2006/relationships/tags" Target="../tags/tag412.xml"/><Relationship Id="rId9" Type="http://schemas.openxmlformats.org/officeDocument/2006/relationships/image" Target="../media/image20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.svg"/><Relationship Id="rId4" Type="http://schemas.openxmlformats.org/officeDocument/2006/relationships/image" Target="../media/image23.png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tags" Target="../tags/tag422.xml"/><Relationship Id="rId13" Type="http://schemas.openxmlformats.org/officeDocument/2006/relationships/tags" Target="../tags/tag427.xml"/><Relationship Id="rId18" Type="http://schemas.openxmlformats.org/officeDocument/2006/relationships/tags" Target="../tags/tag432.xml"/><Relationship Id="rId3" Type="http://schemas.openxmlformats.org/officeDocument/2006/relationships/tags" Target="../tags/tag417.xml"/><Relationship Id="rId7" Type="http://schemas.openxmlformats.org/officeDocument/2006/relationships/tags" Target="../tags/tag421.xml"/><Relationship Id="rId12" Type="http://schemas.openxmlformats.org/officeDocument/2006/relationships/tags" Target="../tags/tag426.xml"/><Relationship Id="rId17" Type="http://schemas.openxmlformats.org/officeDocument/2006/relationships/tags" Target="../tags/tag431.xml"/><Relationship Id="rId2" Type="http://schemas.openxmlformats.org/officeDocument/2006/relationships/tags" Target="../tags/tag416.xml"/><Relationship Id="rId16" Type="http://schemas.openxmlformats.org/officeDocument/2006/relationships/tags" Target="../tags/tag430.xml"/><Relationship Id="rId1" Type="http://schemas.openxmlformats.org/officeDocument/2006/relationships/tags" Target="../tags/tag415.xml"/><Relationship Id="rId6" Type="http://schemas.openxmlformats.org/officeDocument/2006/relationships/tags" Target="../tags/tag420.xml"/><Relationship Id="rId11" Type="http://schemas.openxmlformats.org/officeDocument/2006/relationships/tags" Target="../tags/tag425.xml"/><Relationship Id="rId5" Type="http://schemas.openxmlformats.org/officeDocument/2006/relationships/tags" Target="../tags/tag419.xml"/><Relationship Id="rId15" Type="http://schemas.openxmlformats.org/officeDocument/2006/relationships/tags" Target="../tags/tag429.xml"/><Relationship Id="rId10" Type="http://schemas.openxmlformats.org/officeDocument/2006/relationships/tags" Target="../tags/tag424.xml"/><Relationship Id="rId19" Type="http://schemas.openxmlformats.org/officeDocument/2006/relationships/slideLayout" Target="../slideLayouts/slideLayout2.xml"/><Relationship Id="rId4" Type="http://schemas.openxmlformats.org/officeDocument/2006/relationships/tags" Target="../tags/tag418.xml"/><Relationship Id="rId9" Type="http://schemas.openxmlformats.org/officeDocument/2006/relationships/tags" Target="../tags/tag423.xml"/><Relationship Id="rId14" Type="http://schemas.openxmlformats.org/officeDocument/2006/relationships/tags" Target="../tags/tag428.xml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tags" Target="../tags/tag440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35.xml"/><Relationship Id="rId7" Type="http://schemas.openxmlformats.org/officeDocument/2006/relationships/tags" Target="../tags/tag439.xml"/><Relationship Id="rId12" Type="http://schemas.openxmlformats.org/officeDocument/2006/relationships/tags" Target="../tags/tag444.xml"/><Relationship Id="rId17" Type="http://schemas.openxmlformats.org/officeDocument/2006/relationships/image" Target="../media/image33.svg"/><Relationship Id="rId2" Type="http://schemas.openxmlformats.org/officeDocument/2006/relationships/tags" Target="../tags/tag434.xml"/><Relationship Id="rId16" Type="http://schemas.openxmlformats.org/officeDocument/2006/relationships/image" Target="../media/image23.png"/><Relationship Id="rId1" Type="http://schemas.openxmlformats.org/officeDocument/2006/relationships/tags" Target="../tags/tag433.xml"/><Relationship Id="rId6" Type="http://schemas.openxmlformats.org/officeDocument/2006/relationships/tags" Target="../tags/tag438.xml"/><Relationship Id="rId11" Type="http://schemas.openxmlformats.org/officeDocument/2006/relationships/tags" Target="../tags/tag443.xml"/><Relationship Id="rId5" Type="http://schemas.openxmlformats.org/officeDocument/2006/relationships/tags" Target="../tags/tag437.xml"/><Relationship Id="rId15" Type="http://schemas.openxmlformats.org/officeDocument/2006/relationships/image" Target="../media/image35.svg"/><Relationship Id="rId10" Type="http://schemas.openxmlformats.org/officeDocument/2006/relationships/tags" Target="../tags/tag442.xml"/><Relationship Id="rId4" Type="http://schemas.openxmlformats.org/officeDocument/2006/relationships/tags" Target="../tags/tag436.xml"/><Relationship Id="rId9" Type="http://schemas.openxmlformats.org/officeDocument/2006/relationships/tags" Target="../tags/tag441.xml"/><Relationship Id="rId14" Type="http://schemas.openxmlformats.org/officeDocument/2006/relationships/image" Target="../media/image24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tags" Target="../tags/tag447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29.svg"/><Relationship Id="rId2" Type="http://schemas.openxmlformats.org/officeDocument/2006/relationships/tags" Target="../tags/tag446.xml"/><Relationship Id="rId1" Type="http://schemas.openxmlformats.org/officeDocument/2006/relationships/tags" Target="../tags/tag445.xml"/><Relationship Id="rId6" Type="http://schemas.openxmlformats.org/officeDocument/2006/relationships/tags" Target="../tags/tag450.xml"/><Relationship Id="rId11" Type="http://schemas.openxmlformats.org/officeDocument/2006/relationships/image" Target="../media/image20.png"/><Relationship Id="rId5" Type="http://schemas.openxmlformats.org/officeDocument/2006/relationships/tags" Target="../tags/tag449.xml"/><Relationship Id="rId10" Type="http://schemas.openxmlformats.org/officeDocument/2006/relationships/image" Target="../media/image26.png"/><Relationship Id="rId4" Type="http://schemas.openxmlformats.org/officeDocument/2006/relationships/tags" Target="../tags/tag448.xml"/><Relationship Id="rId9" Type="http://schemas.openxmlformats.org/officeDocument/2006/relationships/image" Target="../media/image35.sv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svg"/><Relationship Id="rId5" Type="http://schemas.openxmlformats.org/officeDocument/2006/relationships/image" Target="../media/image23.png"/><Relationship Id="rId4" Type="http://schemas.openxmlformats.org/officeDocument/2006/relationships/image" Target="../media/image35.sv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tags" Target="../tags/tag458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53.xml"/><Relationship Id="rId7" Type="http://schemas.openxmlformats.org/officeDocument/2006/relationships/tags" Target="../tags/tag457.xml"/><Relationship Id="rId12" Type="http://schemas.openxmlformats.org/officeDocument/2006/relationships/tags" Target="../tags/tag462.xml"/><Relationship Id="rId2" Type="http://schemas.openxmlformats.org/officeDocument/2006/relationships/tags" Target="../tags/tag452.xml"/><Relationship Id="rId1" Type="http://schemas.openxmlformats.org/officeDocument/2006/relationships/tags" Target="../tags/tag451.xml"/><Relationship Id="rId6" Type="http://schemas.openxmlformats.org/officeDocument/2006/relationships/tags" Target="../tags/tag456.xml"/><Relationship Id="rId11" Type="http://schemas.openxmlformats.org/officeDocument/2006/relationships/tags" Target="../tags/tag461.xml"/><Relationship Id="rId5" Type="http://schemas.openxmlformats.org/officeDocument/2006/relationships/tags" Target="../tags/tag455.xml"/><Relationship Id="rId10" Type="http://schemas.openxmlformats.org/officeDocument/2006/relationships/tags" Target="../tags/tag460.xml"/><Relationship Id="rId4" Type="http://schemas.openxmlformats.org/officeDocument/2006/relationships/tags" Target="../tags/tag454.xml"/><Relationship Id="rId9" Type="http://schemas.openxmlformats.org/officeDocument/2006/relationships/tags" Target="../tags/tag459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svg"/><Relationship Id="rId5" Type="http://schemas.openxmlformats.org/officeDocument/2006/relationships/image" Target="../media/image23.png"/><Relationship Id="rId4" Type="http://schemas.openxmlformats.org/officeDocument/2006/relationships/image" Target="../media/image35.sv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tags" Target="../tags/tag470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65.xml"/><Relationship Id="rId7" Type="http://schemas.openxmlformats.org/officeDocument/2006/relationships/tags" Target="../tags/tag469.xml"/><Relationship Id="rId12" Type="http://schemas.openxmlformats.org/officeDocument/2006/relationships/tags" Target="../tags/tag474.xml"/><Relationship Id="rId2" Type="http://schemas.openxmlformats.org/officeDocument/2006/relationships/tags" Target="../tags/tag464.xml"/><Relationship Id="rId1" Type="http://schemas.openxmlformats.org/officeDocument/2006/relationships/tags" Target="../tags/tag463.xml"/><Relationship Id="rId6" Type="http://schemas.openxmlformats.org/officeDocument/2006/relationships/tags" Target="../tags/tag468.xml"/><Relationship Id="rId11" Type="http://schemas.openxmlformats.org/officeDocument/2006/relationships/tags" Target="../tags/tag473.xml"/><Relationship Id="rId5" Type="http://schemas.openxmlformats.org/officeDocument/2006/relationships/tags" Target="../tags/tag467.xml"/><Relationship Id="rId10" Type="http://schemas.openxmlformats.org/officeDocument/2006/relationships/tags" Target="../tags/tag472.xml"/><Relationship Id="rId4" Type="http://schemas.openxmlformats.org/officeDocument/2006/relationships/tags" Target="../tags/tag466.xml"/><Relationship Id="rId9" Type="http://schemas.openxmlformats.org/officeDocument/2006/relationships/tags" Target="../tags/tag471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svg"/><Relationship Id="rId5" Type="http://schemas.openxmlformats.org/officeDocument/2006/relationships/image" Target="../media/image20.png"/><Relationship Id="rId4" Type="http://schemas.openxmlformats.org/officeDocument/2006/relationships/image" Target="../media/image26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tags" Target="../tags/tag482.xml"/><Relationship Id="rId13" Type="http://schemas.openxmlformats.org/officeDocument/2006/relationships/tags" Target="../tags/tag487.xml"/><Relationship Id="rId18" Type="http://schemas.openxmlformats.org/officeDocument/2006/relationships/tags" Target="../tags/tag492.xml"/><Relationship Id="rId3" Type="http://schemas.openxmlformats.org/officeDocument/2006/relationships/tags" Target="../tags/tag477.xml"/><Relationship Id="rId21" Type="http://schemas.openxmlformats.org/officeDocument/2006/relationships/tags" Target="../tags/tag495.xml"/><Relationship Id="rId7" Type="http://schemas.openxmlformats.org/officeDocument/2006/relationships/tags" Target="../tags/tag481.xml"/><Relationship Id="rId12" Type="http://schemas.openxmlformats.org/officeDocument/2006/relationships/tags" Target="../tags/tag486.xml"/><Relationship Id="rId17" Type="http://schemas.openxmlformats.org/officeDocument/2006/relationships/tags" Target="../tags/tag491.xml"/><Relationship Id="rId25" Type="http://schemas.openxmlformats.org/officeDocument/2006/relationships/slideLayout" Target="../slideLayouts/slideLayout2.xml"/><Relationship Id="rId2" Type="http://schemas.openxmlformats.org/officeDocument/2006/relationships/tags" Target="../tags/tag476.xml"/><Relationship Id="rId16" Type="http://schemas.openxmlformats.org/officeDocument/2006/relationships/tags" Target="../tags/tag490.xml"/><Relationship Id="rId20" Type="http://schemas.openxmlformats.org/officeDocument/2006/relationships/tags" Target="../tags/tag494.xml"/><Relationship Id="rId1" Type="http://schemas.openxmlformats.org/officeDocument/2006/relationships/tags" Target="../tags/tag475.xml"/><Relationship Id="rId6" Type="http://schemas.openxmlformats.org/officeDocument/2006/relationships/tags" Target="../tags/tag480.xml"/><Relationship Id="rId11" Type="http://schemas.openxmlformats.org/officeDocument/2006/relationships/tags" Target="../tags/tag485.xml"/><Relationship Id="rId24" Type="http://schemas.openxmlformats.org/officeDocument/2006/relationships/tags" Target="../tags/tag498.xml"/><Relationship Id="rId5" Type="http://schemas.openxmlformats.org/officeDocument/2006/relationships/tags" Target="../tags/tag479.xml"/><Relationship Id="rId15" Type="http://schemas.openxmlformats.org/officeDocument/2006/relationships/tags" Target="../tags/tag489.xml"/><Relationship Id="rId23" Type="http://schemas.openxmlformats.org/officeDocument/2006/relationships/tags" Target="../tags/tag497.xml"/><Relationship Id="rId10" Type="http://schemas.openxmlformats.org/officeDocument/2006/relationships/tags" Target="../tags/tag484.xml"/><Relationship Id="rId19" Type="http://schemas.openxmlformats.org/officeDocument/2006/relationships/tags" Target="../tags/tag493.xml"/><Relationship Id="rId4" Type="http://schemas.openxmlformats.org/officeDocument/2006/relationships/tags" Target="../tags/tag478.xml"/><Relationship Id="rId9" Type="http://schemas.openxmlformats.org/officeDocument/2006/relationships/tags" Target="../tags/tag483.xml"/><Relationship Id="rId14" Type="http://schemas.openxmlformats.org/officeDocument/2006/relationships/tags" Target="../tags/tag488.xml"/><Relationship Id="rId22" Type="http://schemas.openxmlformats.org/officeDocument/2006/relationships/tags" Target="../tags/tag496.xml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tags" Target="../tags/tag501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500.xml"/><Relationship Id="rId1" Type="http://schemas.openxmlformats.org/officeDocument/2006/relationships/tags" Target="../tags/tag499.xml"/><Relationship Id="rId6" Type="http://schemas.openxmlformats.org/officeDocument/2006/relationships/tags" Target="../tags/tag504.xml"/><Relationship Id="rId5" Type="http://schemas.openxmlformats.org/officeDocument/2006/relationships/tags" Target="../tags/tag503.xml"/><Relationship Id="rId10" Type="http://schemas.openxmlformats.org/officeDocument/2006/relationships/image" Target="../media/image35.svg"/><Relationship Id="rId4" Type="http://schemas.openxmlformats.org/officeDocument/2006/relationships/tags" Target="../tags/tag502.xml"/><Relationship Id="rId9" Type="http://schemas.openxmlformats.org/officeDocument/2006/relationships/image" Target="../media/image24.png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tags" Target="../tags/tag512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07.xml"/><Relationship Id="rId7" Type="http://schemas.openxmlformats.org/officeDocument/2006/relationships/tags" Target="../tags/tag511.xml"/><Relationship Id="rId12" Type="http://schemas.openxmlformats.org/officeDocument/2006/relationships/tags" Target="../tags/tag516.xml"/><Relationship Id="rId17" Type="http://schemas.openxmlformats.org/officeDocument/2006/relationships/image" Target="../media/image35.svg"/><Relationship Id="rId2" Type="http://schemas.openxmlformats.org/officeDocument/2006/relationships/tags" Target="../tags/tag506.xml"/><Relationship Id="rId16" Type="http://schemas.openxmlformats.org/officeDocument/2006/relationships/image" Target="../media/image24.png"/><Relationship Id="rId1" Type="http://schemas.openxmlformats.org/officeDocument/2006/relationships/tags" Target="../tags/tag505.xml"/><Relationship Id="rId6" Type="http://schemas.openxmlformats.org/officeDocument/2006/relationships/tags" Target="../tags/tag510.xml"/><Relationship Id="rId11" Type="http://schemas.openxmlformats.org/officeDocument/2006/relationships/tags" Target="../tags/tag515.xml"/><Relationship Id="rId5" Type="http://schemas.openxmlformats.org/officeDocument/2006/relationships/tags" Target="../tags/tag509.xml"/><Relationship Id="rId15" Type="http://schemas.openxmlformats.org/officeDocument/2006/relationships/image" Target="../media/image33.svg"/><Relationship Id="rId10" Type="http://schemas.openxmlformats.org/officeDocument/2006/relationships/tags" Target="../tags/tag514.xml"/><Relationship Id="rId4" Type="http://schemas.openxmlformats.org/officeDocument/2006/relationships/tags" Target="../tags/tag508.xml"/><Relationship Id="rId9" Type="http://schemas.openxmlformats.org/officeDocument/2006/relationships/tags" Target="../tags/tag513.xml"/><Relationship Id="rId14" Type="http://schemas.openxmlformats.org/officeDocument/2006/relationships/image" Target="../media/image23.png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tags" Target="../tags/tag52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19.xml"/><Relationship Id="rId7" Type="http://schemas.openxmlformats.org/officeDocument/2006/relationships/tags" Target="../tags/tag523.xml"/><Relationship Id="rId12" Type="http://schemas.openxmlformats.org/officeDocument/2006/relationships/tags" Target="../tags/tag528.xml"/><Relationship Id="rId17" Type="http://schemas.openxmlformats.org/officeDocument/2006/relationships/image" Target="../media/image35.svg"/><Relationship Id="rId2" Type="http://schemas.openxmlformats.org/officeDocument/2006/relationships/tags" Target="../tags/tag518.xml"/><Relationship Id="rId16" Type="http://schemas.openxmlformats.org/officeDocument/2006/relationships/image" Target="../media/image24.png"/><Relationship Id="rId1" Type="http://schemas.openxmlformats.org/officeDocument/2006/relationships/tags" Target="../tags/tag517.xml"/><Relationship Id="rId6" Type="http://schemas.openxmlformats.org/officeDocument/2006/relationships/tags" Target="../tags/tag522.xml"/><Relationship Id="rId11" Type="http://schemas.openxmlformats.org/officeDocument/2006/relationships/tags" Target="../tags/tag527.xml"/><Relationship Id="rId5" Type="http://schemas.openxmlformats.org/officeDocument/2006/relationships/tags" Target="../tags/tag521.xml"/><Relationship Id="rId15" Type="http://schemas.openxmlformats.org/officeDocument/2006/relationships/image" Target="../media/image33.svg"/><Relationship Id="rId10" Type="http://schemas.openxmlformats.org/officeDocument/2006/relationships/tags" Target="../tags/tag526.xml"/><Relationship Id="rId4" Type="http://schemas.openxmlformats.org/officeDocument/2006/relationships/tags" Target="../tags/tag520.xml"/><Relationship Id="rId9" Type="http://schemas.openxmlformats.org/officeDocument/2006/relationships/tags" Target="../tags/tag525.xml"/><Relationship Id="rId14" Type="http://schemas.openxmlformats.org/officeDocument/2006/relationships/image" Target="../media/image23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svg"/><Relationship Id="rId5" Type="http://schemas.openxmlformats.org/officeDocument/2006/relationships/image" Target="../media/image20.png"/><Relationship Id="rId4" Type="http://schemas.openxmlformats.org/officeDocument/2006/relationships/image" Target="../media/image26.pn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tags" Target="../tags/tag536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31.xml"/><Relationship Id="rId7" Type="http://schemas.openxmlformats.org/officeDocument/2006/relationships/tags" Target="../tags/tag535.xml"/><Relationship Id="rId12" Type="http://schemas.openxmlformats.org/officeDocument/2006/relationships/tags" Target="../tags/tag540.xml"/><Relationship Id="rId2" Type="http://schemas.openxmlformats.org/officeDocument/2006/relationships/tags" Target="../tags/tag530.xml"/><Relationship Id="rId1" Type="http://schemas.openxmlformats.org/officeDocument/2006/relationships/tags" Target="../tags/tag529.xml"/><Relationship Id="rId6" Type="http://schemas.openxmlformats.org/officeDocument/2006/relationships/tags" Target="../tags/tag534.xml"/><Relationship Id="rId11" Type="http://schemas.openxmlformats.org/officeDocument/2006/relationships/tags" Target="../tags/tag539.xml"/><Relationship Id="rId5" Type="http://schemas.openxmlformats.org/officeDocument/2006/relationships/tags" Target="../tags/tag533.xml"/><Relationship Id="rId15" Type="http://schemas.openxmlformats.org/officeDocument/2006/relationships/image" Target="../media/image33.svg"/><Relationship Id="rId10" Type="http://schemas.openxmlformats.org/officeDocument/2006/relationships/tags" Target="../tags/tag538.xml"/><Relationship Id="rId4" Type="http://schemas.openxmlformats.org/officeDocument/2006/relationships/tags" Target="../tags/tag532.xml"/><Relationship Id="rId9" Type="http://schemas.openxmlformats.org/officeDocument/2006/relationships/tags" Target="../tags/tag537.xml"/><Relationship Id="rId14" Type="http://schemas.openxmlformats.org/officeDocument/2006/relationships/image" Target="../media/image2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>
            <a:extLst>
              <a:ext uri="{FF2B5EF4-FFF2-40B4-BE49-F238E27FC236}">
                <a16:creationId xmlns:a16="http://schemas.microsoft.com/office/drawing/2014/main" id="{D479AAA8-D314-0AA7-9947-B11D3DD646C1}"/>
              </a:ext>
            </a:extLst>
          </p:cNvPr>
          <p:cNvSpPr/>
          <p:nvPr/>
        </p:nvSpPr>
        <p:spPr>
          <a:xfrm>
            <a:off x="0" y="1"/>
            <a:ext cx="12192000" cy="4432299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1"/>
              </a:solidFill>
            </a:endParaRPr>
          </a:p>
        </p:txBody>
      </p:sp>
      <p:graphicFrame>
        <p:nvGraphicFramePr>
          <p:cNvPr id="9" name="표 7">
            <a:extLst>
              <a:ext uri="{FF2B5EF4-FFF2-40B4-BE49-F238E27FC236}">
                <a16:creationId xmlns:a16="http://schemas.microsoft.com/office/drawing/2014/main" id="{E01A6576-78A9-D09E-34E6-D58E5296FE5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2860652"/>
              </p:ext>
            </p:extLst>
          </p:nvPr>
        </p:nvGraphicFramePr>
        <p:xfrm>
          <a:off x="7029449" y="4806043"/>
          <a:ext cx="4795491" cy="172521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096737">
                  <a:extLst>
                    <a:ext uri="{9D8B030D-6E8A-4147-A177-3AD203B41FA5}">
                      <a16:colId xmlns:a16="http://schemas.microsoft.com/office/drawing/2014/main" val="80187705"/>
                    </a:ext>
                  </a:extLst>
                </a:gridCol>
                <a:gridCol w="3698754">
                  <a:extLst>
                    <a:ext uri="{9D8B030D-6E8A-4147-A177-3AD203B41FA5}">
                      <a16:colId xmlns:a16="http://schemas.microsoft.com/office/drawing/2014/main" val="981292429"/>
                    </a:ext>
                  </a:extLst>
                </a:gridCol>
              </a:tblGrid>
              <a:tr h="347671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200">
                          <a:latin typeface="+mn-ea"/>
                          <a:ea typeface="+mn-ea"/>
                        </a:rPr>
                        <a:t>Document Information</a:t>
                      </a:r>
                      <a:endParaRPr lang="ko-KR" altLang="en-US" sz="1200">
                        <a:latin typeface="+mn-ea"/>
                        <a:ea typeface="+mn-ea"/>
                      </a:endParaRPr>
                    </a:p>
                  </a:txBody>
                  <a:tcPr anchor="ctr"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73972623"/>
                  </a:ext>
                </a:extLst>
              </a:tr>
              <a:tr h="29386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프로젝트명</a:t>
                      </a:r>
                    </a:p>
                  </a:txBody>
                  <a:tcPr marL="90000" marR="90000" marT="72000" anchor="ctr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모바일 기반 공공 유통 플랫폼 구축 및 유지 관리</a:t>
                      </a:r>
                    </a:p>
                  </a:txBody>
                  <a:tcPr marL="90000" marR="90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8169540"/>
                  </a:ext>
                </a:extLst>
              </a:tr>
              <a:tr h="36122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spc="0" err="1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단계명</a:t>
                      </a:r>
                      <a:endParaRPr lang="ko-KR" altLang="en-US" sz="1100" spc="0">
                        <a:solidFill>
                          <a:schemeClr val="accent6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000" marR="90000" marT="72000" anchor="ctr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설계</a:t>
                      </a:r>
                    </a:p>
                  </a:txBody>
                  <a:tcPr marL="90000" marR="90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4788510"/>
                  </a:ext>
                </a:extLst>
              </a:tr>
              <a:tr h="36122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문서코드</a:t>
                      </a:r>
                    </a:p>
                  </a:txBody>
                  <a:tcPr marL="90000" marR="90000" marT="72000" anchor="ctr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KORAIL_STORE_APP02</a:t>
                      </a:r>
                      <a:endParaRPr lang="ko-KR" altLang="en-US" sz="1100" spc="0">
                        <a:solidFill>
                          <a:schemeClr val="accent6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000" marR="90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4405047"/>
                  </a:ext>
                </a:extLst>
              </a:tr>
              <a:tr h="36122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날짜</a:t>
                      </a:r>
                    </a:p>
                  </a:txBody>
                  <a:tcPr marL="90000" marR="90000" marT="72000" anchor="ctr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2023.04.11.</a:t>
                      </a:r>
                      <a:endParaRPr lang="ko-KR" altLang="en-US" sz="1100" spc="0">
                        <a:solidFill>
                          <a:schemeClr val="accent6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000" marR="90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5647469"/>
                  </a:ext>
                </a:extLst>
              </a:tr>
            </a:tbl>
          </a:graphicData>
        </a:graphic>
      </p:graphicFrame>
      <p:pic>
        <p:nvPicPr>
          <p:cNvPr id="10" name="그림 9" descr="텍스트이(가) 표시된 사진&#10;&#10;자동 생성된 설명">
            <a:extLst>
              <a:ext uri="{FF2B5EF4-FFF2-40B4-BE49-F238E27FC236}">
                <a16:creationId xmlns:a16="http://schemas.microsoft.com/office/drawing/2014/main" id="{2DEE7C8F-2E28-6254-FECF-E3A7474CD85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7060" y="5585941"/>
            <a:ext cx="788640" cy="94531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53A00F2E-5B8B-72EF-6642-C1385B49A002}"/>
              </a:ext>
            </a:extLst>
          </p:cNvPr>
          <p:cNvSpPr txBox="1"/>
          <p:nvPr/>
        </p:nvSpPr>
        <p:spPr>
          <a:xfrm>
            <a:off x="3542371" y="1469173"/>
            <a:ext cx="5107259" cy="107920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endParaRPr lang="en-US" altLang="ko-KR" sz="800" b="1">
              <a:solidFill>
                <a:schemeClr val="accent6"/>
              </a:solidFill>
              <a:latin typeface="+mj-ea"/>
              <a:ea typeface="+mj-ea"/>
            </a:endParaRPr>
          </a:p>
          <a:p>
            <a:pPr algn="ctr">
              <a:lnSpc>
                <a:spcPts val="3500"/>
              </a:lnSpc>
            </a:pPr>
            <a:r>
              <a:rPr lang="ko-KR" altLang="en-US" sz="2800" b="1">
                <a:solidFill>
                  <a:schemeClr val="bg1"/>
                </a:solidFill>
                <a:latin typeface="+mj-ea"/>
                <a:ea typeface="+mj-ea"/>
              </a:rPr>
              <a:t>모바일 기반 공공 유통 플랫폼</a:t>
            </a:r>
            <a:endParaRPr lang="en-US" altLang="ko-KR" sz="2800" b="1">
              <a:solidFill>
                <a:schemeClr val="bg1"/>
              </a:solidFill>
              <a:latin typeface="+mj-ea"/>
              <a:ea typeface="+mj-ea"/>
            </a:endParaRPr>
          </a:p>
          <a:p>
            <a:pPr algn="ctr">
              <a:lnSpc>
                <a:spcPts val="3500"/>
              </a:lnSpc>
            </a:pPr>
            <a:r>
              <a:rPr lang="ko-KR" altLang="en-US" sz="2800" b="1">
                <a:solidFill>
                  <a:schemeClr val="bg1"/>
                </a:solidFill>
                <a:latin typeface="+mj-ea"/>
                <a:ea typeface="+mj-ea"/>
              </a:rPr>
              <a:t>구축 및 유지 관리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FEB5E52-054F-B8F4-D01E-F24105643623}"/>
              </a:ext>
            </a:extLst>
          </p:cNvPr>
          <p:cNvSpPr txBox="1"/>
          <p:nvPr/>
        </p:nvSpPr>
        <p:spPr>
          <a:xfrm>
            <a:off x="4948644" y="2597669"/>
            <a:ext cx="22947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2400" b="1">
                <a:solidFill>
                  <a:schemeClr val="accent6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관리자 페이지</a:t>
            </a:r>
          </a:p>
        </p:txBody>
      </p:sp>
    </p:spTree>
    <p:extLst>
      <p:ext uri="{BB962C8B-B14F-4D97-AF65-F5344CB8AC3E}">
        <p14:creationId xmlns:p14="http://schemas.microsoft.com/office/powerpoint/2010/main" val="190021773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2071435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352388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(5)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매뉴얼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배너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팝업 관리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4248035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565238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929165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2503C7D1-D232-23CF-AE9D-72BA4BAF78A5}"/>
              </a:ext>
            </a:extLst>
          </p:cNvPr>
          <p:cNvGrpSpPr/>
          <p:nvPr/>
        </p:nvGrpSpPr>
        <p:grpSpPr>
          <a:xfrm rot="5400000">
            <a:off x="1840974" y="313170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53D55F8D-2450-CEDA-EADF-323A6CADC43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CF25D8C9-9026-B3F9-6046-D4BE140C9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4527994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0042679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공지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72752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(6)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매뉴얼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게시글 관리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4095635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7563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776765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ED35E154-4EF0-3C9C-E29C-37D868441A3C}"/>
              </a:ext>
            </a:extLst>
          </p:cNvPr>
          <p:cNvGrpSpPr/>
          <p:nvPr/>
        </p:nvGrpSpPr>
        <p:grpSpPr>
          <a:xfrm rot="5400000">
            <a:off x="1817607" y="3220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559DC098-1ED5-9FCD-4895-E35F06D8B0F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22993782-77D8-3406-BE23-23EE513C8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1330301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1707012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614691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(7)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12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매뉴얼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쇼핑몰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상품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쿠폰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주문</a:t>
            </a:r>
            <a:r>
              <a:rPr lang="en-US" altLang="ko-KR" sz="900">
                <a:solidFill>
                  <a:schemeClr val="bg1"/>
                </a:solidFill>
              </a:rPr>
              <a:t>/</a:t>
            </a:r>
            <a:r>
              <a:rPr lang="ko-KR" altLang="en-US" sz="900">
                <a:solidFill>
                  <a:schemeClr val="bg1"/>
                </a:solidFill>
              </a:rPr>
              <a:t>배송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문의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추천 사용처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후기 관리</a:t>
            </a:r>
            <a:endParaRPr lang="en-US" altLang="ko-KR" sz="900">
              <a:solidFill>
                <a:schemeClr val="bg1"/>
              </a:solidFill>
            </a:endParaRPr>
          </a:p>
          <a:p>
            <a:endParaRPr lang="en-US" altLang="ko-KR" sz="1100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4913649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7563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46244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F30BAFCC-8B76-C781-EF96-596C47BBE56A}"/>
              </a:ext>
            </a:extLst>
          </p:cNvPr>
          <p:cNvGrpSpPr/>
          <p:nvPr/>
        </p:nvGrpSpPr>
        <p:grpSpPr>
          <a:xfrm rot="5400000">
            <a:off x="1840974" y="40365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01C416FC-861C-774A-9115-1F4F3F36BFE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AB769756-1A85-34CC-5F7B-043DE15BA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1923931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9808330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243877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(8)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13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매뉴얼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매장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상품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쿠폰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주문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추천 매장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후기 관리</a:t>
            </a: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3781310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7563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46244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4BA3512F-0321-978E-CAD2-70C971025095}"/>
              </a:ext>
            </a:extLst>
          </p:cNvPr>
          <p:cNvGrpSpPr/>
          <p:nvPr/>
        </p:nvGrpSpPr>
        <p:grpSpPr>
          <a:xfrm rot="5400000">
            <a:off x="1840974" y="44366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9B26EFDE-7968-1F39-E1D7-DB1C60D41AE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71E2BCF7-8787-A4A2-C0B8-53E7C4245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5638000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2.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사용자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6710692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0654221"/>
              </p:ext>
            </p:extLst>
          </p:nvPr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9762748"/>
              </p:ext>
            </p:extLst>
          </p:nvPr>
        </p:nvGraphicFramePr>
        <p:xfrm>
          <a:off x="7794170" y="725881"/>
          <a:ext cx="4397830" cy="3017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사용자 정보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상태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상태 목록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57496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사용자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사용자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사용자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5111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9195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 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상세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회원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58798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44190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219379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회원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15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관리  </a:t>
            </a:r>
            <a:r>
              <a:rPr lang="en-US" altLang="ko-KR" sz="900"/>
              <a:t>&gt; </a:t>
            </a:r>
            <a:r>
              <a:rPr lang="ko-KR" altLang="en-US" sz="900"/>
              <a:t>사용자 회원 관리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2011F7-D3F8-F0BB-B9BA-3C95D7E91F4C}"/>
              </a:ext>
            </a:extLst>
          </p:cNvPr>
          <p:cNvSpPr txBox="1"/>
          <p:nvPr/>
        </p:nvSpPr>
        <p:spPr>
          <a:xfrm>
            <a:off x="314324" y="1230364"/>
            <a:ext cx="1895475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D22F51B-E499-7043-2D1A-4A79C40F6E38}"/>
              </a:ext>
            </a:extLst>
          </p:cNvPr>
          <p:cNvSpPr/>
          <p:nvPr/>
        </p:nvSpPr>
        <p:spPr>
          <a:xfrm>
            <a:off x="1162050" y="125893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AAEA1B6-77DA-2E80-3D61-50D5BB1C73AB}"/>
              </a:ext>
            </a:extLst>
          </p:cNvPr>
          <p:cNvSpPr/>
          <p:nvPr/>
        </p:nvSpPr>
        <p:spPr>
          <a:xfrm>
            <a:off x="1162050" y="166851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1E2C4725-3F79-967C-C7E0-DDF78B344F30}"/>
              </a:ext>
            </a:extLst>
          </p:cNvPr>
          <p:cNvSpPr/>
          <p:nvPr/>
        </p:nvSpPr>
        <p:spPr>
          <a:xfrm>
            <a:off x="1162050" y="208106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96BDC63-63F0-10C9-65B7-B25445C35FE1}"/>
              </a:ext>
            </a:extLst>
          </p:cNvPr>
          <p:cNvSpPr/>
          <p:nvPr/>
        </p:nvSpPr>
        <p:spPr>
          <a:xfrm>
            <a:off x="5753101" y="207496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F797A02D-C442-FFFC-D9BD-229872FC3407}"/>
              </a:ext>
            </a:extLst>
          </p:cNvPr>
          <p:cNvCxnSpPr/>
          <p:nvPr/>
        </p:nvCxnSpPr>
        <p:spPr>
          <a:xfrm>
            <a:off x="257174" y="2537536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5" name="표 15">
            <a:extLst>
              <a:ext uri="{FF2B5EF4-FFF2-40B4-BE49-F238E27FC236}">
                <a16:creationId xmlns:a16="http://schemas.microsoft.com/office/drawing/2014/main" id="{7DFC14C4-98BE-6AA9-E9AA-097C55B62B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8491955"/>
              </p:ext>
            </p:extLst>
          </p:nvPr>
        </p:nvGraphicFramePr>
        <p:xfrm>
          <a:off x="257174" y="2957474"/>
          <a:ext cx="5658112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695325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75723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1100136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708663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1177549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가입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최근 로그인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인증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 적립 현황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일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메일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카카오톡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신청 중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휴면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탈퇴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E0725C65-9AC0-7BCD-B2BF-2B366CF0DBE1}"/>
              </a:ext>
            </a:extLst>
          </p:cNvPr>
          <p:cNvSpPr/>
          <p:nvPr/>
        </p:nvSpPr>
        <p:spPr>
          <a:xfrm>
            <a:off x="5379244" y="265386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6" name="그래픽 25" descr="다운로드 윤곽선">
            <a:extLst>
              <a:ext uri="{FF2B5EF4-FFF2-40B4-BE49-F238E27FC236}">
                <a16:creationId xmlns:a16="http://schemas.microsoft.com/office/drawing/2014/main" id="{B9B100C7-E9F4-4480-4E2E-2BCDC70F2A8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5414736" y="2666823"/>
            <a:ext cx="204905" cy="204905"/>
          </a:xfrm>
          <a:prstGeom prst="rect">
            <a:avLst/>
          </a:prstGeom>
        </p:spPr>
      </p:pic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AFB48126-9442-C994-D015-820C4148CD4B}"/>
              </a:ext>
            </a:extLst>
          </p:cNvPr>
          <p:cNvSpPr/>
          <p:nvPr/>
        </p:nvSpPr>
        <p:spPr>
          <a:xfrm>
            <a:off x="4016147" y="898184"/>
            <a:ext cx="1000125" cy="99573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신청 중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회원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회원 정지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휴면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회원 탈퇴</a:t>
            </a:r>
          </a:p>
        </p:txBody>
      </p:sp>
      <p:cxnSp>
        <p:nvCxnSpPr>
          <p:cNvPr id="32" name="직선 화살표 연결선 31">
            <a:extLst>
              <a:ext uri="{FF2B5EF4-FFF2-40B4-BE49-F238E27FC236}">
                <a16:creationId xmlns:a16="http://schemas.microsoft.com/office/drawing/2014/main" id="{D8001237-1E8B-777A-3C98-BF180D9B5EDE}"/>
              </a:ext>
            </a:extLst>
          </p:cNvPr>
          <p:cNvCxnSpPr>
            <a:cxnSpLocks/>
            <a:stCxn id="10" idx="3"/>
            <a:endCxn id="27" idx="1"/>
          </p:cNvCxnSpPr>
          <p:nvPr/>
        </p:nvCxnSpPr>
        <p:spPr>
          <a:xfrm flipV="1">
            <a:off x="2162175" y="1396053"/>
            <a:ext cx="1853972" cy="80042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pic>
        <p:nvPicPr>
          <p:cNvPr id="36" name="그림 35">
            <a:extLst>
              <a:ext uri="{FF2B5EF4-FFF2-40B4-BE49-F238E27FC236}">
                <a16:creationId xmlns:a16="http://schemas.microsoft.com/office/drawing/2014/main" id="{50442D58-09E2-C605-895B-E699AD2A7B0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17191" b="-636"/>
          <a:stretch/>
        </p:blipFill>
        <p:spPr>
          <a:xfrm>
            <a:off x="1675317" y="5189486"/>
            <a:ext cx="3169061" cy="316369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4A39CE8C-4ECB-C8E2-AED1-31DEDEE9090F}"/>
              </a:ext>
            </a:extLst>
          </p:cNvPr>
          <p:cNvSpPr txBox="1"/>
          <p:nvPr/>
        </p:nvSpPr>
        <p:spPr>
          <a:xfrm>
            <a:off x="214312" y="2653859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198360" y="681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AAC07A32-30BB-468E-2009-C46D75834976}"/>
              </a:ext>
            </a:extLst>
          </p:cNvPr>
          <p:cNvGrpSpPr/>
          <p:nvPr/>
        </p:nvGrpSpPr>
        <p:grpSpPr>
          <a:xfrm rot="5400000">
            <a:off x="3262423" y="12652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3DCA4FD1-5FE4-B479-7818-0D88485CEE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3" name="Oval 593">
              <a:extLst>
                <a:ext uri="{FF2B5EF4-FFF2-40B4-BE49-F238E27FC236}">
                  <a16:creationId xmlns:a16="http://schemas.microsoft.com/office/drawing/2014/main" id="{E1F49AC4-3D08-1840-099C-F5673F46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0E1A9636-EFFE-3EB6-CAC5-92956A64884E}"/>
              </a:ext>
            </a:extLst>
          </p:cNvPr>
          <p:cNvGrpSpPr/>
          <p:nvPr/>
        </p:nvGrpSpPr>
        <p:grpSpPr>
          <a:xfrm rot="5400000">
            <a:off x="3274685" y="168514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DAAB7E18-7828-D8BC-E385-5194E02FFC5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6" name="Oval 593">
              <a:extLst>
                <a:ext uri="{FF2B5EF4-FFF2-40B4-BE49-F238E27FC236}">
                  <a16:creationId xmlns:a16="http://schemas.microsoft.com/office/drawing/2014/main" id="{353CF1ED-1115-737E-5232-6445D906B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ADDF8618-EDB1-1D08-5F0C-AB167612350D}"/>
              </a:ext>
            </a:extLst>
          </p:cNvPr>
          <p:cNvGrpSpPr/>
          <p:nvPr/>
        </p:nvGrpSpPr>
        <p:grpSpPr>
          <a:xfrm rot="5400000">
            <a:off x="2198360" y="21475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8" name="이등변 삼각형 47">
              <a:extLst>
                <a:ext uri="{FF2B5EF4-FFF2-40B4-BE49-F238E27FC236}">
                  <a16:creationId xmlns:a16="http://schemas.microsoft.com/office/drawing/2014/main" id="{8B8EA113-FD41-82B7-2D66-210BA860918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9" name="Oval 593">
              <a:extLst>
                <a:ext uri="{FF2B5EF4-FFF2-40B4-BE49-F238E27FC236}">
                  <a16:creationId xmlns:a16="http://schemas.microsoft.com/office/drawing/2014/main" id="{E6D1FFC7-95D9-A003-632E-9B00E7818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4AE6B4CA-6F5C-8EEB-5502-CEC8D842D50E}"/>
              </a:ext>
            </a:extLst>
          </p:cNvPr>
          <p:cNvGrpSpPr/>
          <p:nvPr/>
        </p:nvGrpSpPr>
        <p:grpSpPr>
          <a:xfrm>
            <a:off x="4153414" y="653144"/>
            <a:ext cx="244417" cy="258694"/>
            <a:chOff x="1098607" y="3056422"/>
            <a:chExt cx="244417" cy="258694"/>
          </a:xfrm>
        </p:grpSpPr>
        <p:sp>
          <p:nvSpPr>
            <p:cNvPr id="54" name="이등변 삼각형 53">
              <a:extLst>
                <a:ext uri="{FF2B5EF4-FFF2-40B4-BE49-F238E27FC236}">
                  <a16:creationId xmlns:a16="http://schemas.microsoft.com/office/drawing/2014/main" id="{B6C6FB54-495E-9DCF-BD97-F0C2CEB1AF6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F354485C-7EFE-B0B3-2FD4-A05AD204E54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6" name="Oval 593">
                <a:extLst>
                  <a:ext uri="{FF2B5EF4-FFF2-40B4-BE49-F238E27FC236}">
                    <a16:creationId xmlns:a16="http://schemas.microsoft.com/office/drawing/2014/main" id="{A66FFDA2-93C7-A461-FE56-92B816567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7" name="TextBox 14">
                <a:extLst>
                  <a:ext uri="{FF2B5EF4-FFF2-40B4-BE49-F238E27FC236}">
                    <a16:creationId xmlns:a16="http://schemas.microsoft.com/office/drawing/2014/main" id="{33185B2E-B48B-BEF8-48DA-EABE96E8FD0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241E70AA-9B07-3825-45E1-40384D327EC4}"/>
              </a:ext>
            </a:extLst>
          </p:cNvPr>
          <p:cNvGrpSpPr/>
          <p:nvPr/>
        </p:nvGrpSpPr>
        <p:grpSpPr>
          <a:xfrm>
            <a:off x="5769446" y="1838684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8747D533-EC67-A817-ACFD-64FBD22B894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42E30FA6-98A9-AEBD-F976-FB9A6CB3892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245483FA-0400-BEC7-83EC-2985F65BE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BE93F9D0-AE84-FC40-3F08-E8BF6B3489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BA7B08C7-897D-59DB-14EA-BFEDCDB9827A}"/>
              </a:ext>
            </a:extLst>
          </p:cNvPr>
          <p:cNvGrpSpPr/>
          <p:nvPr/>
        </p:nvGrpSpPr>
        <p:grpSpPr>
          <a:xfrm>
            <a:off x="845688" y="2443239"/>
            <a:ext cx="244417" cy="258694"/>
            <a:chOff x="1098607" y="3056422"/>
            <a:chExt cx="244417" cy="258694"/>
          </a:xfrm>
        </p:grpSpPr>
        <p:sp>
          <p:nvSpPr>
            <p:cNvPr id="64" name="이등변 삼각형 63">
              <a:extLst>
                <a:ext uri="{FF2B5EF4-FFF2-40B4-BE49-F238E27FC236}">
                  <a16:creationId xmlns:a16="http://schemas.microsoft.com/office/drawing/2014/main" id="{9395A45D-4CD7-6540-71E4-B4D58562748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1AAF6D94-0FD1-A528-7A2C-77AFF258EC9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6" name="Oval 593">
                <a:extLst>
                  <a:ext uri="{FF2B5EF4-FFF2-40B4-BE49-F238E27FC236}">
                    <a16:creationId xmlns:a16="http://schemas.microsoft.com/office/drawing/2014/main" id="{6F8E01B8-F844-330E-D839-D2D5E4381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8C2CE4FC-5282-94A5-4A74-A891CD478AA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D452443A-13FC-1916-4570-1E6EEF8DCF7A}"/>
              </a:ext>
            </a:extLst>
          </p:cNvPr>
          <p:cNvGrpSpPr/>
          <p:nvPr/>
        </p:nvGrpSpPr>
        <p:grpSpPr>
          <a:xfrm>
            <a:off x="5379243" y="2394901"/>
            <a:ext cx="244417" cy="258694"/>
            <a:chOff x="1098607" y="3056422"/>
            <a:chExt cx="244417" cy="258694"/>
          </a:xfrm>
        </p:grpSpPr>
        <p:sp>
          <p:nvSpPr>
            <p:cNvPr id="69" name="이등변 삼각형 68">
              <a:extLst>
                <a:ext uri="{FF2B5EF4-FFF2-40B4-BE49-F238E27FC236}">
                  <a16:creationId xmlns:a16="http://schemas.microsoft.com/office/drawing/2014/main" id="{E0D071C9-81D2-846F-2FCA-B152B3E69D4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0" name="그룹 69">
              <a:extLst>
                <a:ext uri="{FF2B5EF4-FFF2-40B4-BE49-F238E27FC236}">
                  <a16:creationId xmlns:a16="http://schemas.microsoft.com/office/drawing/2014/main" id="{99A15DF9-F8F2-2AD3-17E8-6FB318CB47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1" name="Oval 593">
                <a:extLst>
                  <a:ext uri="{FF2B5EF4-FFF2-40B4-BE49-F238E27FC236}">
                    <a16:creationId xmlns:a16="http://schemas.microsoft.com/office/drawing/2014/main" id="{384B4451-E403-1886-8095-367383F70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2" name="TextBox 14">
                <a:extLst>
                  <a:ext uri="{FF2B5EF4-FFF2-40B4-BE49-F238E27FC236}">
                    <a16:creationId xmlns:a16="http://schemas.microsoft.com/office/drawing/2014/main" id="{F9B7F341-7C4B-1670-6F10-D3691D7522E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374A4EB1-AF77-7494-CE46-421167E42BCE}"/>
              </a:ext>
            </a:extLst>
          </p:cNvPr>
          <p:cNvGrpSpPr/>
          <p:nvPr/>
        </p:nvGrpSpPr>
        <p:grpSpPr>
          <a:xfrm>
            <a:off x="1469373" y="5247643"/>
            <a:ext cx="278496" cy="200053"/>
            <a:chOff x="1014019" y="2643309"/>
            <a:chExt cx="278496" cy="200053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900AF5A4-4182-9844-59C5-DC3B76831BF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D1FEF49A-7EF0-49E4-7087-96C7CA4A4C7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A92817E9-0CDC-D2E0-7C0D-E9A8A1BBB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F48F97DD-BFC8-9746-2FF3-6C411B057FF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C789CC6C-49A6-F881-FFA8-687D3812A567}"/>
              </a:ext>
            </a:extLst>
          </p:cNvPr>
          <p:cNvGrpSpPr/>
          <p:nvPr/>
        </p:nvGrpSpPr>
        <p:grpSpPr>
          <a:xfrm>
            <a:off x="2469153" y="2698780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F05007BF-AC3D-A41C-9A14-3D602C4819F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0760ECB8-C759-0810-78F8-CBEBDFCECA1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1057673C-9DB7-B9C2-4FF5-A34C6BA66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7B7B2A7C-D57F-D5F7-EB45-5F91776B83B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FCD3F52D-CC18-B68C-51D0-1EB7C321693F}"/>
              </a:ext>
            </a:extLst>
          </p:cNvPr>
          <p:cNvSpPr/>
          <p:nvPr/>
        </p:nvSpPr>
        <p:spPr>
          <a:xfrm>
            <a:off x="950716" y="3238604"/>
            <a:ext cx="1228043" cy="282090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4" name="그룹 93">
            <a:extLst>
              <a:ext uri="{FF2B5EF4-FFF2-40B4-BE49-F238E27FC236}">
                <a16:creationId xmlns:a16="http://schemas.microsoft.com/office/drawing/2014/main" id="{9413B8B8-8FE9-69B9-897F-DB5F61809DA6}"/>
              </a:ext>
            </a:extLst>
          </p:cNvPr>
          <p:cNvGrpSpPr/>
          <p:nvPr/>
        </p:nvGrpSpPr>
        <p:grpSpPr>
          <a:xfrm>
            <a:off x="2056551" y="2988517"/>
            <a:ext cx="244417" cy="258694"/>
            <a:chOff x="1098607" y="3056422"/>
            <a:chExt cx="244417" cy="258694"/>
          </a:xfrm>
        </p:grpSpPr>
        <p:sp>
          <p:nvSpPr>
            <p:cNvPr id="95" name="이등변 삼각형 94">
              <a:extLst>
                <a:ext uri="{FF2B5EF4-FFF2-40B4-BE49-F238E27FC236}">
                  <a16:creationId xmlns:a16="http://schemas.microsoft.com/office/drawing/2014/main" id="{6BC410E2-45CE-56BE-A8D3-946E49DBD9D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6" name="그룹 95">
              <a:extLst>
                <a:ext uri="{FF2B5EF4-FFF2-40B4-BE49-F238E27FC236}">
                  <a16:creationId xmlns:a16="http://schemas.microsoft.com/office/drawing/2014/main" id="{95211E62-A0CC-FA4B-C085-096B1D0C4B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7" name="Oval 593">
                <a:extLst>
                  <a:ext uri="{FF2B5EF4-FFF2-40B4-BE49-F238E27FC236}">
                    <a16:creationId xmlns:a16="http://schemas.microsoft.com/office/drawing/2014/main" id="{0415B9C5-AE56-9C17-0DCA-B2AB75001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8" name="TextBox 14">
                <a:extLst>
                  <a:ext uri="{FF2B5EF4-FFF2-40B4-BE49-F238E27FC236}">
                    <a16:creationId xmlns:a16="http://schemas.microsoft.com/office/drawing/2014/main" id="{AA5C253C-6B19-58DF-6BCA-AC5095EA1AD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3" name="TextBox 72"/>
          <p:cNvSpPr txBox="1"/>
          <p:nvPr/>
        </p:nvSpPr>
        <p:spPr>
          <a:xfrm>
            <a:off x="7902737" y="1047750"/>
            <a:ext cx="3633537" cy="2308324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사용자 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사용자 회원 관리 </a:t>
            </a:r>
            <a:r>
              <a:rPr lang="en-US" altLang="ko-KR" sz="900" dirty="0" smtClean="0"/>
              <a:t>(user management)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2.Grid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grid columns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사용자</a:t>
            </a:r>
            <a:r>
              <a:rPr lang="en-US" altLang="ko-KR" sz="900" dirty="0" smtClean="0"/>
              <a:t>ID / </a:t>
            </a:r>
            <a:r>
              <a:rPr lang="ko-KR" altLang="en-US" sz="900" dirty="0" smtClean="0"/>
              <a:t>사용자명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if clicks, </a:t>
            </a:r>
            <a:r>
              <a:rPr lang="en-US" altLang="ko-KR" sz="900" b="1" dirty="0" smtClean="0"/>
              <a:t>move to the modify page (not modal)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전화번호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이메일 </a:t>
            </a:r>
            <a:r>
              <a:rPr lang="en-US" altLang="ko-KR" sz="900" dirty="0" smtClean="0"/>
              <a:t>: </a:t>
            </a:r>
            <a:r>
              <a:rPr lang="en-US" altLang="ko-KR" sz="900" b="1" dirty="0" smtClean="0"/>
              <a:t>REMOVE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</a:t>
            </a:r>
            <a:r>
              <a:rPr lang="ko-KR" altLang="en-US" sz="900" dirty="0" smtClean="0"/>
              <a:t>포인트 적립 현황</a:t>
            </a:r>
            <a:r>
              <a:rPr lang="en-US" altLang="ko-KR" sz="900" dirty="0" smtClean="0"/>
              <a:t>(</a:t>
            </a:r>
            <a:r>
              <a:rPr lang="ko-KR" altLang="en-US" sz="900" dirty="0" smtClean="0"/>
              <a:t>일</a:t>
            </a:r>
            <a:r>
              <a:rPr lang="en-US" altLang="ko-KR" sz="900" dirty="0" smtClean="0"/>
              <a:t>) : </a:t>
            </a:r>
            <a:r>
              <a:rPr lang="en-US" altLang="ko-KR" sz="900" b="1" dirty="0" smtClean="0"/>
              <a:t>NEW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b-1) logic</a:t>
            </a:r>
          </a:p>
          <a:p>
            <a:r>
              <a:rPr lang="en-US" altLang="ko-KR" sz="900" dirty="0"/>
              <a:t>        DB: </a:t>
            </a:r>
            <a:r>
              <a:rPr lang="en-US" altLang="ko-KR" sz="900" dirty="0" err="1" smtClean="0"/>
              <a:t>st_user_save_point</a:t>
            </a:r>
            <a:endParaRPr lang="en-US" altLang="ko-KR" sz="900" dirty="0" smtClean="0"/>
          </a:p>
          <a:p>
            <a:r>
              <a:rPr lang="en-US" altLang="ko-KR" sz="900" dirty="0"/>
              <a:t>        select: </a:t>
            </a:r>
            <a:r>
              <a:rPr lang="en-US" altLang="ko-KR" sz="900" dirty="0" smtClean="0"/>
              <a:t>SUM(</a:t>
            </a:r>
            <a:r>
              <a:rPr lang="en-US" altLang="ko-KR" sz="900" dirty="0" err="1" smtClean="0"/>
              <a:t>save_point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       condition: </a:t>
            </a:r>
            <a:r>
              <a:rPr lang="en-US" altLang="ko-KR" sz="900" dirty="0" err="1" smtClean="0"/>
              <a:t>save_date</a:t>
            </a:r>
            <a:r>
              <a:rPr lang="en-US" altLang="ko-KR" sz="900" dirty="0" smtClean="0"/>
              <a:t> = </a:t>
            </a:r>
            <a:r>
              <a:rPr lang="en-US" altLang="ko-KR" sz="900" dirty="0"/>
              <a:t>{current date} AND </a:t>
            </a:r>
            <a:r>
              <a:rPr lang="en-US" altLang="ko-KR" sz="900" dirty="0" err="1" smtClean="0"/>
              <a:t>user_seq</a:t>
            </a:r>
            <a:r>
              <a:rPr lang="en-US" altLang="ko-KR" sz="900" dirty="0" smtClean="0"/>
              <a:t> = {the </a:t>
            </a:r>
            <a:r>
              <a:rPr lang="en-US" altLang="ko-KR" sz="900" dirty="0" err="1" smtClean="0"/>
              <a:t>user_seq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b-2) show b-1) amount + unit(</a:t>
            </a:r>
            <a:r>
              <a:rPr lang="ko-KR" altLang="en-US" sz="900" dirty="0" smtClean="0"/>
              <a:t>원</a:t>
            </a:r>
            <a:r>
              <a:rPr lang="en-US" altLang="ko-KR" sz="900" dirty="0" smtClean="0"/>
              <a:t>)</a:t>
            </a:r>
            <a:br>
              <a:rPr lang="en-US" altLang="ko-KR" sz="900" dirty="0" smtClean="0"/>
            </a:br>
            <a:r>
              <a:rPr lang="en-US" altLang="ko-KR" sz="900" dirty="0" smtClean="0"/>
              <a:t>        </a:t>
            </a:r>
          </a:p>
        </p:txBody>
      </p:sp>
    </p:spTree>
    <p:extLst>
      <p:ext uri="{BB962C8B-B14F-4D97-AF65-F5344CB8AC3E}">
        <p14:creationId xmlns:p14="http://schemas.microsoft.com/office/powerpoint/2010/main" val="88235813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6088336"/>
              </p:ext>
            </p:extLst>
          </p:nvPr>
        </p:nvGraphicFramePr>
        <p:xfrm>
          <a:off x="7794170" y="725881"/>
          <a:ext cx="4397830" cy="1280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사용자 정보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수정하기 버튼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포인트 적립 이력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]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에서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사용자 정보만 필터링하여 표시된 화면으로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*AD-03-0001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 최대 적립을 넘는지 관리자가 확인하기 위한 영역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사용자의 적립 현황을 안내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33503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064129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회원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AD-02-0002(1)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16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244285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관리  </a:t>
            </a:r>
            <a:r>
              <a:rPr lang="en-US" altLang="ko-KR" sz="900"/>
              <a:t>&gt; </a:t>
            </a:r>
            <a:r>
              <a:rPr lang="ko-KR" altLang="en-US" sz="900"/>
              <a:t>사용자 회원 관리 </a:t>
            </a:r>
            <a:r>
              <a:rPr lang="en-US" altLang="ko-KR" sz="900"/>
              <a:t>&gt; </a:t>
            </a:r>
            <a:r>
              <a:rPr lang="ko-KR" altLang="en-US" sz="900"/>
              <a:t>상세 </a:t>
            </a: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625165" y="67205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6" name="TextBox 145">
            <a:extLst>
              <a:ext uri="{FF2B5EF4-FFF2-40B4-BE49-F238E27FC236}">
                <a16:creationId xmlns:a16="http://schemas.microsoft.com/office/drawing/2014/main" id="{A56A1188-0F47-D313-D55E-F20E151F3C54}"/>
              </a:ext>
            </a:extLst>
          </p:cNvPr>
          <p:cNvSpPr txBox="1"/>
          <p:nvPr/>
        </p:nvSpPr>
        <p:spPr>
          <a:xfrm>
            <a:off x="394894" y="1402157"/>
            <a:ext cx="1835434" cy="4869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/>
              <a:t>사용자 </a:t>
            </a:r>
            <a:r>
              <a:rPr lang="en-US" altLang="ko-KR" sz="800"/>
              <a:t>ID</a:t>
            </a:r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사용자명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사용자 상태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회원 등급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인증 구분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전화번호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이메일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최근 로그인 일자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가입일자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휴면 시작일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포인트 수정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포인트 적립</a:t>
            </a: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현황</a:t>
            </a:r>
            <a:r>
              <a:rPr lang="en-US" altLang="ko-KR" sz="800"/>
              <a:t>(</a:t>
            </a:r>
            <a:r>
              <a:rPr lang="ko-KR" altLang="en-US" sz="800"/>
              <a:t>일</a:t>
            </a:r>
            <a:r>
              <a:rPr lang="en-US" altLang="ko-KR" sz="800"/>
              <a:t>)</a:t>
            </a:r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보유 포인트</a:t>
            </a:r>
          </a:p>
        </p:txBody>
      </p:sp>
      <p:sp>
        <p:nvSpPr>
          <p:cNvPr id="150" name="사각형: 둥근 모서리 149">
            <a:extLst>
              <a:ext uri="{FF2B5EF4-FFF2-40B4-BE49-F238E27FC236}">
                <a16:creationId xmlns:a16="http://schemas.microsoft.com/office/drawing/2014/main" id="{F3A89617-C3E5-8662-D3A7-B9B2E6F08BAB}"/>
              </a:ext>
            </a:extLst>
          </p:cNvPr>
          <p:cNvSpPr/>
          <p:nvPr/>
        </p:nvSpPr>
        <p:spPr>
          <a:xfrm>
            <a:off x="1523491" y="1434604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test1111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1" name="사각형: 둥근 모서리 150">
            <a:extLst>
              <a:ext uri="{FF2B5EF4-FFF2-40B4-BE49-F238E27FC236}">
                <a16:creationId xmlns:a16="http://schemas.microsoft.com/office/drawing/2014/main" id="{47F7844F-C68B-5882-F29F-242BD13A9FDE}"/>
              </a:ext>
            </a:extLst>
          </p:cNvPr>
          <p:cNvSpPr/>
          <p:nvPr/>
        </p:nvSpPr>
        <p:spPr>
          <a:xfrm>
            <a:off x="1523491" y="1816457"/>
            <a:ext cx="3186644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152" name="사각형: 둥근 모서리 151">
            <a:extLst>
              <a:ext uri="{FF2B5EF4-FFF2-40B4-BE49-F238E27FC236}">
                <a16:creationId xmlns:a16="http://schemas.microsoft.com/office/drawing/2014/main" id="{BD1C7877-DB13-2C4D-E141-B872ACF7D2F1}"/>
              </a:ext>
            </a:extLst>
          </p:cNvPr>
          <p:cNvSpPr/>
          <p:nvPr/>
        </p:nvSpPr>
        <p:spPr>
          <a:xfrm>
            <a:off x="1523490" y="2166220"/>
            <a:ext cx="1023785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 회원          ▼</a:t>
            </a:r>
          </a:p>
        </p:txBody>
      </p: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A89355FB-EC15-CFF2-1FD0-8C590FA9DACB}"/>
              </a:ext>
            </a:extLst>
          </p:cNvPr>
          <p:cNvSpPr/>
          <p:nvPr/>
        </p:nvSpPr>
        <p:spPr>
          <a:xfrm>
            <a:off x="1523491" y="2887093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카카오톡 가입</a:t>
            </a:r>
          </a:p>
        </p:txBody>
      </p:sp>
      <p:sp>
        <p:nvSpPr>
          <p:cNvPr id="154" name="사각형: 둥근 모서리 153">
            <a:extLst>
              <a:ext uri="{FF2B5EF4-FFF2-40B4-BE49-F238E27FC236}">
                <a16:creationId xmlns:a16="http://schemas.microsoft.com/office/drawing/2014/main" id="{7E1309FC-1E49-B6A3-992F-EE21C622999F}"/>
              </a:ext>
            </a:extLst>
          </p:cNvPr>
          <p:cNvSpPr/>
          <p:nvPr/>
        </p:nvSpPr>
        <p:spPr>
          <a:xfrm>
            <a:off x="1523491" y="3250100"/>
            <a:ext cx="722977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010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5" name="사각형: 둥근 모서리 154">
            <a:extLst>
              <a:ext uri="{FF2B5EF4-FFF2-40B4-BE49-F238E27FC236}">
                <a16:creationId xmlns:a16="http://schemas.microsoft.com/office/drawing/2014/main" id="{F3A17CAD-FA0A-CCF7-762A-0E91FE02E898}"/>
              </a:ext>
            </a:extLst>
          </p:cNvPr>
          <p:cNvSpPr/>
          <p:nvPr/>
        </p:nvSpPr>
        <p:spPr>
          <a:xfrm>
            <a:off x="2381650" y="3250100"/>
            <a:ext cx="722977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1111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6" name="사각형: 둥근 모서리 155">
            <a:extLst>
              <a:ext uri="{FF2B5EF4-FFF2-40B4-BE49-F238E27FC236}">
                <a16:creationId xmlns:a16="http://schemas.microsoft.com/office/drawing/2014/main" id="{FFAFF83E-3634-EAA0-4560-78BB1E7B8D10}"/>
              </a:ext>
            </a:extLst>
          </p:cNvPr>
          <p:cNvSpPr/>
          <p:nvPr/>
        </p:nvSpPr>
        <p:spPr>
          <a:xfrm>
            <a:off x="3250748" y="3250100"/>
            <a:ext cx="722977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1111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7" name="사각형: 둥근 모서리 156">
            <a:extLst>
              <a:ext uri="{FF2B5EF4-FFF2-40B4-BE49-F238E27FC236}">
                <a16:creationId xmlns:a16="http://schemas.microsoft.com/office/drawing/2014/main" id="{67317DA4-21A6-3513-E0B2-2264334DE71D}"/>
              </a:ext>
            </a:extLst>
          </p:cNvPr>
          <p:cNvSpPr/>
          <p:nvPr/>
        </p:nvSpPr>
        <p:spPr>
          <a:xfrm>
            <a:off x="1524045" y="3612764"/>
            <a:ext cx="955311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test1234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8" name="사각형: 둥근 모서리 157">
            <a:extLst>
              <a:ext uri="{FF2B5EF4-FFF2-40B4-BE49-F238E27FC236}">
                <a16:creationId xmlns:a16="http://schemas.microsoft.com/office/drawing/2014/main" id="{1290DC5E-CE6C-0FD2-12D2-DFDB923C2300}"/>
              </a:ext>
            </a:extLst>
          </p:cNvPr>
          <p:cNvSpPr/>
          <p:nvPr/>
        </p:nvSpPr>
        <p:spPr>
          <a:xfrm>
            <a:off x="2686482" y="3612764"/>
            <a:ext cx="955311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naver.com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F46F06C5-8365-C7E2-167F-ABD58A945CCC}"/>
              </a:ext>
            </a:extLst>
          </p:cNvPr>
          <p:cNvSpPr/>
          <p:nvPr/>
        </p:nvSpPr>
        <p:spPr>
          <a:xfrm>
            <a:off x="1529983" y="3983266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2023-03-04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338FECAA-2467-DD01-185D-64F6A00EBD11}"/>
              </a:ext>
            </a:extLst>
          </p:cNvPr>
          <p:cNvSpPr/>
          <p:nvPr/>
        </p:nvSpPr>
        <p:spPr>
          <a:xfrm>
            <a:off x="1529983" y="4365032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2023-03-03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61" name="사각형: 둥근 모서리 160">
            <a:extLst>
              <a:ext uri="{FF2B5EF4-FFF2-40B4-BE49-F238E27FC236}">
                <a16:creationId xmlns:a16="http://schemas.microsoft.com/office/drawing/2014/main" id="{24DEBE14-85BA-ADA6-13FD-8684B03F1133}"/>
              </a:ext>
            </a:extLst>
          </p:cNvPr>
          <p:cNvSpPr/>
          <p:nvPr/>
        </p:nvSpPr>
        <p:spPr>
          <a:xfrm>
            <a:off x="1529983" y="4710453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C1DD1187-ADB3-46E4-E69B-65DC5DDB0734}"/>
              </a:ext>
            </a:extLst>
          </p:cNvPr>
          <p:cNvSpPr txBox="1"/>
          <p:nvPr/>
        </p:nvSpPr>
        <p:spPr>
          <a:xfrm>
            <a:off x="2499891" y="3626580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@</a:t>
            </a:r>
            <a:endParaRPr lang="ko-KR" altLang="en-US" sz="700"/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3BE46D15-A429-41F6-732F-129842B50D59}"/>
              </a:ext>
            </a:extLst>
          </p:cNvPr>
          <p:cNvSpPr txBox="1"/>
          <p:nvPr/>
        </p:nvSpPr>
        <p:spPr>
          <a:xfrm>
            <a:off x="2225716" y="3248315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-</a:t>
            </a:r>
            <a:endParaRPr lang="ko-KR" altLang="en-US" sz="700"/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E11E9D95-FF3F-C4ED-839B-D5FEEAC19A02}"/>
              </a:ext>
            </a:extLst>
          </p:cNvPr>
          <p:cNvSpPr txBox="1"/>
          <p:nvPr/>
        </p:nvSpPr>
        <p:spPr>
          <a:xfrm>
            <a:off x="3087810" y="3257402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-</a:t>
            </a:r>
            <a:endParaRPr lang="ko-KR" altLang="en-US" sz="70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31AA5402-F930-9F3D-AF1E-CA288067F99C}"/>
              </a:ext>
            </a:extLst>
          </p:cNvPr>
          <p:cNvSpPr txBox="1"/>
          <p:nvPr/>
        </p:nvSpPr>
        <p:spPr>
          <a:xfrm>
            <a:off x="355595" y="1810435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5789A9C3-B7C4-390F-87B4-314B616666FD}"/>
              </a:ext>
            </a:extLst>
          </p:cNvPr>
          <p:cNvSpPr txBox="1"/>
          <p:nvPr/>
        </p:nvSpPr>
        <p:spPr>
          <a:xfrm>
            <a:off x="341759" y="2149255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8679FB2E-4F7D-3301-6E81-FC6D1031DC20}"/>
              </a:ext>
            </a:extLst>
          </p:cNvPr>
          <p:cNvSpPr txBox="1"/>
          <p:nvPr/>
        </p:nvSpPr>
        <p:spPr>
          <a:xfrm>
            <a:off x="356205" y="3591937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86A3BF8E-3D40-6FE2-CEE5-B689C090E211}"/>
              </a:ext>
            </a:extLst>
          </p:cNvPr>
          <p:cNvSpPr txBox="1"/>
          <p:nvPr/>
        </p:nvSpPr>
        <p:spPr>
          <a:xfrm>
            <a:off x="341759" y="3230032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424C5100-041E-8F0B-CB8B-0557BC1B44EB}"/>
              </a:ext>
            </a:extLst>
          </p:cNvPr>
          <p:cNvSpPr/>
          <p:nvPr/>
        </p:nvSpPr>
        <p:spPr>
          <a:xfrm>
            <a:off x="1529983" y="5068017"/>
            <a:ext cx="695733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수정하기</a:t>
            </a:r>
          </a:p>
        </p:txBody>
      </p:sp>
      <p:sp>
        <p:nvSpPr>
          <p:cNvPr id="197" name="사각형: 둥근 모서리 196">
            <a:extLst>
              <a:ext uri="{FF2B5EF4-FFF2-40B4-BE49-F238E27FC236}">
                <a16:creationId xmlns:a16="http://schemas.microsoft.com/office/drawing/2014/main" id="{752C77B0-C28C-DE37-CA5D-17E8E66773E4}"/>
              </a:ext>
            </a:extLst>
          </p:cNvPr>
          <p:cNvSpPr/>
          <p:nvPr/>
        </p:nvSpPr>
        <p:spPr>
          <a:xfrm>
            <a:off x="1523490" y="2525617"/>
            <a:ext cx="1023785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 </a:t>
            </a:r>
            <a:r>
              <a:rPr lang="en-US" altLang="ko-KR" sz="800">
                <a:solidFill>
                  <a:schemeClr val="tx1"/>
                </a:solidFill>
              </a:rPr>
              <a:t>1</a:t>
            </a:r>
            <a:r>
              <a:rPr lang="ko-KR" altLang="en-US" sz="800">
                <a:solidFill>
                  <a:schemeClr val="tx1"/>
                </a:solidFill>
              </a:rPr>
              <a:t>단계          ▼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EC71528F-A497-D7B5-CBEF-BB4FAAC242D0}"/>
              </a:ext>
            </a:extLst>
          </p:cNvPr>
          <p:cNvSpPr txBox="1"/>
          <p:nvPr/>
        </p:nvSpPr>
        <p:spPr>
          <a:xfrm>
            <a:off x="355594" y="2520233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grpSp>
        <p:nvGrpSpPr>
          <p:cNvPr id="201" name="그룹 200">
            <a:extLst>
              <a:ext uri="{FF2B5EF4-FFF2-40B4-BE49-F238E27FC236}">
                <a16:creationId xmlns:a16="http://schemas.microsoft.com/office/drawing/2014/main" id="{BC5C575D-4870-1F72-3061-4264CE5CD9E9}"/>
              </a:ext>
            </a:extLst>
          </p:cNvPr>
          <p:cNvGrpSpPr/>
          <p:nvPr/>
        </p:nvGrpSpPr>
        <p:grpSpPr>
          <a:xfrm>
            <a:off x="1274577" y="5088148"/>
            <a:ext cx="278496" cy="200053"/>
            <a:chOff x="1014019" y="2643309"/>
            <a:chExt cx="278496" cy="200053"/>
          </a:xfrm>
        </p:grpSpPr>
        <p:sp>
          <p:nvSpPr>
            <p:cNvPr id="202" name="이등변 삼각형 201">
              <a:extLst>
                <a:ext uri="{FF2B5EF4-FFF2-40B4-BE49-F238E27FC236}">
                  <a16:creationId xmlns:a16="http://schemas.microsoft.com/office/drawing/2014/main" id="{666C6EB1-7BFC-C36F-E790-9C9C3D1FEC9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3" name="그룹 202">
              <a:extLst>
                <a:ext uri="{FF2B5EF4-FFF2-40B4-BE49-F238E27FC236}">
                  <a16:creationId xmlns:a16="http://schemas.microsoft.com/office/drawing/2014/main" id="{2727750D-C35B-70D2-26B6-77DBE45DB56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04" name="Oval 593">
                <a:extLst>
                  <a:ext uri="{FF2B5EF4-FFF2-40B4-BE49-F238E27FC236}">
                    <a16:creationId xmlns:a16="http://schemas.microsoft.com/office/drawing/2014/main" id="{574BF313-8921-14C3-1CBA-3E854AED1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5" name="TextBox 14">
                <a:extLst>
                  <a:ext uri="{FF2B5EF4-FFF2-40B4-BE49-F238E27FC236}">
                    <a16:creationId xmlns:a16="http://schemas.microsoft.com/office/drawing/2014/main" id="{079AA5C7-AA09-AB1C-E92B-51DBDDDEDB8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206" name="직선 연결선 205">
            <a:extLst>
              <a:ext uri="{FF2B5EF4-FFF2-40B4-BE49-F238E27FC236}">
                <a16:creationId xmlns:a16="http://schemas.microsoft.com/office/drawing/2014/main" id="{BBBD942C-436A-ABB2-6ECD-02D06CF0D5E7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70580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08" name="사각형: 둥근 모서리 207">
            <a:extLst>
              <a:ext uri="{FF2B5EF4-FFF2-40B4-BE49-F238E27FC236}">
                <a16:creationId xmlns:a16="http://schemas.microsoft.com/office/drawing/2014/main" id="{F02B5D6A-D041-BE4D-A43A-4119E37730C6}"/>
              </a:ext>
            </a:extLst>
          </p:cNvPr>
          <p:cNvSpPr/>
          <p:nvPr/>
        </p:nvSpPr>
        <p:spPr>
          <a:xfrm>
            <a:off x="1525761" y="5540231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30</a:t>
            </a:r>
            <a:r>
              <a:rPr lang="ko-KR" altLang="en-US" sz="800">
                <a:solidFill>
                  <a:schemeClr val="tx1"/>
                </a:solidFill>
              </a:rPr>
              <a:t>원</a:t>
            </a:r>
          </a:p>
        </p:txBody>
      </p:sp>
      <p:sp>
        <p:nvSpPr>
          <p:cNvPr id="209" name="직사각형 208">
            <a:extLst>
              <a:ext uri="{FF2B5EF4-FFF2-40B4-BE49-F238E27FC236}">
                <a16:creationId xmlns:a16="http://schemas.microsoft.com/office/drawing/2014/main" id="{878ED535-8B57-5BBE-D0DD-1A542F74B7F4}"/>
              </a:ext>
            </a:extLst>
          </p:cNvPr>
          <p:cNvSpPr/>
          <p:nvPr/>
        </p:nvSpPr>
        <p:spPr>
          <a:xfrm>
            <a:off x="0" y="6548597"/>
            <a:ext cx="7794168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8763DFA8-89F0-CF05-7F6C-C1E4C876FE46}"/>
              </a:ext>
            </a:extLst>
          </p:cNvPr>
          <p:cNvSpPr txBox="1"/>
          <p:nvPr/>
        </p:nvSpPr>
        <p:spPr>
          <a:xfrm>
            <a:off x="7858859" y="2043887"/>
            <a:ext cx="40759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  <a:endParaRPr lang="en-US" altLang="ko-KR" sz="900"/>
          </a:p>
          <a:p>
            <a:pPr marL="171450" indent="-171450">
              <a:buFontTx/>
              <a:buChar char="-"/>
            </a:pPr>
            <a:endParaRPr lang="ko-KR" altLang="en-US" sz="90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8701D95E-18F6-81F5-2AC5-7FBC11ED6E10}"/>
              </a:ext>
            </a:extLst>
          </p:cNvPr>
          <p:cNvSpPr txBox="1"/>
          <p:nvPr/>
        </p:nvSpPr>
        <p:spPr>
          <a:xfrm>
            <a:off x="7864566" y="2303481"/>
            <a:ext cx="3904622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인증 구분 </a:t>
            </a:r>
            <a:r>
              <a:rPr lang="en-US" altLang="ko-KR" sz="900"/>
              <a:t>: </a:t>
            </a:r>
            <a:r>
              <a:rPr lang="ko-KR" altLang="en-US" sz="900"/>
              <a:t>회원가입그룹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ko-KR" altLang="en-US" sz="900"/>
              <a:t>   </a:t>
            </a:r>
            <a:r>
              <a:rPr lang="en-US" altLang="ko-KR" sz="900"/>
              <a:t>1. </a:t>
            </a:r>
            <a:r>
              <a:rPr lang="ko-KR" altLang="en-US" sz="900"/>
              <a:t>이메일 가입</a:t>
            </a:r>
            <a:endParaRPr lang="en-US" altLang="ko-KR" sz="900"/>
          </a:p>
          <a:p>
            <a:r>
              <a:rPr lang="ko-KR" altLang="en-US" sz="900"/>
              <a:t>   </a:t>
            </a:r>
            <a:r>
              <a:rPr lang="en-US" altLang="ko-KR" sz="900"/>
              <a:t>2. </a:t>
            </a:r>
            <a:r>
              <a:rPr lang="ko-KR" altLang="en-US" sz="900"/>
              <a:t>카카오톡 가입</a:t>
            </a:r>
            <a:endParaRPr lang="en-US" altLang="ko-KR" sz="900"/>
          </a:p>
          <a:p>
            <a:r>
              <a:rPr lang="ko-KR" altLang="en-US" sz="900"/>
              <a:t>   </a:t>
            </a:r>
            <a:r>
              <a:rPr lang="en-US" altLang="ko-KR" sz="900"/>
              <a:t>3. </a:t>
            </a:r>
            <a:r>
              <a:rPr lang="ko-KR" altLang="en-US" sz="900"/>
              <a:t>네이버 가입</a:t>
            </a:r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- </a:t>
            </a:r>
            <a:r>
              <a:rPr lang="ko-KR" altLang="en-US" sz="900"/>
              <a:t>사용자 상태 </a:t>
            </a:r>
            <a:r>
              <a:rPr lang="en-US" altLang="ko-KR" sz="900"/>
              <a:t>: </a:t>
            </a:r>
            <a:r>
              <a:rPr lang="ko-KR" altLang="en-US" sz="900"/>
              <a:t>사용자상태그룹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1. </a:t>
            </a:r>
            <a:r>
              <a:rPr lang="ko-KR" altLang="en-US" sz="900"/>
              <a:t>회원</a:t>
            </a:r>
            <a:endParaRPr lang="en-US" altLang="ko-KR" sz="900"/>
          </a:p>
          <a:p>
            <a:r>
              <a:rPr lang="en-US" altLang="ko-KR" sz="900"/>
              <a:t>   2. </a:t>
            </a:r>
            <a:r>
              <a:rPr lang="ko-KR" altLang="en-US" sz="900"/>
              <a:t>신청 중</a:t>
            </a:r>
            <a:endParaRPr lang="en-US" altLang="ko-KR" sz="900"/>
          </a:p>
          <a:p>
            <a:r>
              <a:rPr lang="en-US" altLang="ko-KR" sz="900"/>
              <a:t>   3. </a:t>
            </a:r>
            <a:r>
              <a:rPr lang="ko-KR" altLang="en-US" sz="900"/>
              <a:t>회원 정지</a:t>
            </a:r>
            <a:endParaRPr lang="en-US" altLang="ko-KR" sz="900"/>
          </a:p>
          <a:p>
            <a:r>
              <a:rPr lang="en-US" altLang="ko-KR" sz="900"/>
              <a:t>   4. </a:t>
            </a:r>
            <a:r>
              <a:rPr lang="ko-KR" altLang="en-US" sz="900"/>
              <a:t>휴면 회원</a:t>
            </a:r>
            <a:endParaRPr lang="en-US" altLang="ko-KR" sz="900"/>
          </a:p>
          <a:p>
            <a:r>
              <a:rPr lang="en-US" altLang="ko-KR" sz="900"/>
              <a:t>   5. </a:t>
            </a:r>
            <a:r>
              <a:rPr lang="ko-KR" altLang="en-US" sz="900"/>
              <a:t>탈퇴 회원</a:t>
            </a:r>
            <a:endParaRPr lang="en-US" altLang="ko-KR" sz="900"/>
          </a:p>
          <a:p>
            <a:endParaRPr lang="en-US" altLang="ko-KR" sz="900"/>
          </a:p>
          <a:p>
            <a:pPr marL="171450" indent="-171450">
              <a:buFontTx/>
              <a:buChar char="-"/>
            </a:pPr>
            <a:r>
              <a:rPr lang="ko-KR" altLang="en-US" sz="900"/>
              <a:t>회원 등급 </a:t>
            </a:r>
            <a:r>
              <a:rPr lang="en-US" altLang="ko-KR" sz="900"/>
              <a:t>: </a:t>
            </a:r>
            <a:r>
              <a:rPr lang="ko-KR" altLang="en-US" sz="900"/>
              <a:t>회원등급그룹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  1</a:t>
            </a:r>
            <a:r>
              <a:rPr lang="ko-KR" altLang="en-US" sz="900"/>
              <a:t>단계</a:t>
            </a:r>
            <a:r>
              <a:rPr lang="en-US" altLang="ko-KR" sz="900"/>
              <a:t>~10</a:t>
            </a:r>
            <a:r>
              <a:rPr lang="ko-KR" altLang="en-US" sz="900"/>
              <a:t>단계</a:t>
            </a:r>
            <a:endParaRPr lang="en-US" altLang="ko-KR" sz="900"/>
          </a:p>
        </p:txBody>
      </p:sp>
      <p:grpSp>
        <p:nvGrpSpPr>
          <p:cNvPr id="212" name="그룹 211">
            <a:extLst>
              <a:ext uri="{FF2B5EF4-FFF2-40B4-BE49-F238E27FC236}">
                <a16:creationId xmlns:a16="http://schemas.microsoft.com/office/drawing/2014/main" id="{8CD88981-35C1-69ED-35F5-5EC2A7CC81EC}"/>
              </a:ext>
            </a:extLst>
          </p:cNvPr>
          <p:cNvGrpSpPr/>
          <p:nvPr/>
        </p:nvGrpSpPr>
        <p:grpSpPr>
          <a:xfrm>
            <a:off x="1274577" y="5532378"/>
            <a:ext cx="278496" cy="200053"/>
            <a:chOff x="1014019" y="2643309"/>
            <a:chExt cx="278496" cy="200053"/>
          </a:xfrm>
        </p:grpSpPr>
        <p:sp>
          <p:nvSpPr>
            <p:cNvPr id="213" name="이등변 삼각형 212">
              <a:extLst>
                <a:ext uri="{FF2B5EF4-FFF2-40B4-BE49-F238E27FC236}">
                  <a16:creationId xmlns:a16="http://schemas.microsoft.com/office/drawing/2014/main" id="{DDE8ACD0-4BC8-6704-9792-07BD185B721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4" name="그룹 213">
              <a:extLst>
                <a:ext uri="{FF2B5EF4-FFF2-40B4-BE49-F238E27FC236}">
                  <a16:creationId xmlns:a16="http://schemas.microsoft.com/office/drawing/2014/main" id="{FC788B36-C232-5EF3-E61C-C30D157036B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15" name="Oval 593">
                <a:extLst>
                  <a:ext uri="{FF2B5EF4-FFF2-40B4-BE49-F238E27FC236}">
                    <a16:creationId xmlns:a16="http://schemas.microsoft.com/office/drawing/2014/main" id="{822CAF40-98A1-C359-8E9B-C066225D2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6" name="TextBox 14">
                <a:extLst>
                  <a:ext uri="{FF2B5EF4-FFF2-40B4-BE49-F238E27FC236}">
                    <a16:creationId xmlns:a16="http://schemas.microsoft.com/office/drawing/2014/main" id="{7566B971-F1E5-45B0-30AA-AD7869CF467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E3FFB163-FA75-0C5A-77B1-612911DC19DF}"/>
              </a:ext>
            </a:extLst>
          </p:cNvPr>
          <p:cNvSpPr/>
          <p:nvPr/>
        </p:nvSpPr>
        <p:spPr>
          <a:xfrm>
            <a:off x="1517920" y="5984461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3,000</a:t>
            </a:r>
            <a:r>
              <a:rPr lang="ko-KR" altLang="en-US" sz="800">
                <a:solidFill>
                  <a:schemeClr val="tx1"/>
                </a:solidFill>
              </a:rPr>
              <a:t>원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925741" y="1024492"/>
            <a:ext cx="3633537" cy="2723823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사용자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사용자 회원 관리 </a:t>
            </a:r>
            <a:r>
              <a:rPr lang="en-US" altLang="ko-KR" sz="900" dirty="0" smtClean="0"/>
              <a:t>&gt; </a:t>
            </a:r>
            <a:r>
              <a:rPr lang="ko-KR" altLang="en-US" sz="900" b="1" dirty="0"/>
              <a:t>상세 </a:t>
            </a:r>
            <a:r>
              <a:rPr lang="en-US" altLang="ko-KR" sz="900" b="1" dirty="0"/>
              <a:t>(details)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회원 등급 </a:t>
            </a:r>
            <a:r>
              <a:rPr lang="en-US" altLang="ko-KR" sz="900" dirty="0" smtClean="0"/>
              <a:t>:</a:t>
            </a:r>
            <a:r>
              <a:rPr lang="ko-KR" altLang="en-US" sz="900" dirty="0"/>
              <a:t> </a:t>
            </a:r>
            <a:r>
              <a:rPr lang="en-US" altLang="ko-KR" sz="900" dirty="0" smtClean="0"/>
              <a:t>{</a:t>
            </a:r>
            <a:r>
              <a:rPr lang="en-US" altLang="ko-KR" sz="900" dirty="0" err="1" smtClean="0"/>
              <a:t>user_grade</a:t>
            </a:r>
            <a:r>
              <a:rPr lang="en-US" altLang="ko-KR" sz="900" dirty="0" smtClean="0"/>
              <a:t>} </a:t>
            </a:r>
            <a:r>
              <a:rPr lang="en-US" altLang="ko-KR" sz="900" b="1" dirty="0" smtClean="0"/>
              <a:t>(NEW)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: </a:t>
            </a:r>
            <a:r>
              <a:rPr lang="ko-KR" altLang="en-US" sz="900" dirty="0" smtClean="0"/>
              <a:t>선택</a:t>
            </a:r>
            <a:r>
              <a:rPr lang="en-US" altLang="ko-KR" sz="900" dirty="0" smtClean="0"/>
              <a:t>(select), UG codes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validation: required</a:t>
            </a:r>
          </a:p>
          <a:p>
            <a:r>
              <a:rPr lang="en-US" altLang="ko-KR" sz="900" dirty="0" smtClean="0"/>
              <a:t>  2) </a:t>
            </a:r>
            <a:r>
              <a:rPr lang="ko-KR" altLang="en-US" sz="900" dirty="0" smtClean="0"/>
              <a:t>포인트 수정 </a:t>
            </a:r>
            <a:r>
              <a:rPr lang="en-US" altLang="ko-KR" sz="900" dirty="0" smtClean="0"/>
              <a:t>:</a:t>
            </a:r>
            <a:r>
              <a:rPr lang="ko-KR" altLang="en-US" sz="900" dirty="0"/>
              <a:t> 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point modify</a:t>
            </a:r>
            <a:br>
              <a:rPr lang="en-US" altLang="ko-KR" sz="900" dirty="0" smtClean="0"/>
            </a:br>
            <a:r>
              <a:rPr lang="en-US" altLang="ko-KR" sz="900" dirty="0" smtClean="0"/>
              <a:t>     a) </a:t>
            </a:r>
            <a:r>
              <a:rPr lang="ko-KR" altLang="en-US" sz="900" dirty="0" smtClean="0"/>
              <a:t>수정하기 </a:t>
            </a:r>
            <a:r>
              <a:rPr lang="en-US" altLang="ko-KR" sz="900" dirty="0" smtClean="0"/>
              <a:t>button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if clicks, move to </a:t>
            </a:r>
            <a:r>
              <a:rPr lang="ko-KR" altLang="en-US" sz="900" dirty="0" smtClean="0"/>
              <a:t>포인트 적립 이력 </a:t>
            </a:r>
            <a:r>
              <a:rPr lang="en-US" altLang="ko-KR" sz="900" dirty="0" smtClean="0"/>
              <a:t>(point save history) page (p20) with selected </a:t>
            </a:r>
            <a:r>
              <a:rPr lang="en-US" altLang="ko-KR" sz="900" dirty="0" err="1" smtClean="0"/>
              <a:t>user_seq</a:t>
            </a:r>
            <a:r>
              <a:rPr lang="en-US" altLang="ko-KR" sz="900" dirty="0" smtClean="0"/>
              <a:t> condition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포인트 적립 현황</a:t>
            </a:r>
            <a:r>
              <a:rPr lang="en-US" altLang="ko-KR" sz="900" dirty="0" smtClean="0"/>
              <a:t>(</a:t>
            </a:r>
            <a:r>
              <a:rPr lang="ko-KR" altLang="en-US" sz="900" dirty="0" smtClean="0"/>
              <a:t>일</a:t>
            </a:r>
            <a:r>
              <a:rPr lang="en-US" altLang="ko-KR" sz="900" dirty="0" smtClean="0"/>
              <a:t>) : same with Grid column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4) </a:t>
            </a:r>
            <a:r>
              <a:rPr lang="ko-KR" altLang="en-US" sz="900" dirty="0" smtClean="0"/>
              <a:t>보유 포인트 </a:t>
            </a:r>
            <a:r>
              <a:rPr lang="en-US" altLang="ko-KR" sz="900" dirty="0" smtClean="0"/>
              <a:t>(available point)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logic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</a:t>
            </a:r>
            <a:r>
              <a:rPr lang="en-US" altLang="ko-KR" sz="900" dirty="0" err="1" smtClean="0"/>
              <a:t>st_user_save_point.SUM</a:t>
            </a:r>
            <a:r>
              <a:rPr lang="en-US" altLang="ko-KR" sz="900" dirty="0" smtClean="0"/>
              <a:t>(</a:t>
            </a:r>
            <a:r>
              <a:rPr lang="en-US" altLang="ko-KR" sz="900" dirty="0" err="1" smtClean="0"/>
              <a:t>save_point</a:t>
            </a:r>
            <a:r>
              <a:rPr lang="en-US" altLang="ko-KR" sz="900" dirty="0"/>
              <a:t>)</a:t>
            </a:r>
            <a:r>
              <a:rPr lang="en-US" altLang="ko-KR" sz="900" dirty="0" smtClean="0"/>
              <a:t> (of the </a:t>
            </a:r>
            <a:r>
              <a:rPr lang="en-US" altLang="ko-KR" sz="900" dirty="0" err="1" smtClean="0"/>
              <a:t>user_seq</a:t>
            </a:r>
            <a:r>
              <a:rPr lang="en-US" altLang="ko-KR" sz="900" dirty="0" smtClean="0"/>
              <a:t>)</a:t>
            </a:r>
            <a:br>
              <a:rPr lang="en-US" altLang="ko-KR" sz="900" dirty="0" smtClean="0"/>
            </a:br>
            <a:r>
              <a:rPr lang="en-US" altLang="ko-KR" sz="900" dirty="0" smtClean="0"/>
              <a:t>       - (minus)</a:t>
            </a:r>
          </a:p>
          <a:p>
            <a:r>
              <a:rPr lang="en-US" altLang="ko-KR" sz="900" dirty="0" smtClean="0"/>
              <a:t>       </a:t>
            </a:r>
            <a:r>
              <a:rPr lang="en-US" altLang="ko-KR" sz="900" dirty="0" err="1"/>
              <a:t>st_user_use_point.SUM</a:t>
            </a:r>
            <a:r>
              <a:rPr lang="en-US" altLang="ko-KR" sz="900" dirty="0"/>
              <a:t>(</a:t>
            </a:r>
            <a:r>
              <a:rPr lang="en-US" altLang="ko-KR" sz="900" dirty="0" err="1"/>
              <a:t>use_point</a:t>
            </a:r>
            <a:r>
              <a:rPr lang="en-US" altLang="ko-KR" sz="900" dirty="0" smtClean="0"/>
              <a:t>) </a:t>
            </a:r>
            <a:r>
              <a:rPr lang="en-US" altLang="ko-KR" sz="900" dirty="0"/>
              <a:t>(of the </a:t>
            </a:r>
            <a:r>
              <a:rPr lang="en-US" altLang="ko-KR" sz="900" dirty="0" err="1"/>
              <a:t>user_seq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 smtClean="0"/>
              <a:t>    b) show a) amount + unit(</a:t>
            </a:r>
            <a:r>
              <a:rPr lang="ko-KR" altLang="en-US" sz="900" dirty="0" smtClean="0"/>
              <a:t>원</a:t>
            </a:r>
            <a:r>
              <a:rPr lang="en-US" altLang="ko-KR" sz="900" dirty="0" smtClean="0"/>
              <a:t>)</a:t>
            </a:r>
            <a:endParaRPr lang="en-US" altLang="ko-KR" sz="900" dirty="0"/>
          </a:p>
          <a:p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129518376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9002309"/>
              </p:ext>
            </p:extLst>
          </p:nvPr>
        </p:nvGraphicFramePr>
        <p:xfrm>
          <a:off x="7794170" y="725881"/>
          <a:ext cx="4397830" cy="1767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사용자 정보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구독 중인 상품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연장하기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팝업에서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입력한 기간만큼 구독 기간의 마지막날에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+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행마다 연장 버튼 별개 부여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저장하기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비밀번호 초기화 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메일로 임시 비밀번호 발송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닫기인 경우에도 변경된 내용이 있으면 저장 팝업 띄우기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574960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05419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회원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AD-02-0002(2)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17</a:t>
            </a:fld>
            <a:endParaRPr lang="ko-KR" altLang="en-US"/>
          </a:p>
        </p:txBody>
      </p:sp>
      <p:sp>
        <p:nvSpPr>
          <p:cNvPr id="147" name="사각형: 둥근 모서리 146">
            <a:extLst>
              <a:ext uri="{FF2B5EF4-FFF2-40B4-BE49-F238E27FC236}">
                <a16:creationId xmlns:a16="http://schemas.microsoft.com/office/drawing/2014/main" id="{3FACED03-015B-6B98-F52F-9F72BB45C6CC}"/>
              </a:ext>
            </a:extLst>
          </p:cNvPr>
          <p:cNvSpPr/>
          <p:nvPr/>
        </p:nvSpPr>
        <p:spPr>
          <a:xfrm>
            <a:off x="4793468" y="5331985"/>
            <a:ext cx="516504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 저장</a:t>
            </a:r>
            <a:endParaRPr lang="ko-KR" altLang="en-US" sz="800" b="1">
              <a:solidFill>
                <a:schemeClr val="tx1"/>
              </a:solidFill>
            </a:endParaRPr>
          </a:p>
        </p:txBody>
      </p:sp>
      <p:sp>
        <p:nvSpPr>
          <p:cNvPr id="148" name="사각형: 둥근 모서리 147">
            <a:extLst>
              <a:ext uri="{FF2B5EF4-FFF2-40B4-BE49-F238E27FC236}">
                <a16:creationId xmlns:a16="http://schemas.microsoft.com/office/drawing/2014/main" id="{775C435B-B4BC-208E-28C1-D42921378281}"/>
              </a:ext>
            </a:extLst>
          </p:cNvPr>
          <p:cNvSpPr/>
          <p:nvPr/>
        </p:nvSpPr>
        <p:spPr>
          <a:xfrm>
            <a:off x="5432017" y="5331985"/>
            <a:ext cx="1024440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비밀번호 초기화</a:t>
            </a:r>
            <a:endParaRPr lang="ko-KR" altLang="en-US" sz="800" b="1">
              <a:solidFill>
                <a:schemeClr val="tx1"/>
              </a:solidFill>
            </a:endParaRPr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CF7EF886-7938-D632-71D7-E300BF6D367B}"/>
              </a:ext>
            </a:extLst>
          </p:cNvPr>
          <p:cNvSpPr/>
          <p:nvPr/>
        </p:nvSpPr>
        <p:spPr>
          <a:xfrm>
            <a:off x="6564340" y="5331985"/>
            <a:ext cx="516504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79" name="사각형: 둥근 모서리 178">
            <a:extLst>
              <a:ext uri="{FF2B5EF4-FFF2-40B4-BE49-F238E27FC236}">
                <a16:creationId xmlns:a16="http://schemas.microsoft.com/office/drawing/2014/main" id="{BC9E6A8D-9D21-7C2D-709F-D5398A3E00A5}"/>
              </a:ext>
            </a:extLst>
          </p:cNvPr>
          <p:cNvSpPr/>
          <p:nvPr/>
        </p:nvSpPr>
        <p:spPr>
          <a:xfrm>
            <a:off x="7186578" y="2559303"/>
            <a:ext cx="451342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>
                    <a:lumMod val="85000"/>
                    <a:lumOff val="15000"/>
                  </a:schemeClr>
                </a:solidFill>
              </a:rPr>
              <a:t>연장</a:t>
            </a:r>
          </a:p>
        </p:txBody>
      </p: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05636A40-4E4B-D061-A46B-587A4F8D51B9}"/>
              </a:ext>
            </a:extLst>
          </p:cNvPr>
          <p:cNvGrpSpPr/>
          <p:nvPr/>
        </p:nvGrpSpPr>
        <p:grpSpPr>
          <a:xfrm>
            <a:off x="4933382" y="5094198"/>
            <a:ext cx="236675" cy="246760"/>
            <a:chOff x="1098607" y="3056422"/>
            <a:chExt cx="244417" cy="258694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28251935-0B0E-8566-6D4D-BA46D842FCB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147159EE-86C2-D6BF-5E5A-6FE512056C3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640EF689-7573-5A64-1646-FBE5C9D3A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F785361A-184A-F518-2E87-F72EDD3DFD5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86" name="그룹 185">
            <a:extLst>
              <a:ext uri="{FF2B5EF4-FFF2-40B4-BE49-F238E27FC236}">
                <a16:creationId xmlns:a16="http://schemas.microsoft.com/office/drawing/2014/main" id="{AE47A886-0A56-8D94-895D-4EC32D263A11}"/>
              </a:ext>
            </a:extLst>
          </p:cNvPr>
          <p:cNvGrpSpPr/>
          <p:nvPr/>
        </p:nvGrpSpPr>
        <p:grpSpPr>
          <a:xfrm>
            <a:off x="5813986" y="5093085"/>
            <a:ext cx="236675" cy="246760"/>
            <a:chOff x="1098607" y="3056422"/>
            <a:chExt cx="244417" cy="258694"/>
          </a:xfrm>
        </p:grpSpPr>
        <p:sp>
          <p:nvSpPr>
            <p:cNvPr id="187" name="이등변 삼각형 186">
              <a:extLst>
                <a:ext uri="{FF2B5EF4-FFF2-40B4-BE49-F238E27FC236}">
                  <a16:creationId xmlns:a16="http://schemas.microsoft.com/office/drawing/2014/main" id="{09232664-96BC-C028-4449-36455C587CC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188" name="그룹 187">
              <a:extLst>
                <a:ext uri="{FF2B5EF4-FFF2-40B4-BE49-F238E27FC236}">
                  <a16:creationId xmlns:a16="http://schemas.microsoft.com/office/drawing/2014/main" id="{0964A121-4BE4-C34E-F22B-9EEEB5C427E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9" name="Oval 593">
                <a:extLst>
                  <a:ext uri="{FF2B5EF4-FFF2-40B4-BE49-F238E27FC236}">
                    <a16:creationId xmlns:a16="http://schemas.microsoft.com/office/drawing/2014/main" id="{8453CF37-1698-DA99-54CB-B7570F1FD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0" name="TextBox 14">
                <a:extLst>
                  <a:ext uri="{FF2B5EF4-FFF2-40B4-BE49-F238E27FC236}">
                    <a16:creationId xmlns:a16="http://schemas.microsoft.com/office/drawing/2014/main" id="{7D276226-FDBA-09C9-BE05-507102123AE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1" name="그룹 190">
            <a:extLst>
              <a:ext uri="{FF2B5EF4-FFF2-40B4-BE49-F238E27FC236}">
                <a16:creationId xmlns:a16="http://schemas.microsoft.com/office/drawing/2014/main" id="{E691D243-0E04-8181-ED0E-906BE2815563}"/>
              </a:ext>
            </a:extLst>
          </p:cNvPr>
          <p:cNvGrpSpPr/>
          <p:nvPr/>
        </p:nvGrpSpPr>
        <p:grpSpPr>
          <a:xfrm>
            <a:off x="6709003" y="5094199"/>
            <a:ext cx="236675" cy="246760"/>
            <a:chOff x="1098607" y="3056422"/>
            <a:chExt cx="244417" cy="258694"/>
          </a:xfrm>
        </p:grpSpPr>
        <p:sp>
          <p:nvSpPr>
            <p:cNvPr id="192" name="이등변 삼각형 191">
              <a:extLst>
                <a:ext uri="{FF2B5EF4-FFF2-40B4-BE49-F238E27FC236}">
                  <a16:creationId xmlns:a16="http://schemas.microsoft.com/office/drawing/2014/main" id="{1DED33D7-3F39-5FCA-8950-C330494A519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193" name="그룹 192">
              <a:extLst>
                <a:ext uri="{FF2B5EF4-FFF2-40B4-BE49-F238E27FC236}">
                  <a16:creationId xmlns:a16="http://schemas.microsoft.com/office/drawing/2014/main" id="{9F8927A2-D1D0-6375-2D17-19B217AA951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4" name="Oval 593">
                <a:extLst>
                  <a:ext uri="{FF2B5EF4-FFF2-40B4-BE49-F238E27FC236}">
                    <a16:creationId xmlns:a16="http://schemas.microsoft.com/office/drawing/2014/main" id="{18119200-6151-AB29-7F02-03249B7A2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5" name="TextBox 14">
                <a:extLst>
                  <a:ext uri="{FF2B5EF4-FFF2-40B4-BE49-F238E27FC236}">
                    <a16:creationId xmlns:a16="http://schemas.microsoft.com/office/drawing/2014/main" id="{46B8EBEB-9D70-C5D7-B766-93F4191C755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09" name="직사각형 208">
            <a:extLst>
              <a:ext uri="{FF2B5EF4-FFF2-40B4-BE49-F238E27FC236}">
                <a16:creationId xmlns:a16="http://schemas.microsoft.com/office/drawing/2014/main" id="{878ED535-8B57-5BBE-D0DD-1A542F74B7F4}"/>
              </a:ext>
            </a:extLst>
          </p:cNvPr>
          <p:cNvSpPr/>
          <p:nvPr/>
        </p:nvSpPr>
        <p:spPr>
          <a:xfrm>
            <a:off x="0" y="474961"/>
            <a:ext cx="7794168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AEAFB2E-8A52-9071-1F02-B41E65D28505}"/>
              </a:ext>
            </a:extLst>
          </p:cNvPr>
          <p:cNvSpPr txBox="1"/>
          <p:nvPr/>
        </p:nvSpPr>
        <p:spPr>
          <a:xfrm>
            <a:off x="386505" y="1987290"/>
            <a:ext cx="1835434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/>
              <a:t>구독 중인 상품</a:t>
            </a:r>
          </a:p>
        </p:txBody>
      </p:sp>
      <p:graphicFrame>
        <p:nvGraphicFramePr>
          <p:cNvPr id="8" name="표 8">
            <a:extLst>
              <a:ext uri="{FF2B5EF4-FFF2-40B4-BE49-F238E27FC236}">
                <a16:creationId xmlns:a16="http://schemas.microsoft.com/office/drawing/2014/main" id="{E04EE0A8-84F0-B1BB-C737-D0711C4C3A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2178986"/>
              </p:ext>
            </p:extLst>
          </p:nvPr>
        </p:nvGraphicFramePr>
        <p:xfrm>
          <a:off x="453500" y="2270376"/>
          <a:ext cx="6667964" cy="26172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4775">
                  <a:extLst>
                    <a:ext uri="{9D8B030D-6E8A-4147-A177-3AD203B41FA5}">
                      <a16:colId xmlns:a16="http://schemas.microsoft.com/office/drawing/2014/main" val="761867413"/>
                    </a:ext>
                  </a:extLst>
                </a:gridCol>
                <a:gridCol w="872455">
                  <a:extLst>
                    <a:ext uri="{9D8B030D-6E8A-4147-A177-3AD203B41FA5}">
                      <a16:colId xmlns:a16="http://schemas.microsoft.com/office/drawing/2014/main" val="2527208841"/>
                    </a:ext>
                  </a:extLst>
                </a:gridCol>
                <a:gridCol w="633835">
                  <a:extLst>
                    <a:ext uri="{9D8B030D-6E8A-4147-A177-3AD203B41FA5}">
                      <a16:colId xmlns:a16="http://schemas.microsoft.com/office/drawing/2014/main" val="3482296604"/>
                    </a:ext>
                  </a:extLst>
                </a:gridCol>
                <a:gridCol w="817880">
                  <a:extLst>
                    <a:ext uri="{9D8B030D-6E8A-4147-A177-3AD203B41FA5}">
                      <a16:colId xmlns:a16="http://schemas.microsoft.com/office/drawing/2014/main" val="3144092182"/>
                    </a:ext>
                  </a:extLst>
                </a:gridCol>
                <a:gridCol w="924653">
                  <a:extLst>
                    <a:ext uri="{9D8B030D-6E8A-4147-A177-3AD203B41FA5}">
                      <a16:colId xmlns:a16="http://schemas.microsoft.com/office/drawing/2014/main" val="1638730916"/>
                    </a:ext>
                  </a:extLst>
                </a:gridCol>
                <a:gridCol w="889317">
                  <a:extLst>
                    <a:ext uri="{9D8B030D-6E8A-4147-A177-3AD203B41FA5}">
                      <a16:colId xmlns:a16="http://schemas.microsoft.com/office/drawing/2014/main" val="28737284"/>
                    </a:ext>
                  </a:extLst>
                </a:gridCol>
                <a:gridCol w="736372">
                  <a:extLst>
                    <a:ext uri="{9D8B030D-6E8A-4147-A177-3AD203B41FA5}">
                      <a16:colId xmlns:a16="http://schemas.microsoft.com/office/drawing/2014/main" val="3781186536"/>
                    </a:ext>
                  </a:extLst>
                </a:gridCol>
                <a:gridCol w="838033">
                  <a:extLst>
                    <a:ext uri="{9D8B030D-6E8A-4147-A177-3AD203B41FA5}">
                      <a16:colId xmlns:a16="http://schemas.microsoft.com/office/drawing/2014/main" val="194786058"/>
                    </a:ext>
                  </a:extLst>
                </a:gridCol>
                <a:gridCol w="560644">
                  <a:extLst>
                    <a:ext uri="{9D8B030D-6E8A-4147-A177-3AD203B41FA5}">
                      <a16:colId xmlns:a16="http://schemas.microsoft.com/office/drawing/2014/main" val="2244866203"/>
                    </a:ext>
                  </a:extLst>
                </a:gridCol>
              </a:tblGrid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번호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상품명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매장명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기간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잔여</a:t>
                      </a:r>
                      <a:r>
                        <a:rPr lang="en-US" altLang="ko-KR" sz="800"/>
                        <a:t>/</a:t>
                      </a:r>
                      <a:r>
                        <a:rPr lang="ko-KR" altLang="en-US" sz="800"/>
                        <a:t>전체 수량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상품 코드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매장 코드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상태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비고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0741293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1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바나나맛 우유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StoryWay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2023-04-04</a:t>
                      </a:r>
                    </a:p>
                    <a:p>
                      <a:pPr algn="ctr" latinLnBrk="1"/>
                      <a:r>
                        <a:rPr lang="en-US" altLang="ko-KR" sz="800"/>
                        <a:t>~2023-05-03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12/20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SS_SW_01_001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SS_SW_01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중   ▼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1390407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2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만료 ▼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387536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3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취소 ▼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5143101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4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2788507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5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303484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6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50024913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7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2127339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8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147646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9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3274589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10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147373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1CDAE989-057E-39FB-3A8A-D5AE43668E52}"/>
              </a:ext>
            </a:extLst>
          </p:cNvPr>
          <p:cNvSpPr txBox="1"/>
          <p:nvPr/>
        </p:nvSpPr>
        <p:spPr>
          <a:xfrm>
            <a:off x="7853354" y="2549746"/>
            <a:ext cx="407596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저장</a:t>
            </a:r>
            <a:r>
              <a:rPr lang="en-US" altLang="ko-KR" sz="900"/>
              <a:t>, </a:t>
            </a:r>
            <a:r>
              <a:rPr lang="ko-KR" altLang="en-US" sz="900"/>
              <a:t>비밀번호 초기화 등 이벤트 발생 시</a:t>
            </a:r>
            <a:r>
              <a:rPr lang="en-US" altLang="ko-KR" sz="900"/>
              <a:t>, </a:t>
            </a:r>
            <a:r>
              <a:rPr lang="ko-KR" altLang="en-US" sz="900"/>
              <a:t>해당 내용의 메시지 생성</a:t>
            </a:r>
            <a:endParaRPr lang="en-US" altLang="ko-KR" sz="900"/>
          </a:p>
        </p:txBody>
      </p: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F95F0CA9-1330-0E1C-7425-37A5192DEBDC}"/>
              </a:ext>
            </a:extLst>
          </p:cNvPr>
          <p:cNvGrpSpPr/>
          <p:nvPr/>
        </p:nvGrpSpPr>
        <p:grpSpPr>
          <a:xfrm>
            <a:off x="7159328" y="2331208"/>
            <a:ext cx="236675" cy="246760"/>
            <a:chOff x="1098607" y="3056422"/>
            <a:chExt cx="244417" cy="258694"/>
          </a:xfrm>
        </p:grpSpPr>
        <p:sp>
          <p:nvSpPr>
            <p:cNvPr id="35" name="이등변 삼각형 34">
              <a:extLst>
                <a:ext uri="{FF2B5EF4-FFF2-40B4-BE49-F238E27FC236}">
                  <a16:creationId xmlns:a16="http://schemas.microsoft.com/office/drawing/2014/main" id="{804E1E5D-C77E-1B45-CD3E-750FB191F4C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36" name="그룹 35">
              <a:extLst>
                <a:ext uri="{FF2B5EF4-FFF2-40B4-BE49-F238E27FC236}">
                  <a16:creationId xmlns:a16="http://schemas.microsoft.com/office/drawing/2014/main" id="{21B10A9B-DC3E-5A74-27FB-D3B10002A98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7" name="Oval 593">
                <a:extLst>
                  <a:ext uri="{FF2B5EF4-FFF2-40B4-BE49-F238E27FC236}">
                    <a16:creationId xmlns:a16="http://schemas.microsoft.com/office/drawing/2014/main" id="{4240E15F-097B-F544-677A-A0C16994B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D2041612-2905-9B29-A9BE-77AE5A695C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B46DDD27-5C92-A958-163E-338C4D389B20}"/>
              </a:ext>
            </a:extLst>
          </p:cNvPr>
          <p:cNvSpPr/>
          <p:nvPr/>
        </p:nvSpPr>
        <p:spPr>
          <a:xfrm>
            <a:off x="7185166" y="2827717"/>
            <a:ext cx="451342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>
                    <a:lumMod val="85000"/>
                    <a:lumOff val="15000"/>
                  </a:schemeClr>
                </a:solidFill>
              </a:rPr>
              <a:t>연장</a:t>
            </a: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C0A08B70-065E-546E-4C1E-6DA709496D3C}"/>
              </a:ext>
            </a:extLst>
          </p:cNvPr>
          <p:cNvSpPr/>
          <p:nvPr/>
        </p:nvSpPr>
        <p:spPr>
          <a:xfrm>
            <a:off x="7186264" y="3091457"/>
            <a:ext cx="451342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>
                    <a:lumMod val="85000"/>
                    <a:lumOff val="15000"/>
                  </a:schemeClr>
                </a:solidFill>
              </a:rPr>
              <a:t>연장</a:t>
            </a: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BD0FA048-5B8A-C048-EDA5-5F83CABAF6C7}"/>
              </a:ext>
            </a:extLst>
          </p:cNvPr>
          <p:cNvSpPr/>
          <p:nvPr/>
        </p:nvSpPr>
        <p:spPr>
          <a:xfrm>
            <a:off x="5843893" y="971518"/>
            <a:ext cx="1710216" cy="598277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 u="sng">
                <a:solidFill>
                  <a:schemeClr val="tx1"/>
                </a:solidFill>
              </a:rPr>
              <a:t>구독 중</a:t>
            </a:r>
            <a:endParaRPr lang="en-US" altLang="ko-KR" sz="800" u="sng">
              <a:solidFill>
                <a:schemeClr val="tx1"/>
              </a:solidFill>
            </a:endParaRPr>
          </a:p>
          <a:p>
            <a:r>
              <a:rPr lang="ko-KR" altLang="en-US" sz="800" u="sng">
                <a:solidFill>
                  <a:schemeClr val="tx1"/>
                </a:solidFill>
              </a:rPr>
              <a:t>구독 만료</a:t>
            </a:r>
            <a:endParaRPr lang="en-US" altLang="ko-KR" sz="800" u="sng">
              <a:solidFill>
                <a:schemeClr val="tx1"/>
              </a:solidFill>
            </a:endParaRPr>
          </a:p>
          <a:p>
            <a:r>
              <a:rPr lang="ko-KR" altLang="en-US" sz="800" u="sng">
                <a:solidFill>
                  <a:schemeClr val="tx1"/>
                </a:solidFill>
              </a:rPr>
              <a:t>구독 취소</a:t>
            </a:r>
            <a:endParaRPr lang="en-US" altLang="ko-KR" sz="800" u="sng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중에 선택 가능</a:t>
            </a:r>
          </a:p>
        </p:txBody>
      </p:sp>
      <p:cxnSp>
        <p:nvCxnSpPr>
          <p:cNvPr id="49" name="직선 화살표 연결선 48">
            <a:extLst>
              <a:ext uri="{FF2B5EF4-FFF2-40B4-BE49-F238E27FC236}">
                <a16:creationId xmlns:a16="http://schemas.microsoft.com/office/drawing/2014/main" id="{FFC0F0A5-B8F4-8D25-66E0-97E71B125702}"/>
              </a:ext>
            </a:extLst>
          </p:cNvPr>
          <p:cNvCxnSpPr>
            <a:cxnSpLocks/>
          </p:cNvCxnSpPr>
          <p:nvPr/>
        </p:nvCxnSpPr>
        <p:spPr>
          <a:xfrm flipV="1">
            <a:off x="6318805" y="1569795"/>
            <a:ext cx="245535" cy="106521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36" name="그룹 135">
            <a:extLst>
              <a:ext uri="{FF2B5EF4-FFF2-40B4-BE49-F238E27FC236}">
                <a16:creationId xmlns:a16="http://schemas.microsoft.com/office/drawing/2014/main" id="{7DF0D9A2-3D26-84BE-2EC5-8F1F9C63C189}"/>
              </a:ext>
            </a:extLst>
          </p:cNvPr>
          <p:cNvGrpSpPr/>
          <p:nvPr/>
        </p:nvGrpSpPr>
        <p:grpSpPr>
          <a:xfrm>
            <a:off x="434847" y="1750683"/>
            <a:ext cx="236675" cy="246760"/>
            <a:chOff x="1098607" y="3056422"/>
            <a:chExt cx="244417" cy="258694"/>
          </a:xfrm>
        </p:grpSpPr>
        <p:sp>
          <p:nvSpPr>
            <p:cNvPr id="137" name="이등변 삼각형 136">
              <a:extLst>
                <a:ext uri="{FF2B5EF4-FFF2-40B4-BE49-F238E27FC236}">
                  <a16:creationId xmlns:a16="http://schemas.microsoft.com/office/drawing/2014/main" id="{9181A6D6-F3FE-9CAD-6CC4-BA394156205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138" name="그룹 137">
              <a:extLst>
                <a:ext uri="{FF2B5EF4-FFF2-40B4-BE49-F238E27FC236}">
                  <a16:creationId xmlns:a16="http://schemas.microsoft.com/office/drawing/2014/main" id="{CF7E0AEC-2E4F-3D3F-A37E-DB904E7A2AF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9" name="Oval 593">
                <a:extLst>
                  <a:ext uri="{FF2B5EF4-FFF2-40B4-BE49-F238E27FC236}">
                    <a16:creationId xmlns:a16="http://schemas.microsoft.com/office/drawing/2014/main" id="{B264C7B1-8EE7-4F82-3706-0DD95003E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0" name="TextBox 14">
                <a:extLst>
                  <a:ext uri="{FF2B5EF4-FFF2-40B4-BE49-F238E27FC236}">
                    <a16:creationId xmlns:a16="http://schemas.microsoft.com/office/drawing/2014/main" id="{E8A04371-4AB7-0DD0-DF48-FA859DFE491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5" name="TextBox 44"/>
          <p:cNvSpPr txBox="1"/>
          <p:nvPr/>
        </p:nvSpPr>
        <p:spPr>
          <a:xfrm>
            <a:off x="7988712" y="1090725"/>
            <a:ext cx="3633537" cy="3831818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3.</a:t>
            </a:r>
            <a:r>
              <a:rPr lang="ko-KR" altLang="en-US" sz="900" dirty="0" smtClean="0"/>
              <a:t>구독 중인 상품 </a:t>
            </a:r>
            <a:r>
              <a:rPr lang="en-US" altLang="ko-KR" sz="900" dirty="0"/>
              <a:t>(Subscribed </a:t>
            </a:r>
            <a:r>
              <a:rPr lang="en-US" altLang="ko-KR" sz="900" dirty="0" smtClean="0"/>
              <a:t>products)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Grid columns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번호 </a:t>
            </a:r>
            <a:r>
              <a:rPr lang="en-US" altLang="ko-KR" sz="900" dirty="0" smtClean="0"/>
              <a:t>: logical no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상품명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st_product.product_name</a:t>
            </a:r>
            <a:r>
              <a:rPr lang="en-US" altLang="ko-KR" sz="900" dirty="0" smtClean="0"/>
              <a:t>} (with </a:t>
            </a:r>
            <a:r>
              <a:rPr lang="en-US" altLang="ko-KR" sz="900" dirty="0" err="1" smtClean="0"/>
              <a:t>product_code</a:t>
            </a:r>
            <a:r>
              <a:rPr lang="en-US" altLang="ko-KR" sz="900" dirty="0" smtClean="0"/>
              <a:t>) 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</a:t>
            </a:r>
            <a:r>
              <a:rPr lang="ko-KR" altLang="en-US" sz="900" dirty="0" smtClean="0"/>
              <a:t>매장명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st_mall.amll_name</a:t>
            </a:r>
            <a:r>
              <a:rPr lang="en-US" altLang="ko-KR" sz="900" dirty="0" smtClean="0"/>
              <a:t>} (with </a:t>
            </a:r>
            <a:r>
              <a:rPr lang="en-US" altLang="ko-KR" sz="900" dirty="0" err="1" smtClean="0"/>
              <a:t>st_product.mall_code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d) </a:t>
            </a:r>
            <a:r>
              <a:rPr lang="ko-KR" altLang="en-US" sz="900" dirty="0" smtClean="0"/>
              <a:t>구독 기간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start_date</a:t>
            </a:r>
            <a:r>
              <a:rPr lang="en-US" altLang="ko-KR" sz="900" dirty="0"/>
              <a:t>} ~ {</a:t>
            </a:r>
            <a:r>
              <a:rPr lang="en-US" altLang="ko-KR" sz="900" dirty="0" err="1" smtClean="0"/>
              <a:t>end_date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e) </a:t>
            </a:r>
            <a:r>
              <a:rPr lang="ko-KR" altLang="en-US" sz="900" dirty="0" smtClean="0"/>
              <a:t>잔여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전체 수량</a:t>
            </a:r>
            <a:r>
              <a:rPr lang="en-US" altLang="ko-KR" sz="900" dirty="0" smtClean="0"/>
              <a:t>: REMOVE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f) </a:t>
            </a:r>
            <a:r>
              <a:rPr lang="ko-KR" altLang="en-US" sz="900" dirty="0" smtClean="0"/>
              <a:t>상품 코드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product_code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g) </a:t>
            </a:r>
            <a:r>
              <a:rPr lang="ko-KR" altLang="en-US" sz="900" dirty="0" smtClean="0"/>
              <a:t>매장 코드 </a:t>
            </a:r>
            <a:r>
              <a:rPr lang="en-US" altLang="ko-KR" sz="900" dirty="0" smtClean="0"/>
              <a:t>: {</a:t>
            </a:r>
            <a:r>
              <a:rPr lang="en-US" altLang="ko-KR" sz="900" dirty="0" err="1"/>
              <a:t>st_mall.</a:t>
            </a:r>
            <a:r>
              <a:rPr lang="en-US" altLang="ko-KR" sz="900" dirty="0" err="1" smtClean="0"/>
              <a:t>mall_code</a:t>
            </a:r>
            <a:r>
              <a:rPr lang="en-US" altLang="ko-KR" sz="900" dirty="0" smtClean="0"/>
              <a:t>} </a:t>
            </a:r>
            <a:r>
              <a:rPr lang="en-US" altLang="ko-KR" sz="900" dirty="0"/>
              <a:t>(with </a:t>
            </a:r>
            <a:r>
              <a:rPr lang="en-US" altLang="ko-KR" sz="900" dirty="0" err="1"/>
              <a:t>st_product.mall_code</a:t>
            </a:r>
            <a:r>
              <a:rPr lang="en-US" altLang="ko-KR" sz="900" dirty="0"/>
              <a:t>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h) </a:t>
            </a:r>
            <a:r>
              <a:rPr lang="ko-KR" altLang="en-US" sz="900" dirty="0" smtClean="0"/>
              <a:t>상태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subscribe_status</a:t>
            </a:r>
            <a:r>
              <a:rPr lang="en-US" altLang="ko-KR" sz="900" dirty="0" smtClean="0"/>
              <a:t>} (show code name)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h-1) dropdown </a:t>
            </a:r>
            <a:br>
              <a:rPr lang="en-US" altLang="ko-KR" sz="900" dirty="0" smtClean="0"/>
            </a:br>
            <a:r>
              <a:rPr lang="en-US" altLang="ko-KR" sz="900" dirty="0" smtClean="0"/>
              <a:t>        - options: SU codes</a:t>
            </a:r>
            <a:br>
              <a:rPr lang="en-US" altLang="ko-KR" sz="900" dirty="0" smtClean="0"/>
            </a:br>
            <a:r>
              <a:rPr lang="en-US" altLang="ko-KR" sz="900" dirty="0" smtClean="0"/>
              <a:t>        - if status is changed, do the process and alert the complete msg.(“</a:t>
            </a:r>
            <a:r>
              <a:rPr lang="ko-KR" altLang="en-US" sz="900" dirty="0" smtClean="0"/>
              <a:t>구독상태가 변경되었습니다</a:t>
            </a:r>
            <a:r>
              <a:rPr lang="en-US" altLang="ko-KR" sz="900" dirty="0" smtClean="0"/>
              <a:t>.”)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h-2) PROCESS</a:t>
            </a:r>
          </a:p>
          <a:p>
            <a:r>
              <a:rPr lang="en-US" altLang="ko-KR" sz="900" dirty="0"/>
              <a:t>         UPDATE </a:t>
            </a:r>
            <a:r>
              <a:rPr lang="en-US" altLang="ko-KR" sz="900" dirty="0" err="1" smtClean="0"/>
              <a:t>st_user_subscribe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</a:t>
            </a:r>
            <a:r>
              <a:rPr lang="en-US" altLang="ko-KR" sz="900" dirty="0" smtClean="0"/>
              <a:t>        </a:t>
            </a:r>
            <a:r>
              <a:rPr lang="en-US" altLang="ko-KR" sz="900" dirty="0" err="1" smtClean="0"/>
              <a:t>subscribe_status</a:t>
            </a:r>
            <a:r>
              <a:rPr lang="en-US" altLang="ko-KR" sz="900" dirty="0" smtClean="0"/>
              <a:t> / </a:t>
            </a:r>
            <a:r>
              <a:rPr lang="en-US" altLang="ko-KR" sz="900" dirty="0" err="1" smtClean="0"/>
              <a:t>mod_date</a:t>
            </a:r>
            <a:r>
              <a:rPr lang="en-US" altLang="ko-KR" sz="900" dirty="0" smtClean="0"/>
              <a:t> / </a:t>
            </a:r>
            <a:r>
              <a:rPr lang="en-US" altLang="ko-KR" sz="900" dirty="0" err="1" smtClean="0"/>
              <a:t>mod_user_seq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g) </a:t>
            </a:r>
            <a:r>
              <a:rPr lang="ko-KR" altLang="en-US" sz="900" dirty="0" smtClean="0"/>
              <a:t>처리 </a:t>
            </a:r>
            <a:r>
              <a:rPr lang="en-US" altLang="ko-KR" sz="900" dirty="0" smtClean="0"/>
              <a:t>: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if </a:t>
            </a:r>
            <a:r>
              <a:rPr lang="en-US" altLang="ko-KR" sz="900" dirty="0" err="1" smtClean="0"/>
              <a:t>subscribe_status</a:t>
            </a:r>
            <a:r>
              <a:rPr lang="en-US" altLang="ko-KR" sz="900" dirty="0" smtClean="0"/>
              <a:t> = ‘SU01’, show </a:t>
            </a:r>
            <a:r>
              <a:rPr lang="ko-KR" altLang="en-US" sz="900" dirty="0" smtClean="0"/>
              <a:t>연장 </a:t>
            </a:r>
            <a:r>
              <a:rPr lang="en-US" altLang="ko-KR" sz="900" dirty="0" smtClean="0"/>
              <a:t>button (if else, hide it)</a:t>
            </a:r>
            <a:endParaRPr lang="en-US" altLang="ko-KR" sz="900" dirty="0"/>
          </a:p>
          <a:p>
            <a:r>
              <a:rPr lang="en-US" altLang="ko-KR" sz="900" dirty="0" smtClean="0"/>
              <a:t>      g-1) </a:t>
            </a:r>
            <a:r>
              <a:rPr lang="ko-KR" altLang="en-US" sz="900" dirty="0" smtClean="0"/>
              <a:t>연장 </a:t>
            </a:r>
            <a:r>
              <a:rPr lang="en-US" altLang="ko-KR" sz="900" dirty="0" smtClean="0"/>
              <a:t>(extension) button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- if clicks, open </a:t>
            </a:r>
            <a:r>
              <a:rPr lang="ko-KR" altLang="en-US" sz="900" dirty="0" smtClean="0"/>
              <a:t>구독 기간 연장 </a:t>
            </a:r>
            <a:r>
              <a:rPr lang="en-US" altLang="ko-KR" sz="900" dirty="0" smtClean="0"/>
              <a:t>modal (p18)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4.Buttons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저장 </a:t>
            </a:r>
            <a:r>
              <a:rPr lang="en-US" altLang="ko-KR" sz="900" dirty="0" smtClean="0"/>
              <a:t>(save)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비밀번호 초기화 </a:t>
            </a:r>
            <a:r>
              <a:rPr lang="en-US" altLang="ko-KR" sz="900" dirty="0" smtClean="0"/>
              <a:t>: </a:t>
            </a:r>
            <a:r>
              <a:rPr lang="en-US" altLang="ko-KR" sz="900" b="1" dirty="0" smtClean="0"/>
              <a:t>HIDE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b="1" dirty="0" smtClean="0"/>
              <a:t>취소 </a:t>
            </a:r>
            <a:r>
              <a:rPr lang="en-US" altLang="ko-KR" sz="900" b="1" dirty="0" smtClean="0"/>
              <a:t>(cancel)</a:t>
            </a:r>
            <a:r>
              <a:rPr lang="en-US" altLang="ko-KR" sz="900" dirty="0" smtClean="0"/>
              <a:t> : if clicks, move to the list page</a:t>
            </a:r>
          </a:p>
        </p:txBody>
      </p:sp>
    </p:spTree>
    <p:extLst>
      <p:ext uri="{BB962C8B-B14F-4D97-AF65-F5344CB8AC3E}">
        <p14:creationId xmlns:p14="http://schemas.microsoft.com/office/powerpoint/2010/main" val="212382681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9EBFEC1A-9154-23DF-B39D-E12D2C3AF8A9}"/>
              </a:ext>
            </a:extLst>
          </p:cNvPr>
          <p:cNvSpPr/>
          <p:nvPr/>
        </p:nvSpPr>
        <p:spPr>
          <a:xfrm>
            <a:off x="410995" y="46256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C346686-A968-9B29-C435-DF5591C2060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75795" y="76567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584D86D-4748-5E98-1FF6-DA77257079C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1961288" y="142003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취소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F0F0347-8B1A-B00E-2A98-5016C019315E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090468" y="142003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확인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991C60C3-F3F7-3E8A-0103-D3DD20043B4F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440709" y="54186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7E467A7-ACA9-7649-14BB-32208500F554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190669" y="91463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7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일     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10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일     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30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일     직접 입력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DA06763-E918-C5A1-AC9B-36BF4DFEEDB8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10995" y="480996"/>
            <a:ext cx="858972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구독 기간 연장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DAC65F11-C8D1-0993-4C14-04FB75AE9D3E}"/>
              </a:ext>
            </a:extLst>
          </p:cNvPr>
          <p:cNvGrpSpPr/>
          <p:nvPr/>
        </p:nvGrpSpPr>
        <p:grpSpPr>
          <a:xfrm>
            <a:off x="701806" y="1113073"/>
            <a:ext cx="106087" cy="106087"/>
            <a:chOff x="7553087" y="843983"/>
            <a:chExt cx="106087" cy="106087"/>
          </a:xfrm>
        </p:grpSpPr>
        <p:sp>
          <p:nvSpPr>
            <p:cNvPr id="13" name="Circle" descr="&lt;Tags&gt;&lt;SMARTRESIZEANCHORS&gt;None,None,Absolute,None&lt;/SMARTRESIZEANCHORS&gt;&lt;/Tags&gt;">
              <a:extLst>
                <a:ext uri="{FF2B5EF4-FFF2-40B4-BE49-F238E27FC236}">
                  <a16:creationId xmlns:a16="http://schemas.microsoft.com/office/drawing/2014/main" id="{93DFE0E4-A33A-92CA-D074-4CB67F6071EA}"/>
                </a:ext>
              </a:extLst>
            </p:cNvPr>
            <p:cNvSpPr/>
            <p:nvPr/>
          </p:nvSpPr>
          <p:spPr>
            <a:xfrm>
              <a:off x="7553087" y="843983"/>
              <a:ext cx="106087" cy="10608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746" tIns="36373" rIns="72746" bIns="3637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16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" name="Check" descr="&lt;Tags&gt;&lt;SMARTRESIZEANCHORS&gt;None,None,Absolute,None&lt;/SMARTRESIZEANCHORS&gt;&lt;/Tags&gt;">
              <a:extLst>
                <a:ext uri="{FF2B5EF4-FFF2-40B4-BE49-F238E27FC236}">
                  <a16:creationId xmlns:a16="http://schemas.microsoft.com/office/drawing/2014/main" id="{BAE1A7DE-2481-ADB4-A962-A25A8220DB50}"/>
                </a:ext>
              </a:extLst>
            </p:cNvPr>
            <p:cNvSpPr/>
            <p:nvPr/>
          </p:nvSpPr>
          <p:spPr>
            <a:xfrm>
              <a:off x="7582766" y="873662"/>
              <a:ext cx="46729" cy="46729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746" tIns="36373" rIns="72746" bIns="3637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16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5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3085FBB2-C249-5A66-5DC0-E48774419EA9}"/>
              </a:ext>
            </a:extLst>
          </p:cNvPr>
          <p:cNvSpPr/>
          <p:nvPr/>
        </p:nvSpPr>
        <p:spPr>
          <a:xfrm>
            <a:off x="1054493" y="1110013"/>
            <a:ext cx="106087" cy="106087"/>
          </a:xfrm>
          <a:prstGeom prst="ellips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2746" tIns="36373" rIns="72746" bIns="36373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16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E4E51BF3-DC34-43C8-9219-C0A983FE26B3}"/>
              </a:ext>
            </a:extLst>
          </p:cNvPr>
          <p:cNvSpPr/>
          <p:nvPr/>
        </p:nvSpPr>
        <p:spPr>
          <a:xfrm>
            <a:off x="1451566" y="1110013"/>
            <a:ext cx="106087" cy="106087"/>
          </a:xfrm>
          <a:prstGeom prst="ellips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2746" tIns="36373" rIns="72746" bIns="36373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16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4B193BF8-4F80-4C90-88ED-8A1346EC767A}"/>
              </a:ext>
            </a:extLst>
          </p:cNvPr>
          <p:cNvSpPr/>
          <p:nvPr/>
        </p:nvSpPr>
        <p:spPr>
          <a:xfrm>
            <a:off x="1853245" y="1113073"/>
            <a:ext cx="106087" cy="106087"/>
          </a:xfrm>
          <a:prstGeom prst="ellips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2746" tIns="36373" rIns="72746" bIns="36373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16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0B892DDF-52A6-3226-8713-BB15AE738980}"/>
              </a:ext>
            </a:extLst>
          </p:cNvPr>
          <p:cNvSpPr/>
          <p:nvPr/>
        </p:nvSpPr>
        <p:spPr>
          <a:xfrm>
            <a:off x="2446305" y="1081090"/>
            <a:ext cx="846694" cy="173264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숫자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일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)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만 입력</a:t>
            </a:r>
            <a:endParaRPr lang="ko-KR" altLang="en-US" sz="7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88DE0E26-C131-B056-71C1-35ABF9C18E9D}"/>
              </a:ext>
            </a:extLst>
          </p:cNvPr>
          <p:cNvGrpSpPr/>
          <p:nvPr/>
        </p:nvGrpSpPr>
        <p:grpSpPr>
          <a:xfrm>
            <a:off x="3212209" y="321061"/>
            <a:ext cx="236675" cy="246760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7A8A36B2-36AE-2B9E-C87A-A0D5BE56F3F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702F16B2-6DF6-8720-F0C6-303B849EB80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DB7ECF18-2C6B-DFE3-9D22-0F1DC7320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1DED06C9-5A9E-4F93-2532-DB132C6E438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A1CC2ECE-6D62-CCAB-AD3C-B909CED190AE}"/>
              </a:ext>
            </a:extLst>
          </p:cNvPr>
          <p:cNvSpPr/>
          <p:nvPr/>
        </p:nvSpPr>
        <p:spPr>
          <a:xfrm>
            <a:off x="410995" y="236603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BB0B6A6-7A9D-5C94-5A9C-F4E9D25BA5C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75795" y="266915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800DCF6-A7D3-9454-7923-84B636BF0BD9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1961288" y="332350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FAD946A-0EC6-FC07-7C83-BE439D6B147F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090468" y="332351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36C67464-0208-5E13-DF0B-90BC7D4FB8C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440709" y="244534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D7F0C2-F9A9-AA65-BA06-3D3EA5099A98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511344" y="281811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71E8A47-1A30-B082-0138-A06B04975423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410995" y="238447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C5E65982-8CBF-1132-3126-E4D86A8DEA9C}"/>
              </a:ext>
            </a:extLst>
          </p:cNvPr>
          <p:cNvGrpSpPr/>
          <p:nvPr/>
        </p:nvGrpSpPr>
        <p:grpSpPr>
          <a:xfrm>
            <a:off x="463887" y="2124858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293C1413-A1E6-8FEB-0C0A-CC6B1EFB2E5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F74D688C-60DC-18FE-7A67-AFBC5931D0E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05B2405B-F4DD-BFEC-CF33-34E372205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D606461C-FBB9-3B98-B950-25A77BAB33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6D0F5978-0815-410E-4F50-CE06FA25C7A8}"/>
              </a:ext>
            </a:extLst>
          </p:cNvPr>
          <p:cNvSpPr/>
          <p:nvPr/>
        </p:nvSpPr>
        <p:spPr>
          <a:xfrm>
            <a:off x="4210983" y="47822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671E84F-8914-523D-C304-DBE3400F2F46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4275783" y="78134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CA3E50C-D99C-5084-2F0D-981EC68FEB5A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5761276" y="143570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취소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704A995-7421-5490-8765-6FB7796EDFE4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4890456" y="143570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확인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Close Button">
            <a:extLst>
              <a:ext uri="{FF2B5EF4-FFF2-40B4-BE49-F238E27FC236}">
                <a16:creationId xmlns:a16="http://schemas.microsoft.com/office/drawing/2014/main" id="{C9F14914-652E-24B9-2CA3-1BF5310331F9}"/>
              </a:ext>
            </a:extLst>
          </p:cNvPr>
          <p:cNvSpPr>
            <a:spLocks noChangeAspect="1"/>
          </p:cNvSpPr>
          <p:nvPr>
            <p:custDataLst>
              <p:tags r:id="rId16"/>
            </p:custDataLst>
          </p:nvPr>
        </p:nvSpPr>
        <p:spPr bwMode="auto">
          <a:xfrm>
            <a:off x="7240697" y="55753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B42BCEF-4E04-9022-AF71-2CFC2A59ADC4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4311332" y="93030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비밀번호를 초기화하고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, 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임시 비밀번호를 이메일로 발송합니다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70387FE-0452-F792-7787-ADC6C279E594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4210983" y="49666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47C97982-BF66-FEA0-DC2D-DABA6E69B990}"/>
              </a:ext>
            </a:extLst>
          </p:cNvPr>
          <p:cNvGrpSpPr/>
          <p:nvPr/>
        </p:nvGrpSpPr>
        <p:grpSpPr>
          <a:xfrm>
            <a:off x="4451832" y="321881"/>
            <a:ext cx="236675" cy="246760"/>
            <a:chOff x="1098607" y="3056422"/>
            <a:chExt cx="244417" cy="258694"/>
          </a:xfrm>
        </p:grpSpPr>
        <p:sp>
          <p:nvSpPr>
            <p:cNvPr id="44" name="이등변 삼각형 43">
              <a:extLst>
                <a:ext uri="{FF2B5EF4-FFF2-40B4-BE49-F238E27FC236}">
                  <a16:creationId xmlns:a16="http://schemas.microsoft.com/office/drawing/2014/main" id="{06080624-E1EE-33C0-8149-A310C4C1BAC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45" name="그룹 44">
              <a:extLst>
                <a:ext uri="{FF2B5EF4-FFF2-40B4-BE49-F238E27FC236}">
                  <a16:creationId xmlns:a16="http://schemas.microsoft.com/office/drawing/2014/main" id="{E275114D-839E-5F10-EB7E-9194AC482EF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6" name="Oval 593">
                <a:extLst>
                  <a:ext uri="{FF2B5EF4-FFF2-40B4-BE49-F238E27FC236}">
                    <a16:creationId xmlns:a16="http://schemas.microsoft.com/office/drawing/2014/main" id="{AAD16760-A80D-9DDC-D11F-D2AD44F58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7" name="TextBox 14">
                <a:extLst>
                  <a:ext uri="{FF2B5EF4-FFF2-40B4-BE49-F238E27FC236}">
                    <a16:creationId xmlns:a16="http://schemas.microsoft.com/office/drawing/2014/main" id="{EAF4227B-A7C7-F688-639C-2B667725A0C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109D9B6F-0DA9-2A81-CCF1-B83B238D1EB1}"/>
              </a:ext>
            </a:extLst>
          </p:cNvPr>
          <p:cNvSpPr/>
          <p:nvPr/>
        </p:nvSpPr>
        <p:spPr>
          <a:xfrm>
            <a:off x="4210983" y="237392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C279A67-E991-F4D4-8A0D-46AE122E4749}"/>
              </a:ext>
            </a:extLst>
          </p:cNvPr>
          <p:cNvSpPr/>
          <p:nvPr>
            <p:custDataLst>
              <p:tags r:id="rId19"/>
            </p:custDataLst>
          </p:nvPr>
        </p:nvSpPr>
        <p:spPr>
          <a:xfrm>
            <a:off x="4275783" y="267704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FDA212B-563B-0716-020C-A97BFF331F1D}"/>
              </a:ext>
            </a:extLst>
          </p:cNvPr>
          <p:cNvSpPr>
            <a:spLocks/>
          </p:cNvSpPr>
          <p:nvPr>
            <p:custDataLst>
              <p:tags r:id="rId20"/>
            </p:custDataLst>
          </p:nvPr>
        </p:nvSpPr>
        <p:spPr bwMode="auto">
          <a:xfrm>
            <a:off x="5761276" y="333139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1129FBB-0580-99F4-BCF1-EBFDD6F5F69B}"/>
              </a:ext>
            </a:extLst>
          </p:cNvPr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4890456" y="333140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Close Button">
            <a:extLst>
              <a:ext uri="{FF2B5EF4-FFF2-40B4-BE49-F238E27FC236}">
                <a16:creationId xmlns:a16="http://schemas.microsoft.com/office/drawing/2014/main" id="{63ED3AAC-F39F-8E74-6D9C-3476D7F733E7}"/>
              </a:ext>
            </a:extLst>
          </p:cNvPr>
          <p:cNvSpPr>
            <a:spLocks noChangeAspect="1"/>
          </p:cNvSpPr>
          <p:nvPr>
            <p:custDataLst>
              <p:tags r:id="rId22"/>
            </p:custDataLst>
          </p:nvPr>
        </p:nvSpPr>
        <p:spPr bwMode="auto">
          <a:xfrm>
            <a:off x="7240697" y="245323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1ACE0E8-6D40-C204-FBFF-D9223CC8C790}"/>
              </a:ext>
            </a:extLst>
          </p:cNvPr>
          <p:cNvSpPr>
            <a:spLocks/>
          </p:cNvSpPr>
          <p:nvPr>
            <p:custDataLst>
              <p:tags r:id="rId23"/>
            </p:custDataLst>
          </p:nvPr>
        </p:nvSpPr>
        <p:spPr bwMode="auto">
          <a:xfrm>
            <a:off x="4311332" y="282600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AB235A5-01E1-A634-54E1-4B5562FFEA6C}"/>
              </a:ext>
            </a:extLst>
          </p:cNvPr>
          <p:cNvSpPr>
            <a:spLocks/>
          </p:cNvSpPr>
          <p:nvPr>
            <p:custDataLst>
              <p:tags r:id="rId24"/>
            </p:custDataLst>
          </p:nvPr>
        </p:nvSpPr>
        <p:spPr bwMode="auto">
          <a:xfrm>
            <a:off x="4210983" y="239236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55C0364B-979A-058E-A7AA-C7DFD720A8B4}"/>
              </a:ext>
            </a:extLst>
          </p:cNvPr>
          <p:cNvGrpSpPr/>
          <p:nvPr/>
        </p:nvGrpSpPr>
        <p:grpSpPr>
          <a:xfrm>
            <a:off x="4440015" y="2159519"/>
            <a:ext cx="236675" cy="246760"/>
            <a:chOff x="1098607" y="3056422"/>
            <a:chExt cx="244417" cy="258694"/>
          </a:xfrm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9573AE63-5FAC-8D1A-4C57-251133D813A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8D15ADA2-3307-65E0-AB87-EBF978B302C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8" name="Oval 593">
                <a:extLst>
                  <a:ext uri="{FF2B5EF4-FFF2-40B4-BE49-F238E27FC236}">
                    <a16:creationId xmlns:a16="http://schemas.microsoft.com/office/drawing/2014/main" id="{1D1AB9DF-CB61-B51E-6633-51D1E0E20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9" name="TextBox 14">
                <a:extLst>
                  <a:ext uri="{FF2B5EF4-FFF2-40B4-BE49-F238E27FC236}">
                    <a16:creationId xmlns:a16="http://schemas.microsoft.com/office/drawing/2014/main" id="{1937962C-DC3B-22B7-912F-B2C78BD3F21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0" name="TextBox 59"/>
          <p:cNvSpPr txBox="1"/>
          <p:nvPr/>
        </p:nvSpPr>
        <p:spPr>
          <a:xfrm>
            <a:off x="8042912" y="469202"/>
            <a:ext cx="3633537" cy="2308324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4. </a:t>
            </a:r>
            <a:r>
              <a:rPr lang="ko-KR" altLang="en-US" sz="900" dirty="0" smtClean="0"/>
              <a:t>구독 기간 연장 </a:t>
            </a:r>
            <a:r>
              <a:rPr lang="en-US" altLang="ko-KR" sz="900" dirty="0" smtClean="0"/>
              <a:t>modal (extend subscribe period)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radio button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options: 7</a:t>
            </a:r>
            <a:r>
              <a:rPr lang="ko-KR" altLang="en-US" sz="900" dirty="0" smtClean="0"/>
              <a:t>일 </a:t>
            </a:r>
            <a:r>
              <a:rPr lang="en-US" altLang="ko-KR" sz="900" dirty="0" smtClean="0"/>
              <a:t>/ 10</a:t>
            </a:r>
            <a:r>
              <a:rPr lang="ko-KR" altLang="en-US" sz="900" dirty="0" smtClean="0"/>
              <a:t>일 </a:t>
            </a:r>
            <a:r>
              <a:rPr lang="en-US" altLang="ko-KR" sz="900" dirty="0" smtClean="0"/>
              <a:t>/ 30</a:t>
            </a:r>
            <a:r>
              <a:rPr lang="ko-KR" altLang="en-US" sz="900" dirty="0" smtClean="0"/>
              <a:t>일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직접입력 </a:t>
            </a:r>
            <a:r>
              <a:rPr lang="en-US" altLang="ko-KR" sz="900" dirty="0" smtClean="0"/>
              <a:t>(direct input)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en-US" altLang="ko-KR" sz="900" dirty="0" err="1" smtClean="0"/>
              <a:t>inputbox</a:t>
            </a:r>
            <a:endParaRPr lang="en-US" altLang="ko-KR" sz="900" dirty="0"/>
          </a:p>
          <a:p>
            <a:r>
              <a:rPr lang="en-US" altLang="ko-KR" sz="900" dirty="0" smtClean="0"/>
              <a:t>     - if </a:t>
            </a:r>
            <a:r>
              <a:rPr lang="ko-KR" altLang="en-US" sz="900" dirty="0" smtClean="0"/>
              <a:t>직접입력 </a:t>
            </a:r>
            <a:r>
              <a:rPr lang="en-US" altLang="ko-KR" sz="900" dirty="0" smtClean="0"/>
              <a:t>is selected, enable it (if not, disable it)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placeholder: “</a:t>
            </a:r>
            <a:r>
              <a:rPr lang="ko-KR" altLang="en-US" sz="900" dirty="0" smtClean="0"/>
              <a:t>숫자</a:t>
            </a:r>
            <a:r>
              <a:rPr lang="en-US" altLang="ko-KR" sz="900" dirty="0" smtClean="0"/>
              <a:t>(</a:t>
            </a:r>
            <a:r>
              <a:rPr lang="ko-KR" altLang="en-US" sz="900" dirty="0" smtClean="0"/>
              <a:t>일</a:t>
            </a:r>
            <a:r>
              <a:rPr lang="en-US" altLang="ko-KR" sz="900" dirty="0" smtClean="0"/>
              <a:t>)</a:t>
            </a:r>
            <a:r>
              <a:rPr lang="ko-KR" altLang="en-US" sz="900" dirty="0" smtClean="0"/>
              <a:t>만 입력</a:t>
            </a:r>
            <a:r>
              <a:rPr lang="en-US" altLang="ko-KR" sz="900" dirty="0" smtClean="0"/>
              <a:t>＂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validation: required (if </a:t>
            </a:r>
            <a:r>
              <a:rPr lang="ko-KR" altLang="en-US" sz="900" dirty="0" smtClean="0"/>
              <a:t>직접입력 </a:t>
            </a:r>
            <a:r>
              <a:rPr lang="en-US" altLang="ko-KR" sz="900" dirty="0" smtClean="0"/>
              <a:t>is selected), number, min (&gt; 0)</a:t>
            </a:r>
          </a:p>
          <a:p>
            <a:r>
              <a:rPr lang="en-US" altLang="ko-KR" sz="900" dirty="0" smtClean="0"/>
              <a:t>  3) </a:t>
            </a:r>
            <a:r>
              <a:rPr lang="en-US" altLang="ko-KR" sz="900" dirty="0" err="1" smtClean="0"/>
              <a:t>buittons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확인 </a:t>
            </a:r>
            <a:r>
              <a:rPr lang="en-US" altLang="ko-KR" sz="900" dirty="0" smtClean="0"/>
              <a:t>(ok)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if clicks, do the process and close the modal and reload </a:t>
            </a:r>
            <a:r>
              <a:rPr lang="ko-KR" altLang="en-US" sz="900" dirty="0"/>
              <a:t>구독 중인 상품</a:t>
            </a:r>
            <a:r>
              <a:rPr lang="en-US" altLang="ko-KR" sz="900" dirty="0" smtClean="0"/>
              <a:t> grid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[PROCESS]</a:t>
            </a:r>
          </a:p>
          <a:p>
            <a:r>
              <a:rPr lang="en-US" altLang="ko-KR" sz="900" dirty="0"/>
              <a:t>     UPDATE </a:t>
            </a:r>
            <a:r>
              <a:rPr lang="en-US" altLang="ko-KR" sz="900" dirty="0" err="1" smtClean="0"/>
              <a:t>st_user_subscribe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</a:t>
            </a:r>
            <a:r>
              <a:rPr lang="en-US" altLang="ko-KR" sz="900" dirty="0" err="1" smtClean="0"/>
              <a:t>end_date</a:t>
            </a:r>
            <a:r>
              <a:rPr lang="en-US" altLang="ko-KR" sz="900" dirty="0" smtClean="0"/>
              <a:t> = </a:t>
            </a:r>
            <a:r>
              <a:rPr lang="en-US" altLang="ko-KR" sz="900" dirty="0" err="1" smtClean="0"/>
              <a:t>end_date</a:t>
            </a:r>
            <a:r>
              <a:rPr lang="en-US" altLang="ko-KR" sz="900" dirty="0" smtClean="0"/>
              <a:t> + 7/10/30/input days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</a:t>
            </a:r>
            <a:r>
              <a:rPr lang="en-US" altLang="ko-KR" sz="900" dirty="0" err="1" smtClean="0"/>
              <a:t>mod_date</a:t>
            </a:r>
            <a:r>
              <a:rPr lang="en-US" altLang="ko-KR" sz="900" dirty="0" smtClean="0"/>
              <a:t> / </a:t>
            </a:r>
            <a:r>
              <a:rPr lang="en-US" altLang="ko-KR" sz="900" dirty="0" err="1" smtClean="0"/>
              <a:t>mod_user_seq</a:t>
            </a:r>
            <a:endParaRPr lang="en-US" altLang="ko-KR" sz="900" dirty="0"/>
          </a:p>
        </p:txBody>
      </p:sp>
    </p:spTree>
    <p:extLst>
      <p:ext uri="{BB962C8B-B14F-4D97-AF65-F5344CB8AC3E}">
        <p14:creationId xmlns:p14="http://schemas.microsoft.com/office/powerpoint/2010/main" val="424046827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283703" y="5206291"/>
              <a:ext cx="42905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3.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포인트</a:t>
              </a:r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/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구매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031109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FA8A0332-7990-7ABB-CDF4-E84EC687D1AB}"/>
              </a:ext>
            </a:extLst>
          </p:cNvPr>
          <p:cNvSpPr/>
          <p:nvPr/>
        </p:nvSpPr>
        <p:spPr>
          <a:xfrm>
            <a:off x="-101600" y="289931"/>
            <a:ext cx="8258628" cy="52322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5" name="사각형: 둥근 모서리 4">
            <a:extLst>
              <a:ext uri="{FF2B5EF4-FFF2-40B4-BE49-F238E27FC236}">
                <a16:creationId xmlns:a16="http://schemas.microsoft.com/office/drawing/2014/main" id="{A148757F-F0B4-7A28-9D28-20AFE57EE3DE}"/>
              </a:ext>
            </a:extLst>
          </p:cNvPr>
          <p:cNvSpPr/>
          <p:nvPr/>
        </p:nvSpPr>
        <p:spPr>
          <a:xfrm>
            <a:off x="8316686" y="289931"/>
            <a:ext cx="3966029" cy="523219"/>
          </a:xfrm>
          <a:prstGeom prst="round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9AA00AE-7983-6616-6853-2D248641A81E}"/>
              </a:ext>
            </a:extLst>
          </p:cNvPr>
          <p:cNvSpPr txBox="1"/>
          <p:nvPr/>
        </p:nvSpPr>
        <p:spPr>
          <a:xfrm>
            <a:off x="199571" y="346802"/>
            <a:ext cx="36576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2000" b="1">
                <a:solidFill>
                  <a:schemeClr val="bg1"/>
                </a:solidFill>
                <a:latin typeface="+mj-ea"/>
                <a:ea typeface="+mj-ea"/>
              </a:rPr>
              <a:t>History</a:t>
            </a:r>
            <a:endParaRPr lang="ko-KR" altLang="en-US" sz="2000"/>
          </a:p>
        </p:txBody>
      </p:sp>
      <p:graphicFrame>
        <p:nvGraphicFramePr>
          <p:cNvPr id="7" name="Group 181">
            <a:extLst>
              <a:ext uri="{FF2B5EF4-FFF2-40B4-BE49-F238E27FC236}">
                <a16:creationId xmlns:a16="http://schemas.microsoft.com/office/drawing/2014/main" id="{9213DDF7-790C-5151-733D-C6167DE037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169973"/>
              </p:ext>
            </p:extLst>
          </p:nvPr>
        </p:nvGraphicFramePr>
        <p:xfrm>
          <a:off x="506526" y="1205283"/>
          <a:ext cx="11178948" cy="3864841"/>
        </p:xfrm>
        <a:graphic>
          <a:graphicData uri="http://schemas.openxmlformats.org/drawingml/2006/table">
            <a:tbl>
              <a:tblPr/>
              <a:tblGrid>
                <a:gridCol w="14206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84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038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060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61921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   경   관   리</a:t>
                      </a:r>
                    </a:p>
                  </a:txBody>
                  <a:tcPr marL="90535" marR="90535" marT="33842" marB="33842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35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작업일자</a:t>
                      </a:r>
                    </a:p>
                  </a:txBody>
                  <a:tcPr marL="78753" marR="78753" marT="33842" marB="33842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     역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버전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작성자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2023.03.14.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최초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2023.03.15.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목차 수정 및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[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온라인몰 관리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]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 추가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2023.03.16.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[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스마트 오더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]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 추가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2023.03.16.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대시보드 통계 내용 추가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1.21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[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온라인몰 관리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]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주문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배송 관리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[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스마트 오더 관리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]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주문 관리 내용 추가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화면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부여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2023.03.20.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-"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온라인몰 카테고리 부분 수정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기존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쇼핑몰과 상품의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차 카테고리 동일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변경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쇼핑몰과 상품의 카테고리 분리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쇼핑몰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=1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차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상품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=1,2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차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))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2023.03.27.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내용 변경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1.41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2023.03.31.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내용 변경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1.42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334560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2023.04.03.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추가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 변경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1.43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2023.04.06.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팝업과 상세 페이지 분리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추가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1.44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2023.04.07.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선택 기능 조정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팝업 통일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다운 범위 조정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description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보완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1.47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2023.04.11.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내용 변경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1.49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8" name="직사각형 7">
            <a:extLst>
              <a:ext uri="{FF2B5EF4-FFF2-40B4-BE49-F238E27FC236}">
                <a16:creationId xmlns:a16="http://schemas.microsoft.com/office/drawing/2014/main" id="{710BC5CA-E775-2669-ECC7-BB0E8FABC34B}"/>
              </a:ext>
            </a:extLst>
          </p:cNvPr>
          <p:cNvSpPr/>
          <p:nvPr/>
        </p:nvSpPr>
        <p:spPr>
          <a:xfrm>
            <a:off x="0" y="5650162"/>
            <a:ext cx="12192000" cy="1207838"/>
          </a:xfrm>
          <a:prstGeom prst="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FE7DE096-CA01-41E2-35D6-EBC251660322}"/>
              </a:ext>
            </a:extLst>
          </p:cNvPr>
          <p:cNvSpPr/>
          <p:nvPr/>
        </p:nvSpPr>
        <p:spPr>
          <a:xfrm>
            <a:off x="790121" y="5597317"/>
            <a:ext cx="1127919" cy="383173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FDB752-2049-1FCD-1411-BA43E8DD1CB3}"/>
              </a:ext>
            </a:extLst>
          </p:cNvPr>
          <p:cNvSpPr txBox="1"/>
          <p:nvPr/>
        </p:nvSpPr>
        <p:spPr>
          <a:xfrm>
            <a:off x="790122" y="5650162"/>
            <a:ext cx="11279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400" b="1">
                <a:solidFill>
                  <a:schemeClr val="tx1">
                    <a:lumMod val="75000"/>
                    <a:lumOff val="25000"/>
                  </a:schemeClr>
                </a:solidFill>
              </a:rPr>
              <a:t>작성 방법</a:t>
            </a:r>
            <a:endParaRPr lang="ko-KR" altLang="en-US" sz="16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3CE4523-3DB8-2DE2-92EE-219D7368D559}"/>
              </a:ext>
            </a:extLst>
          </p:cNvPr>
          <p:cNvSpPr txBox="1"/>
          <p:nvPr/>
        </p:nvSpPr>
        <p:spPr>
          <a:xfrm>
            <a:off x="539295" y="6075308"/>
            <a:ext cx="1148737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문서 버전 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최초 버전은 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1.0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으로 시작하되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변경 사항이 오류 수정 등 미비할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경우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소수점 자리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내용 추가 등 중대한 변경이 발생한 경우는 정수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자리의 버전 번호 증가로 구분</a:t>
            </a:r>
          </a:p>
        </p:txBody>
      </p:sp>
      <p:sp>
        <p:nvSpPr>
          <p:cNvPr id="12" name="슬라이드 번호 개체 틀 2">
            <a:extLst>
              <a:ext uri="{FF2B5EF4-FFF2-40B4-BE49-F238E27FC236}">
                <a16:creationId xmlns:a16="http://schemas.microsoft.com/office/drawing/2014/main" id="{BD05D8BC-24A2-44D2-2EDA-21B36E7E8F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20225" y="6496931"/>
            <a:ext cx="2743200" cy="365125"/>
          </a:xfrm>
        </p:spPr>
        <p:txBody>
          <a:bodyPr/>
          <a:lstStyle/>
          <a:p>
            <a:fld id="{570C7F58-70B2-401F-A845-12B5C0580F1B}" type="slidenum">
              <a:rPr lang="ko-KR" altLang="en-US" smtClean="0"/>
              <a:pPr/>
              <a:t>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274480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5431373"/>
              </p:ext>
            </p:extLst>
          </p:nvPr>
        </p:nvGraphicFramePr>
        <p:xfrm>
          <a:off x="7794170" y="725881"/>
          <a:ext cx="4397830" cy="3749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적립 이력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52540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41027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상태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23883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여부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069428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적립 일자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235425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출발지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5776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도착지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77031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적립 이력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893912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적립 이력의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03209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적립 이력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957913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적립 이력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4640487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이력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포인트 적립 이력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866049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282730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/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적립 이력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20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831DD1D-CCB0-8C5B-7CF0-81B163FF8B09}"/>
              </a:ext>
            </a:extLst>
          </p:cNvPr>
          <p:cNvSpPr txBox="1"/>
          <p:nvPr/>
        </p:nvSpPr>
        <p:spPr>
          <a:xfrm>
            <a:off x="314324" y="692380"/>
            <a:ext cx="219261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적립 이력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CE2310E-0BBC-87E1-EAC6-7B30258F5CCF}"/>
              </a:ext>
            </a:extLst>
          </p:cNvPr>
          <p:cNvSpPr txBox="1"/>
          <p:nvPr/>
        </p:nvSpPr>
        <p:spPr>
          <a:xfrm>
            <a:off x="247649" y="1230364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추가 여부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AC78D81-FC9D-91D9-3569-5AB8B8CD5A5F}"/>
              </a:ext>
            </a:extLst>
          </p:cNvPr>
          <p:cNvSpPr/>
          <p:nvPr/>
        </p:nvSpPr>
        <p:spPr>
          <a:xfrm>
            <a:off x="1095375" y="125893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79264FD8-7612-C72B-9B3A-954DB9D6DDB5}"/>
              </a:ext>
            </a:extLst>
          </p:cNvPr>
          <p:cNvSpPr/>
          <p:nvPr/>
        </p:nvSpPr>
        <p:spPr>
          <a:xfrm>
            <a:off x="1095375" y="166851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0795704-5E40-D202-D1B7-DAE5D03D87D6}"/>
              </a:ext>
            </a:extLst>
          </p:cNvPr>
          <p:cNvSpPr/>
          <p:nvPr/>
        </p:nvSpPr>
        <p:spPr>
          <a:xfrm>
            <a:off x="1095375" y="208106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465C962-AF1D-7C92-1751-0BD6942FCE68}"/>
              </a:ext>
            </a:extLst>
          </p:cNvPr>
          <p:cNvSpPr/>
          <p:nvPr/>
        </p:nvSpPr>
        <p:spPr>
          <a:xfrm>
            <a:off x="6217978" y="2781206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45C38E5E-5605-F83A-57EC-3D4D4301A773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66389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70E89FC4-5BA5-5E8C-1DBD-1D7BE9DB080D}"/>
              </a:ext>
            </a:extLst>
          </p:cNvPr>
          <p:cNvCxnSpPr>
            <a:cxnSpLocks/>
          </p:cNvCxnSpPr>
          <p:nvPr/>
        </p:nvCxnSpPr>
        <p:spPr>
          <a:xfrm>
            <a:off x="314320" y="3115186"/>
            <a:ext cx="646323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1A3833D5-464B-4C4B-00ED-B5DC059CF89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6261458"/>
              </p:ext>
            </p:extLst>
          </p:nvPr>
        </p:nvGraphicFramePr>
        <p:xfrm>
          <a:off x="314320" y="3535124"/>
          <a:ext cx="548518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511439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35654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37271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1160780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524193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524193">
                  <a:extLst>
                    <a:ext uri="{9D8B030D-6E8A-4147-A177-3AD203B41FA5}">
                      <a16:colId xmlns:a16="http://schemas.microsoft.com/office/drawing/2014/main" val="1801206162"/>
                    </a:ext>
                  </a:extLst>
                </a:gridCol>
                <a:gridCol w="727754">
                  <a:extLst>
                    <a:ext uri="{9D8B030D-6E8A-4147-A177-3AD203B41FA5}">
                      <a16:colId xmlns:a16="http://schemas.microsoft.com/office/drawing/2014/main" val="2057818106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적립 포인트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적립 일시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출발지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도착지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 부여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17:19:45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수원역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17:19:45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안양역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203C1EF8-C4D6-D700-6AA2-1F96460FCA24}"/>
              </a:ext>
            </a:extLst>
          </p:cNvPr>
          <p:cNvSpPr/>
          <p:nvPr/>
        </p:nvSpPr>
        <p:spPr>
          <a:xfrm>
            <a:off x="5111112" y="323151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3" name="그래픽 22" descr="다운로드 윤곽선">
            <a:extLst>
              <a:ext uri="{FF2B5EF4-FFF2-40B4-BE49-F238E27FC236}">
                <a16:creationId xmlns:a16="http://schemas.microsoft.com/office/drawing/2014/main" id="{4A21CA0C-1C72-52E1-6859-174451A1EFF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5156129" y="3244473"/>
            <a:ext cx="204905" cy="204905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1185F327-4EF3-FDD0-E04A-D54A914A22C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17191" b="-636"/>
          <a:stretch/>
        </p:blipFill>
        <p:spPr>
          <a:xfrm>
            <a:off x="1732463" y="5767136"/>
            <a:ext cx="3169061" cy="316369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4644DA9-BA72-570F-6330-87B5BEE5BA0B}"/>
              </a:ext>
            </a:extLst>
          </p:cNvPr>
          <p:cNvSpPr txBox="1"/>
          <p:nvPr/>
        </p:nvSpPr>
        <p:spPr>
          <a:xfrm>
            <a:off x="271458" y="3249981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 적립 이력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DB9CC616-4BCB-21AB-15E3-0B5FB03E0DE6}"/>
              </a:ext>
            </a:extLst>
          </p:cNvPr>
          <p:cNvSpPr txBox="1"/>
          <p:nvPr/>
        </p:nvSpPr>
        <p:spPr>
          <a:xfrm>
            <a:off x="3438524" y="1239889"/>
            <a:ext cx="1895475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적립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출발지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도착지</a:t>
            </a:r>
          </a:p>
        </p:txBody>
      </p:sp>
      <p:sp>
        <p:nvSpPr>
          <p:cNvPr id="89" name="사각형: 둥근 모서리 88">
            <a:extLst>
              <a:ext uri="{FF2B5EF4-FFF2-40B4-BE49-F238E27FC236}">
                <a16:creationId xmlns:a16="http://schemas.microsoft.com/office/drawing/2014/main" id="{B0035B06-6F3D-F8BB-FFC8-F19CB4E4F269}"/>
              </a:ext>
            </a:extLst>
          </p:cNvPr>
          <p:cNvSpPr/>
          <p:nvPr/>
        </p:nvSpPr>
        <p:spPr>
          <a:xfrm>
            <a:off x="4286250" y="209058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</a:t>
            </a:r>
            <a:r>
              <a:rPr lang="ko-KR" altLang="en-US" sz="900" b="1">
                <a:solidFill>
                  <a:schemeClr val="bg1">
                    <a:lumMod val="50000"/>
                  </a:schemeClr>
                </a:solidFill>
              </a:rPr>
              <a:t>▼</a:t>
            </a:r>
          </a:p>
        </p:txBody>
      </p:sp>
      <p:sp>
        <p:nvSpPr>
          <p:cNvPr id="90" name="사각형: 둥근 모서리 89">
            <a:extLst>
              <a:ext uri="{FF2B5EF4-FFF2-40B4-BE49-F238E27FC236}">
                <a16:creationId xmlns:a16="http://schemas.microsoft.com/office/drawing/2014/main" id="{C1DD1C56-4C97-D49F-0D15-AD7719B01699}"/>
              </a:ext>
            </a:extLst>
          </p:cNvPr>
          <p:cNvSpPr/>
          <p:nvPr/>
        </p:nvSpPr>
        <p:spPr>
          <a:xfrm>
            <a:off x="4286250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2" name="사각형: 둥근 모서리 91">
            <a:extLst>
              <a:ext uri="{FF2B5EF4-FFF2-40B4-BE49-F238E27FC236}">
                <a16:creationId xmlns:a16="http://schemas.microsoft.com/office/drawing/2014/main" id="{C7D45768-D972-45BC-2B5A-BBC7469BF459}"/>
              </a:ext>
            </a:extLst>
          </p:cNvPr>
          <p:cNvSpPr/>
          <p:nvPr/>
        </p:nvSpPr>
        <p:spPr>
          <a:xfrm>
            <a:off x="4286250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93" name="그림 92" descr="렌치, 도구이(가) 표시된 사진&#10;&#10;자동 생성된 설명">
            <a:extLst>
              <a:ext uri="{FF2B5EF4-FFF2-40B4-BE49-F238E27FC236}">
                <a16:creationId xmlns:a16="http://schemas.microsoft.com/office/drawing/2014/main" id="{0A6A8EDE-C886-83AE-D26A-920B99B60D69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9188" y="1307117"/>
            <a:ext cx="195806" cy="193744"/>
          </a:xfrm>
          <a:prstGeom prst="rect">
            <a:avLst/>
          </a:prstGeom>
        </p:spPr>
      </p:pic>
      <p:sp>
        <p:nvSpPr>
          <p:cNvPr id="94" name="사각형: 둥근 모서리 93">
            <a:extLst>
              <a:ext uri="{FF2B5EF4-FFF2-40B4-BE49-F238E27FC236}">
                <a16:creationId xmlns:a16="http://schemas.microsoft.com/office/drawing/2014/main" id="{1A38FB04-6B49-6EB7-7F48-5925AFF2B55F}"/>
              </a:ext>
            </a:extLst>
          </p:cNvPr>
          <p:cNvSpPr/>
          <p:nvPr/>
        </p:nvSpPr>
        <p:spPr>
          <a:xfrm>
            <a:off x="5512432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95" name="그림 94" descr="렌치, 도구이(가) 표시된 사진&#10;&#10;자동 생성된 설명">
            <a:extLst>
              <a:ext uri="{FF2B5EF4-FFF2-40B4-BE49-F238E27FC236}">
                <a16:creationId xmlns:a16="http://schemas.microsoft.com/office/drawing/2014/main" id="{363BB71D-166F-2245-E097-379F1E3A3709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5370" y="1302813"/>
            <a:ext cx="195806" cy="193744"/>
          </a:xfrm>
          <a:prstGeom prst="rect">
            <a:avLst/>
          </a:prstGeom>
        </p:spPr>
      </p:pic>
      <p:sp>
        <p:nvSpPr>
          <p:cNvPr id="96" name="TextBox 95">
            <a:extLst>
              <a:ext uri="{FF2B5EF4-FFF2-40B4-BE49-F238E27FC236}">
                <a16:creationId xmlns:a16="http://schemas.microsoft.com/office/drawing/2014/main" id="{5CC14EED-D9E8-C67C-5634-B0530DD338B5}"/>
              </a:ext>
            </a:extLst>
          </p:cNvPr>
          <p:cNvSpPr txBox="1"/>
          <p:nvPr/>
        </p:nvSpPr>
        <p:spPr>
          <a:xfrm>
            <a:off x="5281164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97" name="그룹 96">
            <a:extLst>
              <a:ext uri="{FF2B5EF4-FFF2-40B4-BE49-F238E27FC236}">
                <a16:creationId xmlns:a16="http://schemas.microsoft.com/office/drawing/2014/main" id="{246884C7-49F8-D0C9-6323-5A9E0108844E}"/>
              </a:ext>
            </a:extLst>
          </p:cNvPr>
          <p:cNvGrpSpPr/>
          <p:nvPr/>
        </p:nvGrpSpPr>
        <p:grpSpPr>
          <a:xfrm rot="5400000">
            <a:off x="6544386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8" name="이등변 삼각형 97">
              <a:extLst>
                <a:ext uri="{FF2B5EF4-FFF2-40B4-BE49-F238E27FC236}">
                  <a16:creationId xmlns:a16="http://schemas.microsoft.com/office/drawing/2014/main" id="{641F7713-050C-B608-084D-282CF5A1B5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9" name="Oval 593">
              <a:extLst>
                <a:ext uri="{FF2B5EF4-FFF2-40B4-BE49-F238E27FC236}">
                  <a16:creationId xmlns:a16="http://schemas.microsoft.com/office/drawing/2014/main" id="{0327000B-C689-941F-6A73-F30A1C499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60B9E223-348A-A29B-68DC-2F14BD9025B2}"/>
              </a:ext>
            </a:extLst>
          </p:cNvPr>
          <p:cNvGrpSpPr/>
          <p:nvPr/>
        </p:nvGrpSpPr>
        <p:grpSpPr>
          <a:xfrm>
            <a:off x="1172680" y="3018282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0FF0D63D-80E7-DB3F-CFA7-1EDC74B42B0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70D661FD-73F5-22E1-EC36-413729DC709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12F40CE5-52EB-6A54-3EAD-A90969DC9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084ED70C-2F7B-49DA-E38E-529C31C1F4D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4F7426BA-9E22-664E-44C5-D361A5C1B2B7}"/>
              </a:ext>
            </a:extLst>
          </p:cNvPr>
          <p:cNvGrpSpPr/>
          <p:nvPr/>
        </p:nvGrpSpPr>
        <p:grpSpPr>
          <a:xfrm rot="5400000">
            <a:off x="2482609" y="6785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507C62B1-303B-7C97-9EB9-62490B54CB5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7" name="Oval 593">
              <a:extLst>
                <a:ext uri="{FF2B5EF4-FFF2-40B4-BE49-F238E27FC236}">
                  <a16:creationId xmlns:a16="http://schemas.microsoft.com/office/drawing/2014/main" id="{0C011682-4F9D-857A-ED7B-2552E386E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08" name="그룹 107">
            <a:extLst>
              <a:ext uri="{FF2B5EF4-FFF2-40B4-BE49-F238E27FC236}">
                <a16:creationId xmlns:a16="http://schemas.microsoft.com/office/drawing/2014/main" id="{4A598EFE-B226-5D8B-E20E-7C4E1F557AF3}"/>
              </a:ext>
            </a:extLst>
          </p:cNvPr>
          <p:cNvGrpSpPr/>
          <p:nvPr/>
        </p:nvGrpSpPr>
        <p:grpSpPr>
          <a:xfrm rot="5400000">
            <a:off x="3111698" y="12456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9" name="이등변 삼각형 108">
              <a:extLst>
                <a:ext uri="{FF2B5EF4-FFF2-40B4-BE49-F238E27FC236}">
                  <a16:creationId xmlns:a16="http://schemas.microsoft.com/office/drawing/2014/main" id="{3BF155E1-2A60-D5D4-1536-F5CD80ACBC2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0" name="Oval 593">
              <a:extLst>
                <a:ext uri="{FF2B5EF4-FFF2-40B4-BE49-F238E27FC236}">
                  <a16:creationId xmlns:a16="http://schemas.microsoft.com/office/drawing/2014/main" id="{2546F4DA-703D-3445-D510-D4D8FC71F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111" name="그룹 110">
            <a:extLst>
              <a:ext uri="{FF2B5EF4-FFF2-40B4-BE49-F238E27FC236}">
                <a16:creationId xmlns:a16="http://schemas.microsoft.com/office/drawing/2014/main" id="{063E27D0-0027-42BD-B47A-46AFA09395EC}"/>
              </a:ext>
            </a:extLst>
          </p:cNvPr>
          <p:cNvGrpSpPr/>
          <p:nvPr/>
        </p:nvGrpSpPr>
        <p:grpSpPr>
          <a:xfrm rot="5400000">
            <a:off x="3147883" y="16647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2" name="이등변 삼각형 111">
              <a:extLst>
                <a:ext uri="{FF2B5EF4-FFF2-40B4-BE49-F238E27FC236}">
                  <a16:creationId xmlns:a16="http://schemas.microsoft.com/office/drawing/2014/main" id="{DB6C1003-9368-C5B5-E71E-88154B34BC5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3" name="Oval 593">
              <a:extLst>
                <a:ext uri="{FF2B5EF4-FFF2-40B4-BE49-F238E27FC236}">
                  <a16:creationId xmlns:a16="http://schemas.microsoft.com/office/drawing/2014/main" id="{54CCF9AF-3B98-2212-0591-7E20CF284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114" name="그룹 113">
            <a:extLst>
              <a:ext uri="{FF2B5EF4-FFF2-40B4-BE49-F238E27FC236}">
                <a16:creationId xmlns:a16="http://schemas.microsoft.com/office/drawing/2014/main" id="{30717099-FD77-A797-0DEC-44A61B8AD478}"/>
              </a:ext>
            </a:extLst>
          </p:cNvPr>
          <p:cNvGrpSpPr/>
          <p:nvPr/>
        </p:nvGrpSpPr>
        <p:grpSpPr>
          <a:xfrm rot="5400000">
            <a:off x="2091065" y="20877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5" name="이등변 삼각형 114">
              <a:extLst>
                <a:ext uri="{FF2B5EF4-FFF2-40B4-BE49-F238E27FC236}">
                  <a16:creationId xmlns:a16="http://schemas.microsoft.com/office/drawing/2014/main" id="{6A5334DE-4E2B-3E51-1CC3-D1A452A9148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6" name="Oval 593">
              <a:extLst>
                <a:ext uri="{FF2B5EF4-FFF2-40B4-BE49-F238E27FC236}">
                  <a16:creationId xmlns:a16="http://schemas.microsoft.com/office/drawing/2014/main" id="{84741AE4-58CD-F614-D808-88F2DAF68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17" name="그룹 116">
            <a:extLst>
              <a:ext uri="{FF2B5EF4-FFF2-40B4-BE49-F238E27FC236}">
                <a16:creationId xmlns:a16="http://schemas.microsoft.com/office/drawing/2014/main" id="{8504AC17-1209-8971-086A-AC3CED5C6B01}"/>
              </a:ext>
            </a:extLst>
          </p:cNvPr>
          <p:cNvGrpSpPr/>
          <p:nvPr/>
        </p:nvGrpSpPr>
        <p:grpSpPr>
          <a:xfrm rot="5400000">
            <a:off x="5303653" y="168369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8" name="이등변 삼각형 117">
              <a:extLst>
                <a:ext uri="{FF2B5EF4-FFF2-40B4-BE49-F238E27FC236}">
                  <a16:creationId xmlns:a16="http://schemas.microsoft.com/office/drawing/2014/main" id="{354AFE2C-9830-B675-2733-CCAF4906D3A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9" name="Oval 593">
              <a:extLst>
                <a:ext uri="{FF2B5EF4-FFF2-40B4-BE49-F238E27FC236}">
                  <a16:creationId xmlns:a16="http://schemas.microsoft.com/office/drawing/2014/main" id="{D1277941-9E56-CB1E-1C5C-8B41A2CDC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120" name="그룹 119">
            <a:extLst>
              <a:ext uri="{FF2B5EF4-FFF2-40B4-BE49-F238E27FC236}">
                <a16:creationId xmlns:a16="http://schemas.microsoft.com/office/drawing/2014/main" id="{227477BB-CC93-1438-78D0-650CD1091D6A}"/>
              </a:ext>
            </a:extLst>
          </p:cNvPr>
          <p:cNvGrpSpPr/>
          <p:nvPr/>
        </p:nvGrpSpPr>
        <p:grpSpPr>
          <a:xfrm rot="5400000">
            <a:off x="5306009" y="20785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1" name="이등변 삼각형 120">
              <a:extLst>
                <a:ext uri="{FF2B5EF4-FFF2-40B4-BE49-F238E27FC236}">
                  <a16:creationId xmlns:a16="http://schemas.microsoft.com/office/drawing/2014/main" id="{64FA3033-A672-11E5-BE91-CA8F9C94924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22" name="Oval 593">
              <a:extLst>
                <a:ext uri="{FF2B5EF4-FFF2-40B4-BE49-F238E27FC236}">
                  <a16:creationId xmlns:a16="http://schemas.microsoft.com/office/drawing/2014/main" id="{25D3DC27-D51A-8FD2-989D-3D8B723BE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grpSp>
        <p:nvGrpSpPr>
          <p:cNvPr id="123" name="그룹 122">
            <a:extLst>
              <a:ext uri="{FF2B5EF4-FFF2-40B4-BE49-F238E27FC236}">
                <a16:creationId xmlns:a16="http://schemas.microsoft.com/office/drawing/2014/main" id="{4C991EF2-4056-3090-1C42-DB109731F61B}"/>
              </a:ext>
            </a:extLst>
          </p:cNvPr>
          <p:cNvGrpSpPr/>
          <p:nvPr/>
        </p:nvGrpSpPr>
        <p:grpSpPr>
          <a:xfrm>
            <a:off x="6241203" y="2553247"/>
            <a:ext cx="244417" cy="258694"/>
            <a:chOff x="1098607" y="3056422"/>
            <a:chExt cx="244417" cy="258694"/>
          </a:xfrm>
        </p:grpSpPr>
        <p:sp>
          <p:nvSpPr>
            <p:cNvPr id="124" name="이등변 삼각형 123">
              <a:extLst>
                <a:ext uri="{FF2B5EF4-FFF2-40B4-BE49-F238E27FC236}">
                  <a16:creationId xmlns:a16="http://schemas.microsoft.com/office/drawing/2014/main" id="{BE9B624D-952F-88DD-4552-00C28EE640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5" name="그룹 124">
              <a:extLst>
                <a:ext uri="{FF2B5EF4-FFF2-40B4-BE49-F238E27FC236}">
                  <a16:creationId xmlns:a16="http://schemas.microsoft.com/office/drawing/2014/main" id="{2B1C955E-8AF7-FE5D-381A-AC98A598EC7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6" name="Oval 593">
                <a:extLst>
                  <a:ext uri="{FF2B5EF4-FFF2-40B4-BE49-F238E27FC236}">
                    <a16:creationId xmlns:a16="http://schemas.microsoft.com/office/drawing/2014/main" id="{14444406-6598-02D2-7455-7B6DA7D5A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7" name="TextBox 14">
                <a:extLst>
                  <a:ext uri="{FF2B5EF4-FFF2-40B4-BE49-F238E27FC236}">
                    <a16:creationId xmlns:a16="http://schemas.microsoft.com/office/drawing/2014/main" id="{3422D629-8931-B7B8-18E0-6ABD7FFCE31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8" name="그룹 127">
            <a:extLst>
              <a:ext uri="{FF2B5EF4-FFF2-40B4-BE49-F238E27FC236}">
                <a16:creationId xmlns:a16="http://schemas.microsoft.com/office/drawing/2014/main" id="{3F2F4416-EDE8-1A13-B605-67DFE77877C8}"/>
              </a:ext>
            </a:extLst>
          </p:cNvPr>
          <p:cNvGrpSpPr/>
          <p:nvPr/>
        </p:nvGrpSpPr>
        <p:grpSpPr>
          <a:xfrm>
            <a:off x="4859887" y="3244054"/>
            <a:ext cx="278496" cy="200053"/>
            <a:chOff x="1014019" y="2643309"/>
            <a:chExt cx="278496" cy="200053"/>
          </a:xfrm>
        </p:grpSpPr>
        <p:sp>
          <p:nvSpPr>
            <p:cNvPr id="129" name="이등변 삼각형 128">
              <a:extLst>
                <a:ext uri="{FF2B5EF4-FFF2-40B4-BE49-F238E27FC236}">
                  <a16:creationId xmlns:a16="http://schemas.microsoft.com/office/drawing/2014/main" id="{EA77705C-707E-1C92-53D0-469224103E2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0" name="그룹 129">
              <a:extLst>
                <a:ext uri="{FF2B5EF4-FFF2-40B4-BE49-F238E27FC236}">
                  <a16:creationId xmlns:a16="http://schemas.microsoft.com/office/drawing/2014/main" id="{350BDFCC-8287-15C0-D4C1-F9A7591B197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31" name="Oval 593">
                <a:extLst>
                  <a:ext uri="{FF2B5EF4-FFF2-40B4-BE49-F238E27FC236}">
                    <a16:creationId xmlns:a16="http://schemas.microsoft.com/office/drawing/2014/main" id="{A46C6D8D-F7D9-A22B-5371-566971FEA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2" name="TextBox 14">
                <a:extLst>
                  <a:ext uri="{FF2B5EF4-FFF2-40B4-BE49-F238E27FC236}">
                    <a16:creationId xmlns:a16="http://schemas.microsoft.com/office/drawing/2014/main" id="{784EB3B3-3AB7-251F-05D8-A380D8FEA4C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15CE5A57-B11E-A2E1-86C7-77D18854AD91}"/>
              </a:ext>
            </a:extLst>
          </p:cNvPr>
          <p:cNvGrpSpPr/>
          <p:nvPr/>
        </p:nvGrpSpPr>
        <p:grpSpPr>
          <a:xfrm>
            <a:off x="2727155" y="3344080"/>
            <a:ext cx="244417" cy="258694"/>
            <a:chOff x="1098607" y="3056422"/>
            <a:chExt cx="244417" cy="258694"/>
          </a:xfrm>
        </p:grpSpPr>
        <p:sp>
          <p:nvSpPr>
            <p:cNvPr id="144" name="이등변 삼각형 143">
              <a:extLst>
                <a:ext uri="{FF2B5EF4-FFF2-40B4-BE49-F238E27FC236}">
                  <a16:creationId xmlns:a16="http://schemas.microsoft.com/office/drawing/2014/main" id="{EC8A4751-50CB-BEFA-E679-F5294C1A47A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5" name="그룹 144">
              <a:extLst>
                <a:ext uri="{FF2B5EF4-FFF2-40B4-BE49-F238E27FC236}">
                  <a16:creationId xmlns:a16="http://schemas.microsoft.com/office/drawing/2014/main" id="{E42341AF-6C5D-F599-2573-55EF832A68E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6" name="Oval 593">
                <a:extLst>
                  <a:ext uri="{FF2B5EF4-FFF2-40B4-BE49-F238E27FC236}">
                    <a16:creationId xmlns:a16="http://schemas.microsoft.com/office/drawing/2014/main" id="{641E715E-9637-9440-FF7C-5C3B11DBB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7" name="TextBox 14">
                <a:extLst>
                  <a:ext uri="{FF2B5EF4-FFF2-40B4-BE49-F238E27FC236}">
                    <a16:creationId xmlns:a16="http://schemas.microsoft.com/office/drawing/2014/main" id="{AF2DC8E7-B8B2-0BA6-490B-B8EEAE1ACA9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BE19468-81A8-D339-D95B-4E273B3FC326}"/>
              </a:ext>
            </a:extLst>
          </p:cNvPr>
          <p:cNvGrpSpPr/>
          <p:nvPr/>
        </p:nvGrpSpPr>
        <p:grpSpPr>
          <a:xfrm>
            <a:off x="1552574" y="5819775"/>
            <a:ext cx="278496" cy="200053"/>
            <a:chOff x="1014019" y="2643309"/>
            <a:chExt cx="278496" cy="200053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D5B9A203-2479-7C9C-A7D1-A8133015EB3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1CC787EC-B478-A208-6CCB-96E18A6400F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3308D013-46E8-ABBD-980A-8C5437688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8D099C24-CF75-6C2F-CA46-E7654A8FA37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1317C13D-2687-E98A-57A3-D89680599F2D}"/>
              </a:ext>
            </a:extLst>
          </p:cNvPr>
          <p:cNvSpPr txBox="1"/>
          <p:nvPr/>
        </p:nvSpPr>
        <p:spPr>
          <a:xfrm>
            <a:off x="7850210" y="4562162"/>
            <a:ext cx="40671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출발지</a:t>
            </a:r>
            <a:r>
              <a:rPr lang="en-US" altLang="ko-KR" sz="900"/>
              <a:t>/</a:t>
            </a:r>
            <a:r>
              <a:rPr lang="ko-KR" altLang="en-US" sz="900"/>
              <a:t>도착지 </a:t>
            </a:r>
            <a:r>
              <a:rPr lang="en-US" altLang="ko-KR" sz="900"/>
              <a:t>: </a:t>
            </a:r>
            <a:r>
              <a:rPr lang="ko-KR" altLang="en-US" sz="900"/>
              <a:t>기차역</a:t>
            </a:r>
            <a:r>
              <a:rPr lang="en-US" altLang="ko-KR" sz="900"/>
              <a:t>, </a:t>
            </a:r>
            <a:r>
              <a:rPr lang="ko-KR" altLang="en-US" sz="900"/>
              <a:t>지하철역그룹</a:t>
            </a:r>
            <a:r>
              <a:rPr lang="en-US" altLang="ko-KR" sz="900"/>
              <a:t>(</a:t>
            </a:r>
            <a:r>
              <a:rPr lang="ko-KR" altLang="en-US" sz="900"/>
              <a:t>코드 작성 예정</a:t>
            </a:r>
            <a:r>
              <a:rPr lang="en-US" altLang="ko-KR" sz="900"/>
              <a:t>)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8EFC726B-3F63-4E99-6972-A08C677583D0}"/>
              </a:ext>
            </a:extLst>
          </p:cNvPr>
          <p:cNvSpPr/>
          <p:nvPr/>
        </p:nvSpPr>
        <p:spPr>
          <a:xfrm>
            <a:off x="6015468" y="323103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추가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D9D0AD0E-7A14-9A01-A246-B91CF5B6E6E3}"/>
              </a:ext>
            </a:extLst>
          </p:cNvPr>
          <p:cNvSpPr/>
          <p:nvPr/>
        </p:nvSpPr>
        <p:spPr>
          <a:xfrm>
            <a:off x="1095375" y="247774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4C515E8A-57FD-6080-6285-9766F61F4A34}"/>
              </a:ext>
            </a:extLst>
          </p:cNvPr>
          <p:cNvGrpSpPr/>
          <p:nvPr/>
        </p:nvGrpSpPr>
        <p:grpSpPr>
          <a:xfrm rot="5400000">
            <a:off x="2115682" y="245579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59A7A3F0-0427-4056-5987-03FA934DC9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" name="Oval 593">
              <a:extLst>
                <a:ext uri="{FF2B5EF4-FFF2-40B4-BE49-F238E27FC236}">
                  <a16:creationId xmlns:a16="http://schemas.microsoft.com/office/drawing/2014/main" id="{A8B9C9DF-C57B-2EEC-B5C6-5E5213F91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B50A6D2B-D8C1-5AD6-7F03-9E2B88262195}"/>
              </a:ext>
            </a:extLst>
          </p:cNvPr>
          <p:cNvGrpSpPr/>
          <p:nvPr/>
        </p:nvGrpSpPr>
        <p:grpSpPr>
          <a:xfrm>
            <a:off x="5992270" y="3018282"/>
            <a:ext cx="244417" cy="258694"/>
            <a:chOff x="1098607" y="3056422"/>
            <a:chExt cx="244417" cy="258694"/>
          </a:xfrm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220ED142-E01E-AC34-1884-37359E28EFC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08F14690-E7B6-FB30-7FB6-A449074E212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0" name="Oval 593">
                <a:extLst>
                  <a:ext uri="{FF2B5EF4-FFF2-40B4-BE49-F238E27FC236}">
                    <a16:creationId xmlns:a16="http://schemas.microsoft.com/office/drawing/2014/main" id="{58BE3BA7-3F21-88B7-5E79-FAEDB6CF6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0DA4452C-161B-9758-BCDF-B40D07FF279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E0F13188-0C84-68A8-0ECB-AED1AA7B7BB1}"/>
              </a:ext>
            </a:extLst>
          </p:cNvPr>
          <p:cNvSpPr txBox="1"/>
          <p:nvPr/>
        </p:nvSpPr>
        <p:spPr>
          <a:xfrm>
            <a:off x="7850209" y="4761960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30CA6A94-E017-EABB-E53C-8F845E3AA260}"/>
              </a:ext>
            </a:extLst>
          </p:cNvPr>
          <p:cNvSpPr/>
          <p:nvPr/>
        </p:nvSpPr>
        <p:spPr>
          <a:xfrm>
            <a:off x="2151868" y="3817873"/>
            <a:ext cx="1905781" cy="282090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5" name="직선 화살표 연결선 34">
            <a:extLst>
              <a:ext uri="{FF2B5EF4-FFF2-40B4-BE49-F238E27FC236}">
                <a16:creationId xmlns:a16="http://schemas.microsoft.com/office/drawing/2014/main" id="{9A5058F2-513D-E8FD-F46C-76935DD9F280}"/>
              </a:ext>
            </a:extLst>
          </p:cNvPr>
          <p:cNvCxnSpPr/>
          <p:nvPr/>
        </p:nvCxnSpPr>
        <p:spPr>
          <a:xfrm>
            <a:off x="4057650" y="4064736"/>
            <a:ext cx="1732879" cy="181381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212F5417-80BD-1888-C296-CD874996B6F8}"/>
              </a:ext>
            </a:extLst>
          </p:cNvPr>
          <p:cNvSpPr txBox="1"/>
          <p:nvPr/>
        </p:nvSpPr>
        <p:spPr>
          <a:xfrm>
            <a:off x="5281164" y="5905796"/>
            <a:ext cx="209492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atinLnBrk="1"/>
            <a:r>
              <a:rPr lang="en-US" altLang="ko-KR" sz="900">
                <a:solidFill>
                  <a:schemeClr val="tx1"/>
                </a:solidFill>
              </a:rPr>
              <a:t>-  </a:t>
            </a:r>
            <a:r>
              <a:rPr lang="ko-KR" altLang="en-US" sz="900">
                <a:solidFill>
                  <a:schemeClr val="tx1"/>
                </a:solidFill>
              </a:rPr>
              <a:t>점선 영역 클릭 시</a:t>
            </a:r>
            <a:r>
              <a:rPr lang="en-US" altLang="ko-KR" sz="900">
                <a:solidFill>
                  <a:schemeClr val="tx1"/>
                </a:solidFill>
              </a:rPr>
              <a:t>, </a:t>
            </a:r>
            <a:r>
              <a:rPr lang="ko-KR" altLang="en-US" sz="900">
                <a:solidFill>
                  <a:schemeClr val="tx1"/>
                </a:solidFill>
              </a:rPr>
              <a:t>상세 정보 표시</a:t>
            </a:r>
            <a:endParaRPr lang="en-US" altLang="ko-KR" sz="900">
              <a:solidFill>
                <a:schemeClr val="tx1"/>
              </a:solidFill>
            </a:endParaRPr>
          </a:p>
          <a:p>
            <a:pPr latinLnBrk="1"/>
            <a:r>
              <a:rPr lang="en-US" altLang="ko-KR" sz="900">
                <a:solidFill>
                  <a:schemeClr val="tx1"/>
                </a:solidFill>
              </a:rPr>
              <a:t>([</a:t>
            </a:r>
            <a:r>
              <a:rPr lang="ko-KR" altLang="en-US" sz="900"/>
              <a:t>포인트 적립 이력</a:t>
            </a:r>
            <a:r>
              <a:rPr lang="en-US" altLang="ko-KR" sz="900">
                <a:solidFill>
                  <a:schemeClr val="tx1"/>
                </a:solidFill>
              </a:rPr>
              <a:t>(</a:t>
            </a:r>
            <a:r>
              <a:rPr lang="ko-KR" altLang="en-US" sz="900">
                <a:solidFill>
                  <a:schemeClr val="tx1"/>
                </a:solidFill>
              </a:rPr>
              <a:t>상세</a:t>
            </a:r>
            <a:r>
              <a:rPr lang="en-US" altLang="ko-KR" sz="900">
                <a:solidFill>
                  <a:schemeClr val="tx1"/>
                </a:solidFill>
              </a:rPr>
              <a:t>)] </a:t>
            </a:r>
            <a:r>
              <a:rPr lang="ko-KR" altLang="en-US" sz="900">
                <a:solidFill>
                  <a:schemeClr val="tx1"/>
                </a:solidFill>
              </a:rPr>
              <a:t>페이지</a:t>
            </a:r>
            <a:r>
              <a:rPr lang="en-US" altLang="ko-KR" sz="900">
                <a:solidFill>
                  <a:schemeClr val="tx1"/>
                </a:solidFill>
              </a:rPr>
              <a:t>)</a:t>
            </a:r>
            <a:endParaRPr lang="ko-KR" altLang="en-US" sz="9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943109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5360945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적립 이력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정보가 관리자에 의해 수동으로 부여된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추가할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자동으로 부여된 정보일 경우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체크박스 모두 비활성화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52540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정보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76138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이전 화면으로 이동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410275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582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적립 이력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AD-03-0002(1)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21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831DD1D-CCB0-8C5B-7CF0-81B163FF8B09}"/>
              </a:ext>
            </a:extLst>
          </p:cNvPr>
          <p:cNvSpPr txBox="1"/>
          <p:nvPr/>
        </p:nvSpPr>
        <p:spPr>
          <a:xfrm>
            <a:off x="314324" y="692380"/>
            <a:ext cx="267652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적립 이력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45C38E5E-5605-F83A-57EC-3D4D4301A773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66389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4F7426BA-9E22-664E-44C5-D361A5C1B2B7}"/>
              </a:ext>
            </a:extLst>
          </p:cNvPr>
          <p:cNvGrpSpPr/>
          <p:nvPr/>
        </p:nvGrpSpPr>
        <p:grpSpPr>
          <a:xfrm rot="5400000">
            <a:off x="2866734" y="67850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507C62B1-303B-7C97-9EB9-62490B54CB5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7" name="Oval 593">
              <a:extLst>
                <a:ext uri="{FF2B5EF4-FFF2-40B4-BE49-F238E27FC236}">
                  <a16:creationId xmlns:a16="http://schemas.microsoft.com/office/drawing/2014/main" id="{0C011682-4F9D-857A-ED7B-2552E386E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6074CCDE-C9E4-8961-735D-79EE54562CA3}"/>
              </a:ext>
            </a:extLst>
          </p:cNvPr>
          <p:cNvSpPr txBox="1"/>
          <p:nvPr/>
        </p:nvSpPr>
        <p:spPr>
          <a:xfrm>
            <a:off x="760966" y="1584671"/>
            <a:ext cx="1895475" cy="4012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적립 포인트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적립 일시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출발지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도착지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추가 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추가 일시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 부여</a:t>
            </a:r>
            <a:endParaRPr lang="en-US" altLang="ko-KR" sz="900"/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74712566-BFBC-0618-4603-16530BBD64AB}"/>
              </a:ext>
            </a:extLst>
          </p:cNvPr>
          <p:cNvSpPr/>
          <p:nvPr/>
        </p:nvSpPr>
        <p:spPr>
          <a:xfrm>
            <a:off x="1708624" y="1617255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회원</a:t>
            </a: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2F409022-23A6-F968-9864-5C1323B73878}"/>
              </a:ext>
            </a:extLst>
          </p:cNvPr>
          <p:cNvSpPr/>
          <p:nvPr/>
        </p:nvSpPr>
        <p:spPr>
          <a:xfrm>
            <a:off x="4355901" y="60465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BD0A059A-F754-AB7F-4B1E-CA5279ECF615}"/>
              </a:ext>
            </a:extLst>
          </p:cNvPr>
          <p:cNvSpPr/>
          <p:nvPr/>
        </p:nvSpPr>
        <p:spPr>
          <a:xfrm>
            <a:off x="1708624" y="2029719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AE562B02-70ED-D98D-C4E4-1A0C9F2390EC}"/>
              </a:ext>
            </a:extLst>
          </p:cNvPr>
          <p:cNvSpPr/>
          <p:nvPr/>
        </p:nvSpPr>
        <p:spPr>
          <a:xfrm>
            <a:off x="1708624" y="2442183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8783666B-3F22-B88C-48F6-E7A10826C8FF}"/>
              </a:ext>
            </a:extLst>
          </p:cNvPr>
          <p:cNvSpPr/>
          <p:nvPr/>
        </p:nvSpPr>
        <p:spPr>
          <a:xfrm>
            <a:off x="1708624" y="2854647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3DD70FA6-246C-1BC8-5E76-9142E86D5834}"/>
              </a:ext>
            </a:extLst>
          </p:cNvPr>
          <p:cNvSpPr/>
          <p:nvPr/>
        </p:nvSpPr>
        <p:spPr>
          <a:xfrm>
            <a:off x="1708624" y="3267111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tx1"/>
                </a:solidFill>
              </a:rPr>
              <a:t>2023-03-14 17:19:45</a:t>
            </a:r>
            <a:endParaRPr lang="ko-KR" altLang="en-US" sz="900" b="0">
              <a:solidFill>
                <a:schemeClr val="tx1"/>
              </a:solidFill>
            </a:endParaRP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9016C950-BE68-A641-5BDA-3FB52E907AE1}"/>
              </a:ext>
            </a:extLst>
          </p:cNvPr>
          <p:cNvGrpSpPr/>
          <p:nvPr/>
        </p:nvGrpSpPr>
        <p:grpSpPr>
          <a:xfrm>
            <a:off x="4005651" y="5787814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749E5C59-4819-ACAC-3078-C7E81C84773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A6FEAFE0-752E-282C-61CF-87960E16E37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43489838-9698-112D-88A2-AA1282A88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C060E598-EA15-0E87-34C5-51978D99818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EDC6CB3C-7D66-D67B-2656-1606633DD422}"/>
              </a:ext>
            </a:extLst>
          </p:cNvPr>
          <p:cNvSpPr/>
          <p:nvPr/>
        </p:nvSpPr>
        <p:spPr>
          <a:xfrm>
            <a:off x="1713242" y="3680828"/>
            <a:ext cx="100238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서울역</a:t>
            </a:r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ECF693A9-8688-64C0-8407-827CC7B39F24}"/>
              </a:ext>
            </a:extLst>
          </p:cNvPr>
          <p:cNvSpPr/>
          <p:nvPr/>
        </p:nvSpPr>
        <p:spPr>
          <a:xfrm>
            <a:off x="2799164" y="3681036"/>
            <a:ext cx="100238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SB311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E4164B10-4F55-5C75-6254-EC2CFF071D41}"/>
              </a:ext>
            </a:extLst>
          </p:cNvPr>
          <p:cNvSpPr/>
          <p:nvPr/>
        </p:nvSpPr>
        <p:spPr>
          <a:xfrm>
            <a:off x="1700954" y="4074845"/>
            <a:ext cx="100238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수원역</a:t>
            </a:r>
          </a:p>
        </p:txBody>
      </p:sp>
      <p:sp>
        <p:nvSpPr>
          <p:cNvPr id="68" name="사각형: 둥근 모서리 67">
            <a:extLst>
              <a:ext uri="{FF2B5EF4-FFF2-40B4-BE49-F238E27FC236}">
                <a16:creationId xmlns:a16="http://schemas.microsoft.com/office/drawing/2014/main" id="{BC319C20-455C-864D-F1D4-592DD48C56C7}"/>
              </a:ext>
            </a:extLst>
          </p:cNvPr>
          <p:cNvSpPr/>
          <p:nvPr/>
        </p:nvSpPr>
        <p:spPr>
          <a:xfrm>
            <a:off x="2786876" y="4075053"/>
            <a:ext cx="100238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TR092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0" name="사각형: 둥근 모서리 69">
            <a:extLst>
              <a:ext uri="{FF2B5EF4-FFF2-40B4-BE49-F238E27FC236}">
                <a16:creationId xmlns:a16="http://schemas.microsoft.com/office/drawing/2014/main" id="{D2BFCE07-5328-9EB2-DF2A-118F299A7F6B}"/>
              </a:ext>
            </a:extLst>
          </p:cNvPr>
          <p:cNvSpPr/>
          <p:nvPr/>
        </p:nvSpPr>
        <p:spPr>
          <a:xfrm>
            <a:off x="1709012" y="448546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C8FD84D7-1FA7-911E-BB3B-E71AB5AE6FC6}"/>
              </a:ext>
            </a:extLst>
          </p:cNvPr>
          <p:cNvSpPr/>
          <p:nvPr/>
        </p:nvSpPr>
        <p:spPr>
          <a:xfrm>
            <a:off x="1708624" y="4880958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 hh:mm:ss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8EBFF088-258F-6BFF-D2D4-DCD876225C55}"/>
              </a:ext>
            </a:extLst>
          </p:cNvPr>
          <p:cNvSpPr/>
          <p:nvPr/>
        </p:nvSpPr>
        <p:spPr>
          <a:xfrm>
            <a:off x="2794701" y="448546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579977DF-7D7E-D1F5-B045-2344B2716E2C}"/>
              </a:ext>
            </a:extLst>
          </p:cNvPr>
          <p:cNvSpPr/>
          <p:nvPr/>
        </p:nvSpPr>
        <p:spPr>
          <a:xfrm>
            <a:off x="710544" y="4396079"/>
            <a:ext cx="3258922" cy="1227669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관리자 정보 및 해당 시간으로 자동 부여</a:t>
            </a:r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ko-KR" altLang="en-US" sz="900">
              <a:solidFill>
                <a:srgbClr val="C00000"/>
              </a:solidFill>
            </a:endParaRPr>
          </a:p>
        </p:txBody>
      </p:sp>
      <p:sp>
        <p:nvSpPr>
          <p:cNvPr id="85" name="Box">
            <a:extLst>
              <a:ext uri="{FF2B5EF4-FFF2-40B4-BE49-F238E27FC236}">
                <a16:creationId xmlns:a16="http://schemas.microsoft.com/office/drawing/2014/main" id="{0560C223-98AA-8F62-F5F8-6669185D16E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08624" y="5371402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87" name="그래픽 86" descr="확인 표시 단색으로 채워진">
            <a:extLst>
              <a:ext uri="{FF2B5EF4-FFF2-40B4-BE49-F238E27FC236}">
                <a16:creationId xmlns:a16="http://schemas.microsoft.com/office/drawing/2014/main" id="{69C5F72B-BBC3-98AC-31DA-08AB5C74444D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1730658" y="5370287"/>
            <a:ext cx="82916" cy="126261"/>
          </a:xfrm>
          <a:prstGeom prst="rect">
            <a:avLst/>
          </a:prstGeom>
        </p:spPr>
      </p:pic>
      <p:sp>
        <p:nvSpPr>
          <p:cNvPr id="88" name="TextBox 87">
            <a:extLst>
              <a:ext uri="{FF2B5EF4-FFF2-40B4-BE49-F238E27FC236}">
                <a16:creationId xmlns:a16="http://schemas.microsoft.com/office/drawing/2014/main" id="{F28D4657-3979-A969-8B05-2C651DF0AE43}"/>
              </a:ext>
            </a:extLst>
          </p:cNvPr>
          <p:cNvSpPr txBox="1"/>
          <p:nvPr/>
        </p:nvSpPr>
        <p:spPr>
          <a:xfrm>
            <a:off x="1833942" y="5321101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해당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B3DBB252-FEE9-9DA2-71DA-00D1688AF32F}"/>
              </a:ext>
            </a:extLst>
          </p:cNvPr>
          <p:cNvSpPr txBox="1"/>
          <p:nvPr/>
        </p:nvSpPr>
        <p:spPr>
          <a:xfrm>
            <a:off x="7849024" y="2260551"/>
            <a:ext cx="3369468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grpSp>
        <p:nvGrpSpPr>
          <p:cNvPr id="157" name="그룹 156">
            <a:extLst>
              <a:ext uri="{FF2B5EF4-FFF2-40B4-BE49-F238E27FC236}">
                <a16:creationId xmlns:a16="http://schemas.microsoft.com/office/drawing/2014/main" id="{4E692B52-CDB5-94B7-817C-A9F438E2DC55}"/>
              </a:ext>
            </a:extLst>
          </p:cNvPr>
          <p:cNvGrpSpPr/>
          <p:nvPr/>
        </p:nvGrpSpPr>
        <p:grpSpPr>
          <a:xfrm rot="5400000">
            <a:off x="3969466" y="45938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8" name="이등변 삼각형 157">
              <a:extLst>
                <a:ext uri="{FF2B5EF4-FFF2-40B4-BE49-F238E27FC236}">
                  <a16:creationId xmlns:a16="http://schemas.microsoft.com/office/drawing/2014/main" id="{BF583F87-2713-39AE-E4FC-402AF8D3C8C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9" name="Oval 593">
              <a:extLst>
                <a:ext uri="{FF2B5EF4-FFF2-40B4-BE49-F238E27FC236}">
                  <a16:creationId xmlns:a16="http://schemas.microsoft.com/office/drawing/2014/main" id="{E9F8C1B6-780B-2024-C6FF-A647AFACF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FD61A4E1-D7F0-94B1-002D-429C0E732847}"/>
              </a:ext>
            </a:extLst>
          </p:cNvPr>
          <p:cNvSpPr/>
          <p:nvPr/>
        </p:nvSpPr>
        <p:spPr>
          <a:xfrm>
            <a:off x="3766945" y="60465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삭제</a:t>
            </a:r>
          </a:p>
        </p:txBody>
      </p:sp>
      <p:grpSp>
        <p:nvGrpSpPr>
          <p:cNvPr id="161" name="그룹 160">
            <a:extLst>
              <a:ext uri="{FF2B5EF4-FFF2-40B4-BE49-F238E27FC236}">
                <a16:creationId xmlns:a16="http://schemas.microsoft.com/office/drawing/2014/main" id="{8E1D740C-E195-3AF1-229B-8C8BA3D3EAAE}"/>
              </a:ext>
            </a:extLst>
          </p:cNvPr>
          <p:cNvGrpSpPr/>
          <p:nvPr/>
        </p:nvGrpSpPr>
        <p:grpSpPr>
          <a:xfrm>
            <a:off x="4615962" y="5787068"/>
            <a:ext cx="244417" cy="258694"/>
            <a:chOff x="1098607" y="3056422"/>
            <a:chExt cx="244417" cy="258694"/>
          </a:xfrm>
        </p:grpSpPr>
        <p:sp>
          <p:nvSpPr>
            <p:cNvPr id="162" name="이등변 삼각형 161">
              <a:extLst>
                <a:ext uri="{FF2B5EF4-FFF2-40B4-BE49-F238E27FC236}">
                  <a16:creationId xmlns:a16="http://schemas.microsoft.com/office/drawing/2014/main" id="{B0E84A6C-2875-41F2-5010-CE7E5145856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3" name="그룹 162">
              <a:extLst>
                <a:ext uri="{FF2B5EF4-FFF2-40B4-BE49-F238E27FC236}">
                  <a16:creationId xmlns:a16="http://schemas.microsoft.com/office/drawing/2014/main" id="{4B9A3277-0301-39A1-24DB-C9CADAACFF3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4" name="Oval 593">
                <a:extLst>
                  <a:ext uri="{FF2B5EF4-FFF2-40B4-BE49-F238E27FC236}">
                    <a16:creationId xmlns:a16="http://schemas.microsoft.com/office/drawing/2014/main" id="{6515CD54-36E4-FF4A-A110-B78761F85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5" name="TextBox 14">
                <a:extLst>
                  <a:ext uri="{FF2B5EF4-FFF2-40B4-BE49-F238E27FC236}">
                    <a16:creationId xmlns:a16="http://schemas.microsoft.com/office/drawing/2014/main" id="{F4600E33-8A7E-01FA-EC52-733B091167E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6" name="직사각형 165">
            <a:extLst>
              <a:ext uri="{FF2B5EF4-FFF2-40B4-BE49-F238E27FC236}">
                <a16:creationId xmlns:a16="http://schemas.microsoft.com/office/drawing/2014/main" id="{D60ACD62-0C43-92B8-605C-E28A0F70531F}"/>
              </a:ext>
            </a:extLst>
          </p:cNvPr>
          <p:cNvSpPr/>
          <p:nvPr/>
        </p:nvSpPr>
        <p:spPr>
          <a:xfrm>
            <a:off x="8054271" y="277595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369F205-404A-1962-C1F9-214AA6AA554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19071" y="307907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5133545-E568-1262-E5C3-AA7A7C63A8BA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4564" y="37334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2F434BE-9CCC-41E8-B702-FC852A55B28D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3744" y="373343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0" name="Close Button">
            <a:extLst>
              <a:ext uri="{FF2B5EF4-FFF2-40B4-BE49-F238E27FC236}">
                <a16:creationId xmlns:a16="http://schemas.microsoft.com/office/drawing/2014/main" id="{851B76FD-2C6A-29BC-A964-2E1E0763257E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3985" y="285526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0D4D5A5-072D-F093-0BF5-D54ED6C250F5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4620" y="322803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367D7F7-C067-258C-28AE-E6E7C928A44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4271" y="279439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88328435-B4CB-537F-0148-727023966520}"/>
              </a:ext>
            </a:extLst>
          </p:cNvPr>
          <p:cNvGrpSpPr/>
          <p:nvPr/>
        </p:nvGrpSpPr>
        <p:grpSpPr>
          <a:xfrm>
            <a:off x="10815138" y="2553538"/>
            <a:ext cx="244417" cy="258694"/>
            <a:chOff x="1098607" y="3056422"/>
            <a:chExt cx="244417" cy="258694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DF45C322-CF51-131A-A1A6-83874EA7ED2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7" name="그룹 36">
              <a:extLst>
                <a:ext uri="{FF2B5EF4-FFF2-40B4-BE49-F238E27FC236}">
                  <a16:creationId xmlns:a16="http://schemas.microsoft.com/office/drawing/2014/main" id="{6A61F2EC-FA21-66ED-CB2A-808F5F0F57B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8" name="Oval 593">
                <a:extLst>
                  <a:ext uri="{FF2B5EF4-FFF2-40B4-BE49-F238E27FC236}">
                    <a16:creationId xmlns:a16="http://schemas.microsoft.com/office/drawing/2014/main" id="{506B897F-83F8-B4C3-1E95-BD137AED1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9" name="TextBox 14">
                <a:extLst>
                  <a:ext uri="{FF2B5EF4-FFF2-40B4-BE49-F238E27FC236}">
                    <a16:creationId xmlns:a16="http://schemas.microsoft.com/office/drawing/2014/main" id="{459A176F-4E31-7F77-D412-A76D484DDA8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6" name="TextBox 55"/>
          <p:cNvSpPr txBox="1"/>
          <p:nvPr/>
        </p:nvSpPr>
        <p:spPr>
          <a:xfrm>
            <a:off x="7920130" y="1201786"/>
            <a:ext cx="3633537" cy="1892826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ko-KR" altLang="en-US" sz="900" dirty="0"/>
              <a:t>포인트</a:t>
            </a:r>
            <a:r>
              <a:rPr lang="en-US" altLang="ko-KR" sz="900" dirty="0"/>
              <a:t>/</a:t>
            </a:r>
            <a:r>
              <a:rPr lang="ko-KR" altLang="en-US" sz="900" dirty="0"/>
              <a:t>구매 </a:t>
            </a:r>
            <a:r>
              <a:rPr lang="ko-KR" altLang="en-US" sz="900" dirty="0" smtClean="0"/>
              <a:t>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포인트 적립 이력 </a:t>
            </a:r>
            <a:r>
              <a:rPr lang="en-US" altLang="ko-KR" sz="900" dirty="0" smtClean="0"/>
              <a:t>(point save management) 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(details)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1) </a:t>
            </a:r>
            <a:r>
              <a:rPr lang="ko-KR" altLang="en-US" sz="900" dirty="0" smtClean="0">
                <a:latin typeface="+mn-ea"/>
              </a:rPr>
              <a:t>사용자 상태 </a:t>
            </a:r>
            <a:r>
              <a:rPr lang="en-US" altLang="ko-KR" sz="900" dirty="0">
                <a:latin typeface="+mn-ea"/>
              </a:rPr>
              <a:t>: {</a:t>
            </a:r>
            <a:r>
              <a:rPr lang="en-US" altLang="ko-KR" sz="900" dirty="0" err="1" smtClean="0">
                <a:latin typeface="+mn-ea"/>
              </a:rPr>
              <a:t>user_status</a:t>
            </a:r>
            <a:r>
              <a:rPr lang="en-US" altLang="ko-KR" sz="900" dirty="0" smtClean="0">
                <a:latin typeface="+mn-ea"/>
              </a:rPr>
              <a:t>} (show code name)</a:t>
            </a:r>
          </a:p>
          <a:p>
            <a:endParaRPr lang="en-US" altLang="ko-KR" sz="900" dirty="0">
              <a:latin typeface="+mn-ea"/>
            </a:endParaRPr>
          </a:p>
          <a:p>
            <a:r>
              <a:rPr lang="en-US" altLang="ko-KR" sz="900" dirty="0" smtClean="0">
                <a:latin typeface="+mn-ea"/>
              </a:rPr>
              <a:t>3.Buttons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1) </a:t>
            </a:r>
            <a:r>
              <a:rPr lang="ko-KR" altLang="en-US" sz="900" dirty="0" smtClean="0">
                <a:latin typeface="+mn-ea"/>
              </a:rPr>
              <a:t>삭제 </a:t>
            </a:r>
            <a:r>
              <a:rPr lang="en-US" altLang="ko-KR" sz="900" dirty="0" smtClean="0">
                <a:latin typeface="+mn-ea"/>
              </a:rPr>
              <a:t>(Delete)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- if clicks, show common delete confirm msg.</a:t>
            </a:r>
            <a:br>
              <a:rPr lang="en-US" altLang="ko-KR" sz="900" dirty="0" smtClean="0">
                <a:latin typeface="+mn-ea"/>
              </a:rPr>
            </a:br>
            <a:r>
              <a:rPr lang="en-US" altLang="ko-KR" sz="900" dirty="0" smtClean="0">
                <a:latin typeface="+mn-ea"/>
              </a:rPr>
              <a:t>    - if YES, do the process and move to the list page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2) </a:t>
            </a:r>
            <a:r>
              <a:rPr lang="ko-KR" altLang="en-US" sz="900" dirty="0" smtClean="0">
                <a:latin typeface="+mn-ea"/>
              </a:rPr>
              <a:t>목록 </a:t>
            </a:r>
            <a:r>
              <a:rPr lang="en-US" altLang="ko-KR" sz="900" dirty="0" smtClean="0">
                <a:latin typeface="+mn-ea"/>
              </a:rPr>
              <a:t>(list)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- if clicks, move to the list page</a:t>
            </a:r>
          </a:p>
        </p:txBody>
      </p:sp>
    </p:spTree>
    <p:extLst>
      <p:ext uri="{BB962C8B-B14F-4D97-AF65-F5344CB8AC3E}">
        <p14:creationId xmlns:p14="http://schemas.microsoft.com/office/powerpoint/2010/main" val="270474487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109057"/>
              </p:ext>
            </p:extLst>
          </p:nvPr>
        </p:nvGraphicFramePr>
        <p:xfrm>
          <a:off x="7794170" y="725881"/>
          <a:ext cx="4397830" cy="1554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적립 이력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회원 검색해서 나온 정보를 선택하면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내용이 들어감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부분 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52540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추가하는 경우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일시 정보 대신 일자 정보를 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76138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필수 입력 칸이 비어 있는 경우 해당 안내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41027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안내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126459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76577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적립 이력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AD-03-0002(2)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22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831DD1D-CCB0-8C5B-7CF0-81B163FF8B09}"/>
              </a:ext>
            </a:extLst>
          </p:cNvPr>
          <p:cNvSpPr txBox="1"/>
          <p:nvPr/>
        </p:nvSpPr>
        <p:spPr>
          <a:xfrm>
            <a:off x="314324" y="692380"/>
            <a:ext cx="267652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적립 이력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45C38E5E-5605-F83A-57EC-3D4D4301A773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66389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4F7426BA-9E22-664E-44C5-D361A5C1B2B7}"/>
              </a:ext>
            </a:extLst>
          </p:cNvPr>
          <p:cNvGrpSpPr/>
          <p:nvPr/>
        </p:nvGrpSpPr>
        <p:grpSpPr>
          <a:xfrm rot="5400000">
            <a:off x="2866734" y="67850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507C62B1-303B-7C97-9EB9-62490B54CB5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7" name="Oval 593">
              <a:extLst>
                <a:ext uri="{FF2B5EF4-FFF2-40B4-BE49-F238E27FC236}">
                  <a16:creationId xmlns:a16="http://schemas.microsoft.com/office/drawing/2014/main" id="{0C011682-4F9D-857A-ED7B-2552E386E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F8D93490-1AA2-34BD-74CF-5307ECB8E227}"/>
              </a:ext>
            </a:extLst>
          </p:cNvPr>
          <p:cNvSpPr txBox="1"/>
          <p:nvPr/>
        </p:nvSpPr>
        <p:spPr>
          <a:xfrm>
            <a:off x="675567" y="1511755"/>
            <a:ext cx="815700" cy="27662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적립 포인트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적립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출발지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도착지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286823B3-210D-DBC7-D15E-62245B4297B8}"/>
              </a:ext>
            </a:extLst>
          </p:cNvPr>
          <p:cNvSpPr/>
          <p:nvPr/>
        </p:nvSpPr>
        <p:spPr>
          <a:xfrm>
            <a:off x="1623224" y="1544339"/>
            <a:ext cx="208796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E232BE0F-999E-655F-65F6-03C8C6507C10}"/>
              </a:ext>
            </a:extLst>
          </p:cNvPr>
          <p:cNvSpPr/>
          <p:nvPr/>
        </p:nvSpPr>
        <p:spPr>
          <a:xfrm>
            <a:off x="3458830" y="45273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EEAA4A29-A205-FC0D-EBE6-D0AD2620072C}"/>
              </a:ext>
            </a:extLst>
          </p:cNvPr>
          <p:cNvSpPr/>
          <p:nvPr/>
        </p:nvSpPr>
        <p:spPr>
          <a:xfrm>
            <a:off x="2863265" y="45273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31C21991-EDD1-4763-7A5B-ED374386B727}"/>
              </a:ext>
            </a:extLst>
          </p:cNvPr>
          <p:cNvSpPr/>
          <p:nvPr/>
        </p:nvSpPr>
        <p:spPr>
          <a:xfrm>
            <a:off x="1623224" y="1956803"/>
            <a:ext cx="208796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D7325EBD-2327-D32B-17F7-893BE54B1396}"/>
              </a:ext>
            </a:extLst>
          </p:cNvPr>
          <p:cNvSpPr/>
          <p:nvPr/>
        </p:nvSpPr>
        <p:spPr>
          <a:xfrm>
            <a:off x="1623224" y="2369267"/>
            <a:ext cx="208796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회원</a:t>
            </a: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9E709BB0-22A5-1138-5973-5778F17A6221}"/>
              </a:ext>
            </a:extLst>
          </p:cNvPr>
          <p:cNvSpPr/>
          <p:nvPr/>
        </p:nvSpPr>
        <p:spPr>
          <a:xfrm>
            <a:off x="1623224" y="2781731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단위로 입력해주세요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숫자만 입력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50B44D1A-194F-E17B-920F-AA7C68530AE6}"/>
              </a:ext>
            </a:extLst>
          </p:cNvPr>
          <p:cNvSpPr/>
          <p:nvPr/>
        </p:nvSpPr>
        <p:spPr>
          <a:xfrm>
            <a:off x="1623224" y="3194195"/>
            <a:ext cx="100189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94CC14BC-1A1B-6FDE-4648-3CD8E210E9C6}"/>
              </a:ext>
            </a:extLst>
          </p:cNvPr>
          <p:cNvGrpSpPr/>
          <p:nvPr/>
        </p:nvGrpSpPr>
        <p:grpSpPr>
          <a:xfrm>
            <a:off x="3016575" y="4276792"/>
            <a:ext cx="244417" cy="258694"/>
            <a:chOff x="1098607" y="3056422"/>
            <a:chExt cx="244417" cy="258694"/>
          </a:xfrm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158B8A7A-7788-E3F9-1F3C-44F848D2BA0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" name="그룹 17">
              <a:extLst>
                <a:ext uri="{FF2B5EF4-FFF2-40B4-BE49-F238E27FC236}">
                  <a16:creationId xmlns:a16="http://schemas.microsoft.com/office/drawing/2014/main" id="{F4A9CC63-76B3-5AA0-B4E4-44A5B1F4BAE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" name="Oval 593">
                <a:extLst>
                  <a:ext uri="{FF2B5EF4-FFF2-40B4-BE49-F238E27FC236}">
                    <a16:creationId xmlns:a16="http://schemas.microsoft.com/office/drawing/2014/main" id="{A532DE43-3912-5610-85B0-7F13B756E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" name="TextBox 14">
                <a:extLst>
                  <a:ext uri="{FF2B5EF4-FFF2-40B4-BE49-F238E27FC236}">
                    <a16:creationId xmlns:a16="http://schemas.microsoft.com/office/drawing/2014/main" id="{60661604-7FA4-2B5F-A4E1-58968F80ABC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5B66E3C9-4AC1-ED63-4A1D-E37F2E2FC3FB}"/>
              </a:ext>
            </a:extLst>
          </p:cNvPr>
          <p:cNvGrpSpPr/>
          <p:nvPr/>
        </p:nvGrpSpPr>
        <p:grpSpPr>
          <a:xfrm>
            <a:off x="3756508" y="4291054"/>
            <a:ext cx="244417" cy="258694"/>
            <a:chOff x="1098607" y="3056422"/>
            <a:chExt cx="244417" cy="258694"/>
          </a:xfrm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86D48824-944A-8590-370A-591D4510C50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3" name="그룹 22">
              <a:extLst>
                <a:ext uri="{FF2B5EF4-FFF2-40B4-BE49-F238E27FC236}">
                  <a16:creationId xmlns:a16="http://schemas.microsoft.com/office/drawing/2014/main" id="{ECA1466F-441C-C697-1C90-4673D74119F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4" name="Oval 593">
                <a:extLst>
                  <a:ext uri="{FF2B5EF4-FFF2-40B4-BE49-F238E27FC236}">
                    <a16:creationId xmlns:a16="http://schemas.microsoft.com/office/drawing/2014/main" id="{B5E19A3B-BABA-A4C1-2216-8DE8770F1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5" name="TextBox 14">
                <a:extLst>
                  <a:ext uri="{FF2B5EF4-FFF2-40B4-BE49-F238E27FC236}">
                    <a16:creationId xmlns:a16="http://schemas.microsoft.com/office/drawing/2014/main" id="{6011BCFC-B5A5-D293-0F90-5129A64A09D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E2253B48-F425-190A-800F-EA693B3DBD7A}"/>
              </a:ext>
            </a:extLst>
          </p:cNvPr>
          <p:cNvSpPr txBox="1"/>
          <p:nvPr/>
        </p:nvSpPr>
        <p:spPr>
          <a:xfrm>
            <a:off x="644869" y="149633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45D0893B-B0DF-1C34-8BCE-95F078235CD0}"/>
              </a:ext>
            </a:extLst>
          </p:cNvPr>
          <p:cNvSpPr/>
          <p:nvPr/>
        </p:nvSpPr>
        <p:spPr>
          <a:xfrm>
            <a:off x="1627842" y="360791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8FAB7A1C-822C-E699-1E88-6E1DE62F44C8}"/>
              </a:ext>
            </a:extLst>
          </p:cNvPr>
          <p:cNvSpPr/>
          <p:nvPr/>
        </p:nvSpPr>
        <p:spPr>
          <a:xfrm>
            <a:off x="2713764" y="360812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pic>
        <p:nvPicPr>
          <p:cNvPr id="29" name="그래픽 28" descr="돋보기 단색으로 채워진">
            <a:extLst>
              <a:ext uri="{FF2B5EF4-FFF2-40B4-BE49-F238E27FC236}">
                <a16:creationId xmlns:a16="http://schemas.microsoft.com/office/drawing/2014/main" id="{90E215FD-0B21-9315-E890-6B7A69D644A8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772938" y="3649486"/>
            <a:ext cx="145373" cy="147683"/>
          </a:xfrm>
          <a:prstGeom prst="rect">
            <a:avLst/>
          </a:prstGeom>
        </p:spPr>
      </p:pic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B4633EF2-A245-DE47-506E-67F48FE2C572}"/>
              </a:ext>
            </a:extLst>
          </p:cNvPr>
          <p:cNvSpPr/>
          <p:nvPr/>
        </p:nvSpPr>
        <p:spPr>
          <a:xfrm>
            <a:off x="1615554" y="400192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3D346D60-ADD8-22FA-0882-68325910237D}"/>
              </a:ext>
            </a:extLst>
          </p:cNvPr>
          <p:cNvSpPr/>
          <p:nvPr/>
        </p:nvSpPr>
        <p:spPr>
          <a:xfrm>
            <a:off x="2701476" y="400213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pic>
        <p:nvPicPr>
          <p:cNvPr id="32" name="그래픽 31" descr="돋보기 단색으로 채워진">
            <a:extLst>
              <a:ext uri="{FF2B5EF4-FFF2-40B4-BE49-F238E27FC236}">
                <a16:creationId xmlns:a16="http://schemas.microsoft.com/office/drawing/2014/main" id="{80801761-C5A9-CE70-0DC1-92BF1A4BE1EE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760650" y="4043503"/>
            <a:ext cx="145373" cy="147683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97F33408-1CEA-A01F-67A1-19B68C7959F4}"/>
              </a:ext>
            </a:extLst>
          </p:cNvPr>
          <p:cNvSpPr txBox="1"/>
          <p:nvPr/>
        </p:nvSpPr>
        <p:spPr>
          <a:xfrm>
            <a:off x="654106" y="190647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494E099-2DC0-482E-E964-5B03DC62FFBF}"/>
              </a:ext>
            </a:extLst>
          </p:cNvPr>
          <p:cNvSpPr txBox="1"/>
          <p:nvPr/>
        </p:nvSpPr>
        <p:spPr>
          <a:xfrm>
            <a:off x="636873" y="231984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00BA175-77DF-9123-070B-BBAEF62CDF42}"/>
              </a:ext>
            </a:extLst>
          </p:cNvPr>
          <p:cNvSpPr txBox="1"/>
          <p:nvPr/>
        </p:nvSpPr>
        <p:spPr>
          <a:xfrm>
            <a:off x="646110" y="272998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F8C31CE5-E32E-0BC2-B223-A8D1A88059A1}"/>
              </a:ext>
            </a:extLst>
          </p:cNvPr>
          <p:cNvSpPr txBox="1"/>
          <p:nvPr/>
        </p:nvSpPr>
        <p:spPr>
          <a:xfrm>
            <a:off x="635632" y="355957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98B0D3B-0CB5-0E72-DC60-C42CF9321809}"/>
              </a:ext>
            </a:extLst>
          </p:cNvPr>
          <p:cNvSpPr txBox="1"/>
          <p:nvPr/>
        </p:nvSpPr>
        <p:spPr>
          <a:xfrm>
            <a:off x="644869" y="396971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B3CACBE-1FEF-A1DD-5CCC-42883EECF6FD}"/>
              </a:ext>
            </a:extLst>
          </p:cNvPr>
          <p:cNvSpPr txBox="1"/>
          <p:nvPr/>
        </p:nvSpPr>
        <p:spPr>
          <a:xfrm>
            <a:off x="630212" y="314708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0B3C594A-7E46-8C22-FA0B-0D9DBA297185}"/>
              </a:ext>
            </a:extLst>
          </p:cNvPr>
          <p:cNvGrpSpPr/>
          <p:nvPr/>
        </p:nvGrpSpPr>
        <p:grpSpPr>
          <a:xfrm rot="5400000">
            <a:off x="2659628" y="317985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AED9B52F-D3E6-B226-E2D2-1B924C0BD58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10E1AA16-D9B0-2029-9A2C-0D0369488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pic>
        <p:nvPicPr>
          <p:cNvPr id="45" name="그래픽 44" descr="돋보기 단색으로 채워진">
            <a:extLst>
              <a:ext uri="{FF2B5EF4-FFF2-40B4-BE49-F238E27FC236}">
                <a16:creationId xmlns:a16="http://schemas.microsoft.com/office/drawing/2014/main" id="{25181762-89F5-E553-0CFE-852466D35630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760649" y="1605581"/>
            <a:ext cx="145373" cy="147683"/>
          </a:xfrm>
          <a:prstGeom prst="rect">
            <a:avLst/>
          </a:prstGeom>
        </p:spPr>
      </p:pic>
      <p:sp>
        <p:nvSpPr>
          <p:cNvPr id="46" name="직사각형 45">
            <a:extLst>
              <a:ext uri="{FF2B5EF4-FFF2-40B4-BE49-F238E27FC236}">
                <a16:creationId xmlns:a16="http://schemas.microsoft.com/office/drawing/2014/main" id="{84D23728-5DFD-401E-E0A7-8300E859C7E9}"/>
              </a:ext>
            </a:extLst>
          </p:cNvPr>
          <p:cNvSpPr/>
          <p:nvPr/>
        </p:nvSpPr>
        <p:spPr>
          <a:xfrm>
            <a:off x="593629" y="1410753"/>
            <a:ext cx="3370713" cy="1283028"/>
          </a:xfrm>
          <a:prstGeom prst="rect">
            <a:avLst/>
          </a:prstGeom>
          <a:solidFill>
            <a:schemeClr val="accent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2F6D36FC-C11E-7A20-36E9-596C089900B6}"/>
              </a:ext>
            </a:extLst>
          </p:cNvPr>
          <p:cNvSpPr/>
          <p:nvPr/>
        </p:nvSpPr>
        <p:spPr>
          <a:xfrm>
            <a:off x="5831391" y="2178724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64DB7882-193E-96B1-5412-096CD1501CA0}"/>
              </a:ext>
            </a:extLst>
          </p:cNvPr>
          <p:cNvSpPr/>
          <p:nvPr/>
        </p:nvSpPr>
        <p:spPr>
          <a:xfrm>
            <a:off x="5667036" y="738838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53" name="그림 52" descr="렌치, 도구이(가) 표시된 사진&#10;&#10;자동 생성된 설명">
            <a:extLst>
              <a:ext uri="{FF2B5EF4-FFF2-40B4-BE49-F238E27FC236}">
                <a16:creationId xmlns:a16="http://schemas.microsoft.com/office/drawing/2014/main" id="{48761CE7-C2E7-08C4-EFA4-B4E6F3711F15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9974" y="770760"/>
            <a:ext cx="195806" cy="193744"/>
          </a:xfrm>
          <a:prstGeom prst="rect">
            <a:avLst/>
          </a:prstGeom>
        </p:spPr>
      </p:pic>
      <p:sp>
        <p:nvSpPr>
          <p:cNvPr id="54" name="직사각형 53">
            <a:extLst>
              <a:ext uri="{FF2B5EF4-FFF2-40B4-BE49-F238E27FC236}">
                <a16:creationId xmlns:a16="http://schemas.microsoft.com/office/drawing/2014/main" id="{6FF487F7-769D-9766-40E6-26DFB81A299A}"/>
              </a:ext>
            </a:extLst>
          </p:cNvPr>
          <p:cNvSpPr/>
          <p:nvPr/>
        </p:nvSpPr>
        <p:spPr>
          <a:xfrm>
            <a:off x="4706404" y="204194"/>
            <a:ext cx="2851716" cy="231325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79133CD-6761-851C-1D45-60F3ADE135A3}"/>
              </a:ext>
            </a:extLst>
          </p:cNvPr>
          <p:cNvSpPr txBox="1"/>
          <p:nvPr/>
        </p:nvSpPr>
        <p:spPr>
          <a:xfrm>
            <a:off x="4816527" y="31054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회원 검색</a:t>
            </a:r>
          </a:p>
        </p:txBody>
      </p:sp>
      <p:sp>
        <p:nvSpPr>
          <p:cNvPr id="56" name="곱하기 기호 55">
            <a:extLst>
              <a:ext uri="{FF2B5EF4-FFF2-40B4-BE49-F238E27FC236}">
                <a16:creationId xmlns:a16="http://schemas.microsoft.com/office/drawing/2014/main" id="{EE4260E4-D7E9-64A2-F297-05F8FCEA7D96}"/>
              </a:ext>
            </a:extLst>
          </p:cNvPr>
          <p:cNvSpPr/>
          <p:nvPr/>
        </p:nvSpPr>
        <p:spPr>
          <a:xfrm>
            <a:off x="7263577" y="286449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E4B577DC-1C88-BA60-E93E-CDDD525DDA09}"/>
              </a:ext>
            </a:extLst>
          </p:cNvPr>
          <p:cNvSpPr/>
          <p:nvPr/>
        </p:nvSpPr>
        <p:spPr>
          <a:xfrm>
            <a:off x="5498275" y="681143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224C97C-2294-7112-A018-BC74C55CFD4F}"/>
              </a:ext>
            </a:extLst>
          </p:cNvPr>
          <p:cNvSpPr txBox="1"/>
          <p:nvPr/>
        </p:nvSpPr>
        <p:spPr>
          <a:xfrm>
            <a:off x="4783040" y="691504"/>
            <a:ext cx="75594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사용자명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사용자</a:t>
            </a:r>
            <a:r>
              <a:rPr lang="en-US" altLang="ko-KR" sz="900"/>
              <a:t>ID</a:t>
            </a:r>
          </a:p>
        </p:txBody>
      </p:sp>
      <p:cxnSp>
        <p:nvCxnSpPr>
          <p:cNvPr id="66" name="직선 연결선 65">
            <a:extLst>
              <a:ext uri="{FF2B5EF4-FFF2-40B4-BE49-F238E27FC236}">
                <a16:creationId xmlns:a16="http://schemas.microsoft.com/office/drawing/2014/main" id="{6FC0D889-A9CD-D84C-CEB6-F8447DB59B01}"/>
              </a:ext>
            </a:extLst>
          </p:cNvPr>
          <p:cNvCxnSpPr>
            <a:cxnSpLocks/>
          </p:cNvCxnSpPr>
          <p:nvPr/>
        </p:nvCxnSpPr>
        <p:spPr>
          <a:xfrm>
            <a:off x="4840840" y="1585301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69" name="TextBox 68">
            <a:extLst>
              <a:ext uri="{FF2B5EF4-FFF2-40B4-BE49-F238E27FC236}">
                <a16:creationId xmlns:a16="http://schemas.microsoft.com/office/drawing/2014/main" id="{F3044B7C-F426-CDD0-AAC9-051749021C5E}"/>
              </a:ext>
            </a:extLst>
          </p:cNvPr>
          <p:cNvSpPr txBox="1"/>
          <p:nvPr/>
        </p:nvSpPr>
        <p:spPr>
          <a:xfrm>
            <a:off x="4816163" y="1590196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이름</a:t>
            </a:r>
            <a:r>
              <a:rPr lang="en-US" altLang="ko-KR" sz="900"/>
              <a:t>          </a:t>
            </a:r>
            <a:r>
              <a:rPr lang="ko-KR" altLang="en-US" sz="900"/>
              <a:t>사용자</a:t>
            </a:r>
            <a:r>
              <a:rPr lang="en-US" altLang="ko-KR" sz="900"/>
              <a:t>ID</a:t>
            </a:r>
            <a:r>
              <a:rPr lang="ko-KR" altLang="en-US" sz="900"/>
              <a:t>                 사용자 상태</a:t>
            </a:r>
            <a:endParaRPr lang="en-US" altLang="ko-KR" sz="900"/>
          </a:p>
        </p:txBody>
      </p:sp>
      <p:cxnSp>
        <p:nvCxnSpPr>
          <p:cNvPr id="74" name="직선 연결선 73">
            <a:extLst>
              <a:ext uri="{FF2B5EF4-FFF2-40B4-BE49-F238E27FC236}">
                <a16:creationId xmlns:a16="http://schemas.microsoft.com/office/drawing/2014/main" id="{5CBFC282-26F2-F3D7-9000-D6EC6A42A251}"/>
              </a:ext>
            </a:extLst>
          </p:cNvPr>
          <p:cNvCxnSpPr>
            <a:cxnSpLocks/>
          </p:cNvCxnSpPr>
          <p:nvPr/>
        </p:nvCxnSpPr>
        <p:spPr>
          <a:xfrm>
            <a:off x="4840840" y="1891217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397D7DAF-724D-4915-6236-86EF2AED6932}"/>
              </a:ext>
            </a:extLst>
          </p:cNvPr>
          <p:cNvSpPr txBox="1"/>
          <p:nvPr/>
        </p:nvSpPr>
        <p:spPr>
          <a:xfrm>
            <a:off x="4806926" y="1894327"/>
            <a:ext cx="2569363" cy="4810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홍길동</a:t>
            </a:r>
            <a:r>
              <a:rPr lang="en-US" altLang="ko-KR" sz="900"/>
              <a:t>        test1111</a:t>
            </a:r>
            <a:r>
              <a:rPr lang="ko-KR" altLang="en-US" sz="900"/>
              <a:t>                 회원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홍길동</a:t>
            </a:r>
            <a:r>
              <a:rPr lang="en-US" altLang="ko-KR" sz="900"/>
              <a:t>        test7777</a:t>
            </a:r>
            <a:r>
              <a:rPr lang="ko-KR" altLang="en-US" sz="900"/>
              <a:t>                 휴면 회원</a:t>
            </a:r>
            <a:endParaRPr lang="en-US" altLang="ko-KR" sz="900"/>
          </a:p>
        </p:txBody>
      </p:sp>
      <p:cxnSp>
        <p:nvCxnSpPr>
          <p:cNvPr id="76" name="직선 화살표 연결선 75">
            <a:extLst>
              <a:ext uri="{FF2B5EF4-FFF2-40B4-BE49-F238E27FC236}">
                <a16:creationId xmlns:a16="http://schemas.microsoft.com/office/drawing/2014/main" id="{1BDAB88F-2EBD-B7A5-9134-ED414F1E8EB3}"/>
              </a:ext>
            </a:extLst>
          </p:cNvPr>
          <p:cNvCxnSpPr>
            <a:cxnSpLocks/>
          </p:cNvCxnSpPr>
          <p:nvPr/>
        </p:nvCxnSpPr>
        <p:spPr>
          <a:xfrm flipV="1">
            <a:off x="3903043" y="448902"/>
            <a:ext cx="838601" cy="118153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8DC2EA17-348A-95BD-9800-35CE4AAC6305}"/>
              </a:ext>
            </a:extLst>
          </p:cNvPr>
          <p:cNvSpPr/>
          <p:nvPr/>
        </p:nvSpPr>
        <p:spPr>
          <a:xfrm>
            <a:off x="5498275" y="957318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8" name="사각형: 둥근 모서리 77">
            <a:extLst>
              <a:ext uri="{FF2B5EF4-FFF2-40B4-BE49-F238E27FC236}">
                <a16:creationId xmlns:a16="http://schemas.microsoft.com/office/drawing/2014/main" id="{C7FB5C48-805C-2639-1678-67F27D057B46}"/>
              </a:ext>
            </a:extLst>
          </p:cNvPr>
          <p:cNvSpPr/>
          <p:nvPr/>
        </p:nvSpPr>
        <p:spPr>
          <a:xfrm>
            <a:off x="6849528" y="127764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B386578E-121B-DF40-48D5-0B5038E4109D}"/>
              </a:ext>
            </a:extLst>
          </p:cNvPr>
          <p:cNvSpPr/>
          <p:nvPr/>
        </p:nvSpPr>
        <p:spPr>
          <a:xfrm>
            <a:off x="4840840" y="1909909"/>
            <a:ext cx="1201967" cy="261403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DF10AECF-F3C2-6289-DC81-DFF6754FE22D}"/>
              </a:ext>
            </a:extLst>
          </p:cNvPr>
          <p:cNvSpPr/>
          <p:nvPr/>
        </p:nvSpPr>
        <p:spPr>
          <a:xfrm>
            <a:off x="4656907" y="3342603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3BA74977-550C-E28F-C21C-80DE907C49C7}"/>
              </a:ext>
            </a:extLst>
          </p:cNvPr>
          <p:cNvSpPr txBox="1"/>
          <p:nvPr/>
        </p:nvSpPr>
        <p:spPr>
          <a:xfrm>
            <a:off x="4767030" y="3448949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역사 검색</a:t>
            </a:r>
          </a:p>
        </p:txBody>
      </p:sp>
      <p:sp>
        <p:nvSpPr>
          <p:cNvPr id="82" name="곱하기 기호 81">
            <a:extLst>
              <a:ext uri="{FF2B5EF4-FFF2-40B4-BE49-F238E27FC236}">
                <a16:creationId xmlns:a16="http://schemas.microsoft.com/office/drawing/2014/main" id="{7EABC90E-5C8D-F92F-DEE5-3882E6DF461A}"/>
              </a:ext>
            </a:extLst>
          </p:cNvPr>
          <p:cNvSpPr/>
          <p:nvPr/>
        </p:nvSpPr>
        <p:spPr>
          <a:xfrm>
            <a:off x="7214080" y="3424858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CC5385AA-7C47-83D8-BE83-EAE1796C1DDC}"/>
              </a:ext>
            </a:extLst>
          </p:cNvPr>
          <p:cNvSpPr/>
          <p:nvPr/>
        </p:nvSpPr>
        <p:spPr>
          <a:xfrm>
            <a:off x="5448778" y="3876702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34A37964-3A38-CE51-CF23-8630119C0B50}"/>
              </a:ext>
            </a:extLst>
          </p:cNvPr>
          <p:cNvSpPr txBox="1"/>
          <p:nvPr/>
        </p:nvSpPr>
        <p:spPr>
          <a:xfrm>
            <a:off x="4733543" y="3829913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역사명</a:t>
            </a:r>
            <a:endParaRPr lang="en-US" altLang="ko-KR" sz="900"/>
          </a:p>
        </p:txBody>
      </p:sp>
      <p:cxnSp>
        <p:nvCxnSpPr>
          <p:cNvPr id="86" name="직선 연결선 85">
            <a:extLst>
              <a:ext uri="{FF2B5EF4-FFF2-40B4-BE49-F238E27FC236}">
                <a16:creationId xmlns:a16="http://schemas.microsoft.com/office/drawing/2014/main" id="{8A538985-6730-75FF-37AD-2AE0B9ACDAB6}"/>
              </a:ext>
            </a:extLst>
          </p:cNvPr>
          <p:cNvCxnSpPr>
            <a:cxnSpLocks/>
          </p:cNvCxnSpPr>
          <p:nvPr/>
        </p:nvCxnSpPr>
        <p:spPr>
          <a:xfrm>
            <a:off x="4791343" y="4556070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BB462E57-629E-15C6-B96C-D89A0E91ABD1}"/>
              </a:ext>
            </a:extLst>
          </p:cNvPr>
          <p:cNvSpPr txBox="1"/>
          <p:nvPr/>
        </p:nvSpPr>
        <p:spPr>
          <a:xfrm>
            <a:off x="4766666" y="4560965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코드</a:t>
            </a:r>
            <a:r>
              <a:rPr lang="en-US" altLang="ko-KR" sz="900"/>
              <a:t>          </a:t>
            </a:r>
            <a:r>
              <a:rPr lang="ko-KR" altLang="en-US" sz="900" err="1"/>
              <a:t>역사명</a:t>
            </a:r>
            <a:r>
              <a:rPr lang="ko-KR" altLang="en-US" sz="900"/>
              <a:t>                     종류</a:t>
            </a:r>
            <a:endParaRPr lang="en-US" altLang="ko-KR" sz="900"/>
          </a:p>
        </p:txBody>
      </p:sp>
      <p:cxnSp>
        <p:nvCxnSpPr>
          <p:cNvPr id="90" name="직선 연결선 89">
            <a:extLst>
              <a:ext uri="{FF2B5EF4-FFF2-40B4-BE49-F238E27FC236}">
                <a16:creationId xmlns:a16="http://schemas.microsoft.com/office/drawing/2014/main" id="{5AC8A970-A4CD-7489-06D0-AB9E674CDD1C}"/>
              </a:ext>
            </a:extLst>
          </p:cNvPr>
          <p:cNvCxnSpPr>
            <a:cxnSpLocks/>
          </p:cNvCxnSpPr>
          <p:nvPr/>
        </p:nvCxnSpPr>
        <p:spPr>
          <a:xfrm>
            <a:off x="4791343" y="4861986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617D385B-EF83-A6DF-5B91-370E243807BC}"/>
              </a:ext>
            </a:extLst>
          </p:cNvPr>
          <p:cNvSpPr txBox="1"/>
          <p:nvPr/>
        </p:nvSpPr>
        <p:spPr>
          <a:xfrm>
            <a:off x="4757429" y="4865096"/>
            <a:ext cx="2569363" cy="4810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/>
              <a:t>SB311        </a:t>
            </a:r>
            <a:r>
              <a:rPr lang="ko-KR" altLang="en-US" sz="900"/>
              <a:t>서울역                    지하철역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TR092        </a:t>
            </a:r>
            <a:r>
              <a:rPr lang="ko-KR" altLang="en-US" sz="900"/>
              <a:t>서울역                    기차역</a:t>
            </a:r>
            <a:endParaRPr lang="en-US" altLang="ko-KR" sz="900"/>
          </a:p>
        </p:txBody>
      </p:sp>
      <p:cxnSp>
        <p:nvCxnSpPr>
          <p:cNvPr id="92" name="직선 화살표 연결선 91">
            <a:extLst>
              <a:ext uri="{FF2B5EF4-FFF2-40B4-BE49-F238E27FC236}">
                <a16:creationId xmlns:a16="http://schemas.microsoft.com/office/drawing/2014/main" id="{351F747D-DCD1-9EDC-2E4A-7D572B9791CF}"/>
              </a:ext>
            </a:extLst>
          </p:cNvPr>
          <p:cNvCxnSpPr>
            <a:cxnSpLocks/>
          </p:cNvCxnSpPr>
          <p:nvPr/>
        </p:nvCxnSpPr>
        <p:spPr>
          <a:xfrm flipV="1">
            <a:off x="3948316" y="3577723"/>
            <a:ext cx="758088" cy="13264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93" name="직선 화살표 연결선 92">
            <a:extLst>
              <a:ext uri="{FF2B5EF4-FFF2-40B4-BE49-F238E27FC236}">
                <a16:creationId xmlns:a16="http://schemas.microsoft.com/office/drawing/2014/main" id="{82B71452-A2C9-3F47-4213-0C54F42C4AC6}"/>
              </a:ext>
            </a:extLst>
          </p:cNvPr>
          <p:cNvCxnSpPr>
            <a:cxnSpLocks/>
            <a:stCxn id="32" idx="3"/>
          </p:cNvCxnSpPr>
          <p:nvPr/>
        </p:nvCxnSpPr>
        <p:spPr>
          <a:xfrm flipV="1">
            <a:off x="3906023" y="3936786"/>
            <a:ext cx="800381" cy="18055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96" name="직사각형 95">
            <a:extLst>
              <a:ext uri="{FF2B5EF4-FFF2-40B4-BE49-F238E27FC236}">
                <a16:creationId xmlns:a16="http://schemas.microsoft.com/office/drawing/2014/main" id="{58CCA655-4A1E-12F9-7B2D-8A06BF0DF23C}"/>
              </a:ext>
            </a:extLst>
          </p:cNvPr>
          <p:cNvSpPr/>
          <p:nvPr/>
        </p:nvSpPr>
        <p:spPr>
          <a:xfrm>
            <a:off x="8010895" y="305813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0386CE5-CB71-337B-25CB-76AA84E97221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75695" y="336125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CE5424-AE4E-ED4F-F4C4-D3DD9377690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61188" y="401560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55DFF1-DB46-BC77-3E8F-6ED34259B711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90368" y="401560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Close Button">
            <a:extLst>
              <a:ext uri="{FF2B5EF4-FFF2-40B4-BE49-F238E27FC236}">
                <a16:creationId xmlns:a16="http://schemas.microsoft.com/office/drawing/2014/main" id="{A3C13B97-021B-F9A4-764F-8416F49A68FC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40609" y="313743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22C4261-7B08-A25D-18AD-E23739218AB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11244" y="351021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2E75BFD-9163-02EE-848F-D7D288063EF0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10895" y="307657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52F7BA8D-9AD1-78C8-0AA4-182BC3FEFD39}"/>
              </a:ext>
            </a:extLst>
          </p:cNvPr>
          <p:cNvGrpSpPr/>
          <p:nvPr/>
        </p:nvGrpSpPr>
        <p:grpSpPr>
          <a:xfrm>
            <a:off x="8257097" y="2913731"/>
            <a:ext cx="244417" cy="258694"/>
            <a:chOff x="1098607" y="3056422"/>
            <a:chExt cx="244417" cy="258694"/>
          </a:xfrm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2D8FD8B6-A55F-91B8-3672-16E83AA8157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8" name="그룹 107">
              <a:extLst>
                <a:ext uri="{FF2B5EF4-FFF2-40B4-BE49-F238E27FC236}">
                  <a16:creationId xmlns:a16="http://schemas.microsoft.com/office/drawing/2014/main" id="{A145E4FB-0C32-0FB4-6296-BBF37D06073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9" name="Oval 593">
                <a:extLst>
                  <a:ext uri="{FF2B5EF4-FFF2-40B4-BE49-F238E27FC236}">
                    <a16:creationId xmlns:a16="http://schemas.microsoft.com/office/drawing/2014/main" id="{474481F4-0976-D83C-3D30-F92F93380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0" name="TextBox 14">
                <a:extLst>
                  <a:ext uri="{FF2B5EF4-FFF2-40B4-BE49-F238E27FC236}">
                    <a16:creationId xmlns:a16="http://schemas.microsoft.com/office/drawing/2014/main" id="{C71F2105-8BF6-783B-ADD6-02C6A96DCC3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5" name="사각형: 둥근 모서리 114">
            <a:extLst>
              <a:ext uri="{FF2B5EF4-FFF2-40B4-BE49-F238E27FC236}">
                <a16:creationId xmlns:a16="http://schemas.microsoft.com/office/drawing/2014/main" id="{059FE934-D859-08E5-1651-2AF1F816FFB0}"/>
              </a:ext>
            </a:extLst>
          </p:cNvPr>
          <p:cNvSpPr/>
          <p:nvPr/>
        </p:nvSpPr>
        <p:spPr>
          <a:xfrm>
            <a:off x="6821211" y="4161376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16" name="직사각형 115">
            <a:extLst>
              <a:ext uri="{FF2B5EF4-FFF2-40B4-BE49-F238E27FC236}">
                <a16:creationId xmlns:a16="http://schemas.microsoft.com/office/drawing/2014/main" id="{39088A23-B751-D43C-1396-309EDFA36F7B}"/>
              </a:ext>
            </a:extLst>
          </p:cNvPr>
          <p:cNvSpPr/>
          <p:nvPr/>
        </p:nvSpPr>
        <p:spPr>
          <a:xfrm>
            <a:off x="4756277" y="4869437"/>
            <a:ext cx="1201967" cy="294600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31A3FC05-126D-83F7-5691-5AE80F7FF2DE}"/>
              </a:ext>
            </a:extLst>
          </p:cNvPr>
          <p:cNvSpPr/>
          <p:nvPr/>
        </p:nvSpPr>
        <p:spPr>
          <a:xfrm>
            <a:off x="8001636" y="491331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22765CE-F7B0-227A-035F-1C28615AD191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66436" y="521643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CA4627A-10D2-E859-6466-EB445EFCB914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51929" y="587078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6FB306B-E2CA-FD7C-07A9-834BD5B9DEDA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81109" y="58707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" name="Close Button">
            <a:extLst>
              <a:ext uri="{FF2B5EF4-FFF2-40B4-BE49-F238E27FC236}">
                <a16:creationId xmlns:a16="http://schemas.microsoft.com/office/drawing/2014/main" id="{BF372CC3-6983-E973-9BE2-3F5C02603FC4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31350" y="499261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B88B4DC-E7E4-0A75-1871-D65FF000320A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01985" y="536539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56F6C7A-831A-819E-E96F-46CF6063987A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01636" y="493175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77DAF4DD-E583-2FD0-AD3F-C4154A958BA1}"/>
              </a:ext>
            </a:extLst>
          </p:cNvPr>
          <p:cNvGrpSpPr/>
          <p:nvPr/>
        </p:nvGrpSpPr>
        <p:grpSpPr>
          <a:xfrm>
            <a:off x="10726840" y="4737616"/>
            <a:ext cx="244417" cy="258694"/>
            <a:chOff x="1098607" y="3056422"/>
            <a:chExt cx="244417" cy="258694"/>
          </a:xfrm>
        </p:grpSpPr>
        <p:sp>
          <p:nvSpPr>
            <p:cNvPr id="62" name="이등변 삼각형 61">
              <a:extLst>
                <a:ext uri="{FF2B5EF4-FFF2-40B4-BE49-F238E27FC236}">
                  <a16:creationId xmlns:a16="http://schemas.microsoft.com/office/drawing/2014/main" id="{F1698F50-C236-FDF5-E28C-42E3108C332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4" name="그룹 63">
              <a:extLst>
                <a:ext uri="{FF2B5EF4-FFF2-40B4-BE49-F238E27FC236}">
                  <a16:creationId xmlns:a16="http://schemas.microsoft.com/office/drawing/2014/main" id="{5B342B10-D80C-1A2B-BB67-7DB26FDA44F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5" name="Oval 593">
                <a:extLst>
                  <a:ext uri="{FF2B5EF4-FFF2-40B4-BE49-F238E27FC236}">
                    <a16:creationId xmlns:a16="http://schemas.microsoft.com/office/drawing/2014/main" id="{43D5660B-664E-5261-BE58-813AABDB1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6E382138-6108-9F8E-09E0-A39ABE12245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1" name="TextBox 110"/>
          <p:cNvSpPr txBox="1"/>
          <p:nvPr/>
        </p:nvSpPr>
        <p:spPr>
          <a:xfrm>
            <a:off x="7914862" y="1054296"/>
            <a:ext cx="3633537" cy="4801314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ko-KR" altLang="en-US" sz="900" dirty="0"/>
              <a:t>포인트</a:t>
            </a:r>
            <a:r>
              <a:rPr lang="en-US" altLang="ko-KR" sz="900" dirty="0"/>
              <a:t>/</a:t>
            </a:r>
            <a:r>
              <a:rPr lang="ko-KR" altLang="en-US" sz="900" dirty="0"/>
              <a:t>구매 </a:t>
            </a:r>
            <a:r>
              <a:rPr lang="ko-KR" altLang="en-US" sz="900" dirty="0" smtClean="0"/>
              <a:t>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포인트 적립 이력 </a:t>
            </a:r>
            <a:r>
              <a:rPr lang="en-US" altLang="ko-KR" sz="900" dirty="0" smtClean="0"/>
              <a:t>(point save management) &gt; </a:t>
            </a:r>
            <a:r>
              <a:rPr lang="ko-KR" altLang="en-US" sz="900" b="1" dirty="0" smtClean="0"/>
              <a:t>추가 </a:t>
            </a:r>
            <a:r>
              <a:rPr lang="en-US" altLang="ko-KR" sz="900" b="1" dirty="0" smtClean="0"/>
              <a:t>(Add)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1) </a:t>
            </a:r>
            <a:r>
              <a:rPr lang="ko-KR" altLang="en-US" sz="900" dirty="0" smtClean="0">
                <a:latin typeface="+mn-ea"/>
              </a:rPr>
              <a:t>사용자명 </a:t>
            </a:r>
            <a:r>
              <a:rPr lang="en-US" altLang="ko-KR" sz="900" dirty="0" smtClean="0">
                <a:latin typeface="+mn-ea"/>
              </a:rPr>
              <a:t>: 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a) search icon 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- if clicks, open user search modal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2) </a:t>
            </a:r>
            <a:r>
              <a:rPr lang="ko-KR" altLang="en-US" sz="900" dirty="0" smtClean="0">
                <a:latin typeface="+mn-ea"/>
              </a:rPr>
              <a:t>사용자 </a:t>
            </a:r>
            <a:r>
              <a:rPr lang="en-US" altLang="ko-KR" sz="900" dirty="0" smtClean="0">
                <a:latin typeface="+mn-ea"/>
              </a:rPr>
              <a:t>ID : user ID (</a:t>
            </a:r>
            <a:r>
              <a:rPr lang="en-US" altLang="ko-KR" sz="900" dirty="0" err="1" smtClean="0">
                <a:latin typeface="+mn-ea"/>
              </a:rPr>
              <a:t>readonly</a:t>
            </a:r>
            <a:r>
              <a:rPr lang="en-US" altLang="ko-KR" sz="900" dirty="0" smtClean="0">
                <a:latin typeface="+mn-ea"/>
              </a:rPr>
              <a:t>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3) </a:t>
            </a:r>
            <a:r>
              <a:rPr lang="ko-KR" altLang="en-US" sz="900" dirty="0" smtClean="0">
                <a:latin typeface="+mn-ea"/>
              </a:rPr>
              <a:t>사용자 상태 </a:t>
            </a:r>
            <a:r>
              <a:rPr lang="en-US" altLang="ko-KR" sz="900" dirty="0" smtClean="0">
                <a:latin typeface="+mn-ea"/>
              </a:rPr>
              <a:t>: {</a:t>
            </a:r>
            <a:r>
              <a:rPr lang="en-US" altLang="ko-KR" sz="900" dirty="0" err="1" smtClean="0">
                <a:latin typeface="+mn-ea"/>
              </a:rPr>
              <a:t>user_status</a:t>
            </a:r>
            <a:r>
              <a:rPr lang="en-US" altLang="ko-KR" sz="900" dirty="0" smtClean="0">
                <a:latin typeface="+mn-ea"/>
              </a:rPr>
              <a:t>} (show code name – </a:t>
            </a:r>
            <a:r>
              <a:rPr lang="en-US" altLang="ko-KR" sz="900" dirty="0" err="1" smtClean="0">
                <a:latin typeface="+mn-ea"/>
              </a:rPr>
              <a:t>readonly</a:t>
            </a:r>
            <a:r>
              <a:rPr lang="en-US" altLang="ko-KR" sz="900" dirty="0" smtClean="0">
                <a:latin typeface="+mn-ea"/>
              </a:rPr>
              <a:t>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4) </a:t>
            </a:r>
            <a:r>
              <a:rPr lang="ko-KR" altLang="en-US" sz="900" dirty="0" smtClean="0">
                <a:latin typeface="+mn-ea"/>
              </a:rPr>
              <a:t>추가여부</a:t>
            </a:r>
            <a:r>
              <a:rPr lang="en-US" altLang="ko-KR" sz="900" dirty="0" smtClean="0">
                <a:latin typeface="+mn-ea"/>
              </a:rPr>
              <a:t>: </a:t>
            </a:r>
            <a:r>
              <a:rPr lang="en-US" altLang="ko-KR" sz="900" b="1" dirty="0" smtClean="0">
                <a:latin typeface="+mn-ea"/>
              </a:rPr>
              <a:t>REMOVE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-</a:t>
            </a:r>
            <a:r>
              <a:rPr lang="en-US" altLang="ko-KR" sz="900" b="1" dirty="0" smtClean="0">
                <a:latin typeface="+mn-ea"/>
              </a:rPr>
              <a:t> set </a:t>
            </a:r>
            <a:r>
              <a:rPr lang="en-US" altLang="ko-KR" sz="900" b="1" dirty="0" err="1" smtClean="0"/>
              <a:t>admin_add_yn</a:t>
            </a:r>
            <a:r>
              <a:rPr lang="en-US" altLang="ko-KR" sz="900" b="1" dirty="0"/>
              <a:t> </a:t>
            </a:r>
            <a:r>
              <a:rPr lang="en-US" altLang="ko-KR" sz="900" b="1" dirty="0" smtClean="0"/>
              <a:t>= ‘Y’ (default)</a:t>
            </a:r>
            <a:endParaRPr lang="en-US" altLang="ko-KR" sz="900" b="1" dirty="0" smtClean="0">
              <a:latin typeface="+mn-ea"/>
            </a:endParaRPr>
          </a:p>
          <a:p>
            <a:endParaRPr lang="en-US" altLang="ko-KR" sz="900" dirty="0">
              <a:latin typeface="+mn-ea"/>
            </a:endParaRPr>
          </a:p>
          <a:p>
            <a:r>
              <a:rPr lang="en-US" altLang="ko-KR" sz="900" dirty="0" smtClean="0">
                <a:latin typeface="+mn-ea"/>
              </a:rPr>
              <a:t>3.Buttons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1) </a:t>
            </a:r>
            <a:r>
              <a:rPr lang="ko-KR" altLang="en-US" sz="900" dirty="0" smtClean="0">
                <a:latin typeface="+mn-ea"/>
              </a:rPr>
              <a:t>저장 </a:t>
            </a:r>
            <a:r>
              <a:rPr lang="en-US" altLang="ko-KR" sz="900" dirty="0" smtClean="0">
                <a:latin typeface="+mn-ea"/>
              </a:rPr>
              <a:t>(save)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2) </a:t>
            </a:r>
            <a:r>
              <a:rPr lang="ko-KR" altLang="en-US" sz="900" dirty="0" smtClean="0">
                <a:latin typeface="+mn-ea"/>
              </a:rPr>
              <a:t>취소 </a:t>
            </a:r>
            <a:r>
              <a:rPr lang="en-US" altLang="ko-KR" sz="900" dirty="0" smtClean="0">
                <a:latin typeface="+mn-ea"/>
              </a:rPr>
              <a:t>(cancel)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- if clicks, move to the list page</a:t>
            </a:r>
          </a:p>
          <a:p>
            <a:endParaRPr lang="en-US" altLang="ko-KR" sz="900" dirty="0">
              <a:latin typeface="+mn-ea"/>
            </a:endParaRPr>
          </a:p>
          <a:p>
            <a:r>
              <a:rPr lang="en-US" altLang="ko-KR" sz="900" dirty="0" smtClean="0">
                <a:latin typeface="+mn-ea"/>
              </a:rPr>
              <a:t>4.</a:t>
            </a:r>
            <a:r>
              <a:rPr lang="ko-KR" altLang="en-US" sz="900" dirty="0" smtClean="0">
                <a:latin typeface="+mn-ea"/>
              </a:rPr>
              <a:t>회원 검색 </a:t>
            </a:r>
            <a:r>
              <a:rPr lang="en-US" altLang="ko-KR" sz="900" dirty="0" smtClean="0">
                <a:latin typeface="+mn-ea"/>
              </a:rPr>
              <a:t>(user search) modal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1) search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a) </a:t>
            </a:r>
            <a:r>
              <a:rPr lang="ko-KR" altLang="en-US" sz="900" dirty="0" smtClean="0">
                <a:latin typeface="+mn-ea"/>
              </a:rPr>
              <a:t>사용자명 </a:t>
            </a:r>
            <a:r>
              <a:rPr lang="en-US" altLang="ko-KR" sz="900" dirty="0" smtClean="0">
                <a:latin typeface="+mn-ea"/>
              </a:rPr>
              <a:t>: username LIKE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b) </a:t>
            </a:r>
            <a:r>
              <a:rPr lang="ko-KR" altLang="en-US" sz="900" dirty="0" smtClean="0">
                <a:latin typeface="+mn-ea"/>
              </a:rPr>
              <a:t>사용자</a:t>
            </a:r>
            <a:r>
              <a:rPr lang="en-US" altLang="ko-KR" sz="900" dirty="0" smtClean="0">
                <a:latin typeface="+mn-ea"/>
              </a:rPr>
              <a:t>ID </a:t>
            </a:r>
            <a:r>
              <a:rPr lang="en-US" altLang="ko-KR" sz="900" dirty="0">
                <a:latin typeface="+mn-ea"/>
              </a:rPr>
              <a:t>: id </a:t>
            </a:r>
            <a:r>
              <a:rPr lang="en-US" altLang="ko-KR" sz="900" dirty="0" smtClean="0">
                <a:latin typeface="+mn-ea"/>
              </a:rPr>
              <a:t>LIKE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2)Grid logic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- DB: </a:t>
            </a:r>
            <a:r>
              <a:rPr lang="en-US" altLang="ko-KR" sz="900" dirty="0" err="1" smtClean="0">
                <a:latin typeface="+mn-ea"/>
              </a:rPr>
              <a:t>st_user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- conditions: set by search options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- sort: username ASC, id ASC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3) Grid columns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a) </a:t>
            </a:r>
            <a:r>
              <a:rPr lang="ko-KR" altLang="en-US" sz="900" dirty="0" smtClean="0">
                <a:latin typeface="+mn-ea"/>
              </a:rPr>
              <a:t>이름 </a:t>
            </a:r>
            <a:r>
              <a:rPr lang="en-US" altLang="ko-KR" sz="900" dirty="0" smtClean="0">
                <a:latin typeface="+mn-ea"/>
              </a:rPr>
              <a:t>: username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b) </a:t>
            </a:r>
            <a:r>
              <a:rPr lang="ko-KR" altLang="en-US" sz="900" dirty="0" smtClean="0">
                <a:latin typeface="+mn-ea"/>
              </a:rPr>
              <a:t>사용자</a:t>
            </a:r>
            <a:r>
              <a:rPr lang="en-US" altLang="ko-KR" sz="900" dirty="0" smtClean="0">
                <a:latin typeface="+mn-ea"/>
              </a:rPr>
              <a:t>ID : id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c) </a:t>
            </a:r>
            <a:r>
              <a:rPr lang="ko-KR" altLang="en-US" sz="900" dirty="0" smtClean="0">
                <a:latin typeface="+mn-ea"/>
              </a:rPr>
              <a:t>사용자 상태 </a:t>
            </a:r>
            <a:r>
              <a:rPr lang="en-US" altLang="ko-KR" sz="900" dirty="0" smtClean="0">
                <a:latin typeface="+mn-ea"/>
              </a:rPr>
              <a:t>: {</a:t>
            </a:r>
            <a:r>
              <a:rPr lang="en-US" altLang="ko-KR" sz="900" dirty="0" err="1" smtClean="0">
                <a:latin typeface="+mn-ea"/>
              </a:rPr>
              <a:t>user_status</a:t>
            </a:r>
            <a:r>
              <a:rPr lang="en-US" altLang="ko-KR" sz="900" dirty="0" smtClean="0">
                <a:latin typeface="+mn-ea"/>
              </a:rPr>
              <a:t>} (show code name)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d) </a:t>
            </a:r>
            <a:r>
              <a:rPr lang="ko-KR" altLang="en-US" sz="900" dirty="0" smtClean="0">
                <a:latin typeface="+mn-ea"/>
              </a:rPr>
              <a:t>처리</a:t>
            </a:r>
            <a:endParaRPr lang="en-US" altLang="ko-KR" sz="900" dirty="0">
              <a:latin typeface="+mn-ea"/>
            </a:endParaRPr>
          </a:p>
          <a:p>
            <a:r>
              <a:rPr lang="en-US" altLang="ko-KR" sz="900" dirty="0" smtClean="0">
                <a:latin typeface="+mn-ea"/>
              </a:rPr>
              <a:t>      - show </a:t>
            </a:r>
            <a:r>
              <a:rPr lang="ko-KR" altLang="en-US" sz="900" dirty="0" smtClean="0">
                <a:latin typeface="+mn-ea"/>
              </a:rPr>
              <a:t>선택 </a:t>
            </a:r>
            <a:r>
              <a:rPr lang="en-US" altLang="ko-KR" sz="900" dirty="0" smtClean="0">
                <a:latin typeface="+mn-ea"/>
              </a:rPr>
              <a:t>(select) button </a:t>
            </a:r>
            <a:br>
              <a:rPr lang="en-US" altLang="ko-KR" sz="900" dirty="0" smtClean="0">
                <a:latin typeface="+mn-ea"/>
              </a:rPr>
            </a:br>
            <a:r>
              <a:rPr lang="en-US" altLang="ko-KR" sz="900" dirty="0" smtClean="0">
                <a:latin typeface="+mn-ea"/>
              </a:rPr>
              <a:t>      - if the button clicks, close the modal and set the user info into add page’s fields</a:t>
            </a:r>
          </a:p>
        </p:txBody>
      </p:sp>
    </p:spTree>
    <p:extLst>
      <p:ext uri="{BB962C8B-B14F-4D97-AF65-F5344CB8AC3E}">
        <p14:creationId xmlns:p14="http://schemas.microsoft.com/office/powerpoint/2010/main" val="240837522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7336255"/>
              </p:ext>
            </p:extLst>
          </p:nvPr>
        </p:nvGraphicFramePr>
        <p:xfrm>
          <a:off x="7794170" y="725881"/>
          <a:ext cx="439783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사용 이력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1538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588723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상태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54490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 일자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701839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7364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1931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176080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12365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사용 이력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88712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사용 이력의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1275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사용 이력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241255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 이력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81222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337082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272709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사용 이력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AD-03-0003(1)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23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600571-489D-5708-5F63-C7824B0AC219}"/>
              </a:ext>
            </a:extLst>
          </p:cNvPr>
          <p:cNvSpPr txBox="1"/>
          <p:nvPr/>
        </p:nvSpPr>
        <p:spPr>
          <a:xfrm>
            <a:off x="314324" y="692380"/>
            <a:ext cx="227551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사용 이력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EF4224D-51A0-0E92-00AC-96A1E50A50D7}"/>
              </a:ext>
            </a:extLst>
          </p:cNvPr>
          <p:cNvSpPr txBox="1"/>
          <p:nvPr/>
        </p:nvSpPr>
        <p:spPr>
          <a:xfrm>
            <a:off x="247649" y="1230364"/>
            <a:ext cx="1895475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D4EF6251-10AE-DA09-0684-0D9CB114FE27}"/>
              </a:ext>
            </a:extLst>
          </p:cNvPr>
          <p:cNvSpPr/>
          <p:nvPr/>
        </p:nvSpPr>
        <p:spPr>
          <a:xfrm>
            <a:off x="1095375" y="125893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BF5D4680-6DF3-5EA8-0B81-D2D557D7F351}"/>
              </a:ext>
            </a:extLst>
          </p:cNvPr>
          <p:cNvSpPr/>
          <p:nvPr/>
        </p:nvSpPr>
        <p:spPr>
          <a:xfrm>
            <a:off x="1095375" y="166851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03C5A6D6-732E-A9D2-C94B-2BE667CED7D4}"/>
              </a:ext>
            </a:extLst>
          </p:cNvPr>
          <p:cNvSpPr/>
          <p:nvPr/>
        </p:nvSpPr>
        <p:spPr>
          <a:xfrm>
            <a:off x="1095375" y="208106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A7C6AEA-7C77-5E56-A2BA-5D65008F527B}"/>
              </a:ext>
            </a:extLst>
          </p:cNvPr>
          <p:cNvSpPr/>
          <p:nvPr/>
        </p:nvSpPr>
        <p:spPr>
          <a:xfrm>
            <a:off x="6676081" y="261769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8275E274-9580-BF21-F9B2-9FEB6173601B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D118F8DD-46A0-1CA2-C70A-6B7DA2AAB516}"/>
              </a:ext>
            </a:extLst>
          </p:cNvPr>
          <p:cNvCxnSpPr>
            <a:cxnSpLocks/>
          </p:cNvCxnSpPr>
          <p:nvPr/>
        </p:nvCxnSpPr>
        <p:spPr>
          <a:xfrm>
            <a:off x="314320" y="2924686"/>
            <a:ext cx="697074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E4AC4E47-30A7-1D49-597C-FFB1D68B0F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486177"/>
              </p:ext>
            </p:extLst>
          </p:nvPr>
        </p:nvGraphicFramePr>
        <p:xfrm>
          <a:off x="314319" y="3344624"/>
          <a:ext cx="5867493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242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1160780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753156">
                  <a:extLst>
                    <a:ext uri="{9D8B030D-6E8A-4147-A177-3AD203B41FA5}">
                      <a16:colId xmlns:a16="http://schemas.microsoft.com/office/drawing/2014/main" val="2228817055"/>
                    </a:ext>
                  </a:extLst>
                </a:gridCol>
                <a:gridCol w="753156">
                  <a:extLst>
                    <a:ext uri="{9D8B030D-6E8A-4147-A177-3AD203B41FA5}">
                      <a16:colId xmlns:a16="http://schemas.microsoft.com/office/drawing/2014/main" val="174263206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포인트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일시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3,300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17:19:45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1,500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17:19:45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91B5BF72-0B8B-5060-14F5-FDCAD47BBCCD}"/>
              </a:ext>
            </a:extLst>
          </p:cNvPr>
          <p:cNvSpPr/>
          <p:nvPr/>
        </p:nvSpPr>
        <p:spPr>
          <a:xfrm>
            <a:off x="6454006" y="3031766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3" name="그래픽 22" descr="다운로드 윤곽선">
            <a:extLst>
              <a:ext uri="{FF2B5EF4-FFF2-40B4-BE49-F238E27FC236}">
                <a16:creationId xmlns:a16="http://schemas.microsoft.com/office/drawing/2014/main" id="{48513215-BC71-B7EF-337B-B436639338C2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489498" y="3044729"/>
            <a:ext cx="204905" cy="204905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4B24D5CE-0F83-C812-2B4A-750C2698D76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17191" b="-636"/>
          <a:stretch/>
        </p:blipFill>
        <p:spPr>
          <a:xfrm>
            <a:off x="1732463" y="5576636"/>
            <a:ext cx="3169061" cy="316369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57080AEB-35D5-21F7-D5BA-62D3C27618B9}"/>
              </a:ext>
            </a:extLst>
          </p:cNvPr>
          <p:cNvSpPr txBox="1"/>
          <p:nvPr/>
        </p:nvSpPr>
        <p:spPr>
          <a:xfrm>
            <a:off x="271458" y="3059481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 사용 이력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55477EB-73B3-AB1C-DD07-D3CE66B44195}"/>
              </a:ext>
            </a:extLst>
          </p:cNvPr>
          <p:cNvSpPr txBox="1"/>
          <p:nvPr/>
        </p:nvSpPr>
        <p:spPr>
          <a:xfrm>
            <a:off x="3438524" y="1239889"/>
            <a:ext cx="1895475" cy="688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사용처</a:t>
            </a:r>
            <a:endParaRPr lang="en-US" altLang="ko-KR" sz="900"/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8C0F63AD-7D4D-6EF3-0FD6-8579371BBBCF}"/>
              </a:ext>
            </a:extLst>
          </p:cNvPr>
          <p:cNvSpPr/>
          <p:nvPr/>
        </p:nvSpPr>
        <p:spPr>
          <a:xfrm>
            <a:off x="4286250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2C736DA8-BECF-482F-A894-B684D486A30D}"/>
              </a:ext>
            </a:extLst>
          </p:cNvPr>
          <p:cNvSpPr/>
          <p:nvPr/>
        </p:nvSpPr>
        <p:spPr>
          <a:xfrm>
            <a:off x="4286250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0" name="그림 29" descr="렌치, 도구이(가) 표시된 사진&#10;&#10;자동 생성된 설명">
            <a:extLst>
              <a:ext uri="{FF2B5EF4-FFF2-40B4-BE49-F238E27FC236}">
                <a16:creationId xmlns:a16="http://schemas.microsoft.com/office/drawing/2014/main" id="{B9E92CFB-351C-EFFA-6037-A2FCE39D8495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9188" y="1307117"/>
            <a:ext cx="195806" cy="193744"/>
          </a:xfrm>
          <a:prstGeom prst="rect">
            <a:avLst/>
          </a:prstGeom>
        </p:spPr>
      </p:pic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65300C44-E9CD-5EA0-37C1-570A02C38585}"/>
              </a:ext>
            </a:extLst>
          </p:cNvPr>
          <p:cNvSpPr/>
          <p:nvPr/>
        </p:nvSpPr>
        <p:spPr>
          <a:xfrm>
            <a:off x="5512432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2" name="그림 31" descr="렌치, 도구이(가) 표시된 사진&#10;&#10;자동 생성된 설명">
            <a:extLst>
              <a:ext uri="{FF2B5EF4-FFF2-40B4-BE49-F238E27FC236}">
                <a16:creationId xmlns:a16="http://schemas.microsoft.com/office/drawing/2014/main" id="{22C86167-4F84-C50F-C24F-A8C31F4F33D2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5370" y="1302813"/>
            <a:ext cx="195806" cy="193744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33E5C7F0-A137-A36B-4541-4DADA5135DB8}"/>
              </a:ext>
            </a:extLst>
          </p:cNvPr>
          <p:cNvSpPr txBox="1"/>
          <p:nvPr/>
        </p:nvSpPr>
        <p:spPr>
          <a:xfrm>
            <a:off x="5281164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421F2A87-335F-CE51-807B-ACEE9B1F5A85}"/>
              </a:ext>
            </a:extLst>
          </p:cNvPr>
          <p:cNvGrpSpPr/>
          <p:nvPr/>
        </p:nvGrpSpPr>
        <p:grpSpPr>
          <a:xfrm rot="5400000">
            <a:off x="6544386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5" name="이등변 삼각형 34">
              <a:extLst>
                <a:ext uri="{FF2B5EF4-FFF2-40B4-BE49-F238E27FC236}">
                  <a16:creationId xmlns:a16="http://schemas.microsoft.com/office/drawing/2014/main" id="{4C589D41-8FC5-5CEB-B56B-02ECB776C02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6" name="Oval 593">
              <a:extLst>
                <a:ext uri="{FF2B5EF4-FFF2-40B4-BE49-F238E27FC236}">
                  <a16:creationId xmlns:a16="http://schemas.microsoft.com/office/drawing/2014/main" id="{0863C311-3D4A-0B47-C348-61ED4FB09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5F6A42D9-15BC-7505-AA11-3EF84101F955}"/>
              </a:ext>
            </a:extLst>
          </p:cNvPr>
          <p:cNvGrpSpPr/>
          <p:nvPr/>
        </p:nvGrpSpPr>
        <p:grpSpPr>
          <a:xfrm>
            <a:off x="1172680" y="2827782"/>
            <a:ext cx="244417" cy="258694"/>
            <a:chOff x="1098607" y="3056422"/>
            <a:chExt cx="244417" cy="258694"/>
          </a:xfrm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CDFD78AA-10ED-4F8C-84C9-5EAC4F6C91A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3142F582-8556-C8BD-AAE7-AC3483B8909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0" name="Oval 593">
                <a:extLst>
                  <a:ext uri="{FF2B5EF4-FFF2-40B4-BE49-F238E27FC236}">
                    <a16:creationId xmlns:a16="http://schemas.microsoft.com/office/drawing/2014/main" id="{3A928CC9-D9AB-E090-4452-71E52AFCF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76946D55-1FD1-F221-E684-FD59775B81A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D00D8155-140B-F8EA-2D1C-D79635CE4A77}"/>
              </a:ext>
            </a:extLst>
          </p:cNvPr>
          <p:cNvGrpSpPr/>
          <p:nvPr/>
        </p:nvGrpSpPr>
        <p:grpSpPr>
          <a:xfrm rot="5400000">
            <a:off x="2458545" y="6785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E31B7814-87A2-E4F5-5E12-B1CAEBB3A42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3312A5A8-DBEB-C9C4-050C-958F3D572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FA266220-68E2-4314-EF02-E18A6C262B56}"/>
              </a:ext>
            </a:extLst>
          </p:cNvPr>
          <p:cNvGrpSpPr/>
          <p:nvPr/>
        </p:nvGrpSpPr>
        <p:grpSpPr>
          <a:xfrm rot="5400000">
            <a:off x="3111698" y="12456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09AC6E12-34A6-3709-219D-F8FBA4EF57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7" name="Oval 593">
              <a:extLst>
                <a:ext uri="{FF2B5EF4-FFF2-40B4-BE49-F238E27FC236}">
                  <a16:creationId xmlns:a16="http://schemas.microsoft.com/office/drawing/2014/main" id="{5A05AF9E-CFB4-B4BB-55A9-2DD27643D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44111622-D29C-9C91-B766-AC3B0F09365F}"/>
              </a:ext>
            </a:extLst>
          </p:cNvPr>
          <p:cNvGrpSpPr/>
          <p:nvPr/>
        </p:nvGrpSpPr>
        <p:grpSpPr>
          <a:xfrm rot="5400000">
            <a:off x="3147883" y="16647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4B1BAC1F-C6AB-2EA3-E05E-4A99B80975F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0" name="Oval 593">
              <a:extLst>
                <a:ext uri="{FF2B5EF4-FFF2-40B4-BE49-F238E27FC236}">
                  <a16:creationId xmlns:a16="http://schemas.microsoft.com/office/drawing/2014/main" id="{AC60EE15-FE8B-E7F1-39F1-181A8C1E8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2D369B84-34FD-D333-DEE3-8220927744A3}"/>
              </a:ext>
            </a:extLst>
          </p:cNvPr>
          <p:cNvGrpSpPr/>
          <p:nvPr/>
        </p:nvGrpSpPr>
        <p:grpSpPr>
          <a:xfrm rot="5400000">
            <a:off x="2091065" y="20877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90823051-730F-E9FA-9C7B-D4467B93F2B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3" name="Oval 593">
              <a:extLst>
                <a:ext uri="{FF2B5EF4-FFF2-40B4-BE49-F238E27FC236}">
                  <a16:creationId xmlns:a16="http://schemas.microsoft.com/office/drawing/2014/main" id="{7EFD1E41-48A5-7525-5E45-1364269AD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396D2F1D-1F6B-E28D-BDDB-91A415629A58}"/>
              </a:ext>
            </a:extLst>
          </p:cNvPr>
          <p:cNvGrpSpPr/>
          <p:nvPr/>
        </p:nvGrpSpPr>
        <p:grpSpPr>
          <a:xfrm rot="5400000">
            <a:off x="3958661" y="168369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1FAC0ACE-B068-8446-20EE-F5BD81D4DCA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402A104A-52BE-A93D-6C19-44A1CA5DD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448116C-6942-F6F0-7A02-D7E1DF2099F5}"/>
              </a:ext>
            </a:extLst>
          </p:cNvPr>
          <p:cNvGrpSpPr/>
          <p:nvPr/>
        </p:nvGrpSpPr>
        <p:grpSpPr>
          <a:xfrm>
            <a:off x="6193256" y="3044310"/>
            <a:ext cx="278496" cy="200053"/>
            <a:chOff x="1014019" y="2643309"/>
            <a:chExt cx="278496" cy="200053"/>
          </a:xfrm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D3C65783-004E-AB66-77D3-5E31FD10619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4F6EF21F-30AF-DDC5-63A8-727CCDC35E1F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8" name="Oval 593">
                <a:extLst>
                  <a:ext uri="{FF2B5EF4-FFF2-40B4-BE49-F238E27FC236}">
                    <a16:creationId xmlns:a16="http://schemas.microsoft.com/office/drawing/2014/main" id="{70D81500-1FF6-94A6-800C-8963CA393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9" name="TextBox 14">
                <a:extLst>
                  <a:ext uri="{FF2B5EF4-FFF2-40B4-BE49-F238E27FC236}">
                    <a16:creationId xmlns:a16="http://schemas.microsoft.com/office/drawing/2014/main" id="{69E08ABD-AC73-58A0-7120-1936CA6D6E0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0" name="그룹 79">
            <a:extLst>
              <a:ext uri="{FF2B5EF4-FFF2-40B4-BE49-F238E27FC236}">
                <a16:creationId xmlns:a16="http://schemas.microsoft.com/office/drawing/2014/main" id="{5051E20E-8428-EDB6-3602-ACD0B5FD53F0}"/>
              </a:ext>
            </a:extLst>
          </p:cNvPr>
          <p:cNvGrpSpPr/>
          <p:nvPr/>
        </p:nvGrpSpPr>
        <p:grpSpPr>
          <a:xfrm>
            <a:off x="2345421" y="3124260"/>
            <a:ext cx="244417" cy="258694"/>
            <a:chOff x="1098607" y="3056422"/>
            <a:chExt cx="244417" cy="258694"/>
          </a:xfrm>
        </p:grpSpPr>
        <p:sp>
          <p:nvSpPr>
            <p:cNvPr id="81" name="이등변 삼각형 80">
              <a:extLst>
                <a:ext uri="{FF2B5EF4-FFF2-40B4-BE49-F238E27FC236}">
                  <a16:creationId xmlns:a16="http://schemas.microsoft.com/office/drawing/2014/main" id="{5E78751E-3ED7-BA54-0812-56FDF7B749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2" name="그룹 81">
              <a:extLst>
                <a:ext uri="{FF2B5EF4-FFF2-40B4-BE49-F238E27FC236}">
                  <a16:creationId xmlns:a16="http://schemas.microsoft.com/office/drawing/2014/main" id="{90FA97D6-1AAD-3347-2C9C-B05C2B1493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3" name="Oval 593">
                <a:extLst>
                  <a:ext uri="{FF2B5EF4-FFF2-40B4-BE49-F238E27FC236}">
                    <a16:creationId xmlns:a16="http://schemas.microsoft.com/office/drawing/2014/main" id="{265C4D50-D311-B33E-1F5A-93597EA1B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4" name="TextBox 14">
                <a:extLst>
                  <a:ext uri="{FF2B5EF4-FFF2-40B4-BE49-F238E27FC236}">
                    <a16:creationId xmlns:a16="http://schemas.microsoft.com/office/drawing/2014/main" id="{1482949E-C942-600E-290C-DAD5BF381CF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9797C5FC-9EA7-3AA4-D3F3-85D90A45E097}"/>
              </a:ext>
            </a:extLst>
          </p:cNvPr>
          <p:cNvGrpSpPr/>
          <p:nvPr/>
        </p:nvGrpSpPr>
        <p:grpSpPr>
          <a:xfrm>
            <a:off x="1474641" y="5619750"/>
            <a:ext cx="278496" cy="200053"/>
            <a:chOff x="1014019" y="2643309"/>
            <a:chExt cx="278496" cy="200053"/>
          </a:xfrm>
        </p:grpSpPr>
        <p:sp>
          <p:nvSpPr>
            <p:cNvPr id="86" name="이등변 삼각형 85">
              <a:extLst>
                <a:ext uri="{FF2B5EF4-FFF2-40B4-BE49-F238E27FC236}">
                  <a16:creationId xmlns:a16="http://schemas.microsoft.com/office/drawing/2014/main" id="{2603635D-B489-6094-8D1C-D36CA16C53F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7" name="그룹 86">
              <a:extLst>
                <a:ext uri="{FF2B5EF4-FFF2-40B4-BE49-F238E27FC236}">
                  <a16:creationId xmlns:a16="http://schemas.microsoft.com/office/drawing/2014/main" id="{81D1D120-C516-EDB3-B149-2BAFBEA0BFD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8" name="Oval 593">
                <a:extLst>
                  <a:ext uri="{FF2B5EF4-FFF2-40B4-BE49-F238E27FC236}">
                    <a16:creationId xmlns:a16="http://schemas.microsoft.com/office/drawing/2014/main" id="{FC3D0225-ADE4-A7F8-5BCE-45F2F18DA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9" name="TextBox 14">
                <a:extLst>
                  <a:ext uri="{FF2B5EF4-FFF2-40B4-BE49-F238E27FC236}">
                    <a16:creationId xmlns:a16="http://schemas.microsoft.com/office/drawing/2014/main" id="{1A47686B-974A-B431-D1DF-838919B49C8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0" name="사각형: 둥근 모서리 89">
            <a:extLst>
              <a:ext uri="{FF2B5EF4-FFF2-40B4-BE49-F238E27FC236}">
                <a16:creationId xmlns:a16="http://schemas.microsoft.com/office/drawing/2014/main" id="{2478AA46-3232-0FF9-E9B8-B2E5AA12D781}"/>
              </a:ext>
            </a:extLst>
          </p:cNvPr>
          <p:cNvSpPr/>
          <p:nvPr/>
        </p:nvSpPr>
        <p:spPr>
          <a:xfrm>
            <a:off x="5367607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1" name="사각형: 둥근 모서리 90">
            <a:extLst>
              <a:ext uri="{FF2B5EF4-FFF2-40B4-BE49-F238E27FC236}">
                <a16:creationId xmlns:a16="http://schemas.microsoft.com/office/drawing/2014/main" id="{B8848672-7E84-C68B-4439-31F760161A36}"/>
              </a:ext>
            </a:extLst>
          </p:cNvPr>
          <p:cNvSpPr/>
          <p:nvPr/>
        </p:nvSpPr>
        <p:spPr>
          <a:xfrm>
            <a:off x="6630015" y="2013455"/>
            <a:ext cx="874161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cxnSp>
        <p:nvCxnSpPr>
          <p:cNvPr id="92" name="직선 화살표 연결선 91">
            <a:extLst>
              <a:ext uri="{FF2B5EF4-FFF2-40B4-BE49-F238E27FC236}">
                <a16:creationId xmlns:a16="http://schemas.microsoft.com/office/drawing/2014/main" id="{ED702F3A-0CBA-57B9-0D61-8C270591E63C}"/>
              </a:ext>
            </a:extLst>
          </p:cNvPr>
          <p:cNvCxnSpPr>
            <a:cxnSpLocks/>
            <a:stCxn id="28" idx="3"/>
            <a:endCxn id="91" idx="1"/>
          </p:cNvCxnSpPr>
          <p:nvPr/>
        </p:nvCxnSpPr>
        <p:spPr>
          <a:xfrm>
            <a:off x="5286375" y="1795119"/>
            <a:ext cx="1343640" cy="45394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98" name="그룹 97">
            <a:extLst>
              <a:ext uri="{FF2B5EF4-FFF2-40B4-BE49-F238E27FC236}">
                <a16:creationId xmlns:a16="http://schemas.microsoft.com/office/drawing/2014/main" id="{D3FDCA4D-A602-C5D8-933C-9A23DE02ADB7}"/>
              </a:ext>
            </a:extLst>
          </p:cNvPr>
          <p:cNvGrpSpPr/>
          <p:nvPr/>
        </p:nvGrpSpPr>
        <p:grpSpPr>
          <a:xfrm rot="5400000">
            <a:off x="6417821" y="16840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9" name="이등변 삼각형 98">
              <a:extLst>
                <a:ext uri="{FF2B5EF4-FFF2-40B4-BE49-F238E27FC236}">
                  <a16:creationId xmlns:a16="http://schemas.microsoft.com/office/drawing/2014/main" id="{C9561C57-6252-A21E-F32B-9A6AB80E411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0" name="Oval 593">
              <a:extLst>
                <a:ext uri="{FF2B5EF4-FFF2-40B4-BE49-F238E27FC236}">
                  <a16:creationId xmlns:a16="http://schemas.microsoft.com/office/drawing/2014/main" id="{64CC646B-56A8-E77E-FB81-E5CC61B7C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6-2</a:t>
              </a:r>
            </a:p>
          </p:txBody>
        </p:sp>
      </p:grpSp>
      <p:grpSp>
        <p:nvGrpSpPr>
          <p:cNvPr id="101" name="그룹 100">
            <a:extLst>
              <a:ext uri="{FF2B5EF4-FFF2-40B4-BE49-F238E27FC236}">
                <a16:creationId xmlns:a16="http://schemas.microsoft.com/office/drawing/2014/main" id="{B74B5286-D8E1-F172-B2FF-AD32F57E23CF}"/>
              </a:ext>
            </a:extLst>
          </p:cNvPr>
          <p:cNvGrpSpPr/>
          <p:nvPr/>
        </p:nvGrpSpPr>
        <p:grpSpPr>
          <a:xfrm>
            <a:off x="6984356" y="1760985"/>
            <a:ext cx="244417" cy="258694"/>
            <a:chOff x="1098607" y="3056422"/>
            <a:chExt cx="244417" cy="258694"/>
          </a:xfrm>
        </p:grpSpPr>
        <p:sp>
          <p:nvSpPr>
            <p:cNvPr id="102" name="이등변 삼각형 101">
              <a:extLst>
                <a:ext uri="{FF2B5EF4-FFF2-40B4-BE49-F238E27FC236}">
                  <a16:creationId xmlns:a16="http://schemas.microsoft.com/office/drawing/2014/main" id="{E6426252-0CA4-25C6-1C80-7E252039E27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3" name="그룹 102">
              <a:extLst>
                <a:ext uri="{FF2B5EF4-FFF2-40B4-BE49-F238E27FC236}">
                  <a16:creationId xmlns:a16="http://schemas.microsoft.com/office/drawing/2014/main" id="{85DFF8D6-0792-0144-EEA3-AAD25ABB3BF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4" name="Oval 593">
                <a:extLst>
                  <a:ext uri="{FF2B5EF4-FFF2-40B4-BE49-F238E27FC236}">
                    <a16:creationId xmlns:a16="http://schemas.microsoft.com/office/drawing/2014/main" id="{0A29D03E-D026-A65E-9F93-72E107115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5" name="TextBox 14">
                <a:extLst>
                  <a:ext uri="{FF2B5EF4-FFF2-40B4-BE49-F238E27FC236}">
                    <a16:creationId xmlns:a16="http://schemas.microsoft.com/office/drawing/2014/main" id="{F46B04F7-BEB8-0EF5-DF1A-3223A9491A0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DABC9F6F-D19C-CD0B-A0CC-FD64977E4687}"/>
              </a:ext>
            </a:extLst>
          </p:cNvPr>
          <p:cNvSpPr/>
          <p:nvPr/>
        </p:nvSpPr>
        <p:spPr>
          <a:xfrm>
            <a:off x="4286250" y="197549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</a:t>
            </a:r>
            <a:r>
              <a:rPr lang="ko-KR" altLang="en-US" sz="900" b="1">
                <a:solidFill>
                  <a:schemeClr val="bg1">
                    <a:lumMod val="50000"/>
                  </a:schemeClr>
                </a:solidFill>
              </a:rPr>
              <a:t>    ▼</a:t>
            </a:r>
          </a:p>
        </p:txBody>
      </p:sp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D901B448-9396-64A7-B122-7B36A14244B6}"/>
              </a:ext>
            </a:extLst>
          </p:cNvPr>
          <p:cNvGrpSpPr/>
          <p:nvPr/>
        </p:nvGrpSpPr>
        <p:grpSpPr>
          <a:xfrm rot="5400000">
            <a:off x="5330299" y="197760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0" name="이등변 삼각형 109">
              <a:extLst>
                <a:ext uri="{FF2B5EF4-FFF2-40B4-BE49-F238E27FC236}">
                  <a16:creationId xmlns:a16="http://schemas.microsoft.com/office/drawing/2014/main" id="{A86295AC-3423-1ED8-C224-753F7692778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1" name="Oval 593">
              <a:extLst>
                <a:ext uri="{FF2B5EF4-FFF2-40B4-BE49-F238E27FC236}">
                  <a16:creationId xmlns:a16="http://schemas.microsoft.com/office/drawing/2014/main" id="{344D7C0D-0779-52C9-8AD1-FC9E4DFA7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6-3</a:t>
              </a: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F8B8EE70-6883-9443-36E6-825F963BACFF}"/>
              </a:ext>
            </a:extLst>
          </p:cNvPr>
          <p:cNvSpPr txBox="1"/>
          <p:nvPr/>
        </p:nvSpPr>
        <p:spPr>
          <a:xfrm>
            <a:off x="7819390" y="4463718"/>
            <a:ext cx="4207614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카테고리 </a:t>
            </a:r>
            <a:r>
              <a:rPr lang="en-US" altLang="ko-KR" sz="900"/>
              <a:t>: </a:t>
            </a:r>
            <a:r>
              <a:rPr lang="ko-KR" altLang="en-US" sz="900"/>
              <a:t>매장 유형이 온라인몰인 경우</a:t>
            </a:r>
            <a:r>
              <a:rPr lang="en-US" altLang="ko-KR" sz="900"/>
              <a:t>, </a:t>
            </a:r>
            <a:r>
              <a:rPr lang="ko-KR" altLang="en-US" sz="900"/>
              <a:t>온라인몰카테고리그룹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(6-3)       </a:t>
            </a:r>
            <a:r>
              <a:rPr lang="ko-KR" altLang="en-US" sz="900"/>
              <a:t>매장 유형이 스마트 오더인 경우</a:t>
            </a:r>
            <a:r>
              <a:rPr lang="en-US" altLang="ko-KR" sz="900"/>
              <a:t>, </a:t>
            </a:r>
            <a:r>
              <a:rPr lang="ko-KR" altLang="en-US" sz="900"/>
              <a:t>스마트오더카테고리그룹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             </a:t>
            </a:r>
            <a:r>
              <a:rPr lang="ko-KR" altLang="en-US" sz="900"/>
              <a:t>를 표시</a:t>
            </a:r>
            <a:endParaRPr lang="en-US" altLang="ko-KR" sz="900"/>
          </a:p>
        </p:txBody>
      </p: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EDF97167-F627-5AC8-E8C0-A318A94F2792}"/>
              </a:ext>
            </a:extLst>
          </p:cNvPr>
          <p:cNvGrpSpPr/>
          <p:nvPr/>
        </p:nvGrpSpPr>
        <p:grpSpPr>
          <a:xfrm>
            <a:off x="6676080" y="2391580"/>
            <a:ext cx="244417" cy="258694"/>
            <a:chOff x="1098607" y="3056422"/>
            <a:chExt cx="244417" cy="258694"/>
          </a:xfrm>
        </p:grpSpPr>
        <p:sp>
          <p:nvSpPr>
            <p:cNvPr id="61" name="이등변 삼각형 60">
              <a:extLst>
                <a:ext uri="{FF2B5EF4-FFF2-40B4-BE49-F238E27FC236}">
                  <a16:creationId xmlns:a16="http://schemas.microsoft.com/office/drawing/2014/main" id="{604DA522-3A2B-F74F-6375-0ADB7485F8D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2" name="그룹 61">
              <a:extLst>
                <a:ext uri="{FF2B5EF4-FFF2-40B4-BE49-F238E27FC236}">
                  <a16:creationId xmlns:a16="http://schemas.microsoft.com/office/drawing/2014/main" id="{FEB92F17-8A00-551B-3B3F-FA08E01B818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3" name="Oval 593">
                <a:extLst>
                  <a:ext uri="{FF2B5EF4-FFF2-40B4-BE49-F238E27FC236}">
                    <a16:creationId xmlns:a16="http://schemas.microsoft.com/office/drawing/2014/main" id="{89F079B6-0689-6957-09B4-F2C9535A0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4" name="TextBox 14">
                <a:extLst>
                  <a:ext uri="{FF2B5EF4-FFF2-40B4-BE49-F238E27FC236}">
                    <a16:creationId xmlns:a16="http://schemas.microsoft.com/office/drawing/2014/main" id="{340B4CCB-3A35-C591-8B43-7687FCDB877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6543692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4256574"/>
              </p:ext>
            </p:extLst>
          </p:nvPr>
        </p:nvGraphicFramePr>
        <p:xfrm>
          <a:off x="7794170" y="725881"/>
          <a:ext cx="4397830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사용 이력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15386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295548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사용 이력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AD-03-0003(2)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24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600571-489D-5708-5F63-C7824B0AC219}"/>
              </a:ext>
            </a:extLst>
          </p:cNvPr>
          <p:cNvSpPr txBox="1"/>
          <p:nvPr/>
        </p:nvSpPr>
        <p:spPr>
          <a:xfrm>
            <a:off x="314323" y="692380"/>
            <a:ext cx="276118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사용 이력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8275E274-9580-BF21-F9B2-9FEB6173601B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D00D8155-140B-F8EA-2D1C-D79635CE4A77}"/>
              </a:ext>
            </a:extLst>
          </p:cNvPr>
          <p:cNvGrpSpPr/>
          <p:nvPr/>
        </p:nvGrpSpPr>
        <p:grpSpPr>
          <a:xfrm rot="5400000">
            <a:off x="2866733" y="6781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E31B7814-87A2-E4F5-5E12-B1CAEBB3A42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3312A5A8-DBEB-C9C4-050C-958F3D572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44C47B5D-4494-C05E-1448-18308108D1BC}"/>
              </a:ext>
            </a:extLst>
          </p:cNvPr>
          <p:cNvSpPr txBox="1"/>
          <p:nvPr/>
        </p:nvSpPr>
        <p:spPr>
          <a:xfrm>
            <a:off x="449064" y="1415386"/>
            <a:ext cx="968675" cy="35972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 포인트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 일시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사용처명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매장코드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유형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카테고리</a:t>
            </a:r>
            <a:endParaRPr lang="en-US" altLang="ko-KR" sz="900"/>
          </a:p>
        </p:txBody>
      </p: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AEA1AA87-0738-38FA-5601-F8CEC1FAB406}"/>
              </a:ext>
            </a:extLst>
          </p:cNvPr>
          <p:cNvSpPr/>
          <p:nvPr/>
        </p:nvSpPr>
        <p:spPr>
          <a:xfrm>
            <a:off x="1415009" y="1456462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712856E8-832B-7786-08FA-BDF850950C7E}"/>
              </a:ext>
            </a:extLst>
          </p:cNvPr>
          <p:cNvSpPr/>
          <p:nvPr/>
        </p:nvSpPr>
        <p:spPr>
          <a:xfrm>
            <a:off x="1415009" y="1868926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93" name="사각형: 둥근 모서리 92">
            <a:extLst>
              <a:ext uri="{FF2B5EF4-FFF2-40B4-BE49-F238E27FC236}">
                <a16:creationId xmlns:a16="http://schemas.microsoft.com/office/drawing/2014/main" id="{707F02BD-25AB-BB0A-EBCF-BA849C3FB57C}"/>
              </a:ext>
            </a:extLst>
          </p:cNvPr>
          <p:cNvSpPr/>
          <p:nvPr/>
        </p:nvSpPr>
        <p:spPr>
          <a:xfrm>
            <a:off x="1415009" y="2281390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회원</a:t>
            </a:r>
          </a:p>
        </p:txBody>
      </p:sp>
      <p:sp>
        <p:nvSpPr>
          <p:cNvPr id="94" name="사각형: 둥근 모서리 93">
            <a:extLst>
              <a:ext uri="{FF2B5EF4-FFF2-40B4-BE49-F238E27FC236}">
                <a16:creationId xmlns:a16="http://schemas.microsoft.com/office/drawing/2014/main" id="{87100758-92C7-9C49-5DE9-437442ED6595}"/>
              </a:ext>
            </a:extLst>
          </p:cNvPr>
          <p:cNvSpPr/>
          <p:nvPr/>
        </p:nvSpPr>
        <p:spPr>
          <a:xfrm>
            <a:off x="1415009" y="2693854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3,300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53308E5B-C674-A4AC-6723-3A653D86A897}"/>
              </a:ext>
            </a:extLst>
          </p:cNvPr>
          <p:cNvSpPr/>
          <p:nvPr/>
        </p:nvSpPr>
        <p:spPr>
          <a:xfrm>
            <a:off x="1415008" y="3099332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tx1"/>
                </a:solidFill>
              </a:rPr>
              <a:t>2023-03-14 17:19:45</a:t>
            </a:r>
            <a:endParaRPr lang="ko-KR" altLang="en-US" sz="900" b="0">
              <a:solidFill>
                <a:schemeClr val="tx1"/>
              </a:solidFill>
            </a:endParaRP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EA43518E-A134-1B82-6D9A-2F5B3B747CFB}"/>
              </a:ext>
            </a:extLst>
          </p:cNvPr>
          <p:cNvSpPr/>
          <p:nvPr/>
        </p:nvSpPr>
        <p:spPr>
          <a:xfrm>
            <a:off x="1415009" y="3503407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고향뜨락</a:t>
            </a: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0BD5AB6B-B584-9D36-4E94-23A3BCFF9C4E}"/>
              </a:ext>
            </a:extLst>
          </p:cNvPr>
          <p:cNvSpPr/>
          <p:nvPr/>
        </p:nvSpPr>
        <p:spPr>
          <a:xfrm>
            <a:off x="1415009" y="3907482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SHOP_FD_001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13" name="사각형: 둥근 모서리 112">
            <a:extLst>
              <a:ext uri="{FF2B5EF4-FFF2-40B4-BE49-F238E27FC236}">
                <a16:creationId xmlns:a16="http://schemas.microsoft.com/office/drawing/2014/main" id="{BED60FD7-0F5B-EAB2-3588-9C9E0F5D300D}"/>
              </a:ext>
            </a:extLst>
          </p:cNvPr>
          <p:cNvSpPr/>
          <p:nvPr/>
        </p:nvSpPr>
        <p:spPr>
          <a:xfrm>
            <a:off x="1415009" y="4319946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tx1"/>
                </a:solidFill>
              </a:rPr>
              <a:t>온라인몰</a:t>
            </a:r>
          </a:p>
        </p:txBody>
      </p:sp>
      <p:sp>
        <p:nvSpPr>
          <p:cNvPr id="114" name="사각형: 둥근 모서리 113">
            <a:extLst>
              <a:ext uri="{FF2B5EF4-FFF2-40B4-BE49-F238E27FC236}">
                <a16:creationId xmlns:a16="http://schemas.microsoft.com/office/drawing/2014/main" id="{E0E10AD8-551D-D8AF-280D-F9C23A718EA0}"/>
              </a:ext>
            </a:extLst>
          </p:cNvPr>
          <p:cNvSpPr/>
          <p:nvPr/>
        </p:nvSpPr>
        <p:spPr>
          <a:xfrm>
            <a:off x="1415008" y="4732410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tx1"/>
                </a:solidFill>
              </a:rPr>
              <a:t>식품</a:t>
            </a:r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F2329ED2-E949-AA96-3F86-8F0ADA800EF7}"/>
              </a:ext>
            </a:extLst>
          </p:cNvPr>
          <p:cNvSpPr/>
          <p:nvPr/>
        </p:nvSpPr>
        <p:spPr>
          <a:xfrm>
            <a:off x="5553905" y="581025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grpSp>
        <p:nvGrpSpPr>
          <p:cNvPr id="118" name="그룹 117">
            <a:extLst>
              <a:ext uri="{FF2B5EF4-FFF2-40B4-BE49-F238E27FC236}">
                <a16:creationId xmlns:a16="http://schemas.microsoft.com/office/drawing/2014/main" id="{BFB68FE4-636D-093C-2047-3FB8654EF8D3}"/>
              </a:ext>
            </a:extLst>
          </p:cNvPr>
          <p:cNvGrpSpPr/>
          <p:nvPr/>
        </p:nvGrpSpPr>
        <p:grpSpPr>
          <a:xfrm>
            <a:off x="5851583" y="5573992"/>
            <a:ext cx="244417" cy="258694"/>
            <a:chOff x="1098607" y="3056422"/>
            <a:chExt cx="244417" cy="258694"/>
          </a:xfrm>
        </p:grpSpPr>
        <p:sp>
          <p:nvSpPr>
            <p:cNvPr id="119" name="이등변 삼각형 118">
              <a:extLst>
                <a:ext uri="{FF2B5EF4-FFF2-40B4-BE49-F238E27FC236}">
                  <a16:creationId xmlns:a16="http://schemas.microsoft.com/office/drawing/2014/main" id="{E5C29F06-6EEA-DE36-0564-96A095411CA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0" name="그룹 119">
              <a:extLst>
                <a:ext uri="{FF2B5EF4-FFF2-40B4-BE49-F238E27FC236}">
                  <a16:creationId xmlns:a16="http://schemas.microsoft.com/office/drawing/2014/main" id="{C07E4A5E-DFE6-E5FF-9B65-944C71C4717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1" name="Oval 593">
                <a:extLst>
                  <a:ext uri="{FF2B5EF4-FFF2-40B4-BE49-F238E27FC236}">
                    <a16:creationId xmlns:a16="http://schemas.microsoft.com/office/drawing/2014/main" id="{E1892886-9637-BDBD-8793-7976254F2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2" name="TextBox 14">
                <a:extLst>
                  <a:ext uri="{FF2B5EF4-FFF2-40B4-BE49-F238E27FC236}">
                    <a16:creationId xmlns:a16="http://schemas.microsoft.com/office/drawing/2014/main" id="{A5D808B5-09BF-AD26-D7AA-7D38A4FB8F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3" name="TextBox 122">
            <a:extLst>
              <a:ext uri="{FF2B5EF4-FFF2-40B4-BE49-F238E27FC236}">
                <a16:creationId xmlns:a16="http://schemas.microsoft.com/office/drawing/2014/main" id="{C7166EA7-34AC-2922-2553-E699FA8E884F}"/>
              </a:ext>
            </a:extLst>
          </p:cNvPr>
          <p:cNvSpPr txBox="1"/>
          <p:nvPr/>
        </p:nvSpPr>
        <p:spPr>
          <a:xfrm>
            <a:off x="7764066" y="1528131"/>
            <a:ext cx="3369468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7926309" y="1935647"/>
            <a:ext cx="3633537" cy="1338828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ko-KR" altLang="en-US" sz="900" dirty="0"/>
              <a:t>포인트</a:t>
            </a:r>
            <a:r>
              <a:rPr lang="en-US" altLang="ko-KR" sz="900" dirty="0"/>
              <a:t>/</a:t>
            </a:r>
            <a:r>
              <a:rPr lang="ko-KR" altLang="en-US" sz="900" dirty="0"/>
              <a:t>구매 </a:t>
            </a:r>
            <a:r>
              <a:rPr lang="ko-KR" altLang="en-US" sz="900" dirty="0" smtClean="0"/>
              <a:t>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포인트 사용 이력</a:t>
            </a:r>
            <a:r>
              <a:rPr lang="en-US" altLang="ko-KR" sz="900" dirty="0" smtClean="0"/>
              <a:t> 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(details)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- all field: </a:t>
            </a:r>
            <a:r>
              <a:rPr lang="en-US" altLang="ko-KR" sz="900" dirty="0" err="1" smtClean="0">
                <a:latin typeface="+mn-ea"/>
              </a:rPr>
              <a:t>readonly</a:t>
            </a:r>
            <a:endParaRPr lang="en-US" altLang="ko-KR" sz="900" dirty="0" smtClean="0">
              <a:latin typeface="+mn-ea"/>
            </a:endParaRPr>
          </a:p>
          <a:p>
            <a:endParaRPr lang="en-US" altLang="ko-KR" sz="900" dirty="0">
              <a:latin typeface="+mn-ea"/>
            </a:endParaRPr>
          </a:p>
          <a:p>
            <a:r>
              <a:rPr lang="en-US" altLang="ko-KR" sz="900" dirty="0" smtClean="0">
                <a:latin typeface="+mn-ea"/>
              </a:rPr>
              <a:t>3.Buttons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1) </a:t>
            </a:r>
            <a:r>
              <a:rPr lang="ko-KR" altLang="en-US" sz="900" dirty="0" smtClean="0">
                <a:latin typeface="+mn-ea"/>
              </a:rPr>
              <a:t>목록 </a:t>
            </a:r>
            <a:r>
              <a:rPr lang="en-US" altLang="ko-KR" sz="900" dirty="0" smtClean="0">
                <a:latin typeface="+mn-ea"/>
              </a:rPr>
              <a:t>(list)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- move to the list page</a:t>
            </a:r>
          </a:p>
        </p:txBody>
      </p:sp>
    </p:spTree>
    <p:extLst>
      <p:ext uri="{BB962C8B-B14F-4D97-AF65-F5344CB8AC3E}">
        <p14:creationId xmlns:p14="http://schemas.microsoft.com/office/powerpoint/2010/main" val="236766950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8894085"/>
              </p:ext>
            </p:extLst>
          </p:nvPr>
        </p:nvGraphicFramePr>
        <p:xfrm>
          <a:off x="7794170" y="725881"/>
          <a:ext cx="4397830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즐겨찾기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203436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7614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735428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501724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344171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즐겨찾기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3779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즐겨찾기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922743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82392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23692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즐겨찾기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88488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416400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73052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즐겨찾기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25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B6245B5-B8CE-F577-D336-CE770C2CF7A1}"/>
              </a:ext>
            </a:extLst>
          </p:cNvPr>
          <p:cNvSpPr txBox="1"/>
          <p:nvPr/>
        </p:nvSpPr>
        <p:spPr>
          <a:xfrm>
            <a:off x="314325" y="692380"/>
            <a:ext cx="208694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즐겨찾기 순위</a:t>
            </a: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E440726-B3C0-99EF-3104-E96C8D6BFC22}"/>
              </a:ext>
            </a:extLst>
          </p:cNvPr>
          <p:cNvSpPr/>
          <p:nvPr/>
        </p:nvSpPr>
        <p:spPr>
          <a:xfrm>
            <a:off x="5676787" y="2504399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5CC83629-A01F-CBB5-EBCF-1C1B292F94AA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94C9BDAB-67D2-A2DB-DA86-6AB8600B96AA}"/>
              </a:ext>
            </a:extLst>
          </p:cNvPr>
          <p:cNvCxnSpPr/>
          <p:nvPr/>
        </p:nvCxnSpPr>
        <p:spPr>
          <a:xfrm>
            <a:off x="357626" y="2921751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7AF09791-68C1-2D26-F855-E9B2246BEC8C}"/>
              </a:ext>
            </a:extLst>
          </p:cNvPr>
          <p:cNvSpPr txBox="1"/>
          <p:nvPr/>
        </p:nvSpPr>
        <p:spPr>
          <a:xfrm>
            <a:off x="352424" y="1239889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51452EC3-35D8-3500-9F58-62F31EE4749C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44A7AE0C-F8C8-2921-A626-2C1FC2A85BFC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7" name="그림 16" descr="렌치, 도구이(가) 표시된 사진&#10;&#10;자동 생성된 설명">
            <a:extLst>
              <a:ext uri="{FF2B5EF4-FFF2-40B4-BE49-F238E27FC236}">
                <a16:creationId xmlns:a16="http://schemas.microsoft.com/office/drawing/2014/main" id="{A3C22087-EA9D-4CF1-A0D7-5EE77C48B4B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A6079E03-88AC-D3F5-AD11-14685CD0936A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9" name="그림 18" descr="렌치, 도구이(가) 표시된 사진&#10;&#10;자동 생성된 설명">
            <a:extLst>
              <a:ext uri="{FF2B5EF4-FFF2-40B4-BE49-F238E27FC236}">
                <a16:creationId xmlns:a16="http://schemas.microsoft.com/office/drawing/2014/main" id="{13EDE726-3DF0-8440-3D4D-F739BED7968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4D2C8E87-ADE5-6BF1-AD75-F76CC487CBB5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A0FA63DF-0987-0D86-8294-593D20ECB508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FF476781-EA1B-AACA-E27B-3D61C2BCDEC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" name="Oval 593">
              <a:extLst>
                <a:ext uri="{FF2B5EF4-FFF2-40B4-BE49-F238E27FC236}">
                  <a16:creationId xmlns:a16="http://schemas.microsoft.com/office/drawing/2014/main" id="{5BDCE77A-D38B-6680-8270-F62199960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14AA9688-5F5A-51DC-2C9E-1107A084938D}"/>
              </a:ext>
            </a:extLst>
          </p:cNvPr>
          <p:cNvGrpSpPr/>
          <p:nvPr/>
        </p:nvGrpSpPr>
        <p:grpSpPr>
          <a:xfrm rot="5400000">
            <a:off x="2314137" y="6781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046F2D45-3122-8C0A-A2FF-CEC22D29366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747D5339-271C-8624-BA58-882A72AFC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12A95EC9-EA81-2D51-D394-4F1C8A3C2032}"/>
              </a:ext>
            </a:extLst>
          </p:cNvPr>
          <p:cNvGrpSpPr/>
          <p:nvPr/>
        </p:nvGrpSpPr>
        <p:grpSpPr>
          <a:xfrm>
            <a:off x="5676786" y="2059209"/>
            <a:ext cx="244417" cy="258694"/>
            <a:chOff x="1098607" y="3056422"/>
            <a:chExt cx="244417" cy="258694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35660111-60DD-11ED-0907-1E78386BC43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D31CD1FC-37F9-97EE-2DF2-79B6A8132AD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8CB348A6-EE3F-E2E0-E89C-6D8C100B7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42604A94-9B2F-A029-FE08-7805F862C3D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336DCA69-21E0-A965-1A90-A5C5E1B679CF}"/>
              </a:ext>
            </a:extLst>
          </p:cNvPr>
          <p:cNvSpPr/>
          <p:nvPr/>
        </p:nvSpPr>
        <p:spPr>
          <a:xfrm>
            <a:off x="2157682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45" name="직선 화살표 연결선 44">
            <a:extLst>
              <a:ext uri="{FF2B5EF4-FFF2-40B4-BE49-F238E27FC236}">
                <a16:creationId xmlns:a16="http://schemas.microsoft.com/office/drawing/2014/main" id="{8DDA98E8-1088-A098-F15B-5D6313DD960F}"/>
              </a:ext>
            </a:extLst>
          </p:cNvPr>
          <p:cNvCxnSpPr>
            <a:cxnSpLocks/>
            <a:stCxn id="15" idx="3"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7DF65E99-8086-C7EB-1C4F-660DFF293F2C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7" name="이등변 삼각형 46">
              <a:extLst>
                <a:ext uri="{FF2B5EF4-FFF2-40B4-BE49-F238E27FC236}">
                  <a16:creationId xmlns:a16="http://schemas.microsoft.com/office/drawing/2014/main" id="{EEC67EFA-8508-644F-4656-17DFA42B373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8" name="Oval 593">
              <a:extLst>
                <a:ext uri="{FF2B5EF4-FFF2-40B4-BE49-F238E27FC236}">
                  <a16:creationId xmlns:a16="http://schemas.microsoft.com/office/drawing/2014/main" id="{540BD79B-2A79-9D57-0F87-F09F6EC7A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92" name="사각형: 둥근 모서리 91">
            <a:extLst>
              <a:ext uri="{FF2B5EF4-FFF2-40B4-BE49-F238E27FC236}">
                <a16:creationId xmlns:a16="http://schemas.microsoft.com/office/drawing/2014/main" id="{192D1731-5842-A32D-B589-5E5F82B25DD2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94" name="표 15">
            <a:extLst>
              <a:ext uri="{FF2B5EF4-FFF2-40B4-BE49-F238E27FC236}">
                <a16:creationId xmlns:a16="http://schemas.microsoft.com/office/drawing/2014/main" id="{823F08F7-F16F-F9B9-13D4-2C27F993F6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114263"/>
              </p:ext>
            </p:extLst>
          </p:nvPr>
        </p:nvGraphicFramePr>
        <p:xfrm>
          <a:off x="433829" y="3510855"/>
          <a:ext cx="385431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946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68705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77964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즐겨찾기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17,000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11,000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4,500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91119D8E-F178-6C4D-C07B-9F773112F9C0}"/>
              </a:ext>
            </a:extLst>
          </p:cNvPr>
          <p:cNvSpPr/>
          <p:nvPr/>
        </p:nvSpPr>
        <p:spPr>
          <a:xfrm>
            <a:off x="5632096" y="3035426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03" name="그래픽 102" descr="다운로드 윤곽선">
            <a:extLst>
              <a:ext uri="{FF2B5EF4-FFF2-40B4-BE49-F238E27FC236}">
                <a16:creationId xmlns:a16="http://schemas.microsoft.com/office/drawing/2014/main" id="{B85A3D37-F6CD-A039-6C93-7DD7B034549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67588" y="3048389"/>
            <a:ext cx="204905" cy="204905"/>
          </a:xfrm>
          <a:prstGeom prst="rect">
            <a:avLst/>
          </a:prstGeom>
        </p:spPr>
      </p:pic>
      <p:pic>
        <p:nvPicPr>
          <p:cNvPr id="104" name="그림 103">
            <a:extLst>
              <a:ext uri="{FF2B5EF4-FFF2-40B4-BE49-F238E27FC236}">
                <a16:creationId xmlns:a16="http://schemas.microsoft.com/office/drawing/2014/main" id="{5FAD447B-C6F1-A7F8-A962-CE011D3BD2D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900688" y="5627296"/>
            <a:ext cx="3169061" cy="316369"/>
          </a:xfrm>
          <a:prstGeom prst="rect">
            <a:avLst/>
          </a:prstGeom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F8B74F6F-2E1F-D616-CEF8-1CDAA549DE29}"/>
              </a:ext>
            </a:extLst>
          </p:cNvPr>
          <p:cNvSpPr txBox="1"/>
          <p:nvPr/>
        </p:nvSpPr>
        <p:spPr>
          <a:xfrm>
            <a:off x="352869" y="3251975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D0984FA3-B54D-55C1-6E0B-943A7DBD388C}"/>
              </a:ext>
            </a:extLst>
          </p:cNvPr>
          <p:cNvGrpSpPr/>
          <p:nvPr/>
        </p:nvGrpSpPr>
        <p:grpSpPr>
          <a:xfrm>
            <a:off x="5371346" y="3047970"/>
            <a:ext cx="278496" cy="200053"/>
            <a:chOff x="1014019" y="2643309"/>
            <a:chExt cx="278496" cy="200053"/>
          </a:xfrm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18ED7CC4-3449-AB9E-2C3F-A42AC89FEB0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8" name="그룹 107">
              <a:extLst>
                <a:ext uri="{FF2B5EF4-FFF2-40B4-BE49-F238E27FC236}">
                  <a16:creationId xmlns:a16="http://schemas.microsoft.com/office/drawing/2014/main" id="{4DEE19A2-5B42-8926-5AA7-39B8BA90A96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9" name="Oval 593">
                <a:extLst>
                  <a:ext uri="{FF2B5EF4-FFF2-40B4-BE49-F238E27FC236}">
                    <a16:creationId xmlns:a16="http://schemas.microsoft.com/office/drawing/2014/main" id="{7C0F68EF-82E4-1733-BA78-370076179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0" name="TextBox 14">
                <a:extLst>
                  <a:ext uri="{FF2B5EF4-FFF2-40B4-BE49-F238E27FC236}">
                    <a16:creationId xmlns:a16="http://schemas.microsoft.com/office/drawing/2014/main" id="{69BB9905-AF8E-6F4A-5C76-68A5CBFC07D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74FA7FCC-0DF3-27ED-AFF6-63C661063B5E}"/>
              </a:ext>
            </a:extLst>
          </p:cNvPr>
          <p:cNvGrpSpPr/>
          <p:nvPr/>
        </p:nvGrpSpPr>
        <p:grpSpPr>
          <a:xfrm>
            <a:off x="2323416" y="3291690"/>
            <a:ext cx="244417" cy="258694"/>
            <a:chOff x="1098607" y="3056422"/>
            <a:chExt cx="244417" cy="258694"/>
          </a:xfrm>
        </p:grpSpPr>
        <p:sp>
          <p:nvSpPr>
            <p:cNvPr id="122" name="이등변 삼각형 121">
              <a:extLst>
                <a:ext uri="{FF2B5EF4-FFF2-40B4-BE49-F238E27FC236}">
                  <a16:creationId xmlns:a16="http://schemas.microsoft.com/office/drawing/2014/main" id="{7E00EEC1-CFBE-E116-4B9F-C13F9061EE6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3" name="그룹 122">
              <a:extLst>
                <a:ext uri="{FF2B5EF4-FFF2-40B4-BE49-F238E27FC236}">
                  <a16:creationId xmlns:a16="http://schemas.microsoft.com/office/drawing/2014/main" id="{2399B1DD-C815-90BB-589B-3E1B9FA76B7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4" name="Oval 593">
                <a:extLst>
                  <a:ext uri="{FF2B5EF4-FFF2-40B4-BE49-F238E27FC236}">
                    <a16:creationId xmlns:a16="http://schemas.microsoft.com/office/drawing/2014/main" id="{157C0E1E-F46B-AD63-9D64-0200DB12A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5" name="TextBox 14">
                <a:extLst>
                  <a:ext uri="{FF2B5EF4-FFF2-40B4-BE49-F238E27FC236}">
                    <a16:creationId xmlns:a16="http://schemas.microsoft.com/office/drawing/2014/main" id="{A4045FD1-19E7-810A-82D4-23ADEDAAB10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6" name="그룹 125">
            <a:extLst>
              <a:ext uri="{FF2B5EF4-FFF2-40B4-BE49-F238E27FC236}">
                <a16:creationId xmlns:a16="http://schemas.microsoft.com/office/drawing/2014/main" id="{18936122-E54A-6EB3-2FEF-F35EEF1EE0C8}"/>
              </a:ext>
            </a:extLst>
          </p:cNvPr>
          <p:cNvGrpSpPr/>
          <p:nvPr/>
        </p:nvGrpSpPr>
        <p:grpSpPr>
          <a:xfrm>
            <a:off x="728591" y="5670410"/>
            <a:ext cx="278496" cy="200053"/>
            <a:chOff x="1014019" y="2643309"/>
            <a:chExt cx="278496" cy="200053"/>
          </a:xfrm>
        </p:grpSpPr>
        <p:sp>
          <p:nvSpPr>
            <p:cNvPr id="127" name="이등변 삼각형 126">
              <a:extLst>
                <a:ext uri="{FF2B5EF4-FFF2-40B4-BE49-F238E27FC236}">
                  <a16:creationId xmlns:a16="http://schemas.microsoft.com/office/drawing/2014/main" id="{65CCF24E-3B52-3533-F530-1D7C2A203FB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8" name="그룹 127">
              <a:extLst>
                <a:ext uri="{FF2B5EF4-FFF2-40B4-BE49-F238E27FC236}">
                  <a16:creationId xmlns:a16="http://schemas.microsoft.com/office/drawing/2014/main" id="{9CE812B5-9BE0-BCCE-7DBF-27955E0787F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9" name="Oval 593">
                <a:extLst>
                  <a:ext uri="{FF2B5EF4-FFF2-40B4-BE49-F238E27FC236}">
                    <a16:creationId xmlns:a16="http://schemas.microsoft.com/office/drawing/2014/main" id="{9A5B9478-79C3-C565-CA53-125390F91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0" name="TextBox 14">
                <a:extLst>
                  <a:ext uri="{FF2B5EF4-FFF2-40B4-BE49-F238E27FC236}">
                    <a16:creationId xmlns:a16="http://schemas.microsoft.com/office/drawing/2014/main" id="{9E0A41FE-12D2-F1D6-BEFE-F2600EB0972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7F34D462-3ED6-5EAE-739F-F7F772E7EA67}"/>
              </a:ext>
            </a:extLst>
          </p:cNvPr>
          <p:cNvGrpSpPr/>
          <p:nvPr/>
        </p:nvGrpSpPr>
        <p:grpSpPr>
          <a:xfrm rot="5400000">
            <a:off x="3209533" y="1676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3" name="이등변 삼각형 132">
              <a:extLst>
                <a:ext uri="{FF2B5EF4-FFF2-40B4-BE49-F238E27FC236}">
                  <a16:creationId xmlns:a16="http://schemas.microsoft.com/office/drawing/2014/main" id="{5FA34CFC-1761-2DB6-4DCF-676132FBBB1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4" name="Oval 593">
              <a:extLst>
                <a:ext uri="{FF2B5EF4-FFF2-40B4-BE49-F238E27FC236}">
                  <a16:creationId xmlns:a16="http://schemas.microsoft.com/office/drawing/2014/main" id="{46C8CD61-4FC4-B683-63B4-CD1439840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135" name="그룹 134">
            <a:extLst>
              <a:ext uri="{FF2B5EF4-FFF2-40B4-BE49-F238E27FC236}">
                <a16:creationId xmlns:a16="http://schemas.microsoft.com/office/drawing/2014/main" id="{B2F222EC-0FE1-AEC1-843C-9533451F8C0B}"/>
              </a:ext>
            </a:extLst>
          </p:cNvPr>
          <p:cNvGrpSpPr/>
          <p:nvPr/>
        </p:nvGrpSpPr>
        <p:grpSpPr>
          <a:xfrm>
            <a:off x="993341" y="3042086"/>
            <a:ext cx="244417" cy="258694"/>
            <a:chOff x="1098607" y="3056422"/>
            <a:chExt cx="244417" cy="258694"/>
          </a:xfrm>
        </p:grpSpPr>
        <p:sp>
          <p:nvSpPr>
            <p:cNvPr id="136" name="이등변 삼각형 135">
              <a:extLst>
                <a:ext uri="{FF2B5EF4-FFF2-40B4-BE49-F238E27FC236}">
                  <a16:creationId xmlns:a16="http://schemas.microsoft.com/office/drawing/2014/main" id="{770D6A93-8F70-13F9-5769-38E6FD276F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7" name="그룹 136">
              <a:extLst>
                <a:ext uri="{FF2B5EF4-FFF2-40B4-BE49-F238E27FC236}">
                  <a16:creationId xmlns:a16="http://schemas.microsoft.com/office/drawing/2014/main" id="{4EAC1B7A-EDAC-A5C4-BB19-09A9BE9DF48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8" name="Oval 593">
                <a:extLst>
                  <a:ext uri="{FF2B5EF4-FFF2-40B4-BE49-F238E27FC236}">
                    <a16:creationId xmlns:a16="http://schemas.microsoft.com/office/drawing/2014/main" id="{9D979BA0-6FDB-FDB4-1C3B-F15708216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9" name="TextBox 14">
                <a:extLst>
                  <a:ext uri="{FF2B5EF4-FFF2-40B4-BE49-F238E27FC236}">
                    <a16:creationId xmlns:a16="http://schemas.microsoft.com/office/drawing/2014/main" id="{5123A128-FC7D-B3DE-8501-820FF962A27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0" name="사각형: 둥근 모서리 139">
            <a:extLst>
              <a:ext uri="{FF2B5EF4-FFF2-40B4-BE49-F238E27FC236}">
                <a16:creationId xmlns:a16="http://schemas.microsoft.com/office/drawing/2014/main" id="{6B6E0D80-877F-1389-41D2-ADF698251B8D}"/>
              </a:ext>
            </a:extLst>
          </p:cNvPr>
          <p:cNvSpPr/>
          <p:nvPr/>
        </p:nvSpPr>
        <p:spPr>
          <a:xfrm>
            <a:off x="1076324" y="249854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2" name="사각형: 둥근 모서리 141">
            <a:extLst>
              <a:ext uri="{FF2B5EF4-FFF2-40B4-BE49-F238E27FC236}">
                <a16:creationId xmlns:a16="http://schemas.microsoft.com/office/drawing/2014/main" id="{95D83523-6914-6ADB-ACB1-931F7492E641}"/>
              </a:ext>
            </a:extLst>
          </p:cNvPr>
          <p:cNvSpPr/>
          <p:nvPr/>
        </p:nvSpPr>
        <p:spPr>
          <a:xfrm>
            <a:off x="3711832" y="1744080"/>
            <a:ext cx="1000125" cy="725542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43" name="직선 화살표 연결선 142">
            <a:extLst>
              <a:ext uri="{FF2B5EF4-FFF2-40B4-BE49-F238E27FC236}">
                <a16:creationId xmlns:a16="http://schemas.microsoft.com/office/drawing/2014/main" id="{5F2A7CC6-C1DA-F898-30F0-FB66D6E484E0}"/>
              </a:ext>
            </a:extLst>
          </p:cNvPr>
          <p:cNvCxnSpPr>
            <a:cxnSpLocks/>
            <a:endCxn id="142" idx="1"/>
          </p:cNvCxnSpPr>
          <p:nvPr/>
        </p:nvCxnSpPr>
        <p:spPr>
          <a:xfrm flipV="1">
            <a:off x="2074408" y="2106851"/>
            <a:ext cx="1637424" cy="50141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45" name="그룹 144">
            <a:extLst>
              <a:ext uri="{FF2B5EF4-FFF2-40B4-BE49-F238E27FC236}">
                <a16:creationId xmlns:a16="http://schemas.microsoft.com/office/drawing/2014/main" id="{7D455660-C4B6-3E7E-E530-79F3A1B54DEF}"/>
              </a:ext>
            </a:extLst>
          </p:cNvPr>
          <p:cNvGrpSpPr/>
          <p:nvPr/>
        </p:nvGrpSpPr>
        <p:grpSpPr>
          <a:xfrm rot="5400000">
            <a:off x="4740182" y="186610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6" name="이등변 삼각형 145">
              <a:extLst>
                <a:ext uri="{FF2B5EF4-FFF2-40B4-BE49-F238E27FC236}">
                  <a16:creationId xmlns:a16="http://schemas.microsoft.com/office/drawing/2014/main" id="{6941BFE0-56A0-58B0-7D32-B6F873AE490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7" name="Oval 593">
              <a:extLst>
                <a:ext uri="{FF2B5EF4-FFF2-40B4-BE49-F238E27FC236}">
                  <a16:creationId xmlns:a16="http://schemas.microsoft.com/office/drawing/2014/main" id="{333913AB-4B13-90A1-5456-EFA89E7DF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48" name="사각형: 둥근 모서리 147">
            <a:extLst>
              <a:ext uri="{FF2B5EF4-FFF2-40B4-BE49-F238E27FC236}">
                <a16:creationId xmlns:a16="http://schemas.microsoft.com/office/drawing/2014/main" id="{560D7826-F7B0-8B54-6221-0E2002FC4612}"/>
              </a:ext>
            </a:extLst>
          </p:cNvPr>
          <p:cNvSpPr/>
          <p:nvPr/>
        </p:nvSpPr>
        <p:spPr>
          <a:xfrm>
            <a:off x="1074283" y="197583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50" name="그룹 149">
            <a:extLst>
              <a:ext uri="{FF2B5EF4-FFF2-40B4-BE49-F238E27FC236}">
                <a16:creationId xmlns:a16="http://schemas.microsoft.com/office/drawing/2014/main" id="{F6B1D1A3-53C6-87CB-808F-ED9250DDC17E}"/>
              </a:ext>
            </a:extLst>
          </p:cNvPr>
          <p:cNvGrpSpPr/>
          <p:nvPr/>
        </p:nvGrpSpPr>
        <p:grpSpPr>
          <a:xfrm rot="5400000">
            <a:off x="2099282" y="19779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1" name="이등변 삼각형 150">
              <a:extLst>
                <a:ext uri="{FF2B5EF4-FFF2-40B4-BE49-F238E27FC236}">
                  <a16:creationId xmlns:a16="http://schemas.microsoft.com/office/drawing/2014/main" id="{584FD805-F07A-B269-F308-33E962B42A5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2" name="Oval 593">
              <a:extLst>
                <a:ext uri="{FF2B5EF4-FFF2-40B4-BE49-F238E27FC236}">
                  <a16:creationId xmlns:a16="http://schemas.microsoft.com/office/drawing/2014/main" id="{F5680637-1707-8F1B-312B-B7EF85F91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161" name="TextBox 160">
            <a:extLst>
              <a:ext uri="{FF2B5EF4-FFF2-40B4-BE49-F238E27FC236}">
                <a16:creationId xmlns:a16="http://schemas.microsoft.com/office/drawing/2014/main" id="{2FC953DD-F00C-83F7-B2B1-111D7F9A71A6}"/>
              </a:ext>
            </a:extLst>
          </p:cNvPr>
          <p:cNvSpPr txBox="1"/>
          <p:nvPr/>
        </p:nvSpPr>
        <p:spPr>
          <a:xfrm>
            <a:off x="3090744" y="3251449"/>
            <a:ext cx="132155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 즐겨찾기 많은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62" name="그룹 161">
            <a:extLst>
              <a:ext uri="{FF2B5EF4-FFF2-40B4-BE49-F238E27FC236}">
                <a16:creationId xmlns:a16="http://schemas.microsoft.com/office/drawing/2014/main" id="{572C4B72-3DCB-AA09-0AC7-9A05E3ED0624}"/>
              </a:ext>
            </a:extLst>
          </p:cNvPr>
          <p:cNvGrpSpPr/>
          <p:nvPr/>
        </p:nvGrpSpPr>
        <p:grpSpPr>
          <a:xfrm>
            <a:off x="3568455" y="3032874"/>
            <a:ext cx="244417" cy="258694"/>
            <a:chOff x="1098607" y="3056422"/>
            <a:chExt cx="244417" cy="258694"/>
          </a:xfrm>
        </p:grpSpPr>
        <p:sp>
          <p:nvSpPr>
            <p:cNvPr id="163" name="이등변 삼각형 162">
              <a:extLst>
                <a:ext uri="{FF2B5EF4-FFF2-40B4-BE49-F238E27FC236}">
                  <a16:creationId xmlns:a16="http://schemas.microsoft.com/office/drawing/2014/main" id="{39B5D685-B95D-5E94-53E9-3F2FDE8ECBD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4" name="그룹 163">
              <a:extLst>
                <a:ext uri="{FF2B5EF4-FFF2-40B4-BE49-F238E27FC236}">
                  <a16:creationId xmlns:a16="http://schemas.microsoft.com/office/drawing/2014/main" id="{36BA870C-8E02-1C68-A591-31D1061CED1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5" name="Oval 593">
                <a:extLst>
                  <a:ext uri="{FF2B5EF4-FFF2-40B4-BE49-F238E27FC236}">
                    <a16:creationId xmlns:a16="http://schemas.microsoft.com/office/drawing/2014/main" id="{6F7F42F5-EC8B-2AA1-9346-B2B933A19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6" name="TextBox 14">
                <a:extLst>
                  <a:ext uri="{FF2B5EF4-FFF2-40B4-BE49-F238E27FC236}">
                    <a16:creationId xmlns:a16="http://schemas.microsoft.com/office/drawing/2014/main" id="{8AB3BFE6-F179-5F11-D211-F060C28094F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7" name="사각형: 둥근 모서리 166">
            <a:extLst>
              <a:ext uri="{FF2B5EF4-FFF2-40B4-BE49-F238E27FC236}">
                <a16:creationId xmlns:a16="http://schemas.microsoft.com/office/drawing/2014/main" id="{6E476A32-AD2F-ED2C-4622-15C1EED645A6}"/>
              </a:ext>
            </a:extLst>
          </p:cNvPr>
          <p:cNvSpPr/>
          <p:nvPr/>
        </p:nvSpPr>
        <p:spPr>
          <a:xfrm>
            <a:off x="4871770" y="3526034"/>
            <a:ext cx="1198732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즐겨찾기 많은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즐겨찾기 적은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68" name="직선 화살표 연결선 167">
            <a:extLst>
              <a:ext uri="{FF2B5EF4-FFF2-40B4-BE49-F238E27FC236}">
                <a16:creationId xmlns:a16="http://schemas.microsoft.com/office/drawing/2014/main" id="{38401BDA-67AE-2EC5-8DB1-FF9E9E02D7B3}"/>
              </a:ext>
            </a:extLst>
          </p:cNvPr>
          <p:cNvCxnSpPr>
            <a:cxnSpLocks/>
            <a:endCxn id="167" idx="1"/>
          </p:cNvCxnSpPr>
          <p:nvPr/>
        </p:nvCxnSpPr>
        <p:spPr>
          <a:xfrm>
            <a:off x="4275914" y="3440949"/>
            <a:ext cx="595856" cy="30162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6122EE8B-CEE0-8723-F314-D279538E5B76}"/>
              </a:ext>
            </a:extLst>
          </p:cNvPr>
          <p:cNvSpPr txBox="1"/>
          <p:nvPr/>
        </p:nvSpPr>
        <p:spPr>
          <a:xfrm>
            <a:off x="7794169" y="3991259"/>
            <a:ext cx="42076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카테고리 </a:t>
            </a:r>
            <a:r>
              <a:rPr lang="en-US" altLang="ko-KR" sz="900"/>
              <a:t>: </a:t>
            </a:r>
            <a:r>
              <a:rPr lang="ko-KR" altLang="en-US" sz="900"/>
              <a:t>매장 유형이 온라인몰인 경우</a:t>
            </a:r>
            <a:r>
              <a:rPr lang="en-US" altLang="ko-KR" sz="900"/>
              <a:t>, </a:t>
            </a:r>
            <a:r>
              <a:rPr lang="ko-KR" altLang="en-US" sz="900"/>
              <a:t>온라인몰카테고리그룹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             </a:t>
            </a:r>
            <a:r>
              <a:rPr lang="ko-KR" altLang="en-US" sz="900"/>
              <a:t>매장 유형이 스마트 오더인 경우</a:t>
            </a:r>
            <a:r>
              <a:rPr lang="en-US" altLang="ko-KR" sz="900"/>
              <a:t>, </a:t>
            </a:r>
            <a:r>
              <a:rPr lang="ko-KR" altLang="en-US" sz="900"/>
              <a:t>스마트오더카테고리그룹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             </a:t>
            </a:r>
            <a:r>
              <a:rPr lang="ko-KR" altLang="en-US" sz="900"/>
              <a:t>를 표시</a:t>
            </a:r>
            <a:endParaRPr lang="en-US" altLang="ko-KR" sz="900"/>
          </a:p>
          <a:p>
            <a:r>
              <a:rPr lang="en-US" altLang="ko-KR" sz="900"/>
              <a:t>- </a:t>
            </a:r>
            <a:r>
              <a:rPr lang="ko-KR" altLang="en-US" sz="900"/>
              <a:t>사용처명 </a:t>
            </a:r>
            <a:r>
              <a:rPr lang="en-US" altLang="ko-KR" sz="900"/>
              <a:t>: </a:t>
            </a:r>
            <a:r>
              <a:rPr lang="ko-KR" altLang="en-US" sz="900"/>
              <a:t>브랜드그룹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/</a:t>
            </a:r>
            <a:r>
              <a:rPr lang="ko-KR" altLang="en-US" sz="900"/>
              <a:t>작성 예정</a:t>
            </a:r>
            <a:r>
              <a:rPr lang="en-US" altLang="ko-KR" sz="900"/>
              <a:t>)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7889063" y="966066"/>
            <a:ext cx="3633537" cy="6878806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포인트</a:t>
            </a:r>
            <a:r>
              <a:rPr lang="en-US" altLang="ko-KR" sz="900" dirty="0"/>
              <a:t>/</a:t>
            </a:r>
            <a:r>
              <a:rPr lang="ko-KR" altLang="en-US" sz="900" dirty="0"/>
              <a:t>구매 관리 </a:t>
            </a:r>
            <a:r>
              <a:rPr lang="en-US" altLang="ko-KR" sz="900" dirty="0"/>
              <a:t>&gt;</a:t>
            </a:r>
            <a:r>
              <a:rPr lang="ko-KR" altLang="en-US" sz="900" dirty="0" smtClean="0"/>
              <a:t> 즐겨찾기 순위 </a:t>
            </a:r>
            <a:r>
              <a:rPr lang="en-US" altLang="ko-KR" sz="900" dirty="0" smtClean="0"/>
              <a:t>(favorites ranking)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2.Search options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기간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reg_date</a:t>
            </a:r>
            <a:r>
              <a:rPr lang="en-US" altLang="ko-KR" sz="900" dirty="0" smtClean="0"/>
              <a:t>} (from ~ to)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 &amp; </a:t>
            </a:r>
            <a:r>
              <a:rPr lang="en-US" altLang="ko-KR" sz="900" dirty="0" err="1" smtClean="0"/>
              <a:t>datepicker</a:t>
            </a:r>
            <a:r>
              <a:rPr lang="en-US" altLang="ko-KR" sz="900" dirty="0" smtClean="0"/>
              <a:t> (form ~ to)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매장 분류 </a:t>
            </a:r>
            <a:r>
              <a:rPr lang="en-US" altLang="ko-KR" sz="900" dirty="0" smtClean="0"/>
              <a:t>: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: {</a:t>
            </a:r>
            <a:r>
              <a:rPr lang="en-US" altLang="ko-KR" sz="900" dirty="0" err="1"/>
              <a:t>st_mall.</a:t>
            </a:r>
            <a:r>
              <a:rPr lang="en-US" altLang="ko-KR" sz="900" dirty="0" err="1" smtClean="0"/>
              <a:t>mall_type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   - options: </a:t>
            </a:r>
            <a:r>
              <a:rPr lang="ko-KR" altLang="en-US" sz="900" dirty="0" smtClean="0"/>
              <a:t>매장 유형 </a:t>
            </a:r>
            <a:r>
              <a:rPr lang="en-US" altLang="ko-KR" sz="900" dirty="0" smtClean="0"/>
              <a:t>(select), </a:t>
            </a:r>
            <a:r>
              <a:rPr lang="ko-KR" altLang="en-US" sz="900" dirty="0"/>
              <a:t>온라인몰</a:t>
            </a:r>
            <a:r>
              <a:rPr lang="en-US" altLang="ko-KR" sz="900" dirty="0"/>
              <a:t>/</a:t>
            </a:r>
            <a:r>
              <a:rPr lang="ko-KR" altLang="en-US" sz="900" dirty="0"/>
              <a:t>스마트 </a:t>
            </a:r>
            <a:r>
              <a:rPr lang="ko-KR" altLang="en-US" sz="900" dirty="0" smtClean="0"/>
              <a:t>오더 </a:t>
            </a:r>
            <a:r>
              <a:rPr lang="en-US" altLang="ko-KR" sz="900" dirty="0"/>
              <a:t>('</a:t>
            </a:r>
            <a:r>
              <a:rPr lang="en-US" altLang="ko-KR" sz="900" dirty="0" err="1"/>
              <a:t>online',</a:t>
            </a:r>
            <a:r>
              <a:rPr lang="en-US" altLang="ko-KR" sz="900" dirty="0" err="1" smtClean="0"/>
              <a:t>'store</a:t>
            </a:r>
            <a:r>
              <a:rPr lang="en-US" altLang="ko-KR" sz="900" dirty="0" smtClean="0"/>
              <a:t>‘)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b)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: {</a:t>
            </a:r>
            <a:r>
              <a:rPr lang="en-US" altLang="ko-KR" sz="900" dirty="0" err="1"/>
              <a:t>st_mall.</a:t>
            </a:r>
            <a:r>
              <a:rPr lang="en-US" altLang="ko-KR" sz="900" dirty="0" err="1" smtClean="0"/>
              <a:t>mall_name</a:t>
            </a:r>
            <a:r>
              <a:rPr lang="en-US" altLang="ko-KR" sz="900" dirty="0" smtClean="0"/>
              <a:t>} 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</a:t>
            </a:r>
            <a:r>
              <a:rPr lang="en-US" altLang="ko-KR" sz="900" dirty="0" err="1" smtClean="0"/>
              <a:t>placehoder</a:t>
            </a:r>
            <a:r>
              <a:rPr lang="en-US" altLang="ko-KR" sz="900" dirty="0" smtClean="0"/>
              <a:t>: “</a:t>
            </a:r>
            <a:r>
              <a:rPr lang="ko-KR" altLang="en-US" sz="900" dirty="0" smtClean="0"/>
              <a:t>직접 입력</a:t>
            </a:r>
            <a:r>
              <a:rPr lang="en-US" altLang="ko-KR" sz="900" dirty="0" smtClean="0"/>
              <a:t>“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c) </a:t>
            </a:r>
            <a:r>
              <a:rPr lang="en-US" altLang="ko-KR" sz="900" dirty="0" err="1" smtClean="0"/>
              <a:t>selectbox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: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- default option: ‘</a:t>
            </a:r>
            <a:r>
              <a:rPr lang="ko-KR" altLang="en-US" sz="900" dirty="0" smtClean="0"/>
              <a:t>카테고리</a:t>
            </a:r>
            <a:r>
              <a:rPr lang="en-US" altLang="ko-KR" sz="900" dirty="0" smtClean="0"/>
              <a:t>’ (select)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c-1) if </a:t>
            </a:r>
            <a:r>
              <a:rPr lang="en-US" altLang="ko-KR" sz="900" dirty="0" err="1" smtClean="0"/>
              <a:t>mall_type</a:t>
            </a:r>
            <a:r>
              <a:rPr lang="en-US" altLang="ko-KR" sz="900" dirty="0" smtClean="0"/>
              <a:t> is </a:t>
            </a:r>
            <a:r>
              <a:rPr lang="en-US" altLang="ko-KR" sz="900" dirty="0"/>
              <a:t>‘</a:t>
            </a:r>
            <a:r>
              <a:rPr lang="en-US" altLang="ko-KR" sz="900" dirty="0" smtClean="0"/>
              <a:t>'online’ selected : {</a:t>
            </a:r>
            <a:r>
              <a:rPr lang="en-US" altLang="ko-KR" sz="900" dirty="0" err="1"/>
              <a:t>st_mall.category_code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 - load OM codes</a:t>
            </a:r>
            <a:br>
              <a:rPr lang="en-US" altLang="ko-KR" sz="900" dirty="0" smtClean="0"/>
            </a:br>
            <a:r>
              <a:rPr lang="en-US" altLang="ko-KR" sz="900" dirty="0" smtClean="0"/>
              <a:t>        c-2) </a:t>
            </a:r>
            <a:r>
              <a:rPr lang="en-US" altLang="ko-KR" sz="900" dirty="0"/>
              <a:t>if </a:t>
            </a:r>
            <a:r>
              <a:rPr lang="en-US" altLang="ko-KR" sz="900" dirty="0" err="1"/>
              <a:t>mall_type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is ‘</a:t>
            </a:r>
            <a:r>
              <a:rPr lang="en-US" altLang="ko-KR" sz="900" dirty="0"/>
              <a:t>'store</a:t>
            </a:r>
            <a:r>
              <a:rPr lang="en-US" altLang="ko-KR" sz="900" dirty="0" smtClean="0"/>
              <a:t>’ selected :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st_mall</a:t>
            </a:r>
            <a:r>
              <a:rPr lang="en-US" altLang="ko-KR" sz="900" dirty="0"/>
              <a:t>. </a:t>
            </a:r>
            <a:r>
              <a:rPr lang="en-US" altLang="ko-KR" sz="900" dirty="0" err="1"/>
              <a:t>store_category_code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 - load SO codes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표시 범위 </a:t>
            </a:r>
            <a:r>
              <a:rPr lang="en-US" altLang="ko-KR" sz="900" dirty="0" smtClean="0"/>
              <a:t>: display count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options: </a:t>
            </a:r>
            <a:r>
              <a:rPr lang="ko-KR" altLang="en-US" sz="900" dirty="0" smtClean="0"/>
              <a:t>선택 </a:t>
            </a:r>
            <a:r>
              <a:rPr lang="en-US" altLang="ko-KR" sz="900" dirty="0" smtClean="0"/>
              <a:t>(select), 10</a:t>
            </a:r>
            <a:r>
              <a:rPr lang="ko-KR" altLang="en-US" sz="900" dirty="0" smtClean="0"/>
              <a:t>개</a:t>
            </a:r>
            <a:r>
              <a:rPr lang="en-US" altLang="ko-KR" sz="900" dirty="0" smtClean="0"/>
              <a:t>/50</a:t>
            </a:r>
            <a:r>
              <a:rPr lang="ko-KR" altLang="en-US" sz="900" dirty="0" smtClean="0"/>
              <a:t>개</a:t>
            </a:r>
            <a:r>
              <a:rPr lang="en-US" altLang="ko-KR" sz="900" dirty="0" smtClean="0"/>
              <a:t>/100</a:t>
            </a:r>
            <a:r>
              <a:rPr lang="ko-KR" altLang="en-US" sz="900" dirty="0" smtClean="0"/>
              <a:t>개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직접 입력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if </a:t>
            </a:r>
            <a:r>
              <a:rPr lang="ko-KR" altLang="en-US" sz="900" dirty="0" smtClean="0"/>
              <a:t>직접 입력 </a:t>
            </a:r>
            <a:r>
              <a:rPr lang="en-US" altLang="ko-KR" sz="900" dirty="0" smtClean="0"/>
              <a:t>is selected, append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 next to </a:t>
            </a:r>
            <a:r>
              <a:rPr lang="en-US" altLang="ko-KR" sz="900" dirty="0" err="1" smtClean="0"/>
              <a:t>selectbox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a-1) </a:t>
            </a:r>
            <a:r>
              <a:rPr lang="en-US" altLang="ko-KR" sz="900" dirty="0" err="1" smtClean="0"/>
              <a:t>inputbox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- validation: number, min (&gt; 0)</a:t>
            </a:r>
            <a:br>
              <a:rPr lang="en-US" altLang="ko-KR" sz="900" dirty="0" smtClean="0"/>
            </a:br>
            <a:r>
              <a:rPr lang="en-US" altLang="ko-KR" sz="900" dirty="0" smtClean="0"/>
              <a:t>     b) </a:t>
            </a:r>
            <a:r>
              <a:rPr lang="en-US" altLang="ko-KR" sz="900" b="1" dirty="0" smtClean="0"/>
              <a:t>if display count is selected, display grid rows until the count</a:t>
            </a:r>
          </a:p>
          <a:p>
            <a:r>
              <a:rPr lang="en-US" altLang="ko-KR" sz="900" dirty="0"/>
              <a:t> </a:t>
            </a:r>
            <a:endParaRPr lang="en-US" altLang="ko-KR" sz="900" dirty="0" smtClean="0"/>
          </a:p>
          <a:p>
            <a:r>
              <a:rPr lang="en-US" altLang="ko-KR" sz="900" dirty="0" smtClean="0">
                <a:latin typeface="+mn-ea"/>
              </a:rPr>
              <a:t>3.Grid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1) logic</a:t>
            </a:r>
          </a:p>
          <a:p>
            <a:r>
              <a:rPr lang="en-US" altLang="ko-KR" sz="900" dirty="0">
                <a:latin typeface="+mn-ea"/>
              </a:rPr>
              <a:t>     DB: </a:t>
            </a:r>
            <a:r>
              <a:rPr lang="en-US" altLang="ko-KR" sz="900" dirty="0" err="1" smtClean="0">
                <a:latin typeface="+mn-ea"/>
              </a:rPr>
              <a:t>st_mall_favorites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select: COUNT(*)</a:t>
            </a:r>
            <a:br>
              <a:rPr lang="en-US" altLang="ko-KR" sz="900" dirty="0" smtClean="0">
                <a:latin typeface="+mn-ea"/>
              </a:rPr>
            </a:br>
            <a:r>
              <a:rPr lang="en-US" altLang="ko-KR" sz="900" dirty="0" smtClean="0">
                <a:latin typeface="+mn-ea"/>
              </a:rPr>
              <a:t>     conditions: set by search options</a:t>
            </a:r>
          </a:p>
          <a:p>
            <a:r>
              <a:rPr lang="en-US" altLang="ko-KR" sz="900" dirty="0">
                <a:latin typeface="+mn-ea"/>
              </a:rPr>
              <a:t>     group by: </a:t>
            </a:r>
            <a:r>
              <a:rPr lang="en-US" altLang="ko-KR" sz="900" dirty="0" err="1">
                <a:latin typeface="+mn-ea"/>
              </a:rPr>
              <a:t>mall_code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2) sort options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a) </a:t>
            </a:r>
            <a:r>
              <a:rPr lang="ko-KR" altLang="en-US" sz="900" dirty="0" smtClean="0">
                <a:latin typeface="+mn-ea"/>
              </a:rPr>
              <a:t>즐겨찾기 많은 순 </a:t>
            </a:r>
            <a:r>
              <a:rPr lang="en-US" altLang="ko-KR" sz="900" dirty="0" smtClean="0">
                <a:latin typeface="+mn-ea"/>
              </a:rPr>
              <a:t>: COUNT value DESC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b) </a:t>
            </a:r>
            <a:r>
              <a:rPr lang="ko-KR" altLang="en-US" sz="900" dirty="0">
                <a:latin typeface="+mn-ea"/>
              </a:rPr>
              <a:t>즐겨찾기 </a:t>
            </a:r>
            <a:r>
              <a:rPr lang="ko-KR" altLang="en-US" sz="900" dirty="0" smtClean="0">
                <a:latin typeface="+mn-ea"/>
              </a:rPr>
              <a:t>적은 </a:t>
            </a:r>
            <a:r>
              <a:rPr lang="ko-KR" altLang="en-US" sz="900" dirty="0">
                <a:latin typeface="+mn-ea"/>
              </a:rPr>
              <a:t>순 </a:t>
            </a:r>
            <a:r>
              <a:rPr lang="en-US" altLang="ko-KR" sz="900" dirty="0" smtClean="0">
                <a:latin typeface="+mn-ea"/>
              </a:rPr>
              <a:t>: COUNT </a:t>
            </a:r>
            <a:r>
              <a:rPr lang="en-US" altLang="ko-KR" sz="900" dirty="0">
                <a:latin typeface="+mn-ea"/>
              </a:rPr>
              <a:t>value </a:t>
            </a:r>
            <a:r>
              <a:rPr lang="en-US" altLang="ko-KR" sz="900" dirty="0" smtClean="0">
                <a:latin typeface="+mn-ea"/>
              </a:rPr>
              <a:t>ASC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3) columns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a) </a:t>
            </a:r>
            <a:r>
              <a:rPr lang="ko-KR" altLang="en-US" sz="900" dirty="0" smtClean="0">
                <a:latin typeface="+mn-ea"/>
              </a:rPr>
              <a:t>순위 </a:t>
            </a:r>
            <a:r>
              <a:rPr lang="en-US" altLang="ko-KR" sz="900" dirty="0" smtClean="0">
                <a:latin typeface="+mn-ea"/>
              </a:rPr>
              <a:t>: logical no (1,2,..)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b) </a:t>
            </a:r>
            <a:r>
              <a:rPr lang="ko-KR" altLang="en-US" sz="900" dirty="0" smtClean="0">
                <a:latin typeface="+mn-ea"/>
              </a:rPr>
              <a:t>매장 유형 </a:t>
            </a:r>
            <a:r>
              <a:rPr lang="en-US" altLang="ko-KR" sz="900" dirty="0" smtClean="0">
                <a:latin typeface="+mn-ea"/>
              </a:rPr>
              <a:t>: {</a:t>
            </a:r>
            <a:r>
              <a:rPr lang="en-US" altLang="ko-KR" sz="900" dirty="0" err="1" smtClean="0"/>
              <a:t>st_mall.mall_type</a:t>
            </a:r>
            <a:r>
              <a:rPr lang="en-US" altLang="ko-KR" sz="900" dirty="0" smtClean="0"/>
              <a:t>} (show code name)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c) </a:t>
            </a:r>
            <a:r>
              <a:rPr lang="ko-KR" altLang="en-US" sz="900" dirty="0" smtClean="0">
                <a:latin typeface="+mn-ea"/>
              </a:rPr>
              <a:t>카테고리 </a:t>
            </a:r>
            <a:r>
              <a:rPr lang="en-US" altLang="ko-KR" sz="900" dirty="0" smtClean="0">
                <a:latin typeface="+mn-ea"/>
              </a:rPr>
              <a:t>: </a:t>
            </a:r>
            <a:br>
              <a:rPr lang="en-US" altLang="ko-KR" sz="900" dirty="0" smtClean="0">
                <a:latin typeface="+mn-ea"/>
              </a:rPr>
            </a:br>
            <a:r>
              <a:rPr lang="en-US" altLang="ko-KR" sz="900" dirty="0" smtClean="0">
                <a:latin typeface="+mn-ea"/>
              </a:rPr>
              <a:t>      - </a:t>
            </a:r>
            <a:r>
              <a:rPr lang="en-US" altLang="ko-KR" sz="900" dirty="0"/>
              <a:t>if </a:t>
            </a:r>
            <a:r>
              <a:rPr lang="en-US" altLang="ko-KR" sz="900" dirty="0" err="1"/>
              <a:t>mall_type</a:t>
            </a:r>
            <a:r>
              <a:rPr lang="en-US" altLang="ko-KR" sz="900" dirty="0"/>
              <a:t> =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‘'online</a:t>
            </a:r>
            <a:r>
              <a:rPr lang="en-US" altLang="ko-KR" sz="900" dirty="0" smtClean="0"/>
              <a:t>’,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st_mall.category_code</a:t>
            </a:r>
            <a:r>
              <a:rPr lang="en-US" altLang="ko-KR" sz="900" dirty="0" smtClean="0"/>
              <a:t>} (show code name)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 - </a:t>
            </a:r>
            <a:r>
              <a:rPr lang="en-US" altLang="ko-KR" sz="900" dirty="0"/>
              <a:t>if </a:t>
            </a:r>
            <a:r>
              <a:rPr lang="en-US" altLang="ko-KR" sz="900" dirty="0" err="1"/>
              <a:t>mall_type</a:t>
            </a:r>
            <a:r>
              <a:rPr lang="en-US" altLang="ko-KR" sz="900" dirty="0"/>
              <a:t> = </a:t>
            </a:r>
            <a:r>
              <a:rPr lang="en-US" altLang="ko-KR" sz="900" dirty="0" smtClean="0"/>
              <a:t>‘</a:t>
            </a:r>
            <a:r>
              <a:rPr lang="en-US" altLang="ko-KR" sz="900" dirty="0"/>
              <a:t>'store</a:t>
            </a:r>
            <a:r>
              <a:rPr lang="en-US" altLang="ko-KR" sz="900" dirty="0" smtClean="0"/>
              <a:t>’,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st_mall</a:t>
            </a:r>
            <a:r>
              <a:rPr lang="en-US" altLang="ko-KR" sz="900" dirty="0"/>
              <a:t>. </a:t>
            </a:r>
            <a:r>
              <a:rPr lang="en-US" altLang="ko-KR" sz="900" dirty="0" err="1"/>
              <a:t>store_category_code</a:t>
            </a:r>
            <a:r>
              <a:rPr lang="en-US" altLang="ko-KR" sz="900" dirty="0" smtClean="0"/>
              <a:t>} 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d) </a:t>
            </a:r>
            <a:r>
              <a:rPr lang="ko-KR" altLang="en-US" sz="900" dirty="0" smtClean="0">
                <a:latin typeface="+mn-ea"/>
              </a:rPr>
              <a:t>사용처명 </a:t>
            </a:r>
            <a:r>
              <a:rPr lang="en-US" altLang="ko-KR" sz="900" dirty="0" smtClean="0">
                <a:latin typeface="+mn-ea"/>
              </a:rPr>
              <a:t>: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st_mall.mall_name</a:t>
            </a:r>
            <a:r>
              <a:rPr lang="en-US" altLang="ko-KR" sz="900" dirty="0"/>
              <a:t>} 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e) </a:t>
            </a:r>
            <a:r>
              <a:rPr lang="ko-KR" altLang="en-US" sz="900" dirty="0" smtClean="0">
                <a:latin typeface="+mn-ea"/>
              </a:rPr>
              <a:t>즐겨찾기 수 </a:t>
            </a:r>
            <a:r>
              <a:rPr lang="en-US" altLang="ko-KR" sz="900" dirty="0" smtClean="0">
                <a:latin typeface="+mn-ea"/>
              </a:rPr>
              <a:t>: COUNT value (apply 1000 separator)</a:t>
            </a:r>
          </a:p>
          <a:p>
            <a:endParaRPr lang="en-US" altLang="ko-KR" sz="900" dirty="0">
              <a:latin typeface="+mn-ea"/>
            </a:endParaRPr>
          </a:p>
          <a:p>
            <a:r>
              <a:rPr lang="en-US" altLang="ko-KR" sz="900" dirty="0" smtClean="0">
                <a:latin typeface="+mn-ea"/>
              </a:rPr>
              <a:t>4.</a:t>
            </a:r>
            <a:r>
              <a:rPr lang="ko-KR" altLang="en-US" sz="900" dirty="0" smtClean="0">
                <a:latin typeface="+mn-ea"/>
              </a:rPr>
              <a:t>엑셀 다운 </a:t>
            </a:r>
            <a:r>
              <a:rPr lang="en-US" altLang="ko-KR" sz="900" dirty="0" smtClean="0">
                <a:latin typeface="+mn-ea"/>
              </a:rPr>
              <a:t>(download excel)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- file name : ‘</a:t>
            </a:r>
            <a:r>
              <a:rPr lang="ko-KR" altLang="en-US" sz="900" dirty="0" smtClean="0">
                <a:latin typeface="+mn-ea"/>
              </a:rPr>
              <a:t>즐겨찾기 순위</a:t>
            </a:r>
            <a:r>
              <a:rPr lang="en-US" altLang="ko-KR" sz="900" dirty="0" smtClean="0">
                <a:latin typeface="+mn-ea"/>
              </a:rPr>
              <a:t>.</a:t>
            </a:r>
            <a:r>
              <a:rPr lang="en-US" altLang="ko-KR" sz="900" dirty="0" err="1" smtClean="0">
                <a:latin typeface="+mn-ea"/>
              </a:rPr>
              <a:t>xlsx</a:t>
            </a:r>
            <a:r>
              <a:rPr lang="en-US" altLang="ko-KR" sz="900" dirty="0" smtClean="0">
                <a:latin typeface="+mn-ea"/>
              </a:rPr>
              <a:t>’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- columns: all Grid columns</a:t>
            </a:r>
          </a:p>
        </p:txBody>
      </p:sp>
    </p:spTree>
    <p:extLst>
      <p:ext uri="{BB962C8B-B14F-4D97-AF65-F5344CB8AC3E}">
        <p14:creationId xmlns:p14="http://schemas.microsoft.com/office/powerpoint/2010/main" val="262697135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2085634"/>
              </p:ext>
            </p:extLst>
          </p:nvPr>
        </p:nvGraphicFramePr>
        <p:xfrm>
          <a:off x="7794170" y="725881"/>
          <a:ext cx="4397830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매출액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515432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64178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688275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284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73211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주문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80104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매출액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595087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68807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09471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매출액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70749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516057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206747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매출액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26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118C318-FB85-744F-C404-501454B5CC39}"/>
              </a:ext>
            </a:extLst>
          </p:cNvPr>
          <p:cNvSpPr txBox="1"/>
          <p:nvPr/>
        </p:nvSpPr>
        <p:spPr>
          <a:xfrm>
            <a:off x="302293" y="6923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매출액 순위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01820D4C-5447-5B73-1792-7DC89DCA1FD0}"/>
              </a:ext>
            </a:extLst>
          </p:cNvPr>
          <p:cNvSpPr/>
          <p:nvPr/>
        </p:nvSpPr>
        <p:spPr>
          <a:xfrm>
            <a:off x="5676787" y="248535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49A3330F-7BCA-00A6-B5A6-B3889CC45A6C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23F13D7A-56DD-E16B-64EE-B256C2CD8915}"/>
              </a:ext>
            </a:extLst>
          </p:cNvPr>
          <p:cNvCxnSpPr/>
          <p:nvPr/>
        </p:nvCxnSpPr>
        <p:spPr>
          <a:xfrm>
            <a:off x="357626" y="2950326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A87BA705-AE56-A8FC-CC94-11BDE7FDD680}"/>
              </a:ext>
            </a:extLst>
          </p:cNvPr>
          <p:cNvSpPr txBox="1"/>
          <p:nvPr/>
        </p:nvSpPr>
        <p:spPr>
          <a:xfrm>
            <a:off x="352424" y="1239889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18DA62AF-0D58-1F68-6328-1C449421397C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3" name="그림 12" descr="렌치, 도구이(가) 표시된 사진&#10;&#10;자동 생성된 설명">
            <a:extLst>
              <a:ext uri="{FF2B5EF4-FFF2-40B4-BE49-F238E27FC236}">
                <a16:creationId xmlns:a16="http://schemas.microsoft.com/office/drawing/2014/main" id="{73BB2DDB-7061-12C2-0064-87BC1993289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509E6822-1C62-0B86-5028-4622F7F3C7BD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" name="그림 14" descr="렌치, 도구이(가) 표시된 사진&#10;&#10;자동 생성된 설명">
            <a:extLst>
              <a:ext uri="{FF2B5EF4-FFF2-40B4-BE49-F238E27FC236}">
                <a16:creationId xmlns:a16="http://schemas.microsoft.com/office/drawing/2014/main" id="{4CCB9929-774F-E44A-5E57-1E572754CA5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C58DCEE-CCC8-A242-FD49-B9F8FBB64BCE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87378AC9-F621-1921-1524-0D1069DB30EE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F349C48B-07FA-BAA2-B09F-2347039C2D3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F14CD955-DB3B-7C02-67D0-D882919C1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BD878D25-777B-C63F-69CD-4774F88F15DE}"/>
              </a:ext>
            </a:extLst>
          </p:cNvPr>
          <p:cNvGrpSpPr/>
          <p:nvPr/>
        </p:nvGrpSpPr>
        <p:grpSpPr>
          <a:xfrm rot="5400000">
            <a:off x="2192489" y="69263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6C72B717-92DF-FF2F-B098-275588FCFA7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" name="Oval 593">
              <a:extLst>
                <a:ext uri="{FF2B5EF4-FFF2-40B4-BE49-F238E27FC236}">
                  <a16:creationId xmlns:a16="http://schemas.microsoft.com/office/drawing/2014/main" id="{A5DF9FD6-E46D-4DB8-7D9B-1FD74629A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3579946D-1B4A-FB7C-461F-60963950EE94}"/>
              </a:ext>
            </a:extLst>
          </p:cNvPr>
          <p:cNvGrpSpPr/>
          <p:nvPr/>
        </p:nvGrpSpPr>
        <p:grpSpPr>
          <a:xfrm>
            <a:off x="5676786" y="2259236"/>
            <a:ext cx="244417" cy="258694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4D6243D5-841B-DCBE-A447-4488F67AB64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77A75B25-4B35-9682-D188-CE4430E17CA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586493E6-839B-EC3C-9A87-4E1EE4EF8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98D1C22F-0C6A-EB51-522B-110A36EB5E4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FE8BFFE2-6E1A-38F3-DDE7-D5CB5919288F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C084C639-6125-2D52-7836-BAC7A8BCB0E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" name="Oval 593">
              <a:extLst>
                <a:ext uri="{FF2B5EF4-FFF2-40B4-BE49-F238E27FC236}">
                  <a16:creationId xmlns:a16="http://schemas.microsoft.com/office/drawing/2014/main" id="{51CC743A-48D5-5BB5-FADE-6BCC7F117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4F8140CE-EF23-5673-8806-67835984A158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34" name="표 15">
            <a:extLst>
              <a:ext uri="{FF2B5EF4-FFF2-40B4-BE49-F238E27FC236}">
                <a16:creationId xmlns:a16="http://schemas.microsoft.com/office/drawing/2014/main" id="{9E452860-0228-C209-720E-F941C51DCE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438806"/>
              </p:ext>
            </p:extLst>
          </p:nvPr>
        </p:nvGraphicFramePr>
        <p:xfrm>
          <a:off x="433829" y="3491805"/>
          <a:ext cx="4270168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68187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846324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907881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184009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863767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매출액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17,000,000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11,000,000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4,500,000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851CEF47-E6B7-68FF-1C01-8FCB6BCC51FC}"/>
              </a:ext>
            </a:extLst>
          </p:cNvPr>
          <p:cNvSpPr/>
          <p:nvPr/>
        </p:nvSpPr>
        <p:spPr>
          <a:xfrm>
            <a:off x="5632096" y="305414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36" name="그래픽 35" descr="다운로드 윤곽선">
            <a:extLst>
              <a:ext uri="{FF2B5EF4-FFF2-40B4-BE49-F238E27FC236}">
                <a16:creationId xmlns:a16="http://schemas.microsoft.com/office/drawing/2014/main" id="{98D34C4C-0071-686E-4CF5-134A9437AE63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67588" y="3067111"/>
            <a:ext cx="204905" cy="204905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50A1B04D-630A-3E53-82B5-75ABAF7AFF0C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946719" y="5693982"/>
            <a:ext cx="3169061" cy="316369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5178767F-E422-E390-B84C-94045DBBAFC7}"/>
              </a:ext>
            </a:extLst>
          </p:cNvPr>
          <p:cNvSpPr txBox="1"/>
          <p:nvPr/>
        </p:nvSpPr>
        <p:spPr>
          <a:xfrm>
            <a:off x="352869" y="3232925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83A120B7-2ECE-E03B-FD27-D8A1D1202928}"/>
              </a:ext>
            </a:extLst>
          </p:cNvPr>
          <p:cNvGrpSpPr/>
          <p:nvPr/>
        </p:nvGrpSpPr>
        <p:grpSpPr>
          <a:xfrm>
            <a:off x="5371346" y="3066692"/>
            <a:ext cx="278496" cy="200053"/>
            <a:chOff x="1014019" y="2643309"/>
            <a:chExt cx="278496" cy="200053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C83DB196-18D0-10C5-3E8F-8696BF067E8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868BEF8D-3D22-7C72-F107-6B364632DB4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2B8350A0-B085-B1F4-31F7-42333FC3C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54AAB4A0-3CA0-A852-A35F-9DCB7D4D906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9A4FD84D-2127-6029-E47A-C95C58313034}"/>
              </a:ext>
            </a:extLst>
          </p:cNvPr>
          <p:cNvGrpSpPr/>
          <p:nvPr/>
        </p:nvGrpSpPr>
        <p:grpSpPr>
          <a:xfrm>
            <a:off x="2323416" y="3272640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7D2B5E0E-2A11-EB66-9E03-95367042EA5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DB716F99-4C77-04C2-F006-21EDA3BECBE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E8E3E14A-5971-9E46-0484-C920895DE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ED0A2F74-DE76-93B4-FA3C-E5CE996EE37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29D49657-11C2-E3CE-CAA2-97D91F6D0224}"/>
              </a:ext>
            </a:extLst>
          </p:cNvPr>
          <p:cNvGrpSpPr/>
          <p:nvPr/>
        </p:nvGrpSpPr>
        <p:grpSpPr>
          <a:xfrm>
            <a:off x="774622" y="5737096"/>
            <a:ext cx="278496" cy="200053"/>
            <a:chOff x="1014019" y="2643309"/>
            <a:chExt cx="278496" cy="200053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E62965E2-AA8B-B1BD-39F6-38EB0400E96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3318F2E2-1232-EAB0-2D68-6E4E710C10A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6DE7B269-2D49-C163-F5D1-5A7F4D260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9F3D2401-BE02-DD6E-BC3B-01C38A5D19E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6AA58372-7BCF-8605-985C-28E385E758E9}"/>
              </a:ext>
            </a:extLst>
          </p:cNvPr>
          <p:cNvGrpSpPr/>
          <p:nvPr/>
        </p:nvGrpSpPr>
        <p:grpSpPr>
          <a:xfrm rot="5400000">
            <a:off x="3209533" y="1676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01912195-FE57-2499-7719-81AE9FE386F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284B8B83-7F1B-FB61-6193-A62C4F3EB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8ECB1E8E-072D-F006-9BAE-C59CA21F9716}"/>
              </a:ext>
            </a:extLst>
          </p:cNvPr>
          <p:cNvGrpSpPr/>
          <p:nvPr/>
        </p:nvGrpSpPr>
        <p:grpSpPr>
          <a:xfrm>
            <a:off x="993341" y="3032272"/>
            <a:ext cx="244417" cy="258694"/>
            <a:chOff x="1098607" y="3056422"/>
            <a:chExt cx="244417" cy="258694"/>
          </a:xfrm>
        </p:grpSpPr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1A84B9B6-1AA5-0784-A10B-66A9954CC5E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187D82E0-191E-9438-235C-49CA030F05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0" name="Oval 593">
                <a:extLst>
                  <a:ext uri="{FF2B5EF4-FFF2-40B4-BE49-F238E27FC236}">
                    <a16:creationId xmlns:a16="http://schemas.microsoft.com/office/drawing/2014/main" id="{C869A7BF-72A0-CB69-8D0A-7D389069B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1" name="TextBox 14">
                <a:extLst>
                  <a:ext uri="{FF2B5EF4-FFF2-40B4-BE49-F238E27FC236}">
                    <a16:creationId xmlns:a16="http://schemas.microsoft.com/office/drawing/2014/main" id="{59EA4967-53D4-B571-C140-1820062F8A4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F91F10CE-AC3E-B023-5C3A-72553D31CEBC}"/>
              </a:ext>
            </a:extLst>
          </p:cNvPr>
          <p:cNvSpPr/>
          <p:nvPr/>
        </p:nvSpPr>
        <p:spPr>
          <a:xfrm>
            <a:off x="1076324" y="2507202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4FB852BF-8F95-4A53-0DEA-CB9FB82CFFC4}"/>
              </a:ext>
            </a:extLst>
          </p:cNvPr>
          <p:cNvSpPr/>
          <p:nvPr/>
        </p:nvSpPr>
        <p:spPr>
          <a:xfrm>
            <a:off x="3711832" y="1725030"/>
            <a:ext cx="1000125" cy="725542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64" name="직선 화살표 연결선 63">
            <a:extLst>
              <a:ext uri="{FF2B5EF4-FFF2-40B4-BE49-F238E27FC236}">
                <a16:creationId xmlns:a16="http://schemas.microsoft.com/office/drawing/2014/main" id="{02755AFB-C41C-C662-D5C1-D89692BFF28D}"/>
              </a:ext>
            </a:extLst>
          </p:cNvPr>
          <p:cNvCxnSpPr>
            <a:cxnSpLocks/>
            <a:endCxn id="63" idx="1"/>
          </p:cNvCxnSpPr>
          <p:nvPr/>
        </p:nvCxnSpPr>
        <p:spPr>
          <a:xfrm flipV="1">
            <a:off x="2074408" y="2087801"/>
            <a:ext cx="1637424" cy="50141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1F494BC-4083-30AB-891B-1307ED822697}"/>
              </a:ext>
            </a:extLst>
          </p:cNvPr>
          <p:cNvGrpSpPr/>
          <p:nvPr/>
        </p:nvGrpSpPr>
        <p:grpSpPr>
          <a:xfrm rot="5400000">
            <a:off x="4740182" y="18470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583881CF-8C81-0102-B55F-83B4118176C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EF2F492C-3756-038B-87B4-5E7CC6FC0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F6A9D9D2-97F7-DFB8-0F56-AE61E12E6CD5}"/>
              </a:ext>
            </a:extLst>
          </p:cNvPr>
          <p:cNvGrpSpPr/>
          <p:nvPr/>
        </p:nvGrpSpPr>
        <p:grpSpPr>
          <a:xfrm rot="5400000">
            <a:off x="2116486" y="195939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1" name="이등변 삼각형 70">
              <a:extLst>
                <a:ext uri="{FF2B5EF4-FFF2-40B4-BE49-F238E27FC236}">
                  <a16:creationId xmlns:a16="http://schemas.microsoft.com/office/drawing/2014/main" id="{5954BD91-F10B-34DC-16A8-6CC69F13A34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2" name="Oval 593">
              <a:extLst>
                <a:ext uri="{FF2B5EF4-FFF2-40B4-BE49-F238E27FC236}">
                  <a16:creationId xmlns:a16="http://schemas.microsoft.com/office/drawing/2014/main" id="{9F02434B-6A18-D222-D22A-F319CF9A4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95A20CEA-5228-2A16-7544-EE26F21EC040}"/>
              </a:ext>
            </a:extLst>
          </p:cNvPr>
          <p:cNvSpPr txBox="1"/>
          <p:nvPr/>
        </p:nvSpPr>
        <p:spPr>
          <a:xfrm>
            <a:off x="3591216" y="3232399"/>
            <a:ext cx="74342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높은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5A830031-F6F9-520D-B1EE-7ED09758869A}"/>
              </a:ext>
            </a:extLst>
          </p:cNvPr>
          <p:cNvGrpSpPr/>
          <p:nvPr/>
        </p:nvGrpSpPr>
        <p:grpSpPr>
          <a:xfrm>
            <a:off x="3549405" y="3013824"/>
            <a:ext cx="244417" cy="258694"/>
            <a:chOff x="1098607" y="3056422"/>
            <a:chExt cx="244417" cy="258694"/>
          </a:xfrm>
        </p:grpSpPr>
        <p:sp>
          <p:nvSpPr>
            <p:cNvPr id="75" name="이등변 삼각형 74">
              <a:extLst>
                <a:ext uri="{FF2B5EF4-FFF2-40B4-BE49-F238E27FC236}">
                  <a16:creationId xmlns:a16="http://schemas.microsoft.com/office/drawing/2014/main" id="{12A63FFE-29B3-9386-2A37-4B9A5E6B5E2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6" name="그룹 75">
              <a:extLst>
                <a:ext uri="{FF2B5EF4-FFF2-40B4-BE49-F238E27FC236}">
                  <a16:creationId xmlns:a16="http://schemas.microsoft.com/office/drawing/2014/main" id="{47BA9F81-F58C-6BF6-64A1-53A5E66B7B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7" name="Oval 593">
                <a:extLst>
                  <a:ext uri="{FF2B5EF4-FFF2-40B4-BE49-F238E27FC236}">
                    <a16:creationId xmlns:a16="http://schemas.microsoft.com/office/drawing/2014/main" id="{984CC76A-CD93-173D-32AB-2F4A8ADEF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8" name="TextBox 14">
                <a:extLst>
                  <a:ext uri="{FF2B5EF4-FFF2-40B4-BE49-F238E27FC236}">
                    <a16:creationId xmlns:a16="http://schemas.microsoft.com/office/drawing/2014/main" id="{EEB13095-B16E-8AD3-C15A-90984DA3AE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36A3EF99-BC6E-F960-37B4-503E58C66D3B}"/>
              </a:ext>
            </a:extLst>
          </p:cNvPr>
          <p:cNvSpPr/>
          <p:nvPr/>
        </p:nvSpPr>
        <p:spPr>
          <a:xfrm>
            <a:off x="4826379" y="3519831"/>
            <a:ext cx="687285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높은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낮은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80" name="직선 화살표 연결선 79">
            <a:extLst>
              <a:ext uri="{FF2B5EF4-FFF2-40B4-BE49-F238E27FC236}">
                <a16:creationId xmlns:a16="http://schemas.microsoft.com/office/drawing/2014/main" id="{8B87B34D-6D87-63C7-3D2F-1F0DBFB886C4}"/>
              </a:ext>
            </a:extLst>
          </p:cNvPr>
          <p:cNvCxnSpPr>
            <a:cxnSpLocks/>
            <a:endCxn id="79" idx="1"/>
          </p:cNvCxnSpPr>
          <p:nvPr/>
        </p:nvCxnSpPr>
        <p:spPr>
          <a:xfrm>
            <a:off x="4261807" y="3441847"/>
            <a:ext cx="564572" cy="29452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A66BEAB8-5DB6-27BF-FF32-7EDCEB1CB34D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426637EB-884F-3548-3E2B-11B5F4024341}"/>
              </a:ext>
            </a:extLst>
          </p:cNvPr>
          <p:cNvSpPr/>
          <p:nvPr/>
        </p:nvSpPr>
        <p:spPr>
          <a:xfrm>
            <a:off x="2157682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D2747876-A648-9EB5-63BE-25B96AE155D8}"/>
              </a:ext>
            </a:extLst>
          </p:cNvPr>
          <p:cNvSpPr/>
          <p:nvPr/>
        </p:nvSpPr>
        <p:spPr>
          <a:xfrm>
            <a:off x="1074283" y="197583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29" name="직선 화살표 연결선 28">
            <a:extLst>
              <a:ext uri="{FF2B5EF4-FFF2-40B4-BE49-F238E27FC236}">
                <a16:creationId xmlns:a16="http://schemas.microsoft.com/office/drawing/2014/main" id="{ABDEF08C-4E37-EA94-CE4E-69440233F6CF}"/>
              </a:ext>
            </a:extLst>
          </p:cNvPr>
          <p:cNvCxnSpPr>
            <a:cxnSpLocks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7889063" y="966066"/>
            <a:ext cx="3633537" cy="7155805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포인트</a:t>
            </a:r>
            <a:r>
              <a:rPr lang="en-US" altLang="ko-KR" sz="900" dirty="0"/>
              <a:t>/</a:t>
            </a:r>
            <a:r>
              <a:rPr lang="ko-KR" altLang="en-US" sz="900" dirty="0"/>
              <a:t>구매 관리 </a:t>
            </a:r>
            <a:r>
              <a:rPr lang="en-US" altLang="ko-KR" sz="900" dirty="0"/>
              <a:t>&gt;</a:t>
            </a:r>
            <a:r>
              <a:rPr lang="ko-KR" altLang="en-US" sz="900" dirty="0" smtClean="0"/>
              <a:t> 매출액 순위 </a:t>
            </a:r>
            <a:r>
              <a:rPr lang="en-US" altLang="ko-KR" sz="900" dirty="0" smtClean="0"/>
              <a:t>(sales amount ranking)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2.Search options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기간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reg_date</a:t>
            </a:r>
            <a:r>
              <a:rPr lang="en-US" altLang="ko-KR" sz="900" dirty="0" smtClean="0"/>
              <a:t>} (from ~ to)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 &amp; </a:t>
            </a:r>
            <a:r>
              <a:rPr lang="en-US" altLang="ko-KR" sz="900" dirty="0" err="1" smtClean="0"/>
              <a:t>datepicker</a:t>
            </a:r>
            <a:r>
              <a:rPr lang="en-US" altLang="ko-KR" sz="900" dirty="0" smtClean="0"/>
              <a:t> (form ~ to)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매장 분류 </a:t>
            </a:r>
            <a:r>
              <a:rPr lang="en-US" altLang="ko-KR" sz="900" dirty="0" smtClean="0"/>
              <a:t>: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: {</a:t>
            </a:r>
            <a:r>
              <a:rPr lang="en-US" altLang="ko-KR" sz="900" dirty="0" err="1"/>
              <a:t>st_mall.</a:t>
            </a:r>
            <a:r>
              <a:rPr lang="en-US" altLang="ko-KR" sz="900" dirty="0" err="1" smtClean="0"/>
              <a:t>mall_type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   - options: </a:t>
            </a:r>
            <a:r>
              <a:rPr lang="ko-KR" altLang="en-US" sz="900" dirty="0" smtClean="0"/>
              <a:t>매장 유형 </a:t>
            </a:r>
            <a:r>
              <a:rPr lang="en-US" altLang="ko-KR" sz="900" dirty="0" smtClean="0"/>
              <a:t>(select), </a:t>
            </a:r>
            <a:r>
              <a:rPr lang="ko-KR" altLang="en-US" sz="900" dirty="0"/>
              <a:t>온라인몰</a:t>
            </a:r>
            <a:r>
              <a:rPr lang="en-US" altLang="ko-KR" sz="900" dirty="0"/>
              <a:t>/</a:t>
            </a:r>
            <a:r>
              <a:rPr lang="ko-KR" altLang="en-US" sz="900" dirty="0"/>
              <a:t>스마트 </a:t>
            </a:r>
            <a:r>
              <a:rPr lang="ko-KR" altLang="en-US" sz="900" dirty="0" smtClean="0"/>
              <a:t>오더 </a:t>
            </a:r>
            <a:r>
              <a:rPr lang="en-US" altLang="ko-KR" sz="900" dirty="0"/>
              <a:t>('</a:t>
            </a:r>
            <a:r>
              <a:rPr lang="en-US" altLang="ko-KR" sz="900" dirty="0" err="1"/>
              <a:t>online',</a:t>
            </a:r>
            <a:r>
              <a:rPr lang="en-US" altLang="ko-KR" sz="900" dirty="0" err="1" smtClean="0"/>
              <a:t>'store</a:t>
            </a:r>
            <a:r>
              <a:rPr lang="en-US" altLang="ko-KR" sz="900" dirty="0" smtClean="0"/>
              <a:t>‘)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b)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: {</a:t>
            </a:r>
            <a:r>
              <a:rPr lang="en-US" altLang="ko-KR" sz="900" dirty="0" err="1"/>
              <a:t>st_mall.</a:t>
            </a:r>
            <a:r>
              <a:rPr lang="en-US" altLang="ko-KR" sz="900" dirty="0" err="1" smtClean="0"/>
              <a:t>mall_name</a:t>
            </a:r>
            <a:r>
              <a:rPr lang="en-US" altLang="ko-KR" sz="900" dirty="0" smtClean="0"/>
              <a:t>} 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</a:t>
            </a:r>
            <a:r>
              <a:rPr lang="en-US" altLang="ko-KR" sz="900" dirty="0" err="1" smtClean="0"/>
              <a:t>placehoder</a:t>
            </a:r>
            <a:r>
              <a:rPr lang="en-US" altLang="ko-KR" sz="900" dirty="0" smtClean="0"/>
              <a:t>: “</a:t>
            </a:r>
            <a:r>
              <a:rPr lang="ko-KR" altLang="en-US" sz="900" dirty="0" smtClean="0"/>
              <a:t>직접 입력</a:t>
            </a:r>
            <a:r>
              <a:rPr lang="en-US" altLang="ko-KR" sz="900" dirty="0" smtClean="0"/>
              <a:t>“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c) </a:t>
            </a:r>
            <a:r>
              <a:rPr lang="en-US" altLang="ko-KR" sz="900" dirty="0" err="1" smtClean="0"/>
              <a:t>selectbox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: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- default option: ‘</a:t>
            </a:r>
            <a:r>
              <a:rPr lang="ko-KR" altLang="en-US" sz="900" dirty="0" smtClean="0"/>
              <a:t>카테고리</a:t>
            </a:r>
            <a:r>
              <a:rPr lang="en-US" altLang="ko-KR" sz="900" dirty="0" smtClean="0"/>
              <a:t>’ (select)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c-1) if </a:t>
            </a:r>
            <a:r>
              <a:rPr lang="en-US" altLang="ko-KR" sz="900" dirty="0" err="1" smtClean="0"/>
              <a:t>mall_type</a:t>
            </a:r>
            <a:r>
              <a:rPr lang="en-US" altLang="ko-KR" sz="900" dirty="0" smtClean="0"/>
              <a:t> is </a:t>
            </a:r>
            <a:r>
              <a:rPr lang="en-US" altLang="ko-KR" sz="900" dirty="0"/>
              <a:t>‘</a:t>
            </a:r>
            <a:r>
              <a:rPr lang="en-US" altLang="ko-KR" sz="900" dirty="0" smtClean="0"/>
              <a:t>'online’ selected : {</a:t>
            </a:r>
            <a:r>
              <a:rPr lang="en-US" altLang="ko-KR" sz="900" dirty="0" err="1"/>
              <a:t>st_mall.category_code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 - load OM codes</a:t>
            </a:r>
            <a:br>
              <a:rPr lang="en-US" altLang="ko-KR" sz="900" dirty="0" smtClean="0"/>
            </a:br>
            <a:r>
              <a:rPr lang="en-US" altLang="ko-KR" sz="900" dirty="0" smtClean="0"/>
              <a:t>        c-2) </a:t>
            </a:r>
            <a:r>
              <a:rPr lang="en-US" altLang="ko-KR" sz="900" dirty="0"/>
              <a:t>if </a:t>
            </a:r>
            <a:r>
              <a:rPr lang="en-US" altLang="ko-KR" sz="900" dirty="0" err="1"/>
              <a:t>mall_type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is ‘</a:t>
            </a:r>
            <a:r>
              <a:rPr lang="en-US" altLang="ko-KR" sz="900" dirty="0"/>
              <a:t>'store</a:t>
            </a:r>
            <a:r>
              <a:rPr lang="en-US" altLang="ko-KR" sz="900" dirty="0" smtClean="0"/>
              <a:t>’ selected :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st_mall</a:t>
            </a:r>
            <a:r>
              <a:rPr lang="en-US" altLang="ko-KR" sz="900" dirty="0"/>
              <a:t>. </a:t>
            </a:r>
            <a:r>
              <a:rPr lang="en-US" altLang="ko-KR" sz="900" dirty="0" err="1"/>
              <a:t>store_category_code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 - load SO codes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</a:t>
            </a:r>
            <a:r>
              <a:rPr lang="en-US" altLang="ko-KR" sz="900" dirty="0"/>
              <a:t>) </a:t>
            </a:r>
            <a:r>
              <a:rPr lang="ko-KR" altLang="en-US" sz="900" dirty="0"/>
              <a:t>표시 범위 </a:t>
            </a:r>
            <a:r>
              <a:rPr lang="en-US" altLang="ko-KR" sz="900" dirty="0"/>
              <a:t>: display count</a:t>
            </a:r>
          </a:p>
          <a:p>
            <a:r>
              <a:rPr lang="en-US" altLang="ko-KR" sz="900" dirty="0"/>
              <a:t>     a) </a:t>
            </a:r>
            <a:r>
              <a:rPr lang="en-US" altLang="ko-KR" sz="900" dirty="0" err="1"/>
              <a:t>selectbox</a:t>
            </a:r>
            <a:r>
              <a:rPr lang="en-US" altLang="ko-KR" sz="900" dirty="0"/>
              <a:t> options: </a:t>
            </a:r>
            <a:r>
              <a:rPr lang="ko-KR" altLang="en-US" sz="900" dirty="0"/>
              <a:t>선택 </a:t>
            </a:r>
            <a:r>
              <a:rPr lang="en-US" altLang="ko-KR" sz="900" dirty="0"/>
              <a:t>(select), 10</a:t>
            </a:r>
            <a:r>
              <a:rPr lang="ko-KR" altLang="en-US" sz="900" dirty="0"/>
              <a:t>개</a:t>
            </a:r>
            <a:r>
              <a:rPr lang="en-US" altLang="ko-KR" sz="900" dirty="0"/>
              <a:t>/50</a:t>
            </a:r>
            <a:r>
              <a:rPr lang="ko-KR" altLang="en-US" sz="900" dirty="0"/>
              <a:t>개</a:t>
            </a:r>
            <a:r>
              <a:rPr lang="en-US" altLang="ko-KR" sz="900" dirty="0"/>
              <a:t>/100</a:t>
            </a:r>
            <a:r>
              <a:rPr lang="ko-KR" altLang="en-US" sz="900" dirty="0"/>
              <a:t>개</a:t>
            </a:r>
            <a:r>
              <a:rPr lang="en-US" altLang="ko-KR" sz="900" dirty="0"/>
              <a:t>/</a:t>
            </a:r>
            <a:r>
              <a:rPr lang="ko-KR" altLang="en-US" sz="900" dirty="0"/>
              <a:t>직접 입력</a:t>
            </a:r>
            <a:endParaRPr lang="en-US" altLang="ko-KR" sz="900" dirty="0"/>
          </a:p>
          <a:p>
            <a:r>
              <a:rPr lang="en-US" altLang="ko-KR" sz="900" dirty="0"/>
              <a:t>       - if </a:t>
            </a:r>
            <a:r>
              <a:rPr lang="ko-KR" altLang="en-US" sz="900" dirty="0"/>
              <a:t>직접 입력 </a:t>
            </a:r>
            <a:r>
              <a:rPr lang="en-US" altLang="ko-KR" sz="900" dirty="0"/>
              <a:t>is selected, append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 next to </a:t>
            </a:r>
            <a:r>
              <a:rPr lang="en-US" altLang="ko-KR" sz="900" dirty="0" err="1"/>
              <a:t>selectbox</a:t>
            </a:r>
            <a:endParaRPr lang="en-US" altLang="ko-KR" sz="900" dirty="0"/>
          </a:p>
          <a:p>
            <a:r>
              <a:rPr lang="en-US" altLang="ko-KR" sz="900" dirty="0"/>
              <a:t>       a-1) </a:t>
            </a:r>
            <a:r>
              <a:rPr lang="en-US" altLang="ko-KR" sz="900" dirty="0" err="1"/>
              <a:t>inputbox</a:t>
            </a:r>
            <a:endParaRPr lang="en-US" altLang="ko-KR" sz="900" dirty="0"/>
          </a:p>
          <a:p>
            <a:r>
              <a:rPr lang="en-US" altLang="ko-KR" sz="900" dirty="0"/>
              <a:t>         - validation: number, min (&gt; 0)</a:t>
            </a:r>
            <a:br>
              <a:rPr lang="en-US" altLang="ko-KR" sz="900" dirty="0"/>
            </a:br>
            <a:r>
              <a:rPr lang="en-US" altLang="ko-KR" sz="900" dirty="0"/>
              <a:t>     b) </a:t>
            </a:r>
            <a:r>
              <a:rPr lang="en-US" altLang="ko-KR" sz="900" b="1" dirty="0"/>
              <a:t>if display count is selected, display grid rows until the count</a:t>
            </a:r>
            <a:endParaRPr lang="en-US" altLang="ko-KR" sz="900" b="1" dirty="0" smtClean="0"/>
          </a:p>
          <a:p>
            <a:r>
              <a:rPr lang="en-US" altLang="ko-KR" sz="900" dirty="0"/>
              <a:t> </a:t>
            </a:r>
            <a:endParaRPr lang="en-US" altLang="ko-KR" sz="900" dirty="0" smtClean="0"/>
          </a:p>
          <a:p>
            <a:r>
              <a:rPr lang="en-US" altLang="ko-KR" sz="900" dirty="0" smtClean="0">
                <a:latin typeface="+mn-ea"/>
              </a:rPr>
              <a:t>3.Grid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1) logic</a:t>
            </a:r>
          </a:p>
          <a:p>
            <a:r>
              <a:rPr lang="en-US" altLang="ko-KR" sz="900" dirty="0">
                <a:latin typeface="+mn-ea"/>
              </a:rPr>
              <a:t>     DB: </a:t>
            </a:r>
            <a:r>
              <a:rPr lang="en-US" altLang="ko-KR" sz="900" dirty="0" err="1" smtClean="0">
                <a:latin typeface="+mn-ea"/>
              </a:rPr>
              <a:t>st_order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select: SUM(</a:t>
            </a:r>
            <a:r>
              <a:rPr lang="en-US" altLang="ko-KR" sz="900" dirty="0" err="1" smtClean="0">
                <a:latin typeface="+mn-ea"/>
              </a:rPr>
              <a:t>order_amount</a:t>
            </a:r>
            <a:r>
              <a:rPr lang="en-US" altLang="ko-KR" sz="900" dirty="0" smtClean="0">
                <a:latin typeface="+mn-ea"/>
              </a:rPr>
              <a:t>)</a:t>
            </a:r>
            <a:br>
              <a:rPr lang="en-US" altLang="ko-KR" sz="900" dirty="0" smtClean="0">
                <a:latin typeface="+mn-ea"/>
              </a:rPr>
            </a:br>
            <a:r>
              <a:rPr lang="en-US" altLang="ko-KR" sz="900" dirty="0" smtClean="0">
                <a:latin typeface="+mn-ea"/>
              </a:rPr>
              <a:t>     conditions</a:t>
            </a:r>
            <a:r>
              <a:rPr lang="en-US" altLang="ko-KR" sz="900" dirty="0">
                <a:latin typeface="+mn-ea"/>
              </a:rPr>
              <a:t>: </a:t>
            </a:r>
            <a:br>
              <a:rPr lang="en-US" altLang="ko-KR" sz="900" dirty="0">
                <a:latin typeface="+mn-ea"/>
              </a:rPr>
            </a:br>
            <a:r>
              <a:rPr lang="en-US" altLang="ko-KR" sz="900" dirty="0">
                <a:latin typeface="+mn-ea"/>
              </a:rPr>
              <a:t>       -</a:t>
            </a:r>
            <a:r>
              <a:rPr lang="en-US" altLang="ko-KR" sz="900" b="1" dirty="0">
                <a:latin typeface="+mn-ea"/>
              </a:rPr>
              <a:t> </a:t>
            </a:r>
            <a:r>
              <a:rPr lang="en-US" altLang="ko-KR" sz="900" b="1" dirty="0" err="1" smtClean="0">
                <a:latin typeface="+mn-ea"/>
              </a:rPr>
              <a:t>refund_status</a:t>
            </a:r>
            <a:r>
              <a:rPr lang="en-US" altLang="ko-KR" sz="900" b="1" dirty="0" smtClean="0">
                <a:latin typeface="+mn-ea"/>
              </a:rPr>
              <a:t> != ‘RS02’ </a:t>
            </a:r>
            <a:r>
              <a:rPr lang="en-US" altLang="ko-KR" sz="900" dirty="0" smtClean="0">
                <a:latin typeface="+mn-ea"/>
              </a:rPr>
              <a:t/>
            </a:r>
            <a:br>
              <a:rPr lang="en-US" altLang="ko-KR" sz="900" dirty="0" smtClean="0">
                <a:latin typeface="+mn-ea"/>
              </a:rPr>
            </a:br>
            <a:r>
              <a:rPr lang="en-US" altLang="ko-KR" sz="900" dirty="0" smtClean="0">
                <a:latin typeface="+mn-ea"/>
              </a:rPr>
              <a:t>       - set by search options</a:t>
            </a:r>
          </a:p>
          <a:p>
            <a:r>
              <a:rPr lang="en-US" altLang="ko-KR" sz="900" dirty="0">
                <a:latin typeface="+mn-ea"/>
              </a:rPr>
              <a:t>     group by: </a:t>
            </a:r>
            <a:r>
              <a:rPr lang="en-US" altLang="ko-KR" sz="900" dirty="0" err="1">
                <a:latin typeface="+mn-ea"/>
              </a:rPr>
              <a:t>mall_code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2) sort options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a) </a:t>
            </a:r>
            <a:r>
              <a:rPr lang="ko-KR" altLang="en-US" sz="900" dirty="0" smtClean="0">
                <a:latin typeface="+mn-ea"/>
              </a:rPr>
              <a:t>높은 순 </a:t>
            </a:r>
            <a:r>
              <a:rPr lang="en-US" altLang="ko-KR" sz="900" dirty="0" smtClean="0">
                <a:latin typeface="+mn-ea"/>
              </a:rPr>
              <a:t>: SUM value DESC</a:t>
            </a:r>
            <a:r>
              <a:rPr lang="en-US" altLang="ko-KR" sz="900" dirty="0">
                <a:latin typeface="+mn-ea"/>
              </a:rPr>
              <a:t> (default)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b) </a:t>
            </a:r>
            <a:r>
              <a:rPr lang="ko-KR" altLang="en-US" sz="900" dirty="0" smtClean="0">
                <a:latin typeface="+mn-ea"/>
              </a:rPr>
              <a:t>낮은 </a:t>
            </a:r>
            <a:r>
              <a:rPr lang="ko-KR" altLang="en-US" sz="900" dirty="0">
                <a:latin typeface="+mn-ea"/>
              </a:rPr>
              <a:t>순 </a:t>
            </a:r>
            <a:r>
              <a:rPr lang="en-US" altLang="ko-KR" sz="900" dirty="0" smtClean="0">
                <a:latin typeface="+mn-ea"/>
              </a:rPr>
              <a:t>: </a:t>
            </a:r>
            <a:r>
              <a:rPr lang="en-US" altLang="ko-KR" sz="900" dirty="0">
                <a:latin typeface="+mn-ea"/>
              </a:rPr>
              <a:t>SUM</a:t>
            </a:r>
            <a:r>
              <a:rPr lang="en-US" altLang="ko-KR" sz="900" dirty="0" smtClean="0">
                <a:latin typeface="+mn-ea"/>
              </a:rPr>
              <a:t> </a:t>
            </a:r>
            <a:r>
              <a:rPr lang="en-US" altLang="ko-KR" sz="900" dirty="0">
                <a:latin typeface="+mn-ea"/>
              </a:rPr>
              <a:t>value </a:t>
            </a:r>
            <a:r>
              <a:rPr lang="en-US" altLang="ko-KR" sz="900" dirty="0" smtClean="0">
                <a:latin typeface="+mn-ea"/>
              </a:rPr>
              <a:t>ASC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3) columns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a) </a:t>
            </a:r>
            <a:r>
              <a:rPr lang="ko-KR" altLang="en-US" sz="900" dirty="0" smtClean="0">
                <a:latin typeface="+mn-ea"/>
              </a:rPr>
              <a:t>순위 </a:t>
            </a:r>
            <a:r>
              <a:rPr lang="en-US" altLang="ko-KR" sz="900" dirty="0" smtClean="0">
                <a:latin typeface="+mn-ea"/>
              </a:rPr>
              <a:t>: logical no (1,2,..)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b) </a:t>
            </a:r>
            <a:r>
              <a:rPr lang="ko-KR" altLang="en-US" sz="900" dirty="0" smtClean="0">
                <a:latin typeface="+mn-ea"/>
              </a:rPr>
              <a:t>매장 유형 </a:t>
            </a:r>
            <a:r>
              <a:rPr lang="en-US" altLang="ko-KR" sz="900" dirty="0" smtClean="0">
                <a:latin typeface="+mn-ea"/>
              </a:rPr>
              <a:t>: {</a:t>
            </a:r>
            <a:r>
              <a:rPr lang="en-US" altLang="ko-KR" sz="900" dirty="0" err="1" smtClean="0"/>
              <a:t>st_mall.mall_type</a:t>
            </a:r>
            <a:r>
              <a:rPr lang="en-US" altLang="ko-KR" sz="900" dirty="0" smtClean="0"/>
              <a:t>} (show code name)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c) </a:t>
            </a:r>
            <a:r>
              <a:rPr lang="ko-KR" altLang="en-US" sz="900" dirty="0" smtClean="0">
                <a:latin typeface="+mn-ea"/>
              </a:rPr>
              <a:t>카테고리 </a:t>
            </a:r>
            <a:r>
              <a:rPr lang="en-US" altLang="ko-KR" sz="900" dirty="0" smtClean="0">
                <a:latin typeface="+mn-ea"/>
              </a:rPr>
              <a:t>: </a:t>
            </a:r>
            <a:br>
              <a:rPr lang="en-US" altLang="ko-KR" sz="900" dirty="0" smtClean="0">
                <a:latin typeface="+mn-ea"/>
              </a:rPr>
            </a:br>
            <a:r>
              <a:rPr lang="en-US" altLang="ko-KR" sz="900" dirty="0" smtClean="0">
                <a:latin typeface="+mn-ea"/>
              </a:rPr>
              <a:t>      - </a:t>
            </a:r>
            <a:r>
              <a:rPr lang="en-US" altLang="ko-KR" sz="900" dirty="0"/>
              <a:t>if </a:t>
            </a:r>
            <a:r>
              <a:rPr lang="en-US" altLang="ko-KR" sz="900" dirty="0" err="1"/>
              <a:t>mall_type</a:t>
            </a:r>
            <a:r>
              <a:rPr lang="en-US" altLang="ko-KR" sz="900" dirty="0"/>
              <a:t> =</a:t>
            </a:r>
            <a:r>
              <a:rPr lang="en-US" altLang="ko-KR" sz="900" dirty="0" smtClean="0"/>
              <a:t> ‘＇online’,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st_mall.category_code</a:t>
            </a:r>
            <a:r>
              <a:rPr lang="en-US" altLang="ko-KR" sz="900" dirty="0" smtClean="0"/>
              <a:t>} (show code name)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 - </a:t>
            </a:r>
            <a:r>
              <a:rPr lang="en-US" altLang="ko-KR" sz="900" dirty="0"/>
              <a:t>if </a:t>
            </a:r>
            <a:r>
              <a:rPr lang="en-US" altLang="ko-KR" sz="900" dirty="0" err="1"/>
              <a:t>mall_type</a:t>
            </a:r>
            <a:r>
              <a:rPr lang="en-US" altLang="ko-KR" sz="900" dirty="0"/>
              <a:t> = </a:t>
            </a:r>
            <a:r>
              <a:rPr lang="en-US" altLang="ko-KR" sz="900" dirty="0" smtClean="0"/>
              <a:t>‘＇store’,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st_mall</a:t>
            </a:r>
            <a:r>
              <a:rPr lang="en-US" altLang="ko-KR" sz="900" dirty="0"/>
              <a:t>. </a:t>
            </a:r>
            <a:r>
              <a:rPr lang="en-US" altLang="ko-KR" sz="900" dirty="0" err="1" smtClean="0"/>
              <a:t>Store_category_code</a:t>
            </a:r>
            <a:r>
              <a:rPr lang="en-US" altLang="ko-KR" sz="900" dirty="0" smtClean="0"/>
              <a:t>} 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d) </a:t>
            </a:r>
            <a:r>
              <a:rPr lang="ko-KR" altLang="en-US" sz="900" dirty="0" smtClean="0">
                <a:latin typeface="+mn-ea"/>
              </a:rPr>
              <a:t>사용처명 </a:t>
            </a:r>
            <a:r>
              <a:rPr lang="en-US" altLang="ko-KR" sz="900" dirty="0" smtClean="0">
                <a:latin typeface="+mn-ea"/>
              </a:rPr>
              <a:t>: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st_mall.mall_name</a:t>
            </a:r>
            <a:r>
              <a:rPr lang="en-US" altLang="ko-KR" sz="900" dirty="0"/>
              <a:t>} 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e) </a:t>
            </a:r>
            <a:r>
              <a:rPr lang="ko-KR" altLang="en-US" sz="900" dirty="0" smtClean="0">
                <a:latin typeface="+mn-ea"/>
              </a:rPr>
              <a:t>매출액 </a:t>
            </a:r>
            <a:r>
              <a:rPr lang="en-US" altLang="ko-KR" sz="900" dirty="0" smtClean="0">
                <a:latin typeface="+mn-ea"/>
              </a:rPr>
              <a:t>: </a:t>
            </a:r>
            <a:r>
              <a:rPr lang="en-US" altLang="ko-KR" sz="900" dirty="0">
                <a:latin typeface="+mn-ea"/>
              </a:rPr>
              <a:t>SUM</a:t>
            </a:r>
            <a:r>
              <a:rPr lang="en-US" altLang="ko-KR" sz="900" dirty="0" smtClean="0">
                <a:latin typeface="+mn-ea"/>
              </a:rPr>
              <a:t> value </a:t>
            </a:r>
            <a:r>
              <a:rPr lang="en-US" altLang="ko-KR" sz="900" dirty="0">
                <a:latin typeface="+mn-ea"/>
              </a:rPr>
              <a:t>(apply 1000 separator)</a:t>
            </a:r>
          </a:p>
          <a:p>
            <a:endParaRPr lang="en-US" altLang="ko-KR" sz="900" dirty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4.</a:t>
            </a:r>
            <a:r>
              <a:rPr lang="ko-KR" altLang="en-US" sz="900" dirty="0">
                <a:latin typeface="+mn-ea"/>
              </a:rPr>
              <a:t>엑셀 다운 </a:t>
            </a:r>
            <a:r>
              <a:rPr lang="en-US" altLang="ko-KR" sz="900" dirty="0">
                <a:latin typeface="+mn-ea"/>
              </a:rPr>
              <a:t>(download excel)</a:t>
            </a:r>
          </a:p>
          <a:p>
            <a:r>
              <a:rPr lang="en-US" altLang="ko-KR" sz="900" dirty="0">
                <a:latin typeface="+mn-ea"/>
              </a:rPr>
              <a:t>  - file name : </a:t>
            </a:r>
            <a:r>
              <a:rPr lang="en-US" altLang="ko-KR" sz="900" dirty="0" smtClean="0">
                <a:latin typeface="+mn-ea"/>
              </a:rPr>
              <a:t>‘</a:t>
            </a:r>
            <a:r>
              <a:rPr lang="ko-KR" altLang="en-US" sz="900" dirty="0" smtClean="0">
                <a:latin typeface="+mn-ea"/>
              </a:rPr>
              <a:t>매출액 </a:t>
            </a:r>
            <a:r>
              <a:rPr lang="ko-KR" altLang="en-US" sz="900" dirty="0">
                <a:latin typeface="+mn-ea"/>
              </a:rPr>
              <a:t>순위</a:t>
            </a:r>
            <a:r>
              <a:rPr lang="en-US" altLang="ko-KR" sz="900" dirty="0">
                <a:latin typeface="+mn-ea"/>
              </a:rPr>
              <a:t>.</a:t>
            </a:r>
            <a:r>
              <a:rPr lang="en-US" altLang="ko-KR" sz="900" dirty="0" err="1">
                <a:latin typeface="+mn-ea"/>
              </a:rPr>
              <a:t>xlsx</a:t>
            </a:r>
            <a:r>
              <a:rPr lang="en-US" altLang="ko-KR" sz="900" dirty="0">
                <a:latin typeface="+mn-ea"/>
              </a:rPr>
              <a:t>’</a:t>
            </a:r>
          </a:p>
          <a:p>
            <a:r>
              <a:rPr lang="en-US" altLang="ko-KR" sz="900" dirty="0">
                <a:latin typeface="+mn-ea"/>
              </a:rPr>
              <a:t>  - columns: all Grid columns</a:t>
            </a:r>
            <a:endParaRPr lang="en-US" altLang="ko-KR" sz="9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50868621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725881"/>
          <a:ext cx="4397830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주문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515432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64178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688275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284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73211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주문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80104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주문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595087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68807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09471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주문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70749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516057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26733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27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118C318-FB85-744F-C404-501454B5CC39}"/>
              </a:ext>
            </a:extLst>
          </p:cNvPr>
          <p:cNvSpPr txBox="1"/>
          <p:nvPr/>
        </p:nvSpPr>
        <p:spPr>
          <a:xfrm>
            <a:off x="302293" y="6923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주문 순위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01820D4C-5447-5B73-1792-7DC89DCA1FD0}"/>
              </a:ext>
            </a:extLst>
          </p:cNvPr>
          <p:cNvSpPr/>
          <p:nvPr/>
        </p:nvSpPr>
        <p:spPr>
          <a:xfrm>
            <a:off x="5676787" y="248535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49A3330F-7BCA-00A6-B5A6-B3889CC45A6C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23F13D7A-56DD-E16B-64EE-B256C2CD8915}"/>
              </a:ext>
            </a:extLst>
          </p:cNvPr>
          <p:cNvCxnSpPr/>
          <p:nvPr/>
        </p:nvCxnSpPr>
        <p:spPr>
          <a:xfrm>
            <a:off x="357626" y="2950326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A87BA705-AE56-A8FC-CC94-11BDE7FDD680}"/>
              </a:ext>
            </a:extLst>
          </p:cNvPr>
          <p:cNvSpPr txBox="1"/>
          <p:nvPr/>
        </p:nvSpPr>
        <p:spPr>
          <a:xfrm>
            <a:off x="352424" y="1239889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18DA62AF-0D58-1F68-6328-1C449421397C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3" name="그림 12" descr="렌치, 도구이(가) 표시된 사진&#10;&#10;자동 생성된 설명">
            <a:extLst>
              <a:ext uri="{FF2B5EF4-FFF2-40B4-BE49-F238E27FC236}">
                <a16:creationId xmlns:a16="http://schemas.microsoft.com/office/drawing/2014/main" id="{73BB2DDB-7061-12C2-0064-87BC1993289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509E6822-1C62-0B86-5028-4622F7F3C7BD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" name="그림 14" descr="렌치, 도구이(가) 표시된 사진&#10;&#10;자동 생성된 설명">
            <a:extLst>
              <a:ext uri="{FF2B5EF4-FFF2-40B4-BE49-F238E27FC236}">
                <a16:creationId xmlns:a16="http://schemas.microsoft.com/office/drawing/2014/main" id="{4CCB9929-774F-E44A-5E57-1E572754CA5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C58DCEE-CCC8-A242-FD49-B9F8FBB64BCE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87378AC9-F621-1921-1524-0D1069DB30EE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F349C48B-07FA-BAA2-B09F-2347039C2D3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F14CD955-DB3B-7C02-67D0-D882919C1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BD878D25-777B-C63F-69CD-4774F88F15DE}"/>
              </a:ext>
            </a:extLst>
          </p:cNvPr>
          <p:cNvGrpSpPr/>
          <p:nvPr/>
        </p:nvGrpSpPr>
        <p:grpSpPr>
          <a:xfrm rot="5400000">
            <a:off x="2058474" y="67544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6C72B717-92DF-FF2F-B098-275588FCFA7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" name="Oval 593">
              <a:extLst>
                <a:ext uri="{FF2B5EF4-FFF2-40B4-BE49-F238E27FC236}">
                  <a16:creationId xmlns:a16="http://schemas.microsoft.com/office/drawing/2014/main" id="{A5DF9FD6-E46D-4DB8-7D9B-1FD74629A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3579946D-1B4A-FB7C-461F-60963950EE94}"/>
              </a:ext>
            </a:extLst>
          </p:cNvPr>
          <p:cNvGrpSpPr/>
          <p:nvPr/>
        </p:nvGrpSpPr>
        <p:grpSpPr>
          <a:xfrm>
            <a:off x="5676786" y="2259236"/>
            <a:ext cx="244417" cy="258694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4D6243D5-841B-DCBE-A447-4488F67AB64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77A75B25-4B35-9682-D188-CE4430E17CA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586493E6-839B-EC3C-9A87-4E1EE4EF8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98D1C22F-0C6A-EB51-522B-110A36EB5E4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FE8BFFE2-6E1A-38F3-DDE7-D5CB5919288F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C084C639-6125-2D52-7836-BAC7A8BCB0E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" name="Oval 593">
              <a:extLst>
                <a:ext uri="{FF2B5EF4-FFF2-40B4-BE49-F238E27FC236}">
                  <a16:creationId xmlns:a16="http://schemas.microsoft.com/office/drawing/2014/main" id="{51CC743A-48D5-5BB5-FADE-6BCC7F117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4F8140CE-EF23-5673-8806-67835984A158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34" name="표 15">
            <a:extLst>
              <a:ext uri="{FF2B5EF4-FFF2-40B4-BE49-F238E27FC236}">
                <a16:creationId xmlns:a16="http://schemas.microsoft.com/office/drawing/2014/main" id="{9E452860-0228-C209-720E-F941C51DCEC5}"/>
              </a:ext>
            </a:extLst>
          </p:cNvPr>
          <p:cNvGraphicFramePr>
            <a:graphicFrameLocks noGrp="1"/>
          </p:cNvGraphicFramePr>
          <p:nvPr/>
        </p:nvGraphicFramePr>
        <p:xfrm>
          <a:off x="433829" y="3491805"/>
          <a:ext cx="385431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946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68705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77964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1,700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1,100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450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851CEF47-E6B7-68FF-1C01-8FCB6BCC51FC}"/>
              </a:ext>
            </a:extLst>
          </p:cNvPr>
          <p:cNvSpPr/>
          <p:nvPr/>
        </p:nvSpPr>
        <p:spPr>
          <a:xfrm>
            <a:off x="5632096" y="305414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36" name="그래픽 35" descr="다운로드 윤곽선">
            <a:extLst>
              <a:ext uri="{FF2B5EF4-FFF2-40B4-BE49-F238E27FC236}">
                <a16:creationId xmlns:a16="http://schemas.microsoft.com/office/drawing/2014/main" id="{98D34C4C-0071-686E-4CF5-134A9437AE63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67588" y="3067111"/>
            <a:ext cx="204905" cy="204905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50A1B04D-630A-3E53-82B5-75ABAF7AFF0C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946719" y="5693982"/>
            <a:ext cx="3169061" cy="316369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5178767F-E422-E390-B84C-94045DBBAFC7}"/>
              </a:ext>
            </a:extLst>
          </p:cNvPr>
          <p:cNvSpPr txBox="1"/>
          <p:nvPr/>
        </p:nvSpPr>
        <p:spPr>
          <a:xfrm>
            <a:off x="352869" y="3232925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83A120B7-2ECE-E03B-FD27-D8A1D1202928}"/>
              </a:ext>
            </a:extLst>
          </p:cNvPr>
          <p:cNvGrpSpPr/>
          <p:nvPr/>
        </p:nvGrpSpPr>
        <p:grpSpPr>
          <a:xfrm>
            <a:off x="5371346" y="3066692"/>
            <a:ext cx="278496" cy="200053"/>
            <a:chOff x="1014019" y="2643309"/>
            <a:chExt cx="278496" cy="200053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C83DB196-18D0-10C5-3E8F-8696BF067E8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868BEF8D-3D22-7C72-F107-6B364632DB4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2B8350A0-B085-B1F4-31F7-42333FC3C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54AAB4A0-3CA0-A852-A35F-9DCB7D4D906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9A4FD84D-2127-6029-E47A-C95C58313034}"/>
              </a:ext>
            </a:extLst>
          </p:cNvPr>
          <p:cNvGrpSpPr/>
          <p:nvPr/>
        </p:nvGrpSpPr>
        <p:grpSpPr>
          <a:xfrm>
            <a:off x="2323416" y="3272640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7D2B5E0E-2A11-EB66-9E03-95367042EA5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DB716F99-4C77-04C2-F006-21EDA3BECBE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E8E3E14A-5971-9E46-0484-C920895DE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ED0A2F74-DE76-93B4-FA3C-E5CE996EE37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29D49657-11C2-E3CE-CAA2-97D91F6D0224}"/>
              </a:ext>
            </a:extLst>
          </p:cNvPr>
          <p:cNvGrpSpPr/>
          <p:nvPr/>
        </p:nvGrpSpPr>
        <p:grpSpPr>
          <a:xfrm>
            <a:off x="774622" y="5737096"/>
            <a:ext cx="278496" cy="200053"/>
            <a:chOff x="1014019" y="2643309"/>
            <a:chExt cx="278496" cy="200053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E62965E2-AA8B-B1BD-39F6-38EB0400E96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3318F2E2-1232-EAB0-2D68-6E4E710C10A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6DE7B269-2D49-C163-F5D1-5A7F4D260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9F3D2401-BE02-DD6E-BC3B-01C38A5D19E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6AA58372-7BCF-8605-985C-28E385E758E9}"/>
              </a:ext>
            </a:extLst>
          </p:cNvPr>
          <p:cNvGrpSpPr/>
          <p:nvPr/>
        </p:nvGrpSpPr>
        <p:grpSpPr>
          <a:xfrm rot="5400000">
            <a:off x="3209533" y="1676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01912195-FE57-2499-7719-81AE9FE386F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284B8B83-7F1B-FB61-6193-A62C4F3EB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8ECB1E8E-072D-F006-9BAE-C59CA21F9716}"/>
              </a:ext>
            </a:extLst>
          </p:cNvPr>
          <p:cNvGrpSpPr/>
          <p:nvPr/>
        </p:nvGrpSpPr>
        <p:grpSpPr>
          <a:xfrm>
            <a:off x="993341" y="3032272"/>
            <a:ext cx="244417" cy="258694"/>
            <a:chOff x="1098607" y="3056422"/>
            <a:chExt cx="244417" cy="258694"/>
          </a:xfrm>
        </p:grpSpPr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1A84B9B6-1AA5-0784-A10B-66A9954CC5E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187D82E0-191E-9438-235C-49CA030F05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0" name="Oval 593">
                <a:extLst>
                  <a:ext uri="{FF2B5EF4-FFF2-40B4-BE49-F238E27FC236}">
                    <a16:creationId xmlns:a16="http://schemas.microsoft.com/office/drawing/2014/main" id="{C869A7BF-72A0-CB69-8D0A-7D389069B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1" name="TextBox 14">
                <a:extLst>
                  <a:ext uri="{FF2B5EF4-FFF2-40B4-BE49-F238E27FC236}">
                    <a16:creationId xmlns:a16="http://schemas.microsoft.com/office/drawing/2014/main" id="{59EA4967-53D4-B571-C140-1820062F8A4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F91F10CE-AC3E-B023-5C3A-72553D31CEBC}"/>
              </a:ext>
            </a:extLst>
          </p:cNvPr>
          <p:cNvSpPr/>
          <p:nvPr/>
        </p:nvSpPr>
        <p:spPr>
          <a:xfrm>
            <a:off x="1076324" y="2507202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4FB852BF-8F95-4A53-0DEA-CB9FB82CFFC4}"/>
              </a:ext>
            </a:extLst>
          </p:cNvPr>
          <p:cNvSpPr/>
          <p:nvPr/>
        </p:nvSpPr>
        <p:spPr>
          <a:xfrm>
            <a:off x="3711832" y="1725030"/>
            <a:ext cx="1000125" cy="725542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64" name="직선 화살표 연결선 63">
            <a:extLst>
              <a:ext uri="{FF2B5EF4-FFF2-40B4-BE49-F238E27FC236}">
                <a16:creationId xmlns:a16="http://schemas.microsoft.com/office/drawing/2014/main" id="{02755AFB-C41C-C662-D5C1-D89692BFF28D}"/>
              </a:ext>
            </a:extLst>
          </p:cNvPr>
          <p:cNvCxnSpPr>
            <a:cxnSpLocks/>
            <a:endCxn id="63" idx="1"/>
          </p:cNvCxnSpPr>
          <p:nvPr/>
        </p:nvCxnSpPr>
        <p:spPr>
          <a:xfrm flipV="1">
            <a:off x="2074408" y="2087801"/>
            <a:ext cx="1637424" cy="50141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1F494BC-4083-30AB-891B-1307ED822697}"/>
              </a:ext>
            </a:extLst>
          </p:cNvPr>
          <p:cNvGrpSpPr/>
          <p:nvPr/>
        </p:nvGrpSpPr>
        <p:grpSpPr>
          <a:xfrm rot="5400000">
            <a:off x="4740182" y="18470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583881CF-8C81-0102-B55F-83B4118176C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EF2F492C-3756-038B-87B4-5E7CC6FC0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F6A9D9D2-97F7-DFB8-0F56-AE61E12E6CD5}"/>
              </a:ext>
            </a:extLst>
          </p:cNvPr>
          <p:cNvGrpSpPr/>
          <p:nvPr/>
        </p:nvGrpSpPr>
        <p:grpSpPr>
          <a:xfrm rot="5400000">
            <a:off x="2116486" y="195939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1" name="이등변 삼각형 70">
              <a:extLst>
                <a:ext uri="{FF2B5EF4-FFF2-40B4-BE49-F238E27FC236}">
                  <a16:creationId xmlns:a16="http://schemas.microsoft.com/office/drawing/2014/main" id="{5954BD91-F10B-34DC-16A8-6CC69F13A34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2" name="Oval 593">
              <a:extLst>
                <a:ext uri="{FF2B5EF4-FFF2-40B4-BE49-F238E27FC236}">
                  <a16:creationId xmlns:a16="http://schemas.microsoft.com/office/drawing/2014/main" id="{9F02434B-6A18-D222-D22A-F319CF9A4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95A20CEA-5228-2A16-7544-EE26F21EC040}"/>
              </a:ext>
            </a:extLst>
          </p:cNvPr>
          <p:cNvSpPr txBox="1"/>
          <p:nvPr/>
        </p:nvSpPr>
        <p:spPr>
          <a:xfrm>
            <a:off x="3339546" y="3232399"/>
            <a:ext cx="100590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 많은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5A830031-F6F9-520D-B1EE-7ED09758869A}"/>
              </a:ext>
            </a:extLst>
          </p:cNvPr>
          <p:cNvGrpSpPr/>
          <p:nvPr/>
        </p:nvGrpSpPr>
        <p:grpSpPr>
          <a:xfrm>
            <a:off x="3549405" y="3013824"/>
            <a:ext cx="244417" cy="258694"/>
            <a:chOff x="1098607" y="3056422"/>
            <a:chExt cx="244417" cy="258694"/>
          </a:xfrm>
        </p:grpSpPr>
        <p:sp>
          <p:nvSpPr>
            <p:cNvPr id="75" name="이등변 삼각형 74">
              <a:extLst>
                <a:ext uri="{FF2B5EF4-FFF2-40B4-BE49-F238E27FC236}">
                  <a16:creationId xmlns:a16="http://schemas.microsoft.com/office/drawing/2014/main" id="{12A63FFE-29B3-9386-2A37-4B9A5E6B5E2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6" name="그룹 75">
              <a:extLst>
                <a:ext uri="{FF2B5EF4-FFF2-40B4-BE49-F238E27FC236}">
                  <a16:creationId xmlns:a16="http://schemas.microsoft.com/office/drawing/2014/main" id="{47BA9F81-F58C-6BF6-64A1-53A5E66B7B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7" name="Oval 593">
                <a:extLst>
                  <a:ext uri="{FF2B5EF4-FFF2-40B4-BE49-F238E27FC236}">
                    <a16:creationId xmlns:a16="http://schemas.microsoft.com/office/drawing/2014/main" id="{984CC76A-CD93-173D-32AB-2F4A8ADEF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8" name="TextBox 14">
                <a:extLst>
                  <a:ext uri="{FF2B5EF4-FFF2-40B4-BE49-F238E27FC236}">
                    <a16:creationId xmlns:a16="http://schemas.microsoft.com/office/drawing/2014/main" id="{EEB13095-B16E-8AD3-C15A-90984DA3AE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36A3EF99-BC6E-F960-37B4-503E58C66D3B}"/>
              </a:ext>
            </a:extLst>
          </p:cNvPr>
          <p:cNvSpPr/>
          <p:nvPr/>
        </p:nvSpPr>
        <p:spPr>
          <a:xfrm>
            <a:off x="4852720" y="3506984"/>
            <a:ext cx="890583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주문 많은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주문 적은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80" name="직선 화살표 연결선 79">
            <a:extLst>
              <a:ext uri="{FF2B5EF4-FFF2-40B4-BE49-F238E27FC236}">
                <a16:creationId xmlns:a16="http://schemas.microsoft.com/office/drawing/2014/main" id="{8B87B34D-6D87-63C7-3D2F-1F0DBFB886C4}"/>
              </a:ext>
            </a:extLst>
          </p:cNvPr>
          <p:cNvCxnSpPr>
            <a:cxnSpLocks/>
            <a:endCxn id="79" idx="1"/>
          </p:cNvCxnSpPr>
          <p:nvPr/>
        </p:nvCxnSpPr>
        <p:spPr>
          <a:xfrm>
            <a:off x="4288148" y="3429000"/>
            <a:ext cx="564572" cy="29452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A66BEAB8-5DB6-27BF-FF32-7EDCEB1CB34D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426637EB-884F-3548-3E2B-11B5F4024341}"/>
              </a:ext>
            </a:extLst>
          </p:cNvPr>
          <p:cNvSpPr/>
          <p:nvPr/>
        </p:nvSpPr>
        <p:spPr>
          <a:xfrm>
            <a:off x="2157682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D2747876-A648-9EB5-63BE-25B96AE155D8}"/>
              </a:ext>
            </a:extLst>
          </p:cNvPr>
          <p:cNvSpPr/>
          <p:nvPr/>
        </p:nvSpPr>
        <p:spPr>
          <a:xfrm>
            <a:off x="1074283" y="197583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29" name="직선 화살표 연결선 28">
            <a:extLst>
              <a:ext uri="{FF2B5EF4-FFF2-40B4-BE49-F238E27FC236}">
                <a16:creationId xmlns:a16="http://schemas.microsoft.com/office/drawing/2014/main" id="{ABDEF08C-4E37-EA94-CE4E-69440233F6CF}"/>
              </a:ext>
            </a:extLst>
          </p:cNvPr>
          <p:cNvCxnSpPr>
            <a:cxnSpLocks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7889063" y="966066"/>
            <a:ext cx="3633537" cy="7155805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포인트</a:t>
            </a:r>
            <a:r>
              <a:rPr lang="en-US" altLang="ko-KR" sz="900" dirty="0"/>
              <a:t>/</a:t>
            </a:r>
            <a:r>
              <a:rPr lang="ko-KR" altLang="en-US" sz="900" dirty="0"/>
              <a:t>구매 관리 </a:t>
            </a:r>
            <a:r>
              <a:rPr lang="en-US" altLang="ko-KR" sz="900" dirty="0"/>
              <a:t>&gt;</a:t>
            </a:r>
            <a:r>
              <a:rPr lang="ko-KR" altLang="en-US" sz="900" dirty="0" smtClean="0"/>
              <a:t> 주문 순위 </a:t>
            </a:r>
            <a:r>
              <a:rPr lang="en-US" altLang="ko-KR" sz="900" dirty="0" smtClean="0"/>
              <a:t>(order ranking)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2.Search options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기간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reg_date</a:t>
            </a:r>
            <a:r>
              <a:rPr lang="en-US" altLang="ko-KR" sz="900" dirty="0" smtClean="0"/>
              <a:t>} (from ~ to)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 &amp; </a:t>
            </a:r>
            <a:r>
              <a:rPr lang="en-US" altLang="ko-KR" sz="900" dirty="0" err="1" smtClean="0"/>
              <a:t>datepicker</a:t>
            </a:r>
            <a:r>
              <a:rPr lang="en-US" altLang="ko-KR" sz="900" dirty="0" smtClean="0"/>
              <a:t> (form ~ to)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매장 분류 </a:t>
            </a:r>
            <a:r>
              <a:rPr lang="en-US" altLang="ko-KR" sz="900" dirty="0" smtClean="0"/>
              <a:t>: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: {</a:t>
            </a:r>
            <a:r>
              <a:rPr lang="en-US" altLang="ko-KR" sz="900" dirty="0" err="1"/>
              <a:t>st_mall.</a:t>
            </a:r>
            <a:r>
              <a:rPr lang="en-US" altLang="ko-KR" sz="900" dirty="0" err="1" smtClean="0"/>
              <a:t>mall_type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   - options: </a:t>
            </a:r>
            <a:r>
              <a:rPr lang="ko-KR" altLang="en-US" sz="900" dirty="0" smtClean="0"/>
              <a:t>매장 유형 </a:t>
            </a:r>
            <a:r>
              <a:rPr lang="en-US" altLang="ko-KR" sz="900" dirty="0" smtClean="0"/>
              <a:t>(select), </a:t>
            </a:r>
            <a:r>
              <a:rPr lang="ko-KR" altLang="en-US" sz="900" dirty="0"/>
              <a:t>온라인몰</a:t>
            </a:r>
            <a:r>
              <a:rPr lang="en-US" altLang="ko-KR" sz="900" dirty="0"/>
              <a:t>/</a:t>
            </a:r>
            <a:r>
              <a:rPr lang="ko-KR" altLang="en-US" sz="900" dirty="0"/>
              <a:t>스마트 </a:t>
            </a:r>
            <a:r>
              <a:rPr lang="ko-KR" altLang="en-US" sz="900" dirty="0" smtClean="0"/>
              <a:t>오더 </a:t>
            </a:r>
            <a:r>
              <a:rPr lang="en-US" altLang="ko-KR" sz="900" dirty="0"/>
              <a:t>('</a:t>
            </a:r>
            <a:r>
              <a:rPr lang="en-US" altLang="ko-KR" sz="900" dirty="0" err="1"/>
              <a:t>online',</a:t>
            </a:r>
            <a:r>
              <a:rPr lang="en-US" altLang="ko-KR" sz="900" dirty="0" err="1" smtClean="0"/>
              <a:t>'store</a:t>
            </a:r>
            <a:r>
              <a:rPr lang="en-US" altLang="ko-KR" sz="900" dirty="0" smtClean="0"/>
              <a:t>‘)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b)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: {</a:t>
            </a:r>
            <a:r>
              <a:rPr lang="en-US" altLang="ko-KR" sz="900" dirty="0" err="1"/>
              <a:t>st_mall.</a:t>
            </a:r>
            <a:r>
              <a:rPr lang="en-US" altLang="ko-KR" sz="900" dirty="0" err="1" smtClean="0"/>
              <a:t>mall_name</a:t>
            </a:r>
            <a:r>
              <a:rPr lang="en-US" altLang="ko-KR" sz="900" dirty="0" smtClean="0"/>
              <a:t>} 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</a:t>
            </a:r>
            <a:r>
              <a:rPr lang="en-US" altLang="ko-KR" sz="900" dirty="0" err="1" smtClean="0"/>
              <a:t>placehoder</a:t>
            </a:r>
            <a:r>
              <a:rPr lang="en-US" altLang="ko-KR" sz="900" dirty="0" smtClean="0"/>
              <a:t>: “</a:t>
            </a:r>
            <a:r>
              <a:rPr lang="ko-KR" altLang="en-US" sz="900" dirty="0" smtClean="0"/>
              <a:t>직접 입력</a:t>
            </a:r>
            <a:r>
              <a:rPr lang="en-US" altLang="ko-KR" sz="900" dirty="0" smtClean="0"/>
              <a:t>“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c) </a:t>
            </a:r>
            <a:r>
              <a:rPr lang="en-US" altLang="ko-KR" sz="900" dirty="0" err="1" smtClean="0"/>
              <a:t>selectbox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: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- default option: ‘</a:t>
            </a:r>
            <a:r>
              <a:rPr lang="ko-KR" altLang="en-US" sz="900" dirty="0" smtClean="0"/>
              <a:t>카테고리</a:t>
            </a:r>
            <a:r>
              <a:rPr lang="en-US" altLang="ko-KR" sz="900" dirty="0" smtClean="0"/>
              <a:t>’ (select)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c-1) if </a:t>
            </a:r>
            <a:r>
              <a:rPr lang="en-US" altLang="ko-KR" sz="900" dirty="0" err="1" smtClean="0"/>
              <a:t>mall_type</a:t>
            </a:r>
            <a:r>
              <a:rPr lang="en-US" altLang="ko-KR" sz="900" dirty="0" smtClean="0"/>
              <a:t> is </a:t>
            </a:r>
            <a:r>
              <a:rPr lang="en-US" altLang="ko-KR" sz="900" dirty="0"/>
              <a:t>‘</a:t>
            </a:r>
            <a:r>
              <a:rPr lang="en-US" altLang="ko-KR" sz="900" dirty="0" smtClean="0"/>
              <a:t>'online’ selected : {</a:t>
            </a:r>
            <a:r>
              <a:rPr lang="en-US" altLang="ko-KR" sz="900" dirty="0" err="1"/>
              <a:t>st_mall.category_code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 - load OM codes</a:t>
            </a:r>
            <a:br>
              <a:rPr lang="en-US" altLang="ko-KR" sz="900" dirty="0" smtClean="0"/>
            </a:br>
            <a:r>
              <a:rPr lang="en-US" altLang="ko-KR" sz="900" dirty="0" smtClean="0"/>
              <a:t>        c-2) </a:t>
            </a:r>
            <a:r>
              <a:rPr lang="en-US" altLang="ko-KR" sz="900" dirty="0"/>
              <a:t>if </a:t>
            </a:r>
            <a:r>
              <a:rPr lang="en-US" altLang="ko-KR" sz="900" dirty="0" err="1"/>
              <a:t>mall_type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is ‘</a:t>
            </a:r>
            <a:r>
              <a:rPr lang="en-US" altLang="ko-KR" sz="900" dirty="0"/>
              <a:t>'store</a:t>
            </a:r>
            <a:r>
              <a:rPr lang="en-US" altLang="ko-KR" sz="900" dirty="0" smtClean="0"/>
              <a:t>’ selected :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st_mall</a:t>
            </a:r>
            <a:r>
              <a:rPr lang="en-US" altLang="ko-KR" sz="900" dirty="0"/>
              <a:t>. </a:t>
            </a:r>
            <a:r>
              <a:rPr lang="en-US" altLang="ko-KR" sz="900" dirty="0" err="1"/>
              <a:t>store_category_code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 - load SO codes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표시 범위 </a:t>
            </a:r>
            <a:r>
              <a:rPr lang="en-US" altLang="ko-KR" sz="900" dirty="0" smtClean="0"/>
              <a:t>: </a:t>
            </a:r>
            <a:r>
              <a:rPr lang="en-US" altLang="ko-KR" sz="900" dirty="0"/>
              <a:t>display count</a:t>
            </a:r>
          </a:p>
          <a:p>
            <a:r>
              <a:rPr lang="en-US" altLang="ko-KR" sz="900" dirty="0"/>
              <a:t>     a) </a:t>
            </a:r>
            <a:r>
              <a:rPr lang="en-US" altLang="ko-KR" sz="900" dirty="0" err="1"/>
              <a:t>selectbox</a:t>
            </a:r>
            <a:r>
              <a:rPr lang="en-US" altLang="ko-KR" sz="900" dirty="0"/>
              <a:t> options: </a:t>
            </a:r>
            <a:r>
              <a:rPr lang="ko-KR" altLang="en-US" sz="900" dirty="0"/>
              <a:t>선택 </a:t>
            </a:r>
            <a:r>
              <a:rPr lang="en-US" altLang="ko-KR" sz="900" dirty="0"/>
              <a:t>(select), 10</a:t>
            </a:r>
            <a:r>
              <a:rPr lang="ko-KR" altLang="en-US" sz="900" dirty="0"/>
              <a:t>개</a:t>
            </a:r>
            <a:r>
              <a:rPr lang="en-US" altLang="ko-KR" sz="900" dirty="0"/>
              <a:t>/50</a:t>
            </a:r>
            <a:r>
              <a:rPr lang="ko-KR" altLang="en-US" sz="900" dirty="0"/>
              <a:t>개</a:t>
            </a:r>
            <a:r>
              <a:rPr lang="en-US" altLang="ko-KR" sz="900" dirty="0"/>
              <a:t>/100</a:t>
            </a:r>
            <a:r>
              <a:rPr lang="ko-KR" altLang="en-US" sz="900" dirty="0"/>
              <a:t>개</a:t>
            </a:r>
            <a:r>
              <a:rPr lang="en-US" altLang="ko-KR" sz="900" dirty="0"/>
              <a:t>/</a:t>
            </a:r>
            <a:r>
              <a:rPr lang="ko-KR" altLang="en-US" sz="900" dirty="0"/>
              <a:t>직접 입력</a:t>
            </a:r>
            <a:endParaRPr lang="en-US" altLang="ko-KR" sz="900" dirty="0"/>
          </a:p>
          <a:p>
            <a:r>
              <a:rPr lang="en-US" altLang="ko-KR" sz="900" dirty="0"/>
              <a:t>       - if </a:t>
            </a:r>
            <a:r>
              <a:rPr lang="ko-KR" altLang="en-US" sz="900" dirty="0"/>
              <a:t>직접 입력 </a:t>
            </a:r>
            <a:r>
              <a:rPr lang="en-US" altLang="ko-KR" sz="900" dirty="0"/>
              <a:t>is selected, append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 next to </a:t>
            </a:r>
            <a:r>
              <a:rPr lang="en-US" altLang="ko-KR" sz="900" dirty="0" err="1"/>
              <a:t>selectbox</a:t>
            </a:r>
            <a:endParaRPr lang="en-US" altLang="ko-KR" sz="900" dirty="0"/>
          </a:p>
          <a:p>
            <a:r>
              <a:rPr lang="en-US" altLang="ko-KR" sz="900" dirty="0"/>
              <a:t>       a-1) </a:t>
            </a:r>
            <a:r>
              <a:rPr lang="en-US" altLang="ko-KR" sz="900" dirty="0" err="1"/>
              <a:t>inputbox</a:t>
            </a:r>
            <a:endParaRPr lang="en-US" altLang="ko-KR" sz="900" dirty="0"/>
          </a:p>
          <a:p>
            <a:r>
              <a:rPr lang="en-US" altLang="ko-KR" sz="900" dirty="0"/>
              <a:t>         - validation: number, min (&gt; 0)</a:t>
            </a:r>
            <a:br>
              <a:rPr lang="en-US" altLang="ko-KR" sz="900" dirty="0"/>
            </a:br>
            <a:r>
              <a:rPr lang="en-US" altLang="ko-KR" sz="900" dirty="0"/>
              <a:t>     b) </a:t>
            </a:r>
            <a:r>
              <a:rPr lang="en-US" altLang="ko-KR" sz="900" b="1" dirty="0"/>
              <a:t>if display count is selected, display grid rows until the </a:t>
            </a:r>
            <a:r>
              <a:rPr lang="en-US" altLang="ko-KR" sz="900" b="1" dirty="0" smtClean="0"/>
              <a:t>count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endParaRPr lang="en-US" altLang="ko-KR" sz="900" dirty="0" smtClean="0"/>
          </a:p>
          <a:p>
            <a:r>
              <a:rPr lang="en-US" altLang="ko-KR" sz="900" dirty="0" smtClean="0">
                <a:latin typeface="+mn-ea"/>
              </a:rPr>
              <a:t>3.Grid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1) logic</a:t>
            </a:r>
          </a:p>
          <a:p>
            <a:r>
              <a:rPr lang="en-US" altLang="ko-KR" sz="900" dirty="0">
                <a:latin typeface="+mn-ea"/>
              </a:rPr>
              <a:t>     DB: </a:t>
            </a:r>
            <a:r>
              <a:rPr lang="en-US" altLang="ko-KR" sz="900" dirty="0" err="1" smtClean="0">
                <a:latin typeface="+mn-ea"/>
              </a:rPr>
              <a:t>st_order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select: COUNT(*)</a:t>
            </a:r>
            <a:br>
              <a:rPr lang="en-US" altLang="ko-KR" sz="900" dirty="0" smtClean="0">
                <a:latin typeface="+mn-ea"/>
              </a:rPr>
            </a:br>
            <a:r>
              <a:rPr lang="en-US" altLang="ko-KR" sz="900" dirty="0" smtClean="0">
                <a:latin typeface="+mn-ea"/>
              </a:rPr>
              <a:t>     conditions</a:t>
            </a:r>
            <a:r>
              <a:rPr lang="en-US" altLang="ko-KR" sz="900" dirty="0">
                <a:latin typeface="+mn-ea"/>
              </a:rPr>
              <a:t>: </a:t>
            </a:r>
            <a:br>
              <a:rPr lang="en-US" altLang="ko-KR" sz="900" dirty="0">
                <a:latin typeface="+mn-ea"/>
              </a:rPr>
            </a:br>
            <a:r>
              <a:rPr lang="en-US" altLang="ko-KR" sz="900" dirty="0">
                <a:latin typeface="+mn-ea"/>
              </a:rPr>
              <a:t>       -</a:t>
            </a:r>
            <a:r>
              <a:rPr lang="en-US" altLang="ko-KR" sz="900" b="1" dirty="0">
                <a:latin typeface="+mn-ea"/>
              </a:rPr>
              <a:t> </a:t>
            </a:r>
            <a:r>
              <a:rPr lang="en-US" altLang="ko-KR" sz="900" b="1" dirty="0" err="1" smtClean="0">
                <a:latin typeface="+mn-ea"/>
              </a:rPr>
              <a:t>refund_status</a:t>
            </a:r>
            <a:r>
              <a:rPr lang="en-US" altLang="ko-KR" sz="900" b="1" dirty="0" smtClean="0">
                <a:latin typeface="+mn-ea"/>
              </a:rPr>
              <a:t> != ‘RS02’ </a:t>
            </a:r>
            <a:r>
              <a:rPr lang="en-US" altLang="ko-KR" sz="900" dirty="0" smtClean="0">
                <a:latin typeface="+mn-ea"/>
              </a:rPr>
              <a:t/>
            </a:r>
            <a:br>
              <a:rPr lang="en-US" altLang="ko-KR" sz="900" dirty="0" smtClean="0">
                <a:latin typeface="+mn-ea"/>
              </a:rPr>
            </a:br>
            <a:r>
              <a:rPr lang="en-US" altLang="ko-KR" sz="900" dirty="0" smtClean="0">
                <a:latin typeface="+mn-ea"/>
              </a:rPr>
              <a:t>       - set by search options</a:t>
            </a:r>
          </a:p>
          <a:p>
            <a:r>
              <a:rPr lang="en-US" altLang="ko-KR" sz="900" dirty="0">
                <a:latin typeface="+mn-ea"/>
              </a:rPr>
              <a:t>     group by: </a:t>
            </a:r>
            <a:r>
              <a:rPr lang="en-US" altLang="ko-KR" sz="900" dirty="0" err="1">
                <a:latin typeface="+mn-ea"/>
              </a:rPr>
              <a:t>mall_code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2) sort options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a) </a:t>
            </a:r>
            <a:r>
              <a:rPr lang="ko-KR" altLang="en-US" sz="900" dirty="0" smtClean="0">
                <a:latin typeface="+mn-ea"/>
              </a:rPr>
              <a:t>주문 많은 순 </a:t>
            </a:r>
            <a:r>
              <a:rPr lang="en-US" altLang="ko-KR" sz="900" dirty="0" smtClean="0">
                <a:latin typeface="+mn-ea"/>
              </a:rPr>
              <a:t>: </a:t>
            </a:r>
            <a:r>
              <a:rPr lang="en-US" altLang="ko-KR" sz="900" dirty="0">
                <a:latin typeface="+mn-ea"/>
              </a:rPr>
              <a:t>COUNT</a:t>
            </a:r>
            <a:r>
              <a:rPr lang="en-US" altLang="ko-KR" sz="900" dirty="0" smtClean="0">
                <a:latin typeface="+mn-ea"/>
              </a:rPr>
              <a:t> value DESC</a:t>
            </a:r>
            <a:r>
              <a:rPr lang="en-US" altLang="ko-KR" sz="900" dirty="0">
                <a:latin typeface="+mn-ea"/>
              </a:rPr>
              <a:t> (default)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b) </a:t>
            </a:r>
            <a:r>
              <a:rPr lang="ko-KR" altLang="en-US" sz="900" dirty="0" smtClean="0">
                <a:latin typeface="+mn-ea"/>
              </a:rPr>
              <a:t>주문 적은 </a:t>
            </a:r>
            <a:r>
              <a:rPr lang="ko-KR" altLang="en-US" sz="900" dirty="0">
                <a:latin typeface="+mn-ea"/>
              </a:rPr>
              <a:t>순 </a:t>
            </a:r>
            <a:r>
              <a:rPr lang="en-US" altLang="ko-KR" sz="900" dirty="0" smtClean="0">
                <a:latin typeface="+mn-ea"/>
              </a:rPr>
              <a:t>: </a:t>
            </a:r>
            <a:r>
              <a:rPr lang="en-US" altLang="ko-KR" sz="900" dirty="0">
                <a:latin typeface="+mn-ea"/>
              </a:rPr>
              <a:t>COUNT</a:t>
            </a:r>
            <a:r>
              <a:rPr lang="en-US" altLang="ko-KR" sz="900" dirty="0" smtClean="0">
                <a:latin typeface="+mn-ea"/>
              </a:rPr>
              <a:t> </a:t>
            </a:r>
            <a:r>
              <a:rPr lang="en-US" altLang="ko-KR" sz="900" dirty="0">
                <a:latin typeface="+mn-ea"/>
              </a:rPr>
              <a:t>value </a:t>
            </a:r>
            <a:r>
              <a:rPr lang="en-US" altLang="ko-KR" sz="900" dirty="0" smtClean="0">
                <a:latin typeface="+mn-ea"/>
              </a:rPr>
              <a:t>ASC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3) columns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a) </a:t>
            </a:r>
            <a:r>
              <a:rPr lang="ko-KR" altLang="en-US" sz="900" dirty="0" smtClean="0">
                <a:latin typeface="+mn-ea"/>
              </a:rPr>
              <a:t>순위 </a:t>
            </a:r>
            <a:r>
              <a:rPr lang="en-US" altLang="ko-KR" sz="900" dirty="0" smtClean="0">
                <a:latin typeface="+mn-ea"/>
              </a:rPr>
              <a:t>: logical no (1,2,..)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b) </a:t>
            </a:r>
            <a:r>
              <a:rPr lang="ko-KR" altLang="en-US" sz="900" dirty="0" smtClean="0">
                <a:latin typeface="+mn-ea"/>
              </a:rPr>
              <a:t>매장 유형 </a:t>
            </a:r>
            <a:r>
              <a:rPr lang="en-US" altLang="ko-KR" sz="900" dirty="0" smtClean="0">
                <a:latin typeface="+mn-ea"/>
              </a:rPr>
              <a:t>: {</a:t>
            </a:r>
            <a:r>
              <a:rPr lang="en-US" altLang="ko-KR" sz="900" dirty="0" err="1" smtClean="0"/>
              <a:t>st_mall.mall_type</a:t>
            </a:r>
            <a:r>
              <a:rPr lang="en-US" altLang="ko-KR" sz="900" dirty="0" smtClean="0"/>
              <a:t>} (show code name)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c) </a:t>
            </a:r>
            <a:r>
              <a:rPr lang="ko-KR" altLang="en-US" sz="900" dirty="0" smtClean="0">
                <a:latin typeface="+mn-ea"/>
              </a:rPr>
              <a:t>카테고리 </a:t>
            </a:r>
            <a:r>
              <a:rPr lang="en-US" altLang="ko-KR" sz="900" dirty="0" smtClean="0">
                <a:latin typeface="+mn-ea"/>
              </a:rPr>
              <a:t>: </a:t>
            </a:r>
            <a:br>
              <a:rPr lang="en-US" altLang="ko-KR" sz="900" dirty="0" smtClean="0">
                <a:latin typeface="+mn-ea"/>
              </a:rPr>
            </a:br>
            <a:r>
              <a:rPr lang="en-US" altLang="ko-KR" sz="900" dirty="0" smtClean="0">
                <a:latin typeface="+mn-ea"/>
              </a:rPr>
              <a:t>      - </a:t>
            </a:r>
            <a:r>
              <a:rPr lang="en-US" altLang="ko-KR" sz="900" dirty="0"/>
              <a:t>if </a:t>
            </a:r>
            <a:r>
              <a:rPr lang="en-US" altLang="ko-KR" sz="900" dirty="0" err="1"/>
              <a:t>mall_type</a:t>
            </a:r>
            <a:r>
              <a:rPr lang="en-US" altLang="ko-KR" sz="900" dirty="0"/>
              <a:t> =</a:t>
            </a:r>
            <a:r>
              <a:rPr lang="en-US" altLang="ko-KR" sz="900" dirty="0" smtClean="0"/>
              <a:t> ‘＇online’,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st_mall.category_code</a:t>
            </a:r>
            <a:r>
              <a:rPr lang="en-US" altLang="ko-KR" sz="900" dirty="0" smtClean="0"/>
              <a:t>} (show code name)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 - </a:t>
            </a:r>
            <a:r>
              <a:rPr lang="en-US" altLang="ko-KR" sz="900" dirty="0"/>
              <a:t>if </a:t>
            </a:r>
            <a:r>
              <a:rPr lang="en-US" altLang="ko-KR" sz="900" dirty="0" err="1"/>
              <a:t>mall_type</a:t>
            </a:r>
            <a:r>
              <a:rPr lang="en-US" altLang="ko-KR" sz="900" dirty="0"/>
              <a:t> = </a:t>
            </a:r>
            <a:r>
              <a:rPr lang="en-US" altLang="ko-KR" sz="900" dirty="0" smtClean="0"/>
              <a:t>‘＇store’,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st_mall</a:t>
            </a:r>
            <a:r>
              <a:rPr lang="en-US" altLang="ko-KR" sz="900" dirty="0"/>
              <a:t>. </a:t>
            </a:r>
            <a:r>
              <a:rPr lang="en-US" altLang="ko-KR" sz="900" dirty="0" err="1" smtClean="0"/>
              <a:t>Store_category_code</a:t>
            </a:r>
            <a:r>
              <a:rPr lang="en-US" altLang="ko-KR" sz="900" dirty="0" smtClean="0"/>
              <a:t>} 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d) </a:t>
            </a:r>
            <a:r>
              <a:rPr lang="ko-KR" altLang="en-US" sz="900" dirty="0" smtClean="0">
                <a:latin typeface="+mn-ea"/>
              </a:rPr>
              <a:t>사용처명 </a:t>
            </a:r>
            <a:r>
              <a:rPr lang="en-US" altLang="ko-KR" sz="900" dirty="0" smtClean="0">
                <a:latin typeface="+mn-ea"/>
              </a:rPr>
              <a:t>: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st_mall.mall_name</a:t>
            </a:r>
            <a:r>
              <a:rPr lang="en-US" altLang="ko-KR" sz="900" dirty="0"/>
              <a:t>} 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e) </a:t>
            </a:r>
            <a:r>
              <a:rPr lang="ko-KR" altLang="en-US" sz="900" dirty="0" smtClean="0">
                <a:latin typeface="+mn-ea"/>
              </a:rPr>
              <a:t>주문 수 </a:t>
            </a:r>
            <a:r>
              <a:rPr lang="en-US" altLang="ko-KR" sz="900" dirty="0" smtClean="0">
                <a:latin typeface="+mn-ea"/>
              </a:rPr>
              <a:t>: </a:t>
            </a:r>
            <a:r>
              <a:rPr lang="en-US" altLang="ko-KR" sz="900" dirty="0">
                <a:latin typeface="+mn-ea"/>
              </a:rPr>
              <a:t>COUNT</a:t>
            </a:r>
            <a:r>
              <a:rPr lang="en-US" altLang="ko-KR" sz="900" dirty="0" smtClean="0">
                <a:latin typeface="+mn-ea"/>
              </a:rPr>
              <a:t> value </a:t>
            </a:r>
            <a:r>
              <a:rPr lang="en-US" altLang="ko-KR" sz="900" dirty="0">
                <a:latin typeface="+mn-ea"/>
              </a:rPr>
              <a:t>(apply 1000 separator)</a:t>
            </a:r>
          </a:p>
          <a:p>
            <a:endParaRPr lang="en-US" altLang="ko-KR" sz="900" dirty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4.</a:t>
            </a:r>
            <a:r>
              <a:rPr lang="ko-KR" altLang="en-US" sz="900" dirty="0">
                <a:latin typeface="+mn-ea"/>
              </a:rPr>
              <a:t>엑셀 다운 </a:t>
            </a:r>
            <a:r>
              <a:rPr lang="en-US" altLang="ko-KR" sz="900" dirty="0">
                <a:latin typeface="+mn-ea"/>
              </a:rPr>
              <a:t>(download excel)</a:t>
            </a:r>
          </a:p>
          <a:p>
            <a:r>
              <a:rPr lang="en-US" altLang="ko-KR" sz="900" dirty="0">
                <a:latin typeface="+mn-ea"/>
              </a:rPr>
              <a:t>  - file name : </a:t>
            </a:r>
            <a:r>
              <a:rPr lang="en-US" altLang="ko-KR" sz="900" dirty="0" smtClean="0">
                <a:latin typeface="+mn-ea"/>
              </a:rPr>
              <a:t>‘</a:t>
            </a:r>
            <a:r>
              <a:rPr lang="ko-KR" altLang="en-US" sz="900" dirty="0" smtClean="0">
                <a:latin typeface="+mn-ea"/>
              </a:rPr>
              <a:t>주문 </a:t>
            </a:r>
            <a:r>
              <a:rPr lang="ko-KR" altLang="en-US" sz="900" dirty="0">
                <a:latin typeface="+mn-ea"/>
              </a:rPr>
              <a:t>순위</a:t>
            </a:r>
            <a:r>
              <a:rPr lang="en-US" altLang="ko-KR" sz="900" dirty="0">
                <a:latin typeface="+mn-ea"/>
              </a:rPr>
              <a:t>.</a:t>
            </a:r>
            <a:r>
              <a:rPr lang="en-US" altLang="ko-KR" sz="900" dirty="0" err="1">
                <a:latin typeface="+mn-ea"/>
              </a:rPr>
              <a:t>xlsx</a:t>
            </a:r>
            <a:r>
              <a:rPr lang="en-US" altLang="ko-KR" sz="900" dirty="0">
                <a:latin typeface="+mn-ea"/>
              </a:rPr>
              <a:t>’</a:t>
            </a:r>
          </a:p>
          <a:p>
            <a:r>
              <a:rPr lang="en-US" altLang="ko-KR" sz="900" dirty="0">
                <a:latin typeface="+mn-ea"/>
              </a:rPr>
              <a:t>  - columns: all Grid columns</a:t>
            </a:r>
            <a:endParaRPr lang="en-US" altLang="ko-KR" sz="9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01801567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1818852"/>
              </p:ext>
            </p:extLst>
          </p:nvPr>
        </p:nvGraphicFramePr>
        <p:xfrm>
          <a:off x="7794170" y="725881"/>
          <a:ext cx="4397830" cy="3413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err="1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별점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026342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50683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0008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24849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별점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55674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4040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별점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23199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별점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8732643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523400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4546536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별점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814394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6130443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417865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별점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28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91A909-CA8F-2FF8-84A5-8889CD75A8F4}"/>
              </a:ext>
            </a:extLst>
          </p:cNvPr>
          <p:cNvSpPr txBox="1"/>
          <p:nvPr/>
        </p:nvSpPr>
        <p:spPr>
          <a:xfrm>
            <a:off x="314325" y="6923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 err="1"/>
              <a:t>별점</a:t>
            </a:r>
            <a:r>
              <a:rPr lang="ko-KR" altLang="en-US" sz="900"/>
              <a:t> 순위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28D6A122-46E2-7BEE-C6D9-92CD26453E12}"/>
              </a:ext>
            </a:extLst>
          </p:cNvPr>
          <p:cNvSpPr/>
          <p:nvPr/>
        </p:nvSpPr>
        <p:spPr>
          <a:xfrm>
            <a:off x="5800041" y="294822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B63E37F8-C79E-573C-98BB-BD9DFC502C3C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F6C2C9F4-441C-B0A9-287B-594F5C9978C3}"/>
              </a:ext>
            </a:extLst>
          </p:cNvPr>
          <p:cNvCxnSpPr/>
          <p:nvPr/>
        </p:nvCxnSpPr>
        <p:spPr>
          <a:xfrm>
            <a:off x="352424" y="3295942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337FE016-3CE7-42A4-23D5-628011685F84}"/>
              </a:ext>
            </a:extLst>
          </p:cNvPr>
          <p:cNvSpPr txBox="1"/>
          <p:nvPr/>
        </p:nvSpPr>
        <p:spPr>
          <a:xfrm>
            <a:off x="352424" y="1239889"/>
            <a:ext cx="1895475" cy="19352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 err="1"/>
              <a:t>별점</a:t>
            </a:r>
            <a:r>
              <a:rPr lang="ko-KR" altLang="en-US" sz="900"/>
              <a:t> 범위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75AACED7-D154-0ECE-3DCE-4A4AF7D17464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3" name="그림 12" descr="렌치, 도구이(가) 표시된 사진&#10;&#10;자동 생성된 설명">
            <a:extLst>
              <a:ext uri="{FF2B5EF4-FFF2-40B4-BE49-F238E27FC236}">
                <a16:creationId xmlns:a16="http://schemas.microsoft.com/office/drawing/2014/main" id="{0446751C-FF53-0BC8-4FF5-DA8EC2DDD76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69D31EE5-6E54-48AD-987E-5F86E94E6DF9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" name="그림 14" descr="렌치, 도구이(가) 표시된 사진&#10;&#10;자동 생성된 설명">
            <a:extLst>
              <a:ext uri="{FF2B5EF4-FFF2-40B4-BE49-F238E27FC236}">
                <a16:creationId xmlns:a16="http://schemas.microsoft.com/office/drawing/2014/main" id="{28E723FB-D665-9937-100B-7FDE8ACEFDF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03FF17ED-42BF-ED58-A9C7-A5A9E6ABE3EA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023AA703-B9F4-2130-3CBD-100D21362528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5B3869B1-5656-DCEF-2275-B955F10DD05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BED71D51-6A89-C44A-44A5-89324BBA0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8D1F06A5-94E0-FE40-A988-B3E356CFD872}"/>
              </a:ext>
            </a:extLst>
          </p:cNvPr>
          <p:cNvGrpSpPr/>
          <p:nvPr/>
        </p:nvGrpSpPr>
        <p:grpSpPr>
          <a:xfrm rot="5400000">
            <a:off x="2069217" y="6761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30D1F335-4373-0AA6-CB7C-9EDF3829476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" name="Oval 593">
              <a:extLst>
                <a:ext uri="{FF2B5EF4-FFF2-40B4-BE49-F238E27FC236}">
                  <a16:creationId xmlns:a16="http://schemas.microsoft.com/office/drawing/2014/main" id="{0BB8182A-666A-200A-64DB-E28D04446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0A3AD0A7-F5C9-2EEB-2E8C-B139BF84E82A}"/>
              </a:ext>
            </a:extLst>
          </p:cNvPr>
          <p:cNvGrpSpPr/>
          <p:nvPr/>
        </p:nvGrpSpPr>
        <p:grpSpPr>
          <a:xfrm>
            <a:off x="5353780" y="1624401"/>
            <a:ext cx="244417" cy="258694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07996A54-A7C4-4743-F5FE-75EED2810D1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2CA2420B-5560-C172-59C0-7CF2A4CAC78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14002A4B-F189-17C1-65A4-87B1189B5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77436693-E9C3-8F8F-A0F8-1B86E3A2A53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361D292B-5A30-CDDF-C558-68EE14E8B4C0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08417D8D-010F-3AF7-B57D-3053B0250F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" name="Oval 593">
              <a:extLst>
                <a:ext uri="{FF2B5EF4-FFF2-40B4-BE49-F238E27FC236}">
                  <a16:creationId xmlns:a16="http://schemas.microsoft.com/office/drawing/2014/main" id="{4731ADE9-125E-B4C4-678C-240EC72D5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D43A75ED-919E-E37D-EF67-D1F071E4FD1E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34" name="표 15">
            <a:extLst>
              <a:ext uri="{FF2B5EF4-FFF2-40B4-BE49-F238E27FC236}">
                <a16:creationId xmlns:a16="http://schemas.microsoft.com/office/drawing/2014/main" id="{1CF8A00F-6C8C-3CBB-6B45-17142623EA2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9743478"/>
              </p:ext>
            </p:extLst>
          </p:nvPr>
        </p:nvGraphicFramePr>
        <p:xfrm>
          <a:off x="428627" y="3827896"/>
          <a:ext cx="385431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946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68705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77964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별점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4.7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4.6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4.5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0099DC7E-CF7D-13B8-2FE8-E5143F2977CC}"/>
              </a:ext>
            </a:extLst>
          </p:cNvPr>
          <p:cNvSpPr/>
          <p:nvPr/>
        </p:nvSpPr>
        <p:spPr>
          <a:xfrm>
            <a:off x="4683924" y="3476657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36" name="그래픽 35" descr="다운로드 윤곽선">
            <a:extLst>
              <a:ext uri="{FF2B5EF4-FFF2-40B4-BE49-F238E27FC236}">
                <a16:creationId xmlns:a16="http://schemas.microsoft.com/office/drawing/2014/main" id="{FF6CCADD-3364-48E6-9387-2F6253EBAE1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719416" y="3489620"/>
            <a:ext cx="204905" cy="204905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18AA3D8D-5828-A58C-A72A-0FC7C186E239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880943" y="5936691"/>
            <a:ext cx="3169061" cy="316369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56841830-7C6F-E08F-EF02-BAC7AC9E1CCA}"/>
              </a:ext>
            </a:extLst>
          </p:cNvPr>
          <p:cNvSpPr txBox="1"/>
          <p:nvPr/>
        </p:nvSpPr>
        <p:spPr>
          <a:xfrm>
            <a:off x="347667" y="3578252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F3B9C768-D2E9-8D7E-C352-DC7FCCF57198}"/>
              </a:ext>
            </a:extLst>
          </p:cNvPr>
          <p:cNvGrpSpPr/>
          <p:nvPr/>
        </p:nvGrpSpPr>
        <p:grpSpPr>
          <a:xfrm>
            <a:off x="3100117" y="3584509"/>
            <a:ext cx="278496" cy="200053"/>
            <a:chOff x="1014019" y="2643309"/>
            <a:chExt cx="278496" cy="200053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5C433B58-AE4C-D977-26EC-C6254CB8199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13AB19CA-91A1-EC7D-1C57-73C996CA08A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1CE00D02-507D-A219-2D82-5728BB5CB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4FE43193-D903-A8A5-685D-E9D5DA36ACF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E2502731-2E13-AA28-7A5F-FCCF296C1B9B}"/>
              </a:ext>
            </a:extLst>
          </p:cNvPr>
          <p:cNvGrpSpPr/>
          <p:nvPr/>
        </p:nvGrpSpPr>
        <p:grpSpPr>
          <a:xfrm>
            <a:off x="980623" y="3358012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BA871308-5488-6BC1-396F-42C008CC712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137CF6CA-26B9-CAB6-E6BB-8E14464512A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B20A244E-9756-327D-BF9E-606ED1C5D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FC29D810-C96E-D176-1DED-F2F0E323275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7EF79109-0D07-0F37-5EF5-6F721AAA6D0A}"/>
              </a:ext>
            </a:extLst>
          </p:cNvPr>
          <p:cNvGrpSpPr/>
          <p:nvPr/>
        </p:nvGrpSpPr>
        <p:grpSpPr>
          <a:xfrm>
            <a:off x="4421097" y="3507435"/>
            <a:ext cx="278496" cy="200053"/>
            <a:chOff x="1014019" y="2643309"/>
            <a:chExt cx="278496" cy="200053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79454AA4-8044-E3D7-1185-677C6CEAB1E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21C1F9EC-7F9A-B000-0B6E-4B0D1FBD389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9D6A58AD-5854-12E6-7FA6-8ECB27926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AE0466A4-9A4F-36D1-C47F-740D108AC642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1EB7D7F9-CAB5-FC2B-416F-202D61077571}"/>
              </a:ext>
            </a:extLst>
          </p:cNvPr>
          <p:cNvGrpSpPr/>
          <p:nvPr/>
        </p:nvGrpSpPr>
        <p:grpSpPr>
          <a:xfrm rot="5400000">
            <a:off x="3209533" y="1676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B6D064A4-23DC-C1E7-6F16-950063A5CAB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03E66690-C761-33F0-932F-D83684657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19D32968-2953-80AC-571F-90BE10AFF6A3}"/>
              </a:ext>
            </a:extLst>
          </p:cNvPr>
          <p:cNvGrpSpPr/>
          <p:nvPr/>
        </p:nvGrpSpPr>
        <p:grpSpPr>
          <a:xfrm>
            <a:off x="5788827" y="2691621"/>
            <a:ext cx="244417" cy="258694"/>
            <a:chOff x="1098607" y="3056422"/>
            <a:chExt cx="244417" cy="258694"/>
          </a:xfrm>
        </p:grpSpPr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B8B2353D-02B0-6ED5-2B5D-C882E7D01C2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39E86317-463D-D2C6-EB52-342FFD1B8B1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0" name="Oval 593">
                <a:extLst>
                  <a:ext uri="{FF2B5EF4-FFF2-40B4-BE49-F238E27FC236}">
                    <a16:creationId xmlns:a16="http://schemas.microsoft.com/office/drawing/2014/main" id="{45720E51-8481-EAEA-18B4-0D64CE7F1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1" name="TextBox 14">
                <a:extLst>
                  <a:ext uri="{FF2B5EF4-FFF2-40B4-BE49-F238E27FC236}">
                    <a16:creationId xmlns:a16="http://schemas.microsoft.com/office/drawing/2014/main" id="{FF3BB7C5-3C5D-0F16-E528-2083D4D17DD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07D52C5A-FCF5-FE7B-1EB4-68EE2B44EA7E}"/>
              </a:ext>
            </a:extLst>
          </p:cNvPr>
          <p:cNvSpPr/>
          <p:nvPr/>
        </p:nvSpPr>
        <p:spPr>
          <a:xfrm>
            <a:off x="1076324" y="250806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EAEEFC26-F00B-1034-3481-D2B74ACC6957}"/>
              </a:ext>
            </a:extLst>
          </p:cNvPr>
          <p:cNvSpPr/>
          <p:nvPr/>
        </p:nvSpPr>
        <p:spPr>
          <a:xfrm>
            <a:off x="3711832" y="1753604"/>
            <a:ext cx="1000125" cy="1144637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0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2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3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4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64" name="직선 화살표 연결선 63">
            <a:extLst>
              <a:ext uri="{FF2B5EF4-FFF2-40B4-BE49-F238E27FC236}">
                <a16:creationId xmlns:a16="http://schemas.microsoft.com/office/drawing/2014/main" id="{0A26BC38-1EAE-F68B-EE8E-4D01E1351A84}"/>
              </a:ext>
            </a:extLst>
          </p:cNvPr>
          <p:cNvCxnSpPr>
            <a:cxnSpLocks/>
          </p:cNvCxnSpPr>
          <p:nvPr/>
        </p:nvCxnSpPr>
        <p:spPr>
          <a:xfrm flipV="1">
            <a:off x="2044551" y="1992438"/>
            <a:ext cx="1667280" cy="51072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E3A13BEF-1EA5-B0F4-8671-8EBA9C4154E9}"/>
              </a:ext>
            </a:extLst>
          </p:cNvPr>
          <p:cNvGrpSpPr/>
          <p:nvPr/>
        </p:nvGrpSpPr>
        <p:grpSpPr>
          <a:xfrm rot="5400000">
            <a:off x="4740182" y="18756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AF0C83A4-6C09-D1FE-DCF1-555370678C7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ED6ED4C7-BFAC-2AF4-2FC4-0E612F247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F48684F1-C8E6-63F7-15B5-9967FEBA3A00}"/>
              </a:ext>
            </a:extLst>
          </p:cNvPr>
          <p:cNvGrpSpPr/>
          <p:nvPr/>
        </p:nvGrpSpPr>
        <p:grpSpPr>
          <a:xfrm rot="5400000">
            <a:off x="2107424" y="195914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1" name="이등변 삼각형 70">
              <a:extLst>
                <a:ext uri="{FF2B5EF4-FFF2-40B4-BE49-F238E27FC236}">
                  <a16:creationId xmlns:a16="http://schemas.microsoft.com/office/drawing/2014/main" id="{140CB52D-0B3F-546B-EDD4-BCD16B3D3C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2" name="Oval 593">
              <a:extLst>
                <a:ext uri="{FF2B5EF4-FFF2-40B4-BE49-F238E27FC236}">
                  <a16:creationId xmlns:a16="http://schemas.microsoft.com/office/drawing/2014/main" id="{25262B5F-0143-79C6-A640-7D3BED2FF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7961F221-8E65-2DBF-1A8A-A12BFE0CB2F0}"/>
              </a:ext>
            </a:extLst>
          </p:cNvPr>
          <p:cNvSpPr txBox="1"/>
          <p:nvPr/>
        </p:nvSpPr>
        <p:spPr>
          <a:xfrm>
            <a:off x="2057993" y="2502373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7139E8BB-B446-9A01-873E-21F9F5B93AE6}"/>
              </a:ext>
            </a:extLst>
          </p:cNvPr>
          <p:cNvSpPr/>
          <p:nvPr/>
        </p:nvSpPr>
        <p:spPr>
          <a:xfrm>
            <a:off x="2304871" y="251049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75" name="직선 화살표 연결선 74">
            <a:extLst>
              <a:ext uri="{FF2B5EF4-FFF2-40B4-BE49-F238E27FC236}">
                <a16:creationId xmlns:a16="http://schemas.microsoft.com/office/drawing/2014/main" id="{B1D896E1-B921-2E95-9D56-D177CF13EDEA}"/>
              </a:ext>
            </a:extLst>
          </p:cNvPr>
          <p:cNvCxnSpPr>
            <a:cxnSpLocks/>
          </p:cNvCxnSpPr>
          <p:nvPr/>
        </p:nvCxnSpPr>
        <p:spPr>
          <a:xfrm flipV="1">
            <a:off x="3157807" y="2084998"/>
            <a:ext cx="562551" cy="42307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78" name="TextBox 77">
            <a:extLst>
              <a:ext uri="{FF2B5EF4-FFF2-40B4-BE49-F238E27FC236}">
                <a16:creationId xmlns:a16="http://schemas.microsoft.com/office/drawing/2014/main" id="{5BB8AFA2-9259-7F8B-01AB-CEE2E1FF7136}"/>
              </a:ext>
            </a:extLst>
          </p:cNvPr>
          <p:cNvSpPr txBox="1"/>
          <p:nvPr/>
        </p:nvSpPr>
        <p:spPr>
          <a:xfrm>
            <a:off x="3331801" y="3560829"/>
            <a:ext cx="99119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err="1"/>
              <a:t>별점</a:t>
            </a:r>
            <a:r>
              <a:rPr lang="ko-KR" altLang="en-US" sz="900"/>
              <a:t> 높은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09FD470A-86A7-FA19-F1F5-E3882EFFBED6}"/>
              </a:ext>
            </a:extLst>
          </p:cNvPr>
          <p:cNvSpPr/>
          <p:nvPr/>
        </p:nvSpPr>
        <p:spPr>
          <a:xfrm>
            <a:off x="4828468" y="3843075"/>
            <a:ext cx="1198732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tx1"/>
                </a:solidFill>
              </a:rPr>
              <a:t>별점</a:t>
            </a:r>
            <a:r>
              <a:rPr lang="ko-KR" altLang="en-US" sz="900">
                <a:solidFill>
                  <a:schemeClr val="tx1"/>
                </a:solidFill>
              </a:rPr>
              <a:t> 높은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 err="1">
                <a:solidFill>
                  <a:schemeClr val="tx1"/>
                </a:solidFill>
              </a:rPr>
              <a:t>별점</a:t>
            </a:r>
            <a:r>
              <a:rPr lang="ko-KR" altLang="en-US" sz="900">
                <a:solidFill>
                  <a:schemeClr val="tx1"/>
                </a:solidFill>
              </a:rPr>
              <a:t> 낮은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80" name="직선 화살표 연결선 79">
            <a:extLst>
              <a:ext uri="{FF2B5EF4-FFF2-40B4-BE49-F238E27FC236}">
                <a16:creationId xmlns:a16="http://schemas.microsoft.com/office/drawing/2014/main" id="{97C1A2DF-0B69-5B1F-EE73-95330C447D3D}"/>
              </a:ext>
            </a:extLst>
          </p:cNvPr>
          <p:cNvCxnSpPr>
            <a:cxnSpLocks/>
            <a:endCxn id="79" idx="1"/>
          </p:cNvCxnSpPr>
          <p:nvPr/>
        </p:nvCxnSpPr>
        <p:spPr>
          <a:xfrm>
            <a:off x="4273738" y="3757990"/>
            <a:ext cx="554730" cy="30162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A9AB9EB2-5B00-BBB7-2EF6-9758D6D6D616}"/>
              </a:ext>
            </a:extLst>
          </p:cNvPr>
          <p:cNvGrpSpPr/>
          <p:nvPr/>
        </p:nvGrpSpPr>
        <p:grpSpPr>
          <a:xfrm>
            <a:off x="2257640" y="3570779"/>
            <a:ext cx="244417" cy="258694"/>
            <a:chOff x="1098607" y="3056422"/>
            <a:chExt cx="244417" cy="258694"/>
          </a:xfrm>
        </p:grpSpPr>
        <p:sp>
          <p:nvSpPr>
            <p:cNvPr id="83" name="이등변 삼각형 82">
              <a:extLst>
                <a:ext uri="{FF2B5EF4-FFF2-40B4-BE49-F238E27FC236}">
                  <a16:creationId xmlns:a16="http://schemas.microsoft.com/office/drawing/2014/main" id="{78BA79C0-5EC3-F6B2-4AAB-29FC84BE71A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4" name="그룹 83">
              <a:extLst>
                <a:ext uri="{FF2B5EF4-FFF2-40B4-BE49-F238E27FC236}">
                  <a16:creationId xmlns:a16="http://schemas.microsoft.com/office/drawing/2014/main" id="{907746BF-BF82-ADFA-DAC1-03CB23BC1AF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5" name="Oval 593">
                <a:extLst>
                  <a:ext uri="{FF2B5EF4-FFF2-40B4-BE49-F238E27FC236}">
                    <a16:creationId xmlns:a16="http://schemas.microsoft.com/office/drawing/2014/main" id="{155C282E-F977-FD70-59E6-9BE988348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6" name="TextBox 14">
                <a:extLst>
                  <a:ext uri="{FF2B5EF4-FFF2-40B4-BE49-F238E27FC236}">
                    <a16:creationId xmlns:a16="http://schemas.microsoft.com/office/drawing/2014/main" id="{4B268925-1212-8E61-9BE7-07A35AEED59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8" name="사각형: 둥근 모서리 87">
            <a:extLst>
              <a:ext uri="{FF2B5EF4-FFF2-40B4-BE49-F238E27FC236}">
                <a16:creationId xmlns:a16="http://schemas.microsoft.com/office/drawing/2014/main" id="{8234E82F-7D95-5B05-808F-0356771670A5}"/>
              </a:ext>
            </a:extLst>
          </p:cNvPr>
          <p:cNvSpPr/>
          <p:nvPr/>
        </p:nvSpPr>
        <p:spPr>
          <a:xfrm>
            <a:off x="1071114" y="293485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9" name="사각형: 둥근 모서리 88">
            <a:extLst>
              <a:ext uri="{FF2B5EF4-FFF2-40B4-BE49-F238E27FC236}">
                <a16:creationId xmlns:a16="http://schemas.microsoft.com/office/drawing/2014/main" id="{68318E68-8715-CB4B-2777-1943A3E4ADA3}"/>
              </a:ext>
            </a:extLst>
          </p:cNvPr>
          <p:cNvSpPr/>
          <p:nvPr/>
        </p:nvSpPr>
        <p:spPr>
          <a:xfrm>
            <a:off x="5256384" y="1891124"/>
            <a:ext cx="1000125" cy="725542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90" name="직선 화살표 연결선 89">
            <a:extLst>
              <a:ext uri="{FF2B5EF4-FFF2-40B4-BE49-F238E27FC236}">
                <a16:creationId xmlns:a16="http://schemas.microsoft.com/office/drawing/2014/main" id="{3F4E12FB-C1C1-304F-DD00-BE156DDFF634}"/>
              </a:ext>
            </a:extLst>
          </p:cNvPr>
          <p:cNvCxnSpPr>
            <a:cxnSpLocks/>
            <a:stCxn id="88" idx="3"/>
            <a:endCxn id="89" idx="1"/>
          </p:cNvCxnSpPr>
          <p:nvPr/>
        </p:nvCxnSpPr>
        <p:spPr>
          <a:xfrm flipV="1">
            <a:off x="2071239" y="2253895"/>
            <a:ext cx="3185145" cy="79637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7D960791-DD07-C3A0-3404-1EB87713CC63}"/>
              </a:ext>
            </a:extLst>
          </p:cNvPr>
          <p:cNvGrpSpPr/>
          <p:nvPr/>
        </p:nvGrpSpPr>
        <p:grpSpPr>
          <a:xfrm>
            <a:off x="695294" y="5980546"/>
            <a:ext cx="278496" cy="200053"/>
            <a:chOff x="1014019" y="2643309"/>
            <a:chExt cx="278496" cy="200053"/>
          </a:xfrm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066CB0EF-F39F-D6ED-2370-055D42614F7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F6852825-87C0-2079-A69F-2D2398B2BB4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6" name="Oval 593">
                <a:extLst>
                  <a:ext uri="{FF2B5EF4-FFF2-40B4-BE49-F238E27FC236}">
                    <a16:creationId xmlns:a16="http://schemas.microsoft.com/office/drawing/2014/main" id="{FD47A8CB-51B7-6B69-472C-EF02D169A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7" name="TextBox 14">
                <a:extLst>
                  <a:ext uri="{FF2B5EF4-FFF2-40B4-BE49-F238E27FC236}">
                    <a16:creationId xmlns:a16="http://schemas.microsoft.com/office/drawing/2014/main" id="{F28ACD25-56E1-E38B-6F39-C627EC4386A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12925136-C18E-B978-A642-42333377CF03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2710AFCD-2D42-AE30-B395-2A55E5682D6C}"/>
              </a:ext>
            </a:extLst>
          </p:cNvPr>
          <p:cNvSpPr/>
          <p:nvPr/>
        </p:nvSpPr>
        <p:spPr>
          <a:xfrm>
            <a:off x="2157682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85A08994-FCC3-EE6E-3580-1DB595273845}"/>
              </a:ext>
            </a:extLst>
          </p:cNvPr>
          <p:cNvSpPr/>
          <p:nvPr/>
        </p:nvSpPr>
        <p:spPr>
          <a:xfrm>
            <a:off x="1074283" y="197583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29" name="직선 화살표 연결선 28">
            <a:extLst>
              <a:ext uri="{FF2B5EF4-FFF2-40B4-BE49-F238E27FC236}">
                <a16:creationId xmlns:a16="http://schemas.microsoft.com/office/drawing/2014/main" id="{BF85300F-4E06-4DAA-5803-41A91E2DA4CB}"/>
              </a:ext>
            </a:extLst>
          </p:cNvPr>
          <p:cNvCxnSpPr>
            <a:cxnSpLocks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91" name="TextBox 90"/>
          <p:cNvSpPr txBox="1"/>
          <p:nvPr/>
        </p:nvSpPr>
        <p:spPr>
          <a:xfrm>
            <a:off x="7889063" y="966066"/>
            <a:ext cx="3633537" cy="7432804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포인트</a:t>
            </a:r>
            <a:r>
              <a:rPr lang="en-US" altLang="ko-KR" sz="900" dirty="0"/>
              <a:t>/</a:t>
            </a:r>
            <a:r>
              <a:rPr lang="ko-KR" altLang="en-US" sz="900" dirty="0"/>
              <a:t>구매 관리 </a:t>
            </a:r>
            <a:r>
              <a:rPr lang="en-US" altLang="ko-KR" sz="900" dirty="0"/>
              <a:t>&gt;</a:t>
            </a:r>
            <a:r>
              <a:rPr lang="ko-KR" altLang="en-US" sz="900" dirty="0" smtClean="0"/>
              <a:t> 별점 순위 </a:t>
            </a:r>
            <a:r>
              <a:rPr lang="en-US" altLang="ko-KR" sz="900" dirty="0" smtClean="0"/>
              <a:t>(review score ranking)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2.Search options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기간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reg_date</a:t>
            </a:r>
            <a:r>
              <a:rPr lang="en-US" altLang="ko-KR" sz="900" dirty="0" smtClean="0"/>
              <a:t>} (from ~ to)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 &amp; </a:t>
            </a:r>
            <a:r>
              <a:rPr lang="en-US" altLang="ko-KR" sz="900" dirty="0" err="1" smtClean="0"/>
              <a:t>datepicker</a:t>
            </a:r>
            <a:r>
              <a:rPr lang="en-US" altLang="ko-KR" sz="900" dirty="0" smtClean="0"/>
              <a:t> (form ~ to)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매장 분류 </a:t>
            </a:r>
            <a:r>
              <a:rPr lang="en-US" altLang="ko-KR" sz="900" dirty="0" smtClean="0"/>
              <a:t>: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: {</a:t>
            </a:r>
            <a:r>
              <a:rPr lang="en-US" altLang="ko-KR" sz="900" dirty="0" err="1"/>
              <a:t>st_mall.</a:t>
            </a:r>
            <a:r>
              <a:rPr lang="en-US" altLang="ko-KR" sz="900" dirty="0" err="1" smtClean="0"/>
              <a:t>mall_type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   - options: </a:t>
            </a:r>
            <a:r>
              <a:rPr lang="ko-KR" altLang="en-US" sz="900" dirty="0" smtClean="0"/>
              <a:t>매장 유형 </a:t>
            </a:r>
            <a:r>
              <a:rPr lang="en-US" altLang="ko-KR" sz="900" dirty="0" smtClean="0"/>
              <a:t>(select), </a:t>
            </a:r>
            <a:r>
              <a:rPr lang="ko-KR" altLang="en-US" sz="900" dirty="0"/>
              <a:t>온라인몰</a:t>
            </a:r>
            <a:r>
              <a:rPr lang="en-US" altLang="ko-KR" sz="900" dirty="0"/>
              <a:t>/</a:t>
            </a:r>
            <a:r>
              <a:rPr lang="ko-KR" altLang="en-US" sz="900" dirty="0"/>
              <a:t>스마트 </a:t>
            </a:r>
            <a:r>
              <a:rPr lang="ko-KR" altLang="en-US" sz="900" dirty="0" smtClean="0"/>
              <a:t>오더 </a:t>
            </a:r>
            <a:r>
              <a:rPr lang="en-US" altLang="ko-KR" sz="900" dirty="0"/>
              <a:t>('</a:t>
            </a:r>
            <a:r>
              <a:rPr lang="en-US" altLang="ko-KR" sz="900" dirty="0" err="1"/>
              <a:t>online',</a:t>
            </a:r>
            <a:r>
              <a:rPr lang="en-US" altLang="ko-KR" sz="900" dirty="0" err="1" smtClean="0"/>
              <a:t>'store</a:t>
            </a:r>
            <a:r>
              <a:rPr lang="en-US" altLang="ko-KR" sz="900" dirty="0" smtClean="0"/>
              <a:t>‘)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b)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: {</a:t>
            </a:r>
            <a:r>
              <a:rPr lang="en-US" altLang="ko-KR" sz="900" dirty="0" err="1"/>
              <a:t>st_mall.</a:t>
            </a:r>
            <a:r>
              <a:rPr lang="en-US" altLang="ko-KR" sz="900" dirty="0" err="1" smtClean="0"/>
              <a:t>mall_name</a:t>
            </a:r>
            <a:r>
              <a:rPr lang="en-US" altLang="ko-KR" sz="900" dirty="0" smtClean="0"/>
              <a:t>} 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</a:t>
            </a:r>
            <a:r>
              <a:rPr lang="en-US" altLang="ko-KR" sz="900" dirty="0" err="1" smtClean="0"/>
              <a:t>placehoder</a:t>
            </a:r>
            <a:r>
              <a:rPr lang="en-US" altLang="ko-KR" sz="900" dirty="0" smtClean="0"/>
              <a:t>: “</a:t>
            </a:r>
            <a:r>
              <a:rPr lang="ko-KR" altLang="en-US" sz="900" dirty="0" smtClean="0"/>
              <a:t>직접 입력</a:t>
            </a:r>
            <a:r>
              <a:rPr lang="en-US" altLang="ko-KR" sz="900" dirty="0" smtClean="0"/>
              <a:t>“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c) </a:t>
            </a:r>
            <a:r>
              <a:rPr lang="en-US" altLang="ko-KR" sz="900" dirty="0" err="1" smtClean="0"/>
              <a:t>selectbox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: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- default option: ‘</a:t>
            </a:r>
            <a:r>
              <a:rPr lang="ko-KR" altLang="en-US" sz="900" dirty="0" smtClean="0"/>
              <a:t>카테고리</a:t>
            </a:r>
            <a:r>
              <a:rPr lang="en-US" altLang="ko-KR" sz="900" dirty="0" smtClean="0"/>
              <a:t>’ (select)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c-1) if </a:t>
            </a:r>
            <a:r>
              <a:rPr lang="en-US" altLang="ko-KR" sz="900" dirty="0" err="1" smtClean="0"/>
              <a:t>mall_type</a:t>
            </a:r>
            <a:r>
              <a:rPr lang="en-US" altLang="ko-KR" sz="900" dirty="0" smtClean="0"/>
              <a:t> is </a:t>
            </a:r>
            <a:r>
              <a:rPr lang="en-US" altLang="ko-KR" sz="900" dirty="0"/>
              <a:t>‘</a:t>
            </a:r>
            <a:r>
              <a:rPr lang="en-US" altLang="ko-KR" sz="900" dirty="0" smtClean="0"/>
              <a:t>'online’ selected : {</a:t>
            </a:r>
            <a:r>
              <a:rPr lang="en-US" altLang="ko-KR" sz="900" dirty="0" err="1"/>
              <a:t>st_mall.category_code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 - load OM codes</a:t>
            </a:r>
            <a:br>
              <a:rPr lang="en-US" altLang="ko-KR" sz="900" dirty="0" smtClean="0"/>
            </a:br>
            <a:r>
              <a:rPr lang="en-US" altLang="ko-KR" sz="900" dirty="0" smtClean="0"/>
              <a:t>        c-2) </a:t>
            </a:r>
            <a:r>
              <a:rPr lang="en-US" altLang="ko-KR" sz="900" dirty="0"/>
              <a:t>if </a:t>
            </a:r>
            <a:r>
              <a:rPr lang="en-US" altLang="ko-KR" sz="900" dirty="0" err="1"/>
              <a:t>mall_type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is ‘</a:t>
            </a:r>
            <a:r>
              <a:rPr lang="en-US" altLang="ko-KR" sz="900" dirty="0"/>
              <a:t>'store</a:t>
            </a:r>
            <a:r>
              <a:rPr lang="en-US" altLang="ko-KR" sz="900" dirty="0" smtClean="0"/>
              <a:t>’ selected :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st_mall</a:t>
            </a:r>
            <a:r>
              <a:rPr lang="en-US" altLang="ko-KR" sz="900" dirty="0"/>
              <a:t>. </a:t>
            </a:r>
            <a:r>
              <a:rPr lang="en-US" altLang="ko-KR" sz="900" dirty="0" err="1"/>
              <a:t>store_category_code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 - load SO codes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별점 범위 </a:t>
            </a:r>
            <a:r>
              <a:rPr lang="en-US" altLang="ko-KR" sz="900" dirty="0" smtClean="0"/>
              <a:t>: average review score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(from ~ to)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options: </a:t>
            </a:r>
            <a:r>
              <a:rPr lang="ko-KR" altLang="en-US" sz="900" dirty="0" smtClean="0"/>
              <a:t>선택</a:t>
            </a:r>
            <a:r>
              <a:rPr lang="en-US" altLang="ko-KR" sz="900" dirty="0" smtClean="0"/>
              <a:t>(select), 0</a:t>
            </a:r>
            <a:r>
              <a:rPr lang="ko-KR" altLang="en-US" sz="900" dirty="0" smtClean="0"/>
              <a:t>점</a:t>
            </a:r>
            <a:r>
              <a:rPr lang="en-US" altLang="ko-KR" sz="900" dirty="0" smtClean="0"/>
              <a:t>/1</a:t>
            </a:r>
            <a:r>
              <a:rPr lang="ko-KR" altLang="en-US" sz="900" dirty="0" smtClean="0"/>
              <a:t>점</a:t>
            </a:r>
            <a:r>
              <a:rPr lang="en-US" altLang="ko-KR" sz="900" dirty="0" smtClean="0"/>
              <a:t>/2</a:t>
            </a:r>
            <a:r>
              <a:rPr lang="ko-KR" altLang="en-US" sz="900" dirty="0" smtClean="0"/>
              <a:t>점</a:t>
            </a:r>
            <a:r>
              <a:rPr lang="en-US" altLang="ko-KR" sz="900" dirty="0" smtClean="0"/>
              <a:t>/3</a:t>
            </a:r>
            <a:r>
              <a:rPr lang="ko-KR" altLang="en-US" sz="900" dirty="0" smtClean="0"/>
              <a:t>점</a:t>
            </a:r>
            <a:r>
              <a:rPr lang="en-US" altLang="ko-KR" sz="900" dirty="0" smtClean="0"/>
              <a:t>/4</a:t>
            </a:r>
            <a:r>
              <a:rPr lang="ko-KR" altLang="en-US" sz="900" dirty="0" smtClean="0"/>
              <a:t>점</a:t>
            </a:r>
            <a:r>
              <a:rPr lang="en-US" altLang="ko-KR" sz="900" dirty="0" smtClean="0"/>
              <a:t>/5</a:t>
            </a:r>
            <a:r>
              <a:rPr lang="ko-KR" altLang="en-US" sz="900" dirty="0" smtClean="0"/>
              <a:t>점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4) </a:t>
            </a:r>
            <a:r>
              <a:rPr lang="ko-KR" altLang="en-US" sz="900" dirty="0" smtClean="0"/>
              <a:t>표시 범위 </a:t>
            </a:r>
            <a:r>
              <a:rPr lang="en-US" altLang="ko-KR" sz="900" dirty="0" smtClean="0"/>
              <a:t>: </a:t>
            </a:r>
            <a:r>
              <a:rPr lang="en-US" altLang="ko-KR" sz="900" dirty="0"/>
              <a:t>display count</a:t>
            </a:r>
          </a:p>
          <a:p>
            <a:r>
              <a:rPr lang="en-US" altLang="ko-KR" sz="900" dirty="0"/>
              <a:t>     a) </a:t>
            </a:r>
            <a:r>
              <a:rPr lang="en-US" altLang="ko-KR" sz="900" dirty="0" err="1"/>
              <a:t>selectbox</a:t>
            </a:r>
            <a:r>
              <a:rPr lang="en-US" altLang="ko-KR" sz="900" dirty="0"/>
              <a:t> options: </a:t>
            </a:r>
            <a:r>
              <a:rPr lang="ko-KR" altLang="en-US" sz="900" dirty="0"/>
              <a:t>선택 </a:t>
            </a:r>
            <a:r>
              <a:rPr lang="en-US" altLang="ko-KR" sz="900" dirty="0"/>
              <a:t>(select), 10</a:t>
            </a:r>
            <a:r>
              <a:rPr lang="ko-KR" altLang="en-US" sz="900" dirty="0"/>
              <a:t>개</a:t>
            </a:r>
            <a:r>
              <a:rPr lang="en-US" altLang="ko-KR" sz="900" dirty="0"/>
              <a:t>/50</a:t>
            </a:r>
            <a:r>
              <a:rPr lang="ko-KR" altLang="en-US" sz="900" dirty="0"/>
              <a:t>개</a:t>
            </a:r>
            <a:r>
              <a:rPr lang="en-US" altLang="ko-KR" sz="900" dirty="0"/>
              <a:t>/100</a:t>
            </a:r>
            <a:r>
              <a:rPr lang="ko-KR" altLang="en-US" sz="900" dirty="0"/>
              <a:t>개</a:t>
            </a:r>
            <a:r>
              <a:rPr lang="en-US" altLang="ko-KR" sz="900" dirty="0"/>
              <a:t>/</a:t>
            </a:r>
            <a:r>
              <a:rPr lang="ko-KR" altLang="en-US" sz="900" dirty="0"/>
              <a:t>직접 입력</a:t>
            </a:r>
            <a:endParaRPr lang="en-US" altLang="ko-KR" sz="900" dirty="0"/>
          </a:p>
          <a:p>
            <a:r>
              <a:rPr lang="en-US" altLang="ko-KR" sz="900" dirty="0"/>
              <a:t>       - if </a:t>
            </a:r>
            <a:r>
              <a:rPr lang="ko-KR" altLang="en-US" sz="900" dirty="0"/>
              <a:t>직접 입력 </a:t>
            </a:r>
            <a:r>
              <a:rPr lang="en-US" altLang="ko-KR" sz="900" dirty="0"/>
              <a:t>is selected, append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 next to </a:t>
            </a:r>
            <a:r>
              <a:rPr lang="en-US" altLang="ko-KR" sz="900" dirty="0" err="1"/>
              <a:t>selectbox</a:t>
            </a:r>
            <a:endParaRPr lang="en-US" altLang="ko-KR" sz="900" dirty="0"/>
          </a:p>
          <a:p>
            <a:r>
              <a:rPr lang="en-US" altLang="ko-KR" sz="900" dirty="0"/>
              <a:t>       a-1) </a:t>
            </a:r>
            <a:r>
              <a:rPr lang="en-US" altLang="ko-KR" sz="900" dirty="0" err="1"/>
              <a:t>inputbox</a:t>
            </a:r>
            <a:endParaRPr lang="en-US" altLang="ko-KR" sz="900" dirty="0"/>
          </a:p>
          <a:p>
            <a:r>
              <a:rPr lang="en-US" altLang="ko-KR" sz="900" dirty="0"/>
              <a:t>         - validation: number, min (&gt; 0)</a:t>
            </a:r>
            <a:br>
              <a:rPr lang="en-US" altLang="ko-KR" sz="900" dirty="0"/>
            </a:br>
            <a:r>
              <a:rPr lang="en-US" altLang="ko-KR" sz="900" dirty="0"/>
              <a:t>     b) </a:t>
            </a:r>
            <a:r>
              <a:rPr lang="en-US" altLang="ko-KR" sz="900" b="1" dirty="0"/>
              <a:t>if display count is selected, display grid rows until the count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endParaRPr lang="en-US" altLang="ko-KR" sz="900" dirty="0" smtClean="0"/>
          </a:p>
          <a:p>
            <a:r>
              <a:rPr lang="en-US" altLang="ko-KR" sz="900" dirty="0" smtClean="0">
                <a:latin typeface="+mn-ea"/>
              </a:rPr>
              <a:t>3.Grid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1) logic</a:t>
            </a:r>
          </a:p>
          <a:p>
            <a:r>
              <a:rPr lang="en-US" altLang="ko-KR" sz="900" dirty="0">
                <a:latin typeface="+mn-ea"/>
              </a:rPr>
              <a:t>     DB: </a:t>
            </a:r>
            <a:r>
              <a:rPr lang="en-US" altLang="ko-KR" sz="900" dirty="0" err="1">
                <a:latin typeface="+mn-ea"/>
              </a:rPr>
              <a:t>st_review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select</a:t>
            </a:r>
            <a:r>
              <a:rPr lang="en-US" altLang="ko-KR" sz="900" dirty="0">
                <a:latin typeface="+mn-ea"/>
              </a:rPr>
              <a:t>: </a:t>
            </a:r>
            <a:r>
              <a:rPr lang="en-US" altLang="ko-KR" sz="900" dirty="0" smtClean="0">
                <a:latin typeface="+mn-ea"/>
              </a:rPr>
              <a:t>AVG(</a:t>
            </a:r>
            <a:r>
              <a:rPr lang="en-US" altLang="ko-KR" sz="900" dirty="0" err="1" smtClean="0">
                <a:latin typeface="+mn-ea"/>
              </a:rPr>
              <a:t>review_score</a:t>
            </a:r>
            <a:r>
              <a:rPr lang="en-US" altLang="ko-KR" sz="900" dirty="0" smtClean="0">
                <a:latin typeface="+mn-ea"/>
              </a:rPr>
              <a:t>)</a:t>
            </a:r>
            <a:br>
              <a:rPr lang="en-US" altLang="ko-KR" sz="900" dirty="0" smtClean="0">
                <a:latin typeface="+mn-ea"/>
              </a:rPr>
            </a:br>
            <a:r>
              <a:rPr lang="en-US" altLang="ko-KR" sz="900" dirty="0" smtClean="0">
                <a:latin typeface="+mn-ea"/>
              </a:rPr>
              <a:t>     conditions:</a:t>
            </a:r>
            <a:br>
              <a:rPr lang="en-US" altLang="ko-KR" sz="900" dirty="0" smtClean="0">
                <a:latin typeface="+mn-ea"/>
              </a:rPr>
            </a:br>
            <a:r>
              <a:rPr lang="en-US" altLang="ko-KR" sz="900" dirty="0" smtClean="0">
                <a:latin typeface="+mn-ea"/>
              </a:rPr>
              <a:t>       - set by search options</a:t>
            </a:r>
          </a:p>
          <a:p>
            <a:r>
              <a:rPr lang="en-US" altLang="ko-KR" sz="900" dirty="0">
                <a:latin typeface="+mn-ea"/>
              </a:rPr>
              <a:t>     group by: </a:t>
            </a:r>
            <a:r>
              <a:rPr lang="en-US" altLang="ko-KR" sz="900" dirty="0" err="1">
                <a:latin typeface="+mn-ea"/>
              </a:rPr>
              <a:t>mall_code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2) sort options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a) </a:t>
            </a:r>
            <a:r>
              <a:rPr lang="ko-KR" altLang="en-US" sz="900" dirty="0" smtClean="0">
                <a:latin typeface="+mn-ea"/>
              </a:rPr>
              <a:t>별점 높은 순 </a:t>
            </a:r>
            <a:r>
              <a:rPr lang="en-US" altLang="ko-KR" sz="900" dirty="0" smtClean="0">
                <a:latin typeface="+mn-ea"/>
              </a:rPr>
              <a:t>: </a:t>
            </a:r>
            <a:r>
              <a:rPr lang="en-US" altLang="ko-KR" sz="900" dirty="0">
                <a:latin typeface="+mn-ea"/>
              </a:rPr>
              <a:t>AVG</a:t>
            </a:r>
            <a:r>
              <a:rPr lang="en-US" altLang="ko-KR" sz="900" dirty="0" smtClean="0">
                <a:latin typeface="+mn-ea"/>
              </a:rPr>
              <a:t> value DESC </a:t>
            </a:r>
            <a:r>
              <a:rPr lang="en-US" altLang="ko-KR" sz="900" dirty="0">
                <a:latin typeface="+mn-ea"/>
              </a:rPr>
              <a:t> (default)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b) </a:t>
            </a:r>
            <a:r>
              <a:rPr lang="ko-KR" altLang="en-US" sz="900" dirty="0">
                <a:latin typeface="+mn-ea"/>
              </a:rPr>
              <a:t>별점 </a:t>
            </a:r>
            <a:r>
              <a:rPr lang="ko-KR" altLang="en-US" sz="900" dirty="0" smtClean="0">
                <a:latin typeface="+mn-ea"/>
              </a:rPr>
              <a:t>낮은 </a:t>
            </a:r>
            <a:r>
              <a:rPr lang="ko-KR" altLang="en-US" sz="900" dirty="0">
                <a:latin typeface="+mn-ea"/>
              </a:rPr>
              <a:t>순 </a:t>
            </a:r>
            <a:r>
              <a:rPr lang="en-US" altLang="ko-KR" sz="900" dirty="0" smtClean="0">
                <a:latin typeface="+mn-ea"/>
              </a:rPr>
              <a:t>: </a:t>
            </a:r>
            <a:r>
              <a:rPr lang="en-US" altLang="ko-KR" sz="900" dirty="0">
                <a:latin typeface="+mn-ea"/>
              </a:rPr>
              <a:t>AVG</a:t>
            </a:r>
            <a:r>
              <a:rPr lang="en-US" altLang="ko-KR" sz="900" dirty="0" smtClean="0">
                <a:latin typeface="+mn-ea"/>
              </a:rPr>
              <a:t> </a:t>
            </a:r>
            <a:r>
              <a:rPr lang="en-US" altLang="ko-KR" sz="900" dirty="0">
                <a:latin typeface="+mn-ea"/>
              </a:rPr>
              <a:t>value </a:t>
            </a:r>
            <a:r>
              <a:rPr lang="en-US" altLang="ko-KR" sz="900" dirty="0" smtClean="0">
                <a:latin typeface="+mn-ea"/>
              </a:rPr>
              <a:t>ASC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3) columns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a) </a:t>
            </a:r>
            <a:r>
              <a:rPr lang="ko-KR" altLang="en-US" sz="900" dirty="0" smtClean="0">
                <a:latin typeface="+mn-ea"/>
              </a:rPr>
              <a:t>순위 </a:t>
            </a:r>
            <a:r>
              <a:rPr lang="en-US" altLang="ko-KR" sz="900" dirty="0" smtClean="0">
                <a:latin typeface="+mn-ea"/>
              </a:rPr>
              <a:t>: logical no (1,2,..)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b) </a:t>
            </a:r>
            <a:r>
              <a:rPr lang="ko-KR" altLang="en-US" sz="900" dirty="0" smtClean="0">
                <a:latin typeface="+mn-ea"/>
              </a:rPr>
              <a:t>매장 유형 </a:t>
            </a:r>
            <a:r>
              <a:rPr lang="en-US" altLang="ko-KR" sz="900" dirty="0" smtClean="0">
                <a:latin typeface="+mn-ea"/>
              </a:rPr>
              <a:t>: {</a:t>
            </a:r>
            <a:r>
              <a:rPr lang="en-US" altLang="ko-KR" sz="900" dirty="0" err="1" smtClean="0"/>
              <a:t>st_mall.mall_type</a:t>
            </a:r>
            <a:r>
              <a:rPr lang="en-US" altLang="ko-KR" sz="900" dirty="0" smtClean="0"/>
              <a:t>} (show code name)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c) </a:t>
            </a:r>
            <a:r>
              <a:rPr lang="ko-KR" altLang="en-US" sz="900" dirty="0" smtClean="0">
                <a:latin typeface="+mn-ea"/>
              </a:rPr>
              <a:t>카테고리 </a:t>
            </a:r>
            <a:r>
              <a:rPr lang="en-US" altLang="ko-KR" sz="900" dirty="0" smtClean="0">
                <a:latin typeface="+mn-ea"/>
              </a:rPr>
              <a:t>: </a:t>
            </a:r>
            <a:br>
              <a:rPr lang="en-US" altLang="ko-KR" sz="900" dirty="0" smtClean="0">
                <a:latin typeface="+mn-ea"/>
              </a:rPr>
            </a:br>
            <a:r>
              <a:rPr lang="en-US" altLang="ko-KR" sz="900" dirty="0" smtClean="0">
                <a:latin typeface="+mn-ea"/>
              </a:rPr>
              <a:t>      - </a:t>
            </a:r>
            <a:r>
              <a:rPr lang="en-US" altLang="ko-KR" sz="900" dirty="0"/>
              <a:t>if </a:t>
            </a:r>
            <a:r>
              <a:rPr lang="en-US" altLang="ko-KR" sz="900" dirty="0" err="1"/>
              <a:t>mall_type</a:t>
            </a:r>
            <a:r>
              <a:rPr lang="en-US" altLang="ko-KR" sz="900" dirty="0"/>
              <a:t> =</a:t>
            </a:r>
            <a:r>
              <a:rPr lang="en-US" altLang="ko-KR" sz="900" dirty="0" smtClean="0"/>
              <a:t> ‘＇online’,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st_mall.category_code</a:t>
            </a:r>
            <a:r>
              <a:rPr lang="en-US" altLang="ko-KR" sz="900" dirty="0" smtClean="0"/>
              <a:t>} (show code name)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 - </a:t>
            </a:r>
            <a:r>
              <a:rPr lang="en-US" altLang="ko-KR" sz="900" dirty="0"/>
              <a:t>if </a:t>
            </a:r>
            <a:r>
              <a:rPr lang="en-US" altLang="ko-KR" sz="900" dirty="0" err="1"/>
              <a:t>mall_type</a:t>
            </a:r>
            <a:r>
              <a:rPr lang="en-US" altLang="ko-KR" sz="900" dirty="0"/>
              <a:t> = </a:t>
            </a:r>
            <a:r>
              <a:rPr lang="en-US" altLang="ko-KR" sz="900" dirty="0" smtClean="0"/>
              <a:t>‘＇store’,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st_mall</a:t>
            </a:r>
            <a:r>
              <a:rPr lang="en-US" altLang="ko-KR" sz="900" dirty="0"/>
              <a:t>. </a:t>
            </a:r>
            <a:r>
              <a:rPr lang="en-US" altLang="ko-KR" sz="900" dirty="0" err="1" smtClean="0"/>
              <a:t>Store_category_code</a:t>
            </a:r>
            <a:r>
              <a:rPr lang="en-US" altLang="ko-KR" sz="900" dirty="0" smtClean="0"/>
              <a:t>} 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d) </a:t>
            </a:r>
            <a:r>
              <a:rPr lang="ko-KR" altLang="en-US" sz="900" dirty="0" smtClean="0">
                <a:latin typeface="+mn-ea"/>
              </a:rPr>
              <a:t>사용처명 </a:t>
            </a:r>
            <a:r>
              <a:rPr lang="en-US" altLang="ko-KR" sz="900" dirty="0" smtClean="0">
                <a:latin typeface="+mn-ea"/>
              </a:rPr>
              <a:t>: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st_mall.mall_name</a:t>
            </a:r>
            <a:r>
              <a:rPr lang="en-US" altLang="ko-KR" sz="900" dirty="0"/>
              <a:t>} 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e) </a:t>
            </a:r>
            <a:r>
              <a:rPr lang="ko-KR" altLang="en-US" sz="900" dirty="0" smtClean="0">
                <a:latin typeface="+mn-ea"/>
              </a:rPr>
              <a:t>별점 </a:t>
            </a:r>
            <a:r>
              <a:rPr lang="en-US" altLang="ko-KR" sz="900" dirty="0" smtClean="0">
                <a:latin typeface="+mn-ea"/>
              </a:rPr>
              <a:t>: </a:t>
            </a:r>
            <a:r>
              <a:rPr lang="en-US" altLang="ko-KR" sz="900" dirty="0">
                <a:latin typeface="+mn-ea"/>
              </a:rPr>
              <a:t>AVG</a:t>
            </a:r>
            <a:r>
              <a:rPr lang="en-US" altLang="ko-KR" sz="900" dirty="0" smtClean="0">
                <a:latin typeface="+mn-ea"/>
              </a:rPr>
              <a:t> value </a:t>
            </a:r>
            <a:r>
              <a:rPr lang="en-US" altLang="ko-KR" sz="900" dirty="0">
                <a:latin typeface="+mn-ea"/>
              </a:rPr>
              <a:t>(apply 1000 separator)</a:t>
            </a:r>
          </a:p>
          <a:p>
            <a:endParaRPr lang="en-US" altLang="ko-KR" sz="900" dirty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4.</a:t>
            </a:r>
            <a:r>
              <a:rPr lang="ko-KR" altLang="en-US" sz="900" dirty="0">
                <a:latin typeface="+mn-ea"/>
              </a:rPr>
              <a:t>엑셀 다운 </a:t>
            </a:r>
            <a:r>
              <a:rPr lang="en-US" altLang="ko-KR" sz="900" dirty="0">
                <a:latin typeface="+mn-ea"/>
              </a:rPr>
              <a:t>(download excel)</a:t>
            </a:r>
          </a:p>
          <a:p>
            <a:r>
              <a:rPr lang="en-US" altLang="ko-KR" sz="900" dirty="0">
                <a:latin typeface="+mn-ea"/>
              </a:rPr>
              <a:t>  - file name : </a:t>
            </a:r>
            <a:r>
              <a:rPr lang="en-US" altLang="ko-KR" sz="900" dirty="0" smtClean="0">
                <a:latin typeface="+mn-ea"/>
              </a:rPr>
              <a:t>‘</a:t>
            </a:r>
            <a:r>
              <a:rPr lang="ko-KR" altLang="en-US" sz="900" dirty="0" smtClean="0">
                <a:latin typeface="+mn-ea"/>
              </a:rPr>
              <a:t>별점 </a:t>
            </a:r>
            <a:r>
              <a:rPr lang="ko-KR" altLang="en-US" sz="900" dirty="0">
                <a:latin typeface="+mn-ea"/>
              </a:rPr>
              <a:t>순위</a:t>
            </a:r>
            <a:r>
              <a:rPr lang="en-US" altLang="ko-KR" sz="900" dirty="0">
                <a:latin typeface="+mn-ea"/>
              </a:rPr>
              <a:t>.</a:t>
            </a:r>
            <a:r>
              <a:rPr lang="en-US" altLang="ko-KR" sz="900" dirty="0" err="1">
                <a:latin typeface="+mn-ea"/>
              </a:rPr>
              <a:t>xlsx</a:t>
            </a:r>
            <a:r>
              <a:rPr lang="en-US" altLang="ko-KR" sz="900" dirty="0">
                <a:latin typeface="+mn-ea"/>
              </a:rPr>
              <a:t>’</a:t>
            </a:r>
          </a:p>
          <a:p>
            <a:r>
              <a:rPr lang="en-US" altLang="ko-KR" sz="900" dirty="0">
                <a:latin typeface="+mn-ea"/>
              </a:rPr>
              <a:t>  - columns: all Grid columns</a:t>
            </a:r>
            <a:endParaRPr lang="en-US" altLang="ko-KR" sz="9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05670224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3855025"/>
              </p:ext>
            </p:extLst>
          </p:nvPr>
        </p:nvGraphicFramePr>
        <p:xfrm>
          <a:off x="7794170" y="725881"/>
          <a:ext cx="4397830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131850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77532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06984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020429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49193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후기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17236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후기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077865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3247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497414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후기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7888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211092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8903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29</a:t>
            </a:fld>
            <a:endParaRPr lang="ko-KR" altLang="en-US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022544AF-5AF9-3A82-6319-75525012B765}"/>
              </a:ext>
            </a:extLst>
          </p:cNvPr>
          <p:cNvSpPr txBox="1"/>
          <p:nvPr/>
        </p:nvSpPr>
        <p:spPr>
          <a:xfrm>
            <a:off x="314325" y="6923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후기 순위</a:t>
            </a:r>
          </a:p>
        </p:txBody>
      </p:sp>
      <p:sp>
        <p:nvSpPr>
          <p:cNvPr id="93" name="사각형: 둥근 모서리 92">
            <a:extLst>
              <a:ext uri="{FF2B5EF4-FFF2-40B4-BE49-F238E27FC236}">
                <a16:creationId xmlns:a16="http://schemas.microsoft.com/office/drawing/2014/main" id="{2D72C4D7-B5D9-38AD-7872-6047CE900CCF}"/>
              </a:ext>
            </a:extLst>
          </p:cNvPr>
          <p:cNvSpPr/>
          <p:nvPr/>
        </p:nvSpPr>
        <p:spPr>
          <a:xfrm>
            <a:off x="5676787" y="248535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94" name="직선 연결선 93">
            <a:extLst>
              <a:ext uri="{FF2B5EF4-FFF2-40B4-BE49-F238E27FC236}">
                <a16:creationId xmlns:a16="http://schemas.microsoft.com/office/drawing/2014/main" id="{597496C2-2EE2-08D6-C25E-AA50D2D714DF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95" name="직선 연결선 94">
            <a:extLst>
              <a:ext uri="{FF2B5EF4-FFF2-40B4-BE49-F238E27FC236}">
                <a16:creationId xmlns:a16="http://schemas.microsoft.com/office/drawing/2014/main" id="{83448212-4ADC-2B9B-576A-0BB3F5BE49A8}"/>
              </a:ext>
            </a:extLst>
          </p:cNvPr>
          <p:cNvCxnSpPr/>
          <p:nvPr/>
        </p:nvCxnSpPr>
        <p:spPr>
          <a:xfrm>
            <a:off x="357626" y="3036051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6" name="TextBox 95">
            <a:extLst>
              <a:ext uri="{FF2B5EF4-FFF2-40B4-BE49-F238E27FC236}">
                <a16:creationId xmlns:a16="http://schemas.microsoft.com/office/drawing/2014/main" id="{8686429C-DA4F-09FC-E576-451DC51AEF1D}"/>
              </a:ext>
            </a:extLst>
          </p:cNvPr>
          <p:cNvSpPr txBox="1"/>
          <p:nvPr/>
        </p:nvSpPr>
        <p:spPr>
          <a:xfrm>
            <a:off x="352424" y="1239889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EA9565F8-BCF2-3E69-1C83-69D58DCB562A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99" name="그림 98" descr="렌치, 도구이(가) 표시된 사진&#10;&#10;자동 생성된 설명">
            <a:extLst>
              <a:ext uri="{FF2B5EF4-FFF2-40B4-BE49-F238E27FC236}">
                <a16:creationId xmlns:a16="http://schemas.microsoft.com/office/drawing/2014/main" id="{9E18E863-0993-33C2-B615-27AC030DE4D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00" name="사각형: 둥근 모서리 99">
            <a:extLst>
              <a:ext uri="{FF2B5EF4-FFF2-40B4-BE49-F238E27FC236}">
                <a16:creationId xmlns:a16="http://schemas.microsoft.com/office/drawing/2014/main" id="{4349A058-A76D-1A4C-98C4-58826D95C643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01" name="그림 100" descr="렌치, 도구이(가) 표시된 사진&#10;&#10;자동 생성된 설명">
            <a:extLst>
              <a:ext uri="{FF2B5EF4-FFF2-40B4-BE49-F238E27FC236}">
                <a16:creationId xmlns:a16="http://schemas.microsoft.com/office/drawing/2014/main" id="{681B62B6-AC05-54EB-0ADB-EFB6F3C585D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102" name="TextBox 101">
            <a:extLst>
              <a:ext uri="{FF2B5EF4-FFF2-40B4-BE49-F238E27FC236}">
                <a16:creationId xmlns:a16="http://schemas.microsoft.com/office/drawing/2014/main" id="{1778B62E-65EF-5442-34BD-84AFD6C205A9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1A6DC8B-54E0-E78D-0C0E-583D6F40420B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171B5363-4033-7DBE-607D-3D5EC5A7942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EEBC337F-B550-1BB0-8FC5-5946B693A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1F1100C3-7979-61F8-FC7A-E9EB870C6DB7}"/>
              </a:ext>
            </a:extLst>
          </p:cNvPr>
          <p:cNvGrpSpPr/>
          <p:nvPr/>
        </p:nvGrpSpPr>
        <p:grpSpPr>
          <a:xfrm rot="5400000">
            <a:off x="2082536" y="6874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2D4D4B09-324E-033E-CA83-0D3C1613500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E70A8F24-A45F-EEE3-9875-743B809E0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4CE2834D-5F28-040C-55AA-45F0C7AFB114}"/>
              </a:ext>
            </a:extLst>
          </p:cNvPr>
          <p:cNvGrpSpPr/>
          <p:nvPr/>
        </p:nvGrpSpPr>
        <p:grpSpPr>
          <a:xfrm>
            <a:off x="5676786" y="2259236"/>
            <a:ext cx="244417" cy="258694"/>
            <a:chOff x="1098607" y="3056422"/>
            <a:chExt cx="244417" cy="258694"/>
          </a:xfrm>
        </p:grpSpPr>
        <p:sp>
          <p:nvSpPr>
            <p:cNvPr id="110" name="이등변 삼각형 109">
              <a:extLst>
                <a:ext uri="{FF2B5EF4-FFF2-40B4-BE49-F238E27FC236}">
                  <a16:creationId xmlns:a16="http://schemas.microsoft.com/office/drawing/2014/main" id="{1435B67B-7C89-9A35-48F5-C686F0B6708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1" name="그룹 110">
              <a:extLst>
                <a:ext uri="{FF2B5EF4-FFF2-40B4-BE49-F238E27FC236}">
                  <a16:creationId xmlns:a16="http://schemas.microsoft.com/office/drawing/2014/main" id="{7E588FE2-7EE3-2172-6FB0-00FB8C0AB72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2" name="Oval 593">
                <a:extLst>
                  <a:ext uri="{FF2B5EF4-FFF2-40B4-BE49-F238E27FC236}">
                    <a16:creationId xmlns:a16="http://schemas.microsoft.com/office/drawing/2014/main" id="{67E5D0B2-1ABA-CC41-9193-76E4C44C5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3" name="TextBox 14">
                <a:extLst>
                  <a:ext uri="{FF2B5EF4-FFF2-40B4-BE49-F238E27FC236}">
                    <a16:creationId xmlns:a16="http://schemas.microsoft.com/office/drawing/2014/main" id="{698C12DA-8BBD-F25C-D0E5-9C6DDD97B77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6" name="그룹 115">
            <a:extLst>
              <a:ext uri="{FF2B5EF4-FFF2-40B4-BE49-F238E27FC236}">
                <a16:creationId xmlns:a16="http://schemas.microsoft.com/office/drawing/2014/main" id="{B8592104-4ABF-E69E-C307-ADE78C182EA0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7" name="이등변 삼각형 116">
              <a:extLst>
                <a:ext uri="{FF2B5EF4-FFF2-40B4-BE49-F238E27FC236}">
                  <a16:creationId xmlns:a16="http://schemas.microsoft.com/office/drawing/2014/main" id="{E1FE35A8-470F-1249-5EC1-F853EA25F1E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8" name="Oval 593">
              <a:extLst>
                <a:ext uri="{FF2B5EF4-FFF2-40B4-BE49-F238E27FC236}">
                  <a16:creationId xmlns:a16="http://schemas.microsoft.com/office/drawing/2014/main" id="{108E111A-77E9-C34B-7805-49CA83F4E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119" name="사각형: 둥근 모서리 118">
            <a:extLst>
              <a:ext uri="{FF2B5EF4-FFF2-40B4-BE49-F238E27FC236}">
                <a16:creationId xmlns:a16="http://schemas.microsoft.com/office/drawing/2014/main" id="{972E2089-2AE7-5586-8AA1-5452AA7242E0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120" name="표 15">
            <a:extLst>
              <a:ext uri="{FF2B5EF4-FFF2-40B4-BE49-F238E27FC236}">
                <a16:creationId xmlns:a16="http://schemas.microsoft.com/office/drawing/2014/main" id="{F48EF0BF-DFCA-9F86-80F1-FC2E62E498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0736847"/>
              </p:ext>
            </p:extLst>
          </p:nvPr>
        </p:nvGraphicFramePr>
        <p:xfrm>
          <a:off x="433829" y="3539430"/>
          <a:ext cx="385431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946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68705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77964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1,700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1,100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450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4C22B755-AB98-B9C4-B441-40401840E697}"/>
              </a:ext>
            </a:extLst>
          </p:cNvPr>
          <p:cNvSpPr/>
          <p:nvPr/>
        </p:nvSpPr>
        <p:spPr>
          <a:xfrm>
            <a:off x="4727226" y="3188191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22" name="그래픽 121" descr="다운로드 윤곽선">
            <a:extLst>
              <a:ext uri="{FF2B5EF4-FFF2-40B4-BE49-F238E27FC236}">
                <a16:creationId xmlns:a16="http://schemas.microsoft.com/office/drawing/2014/main" id="{A12B1A3D-41BA-3CD3-D8B1-096A197470F6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762718" y="3201154"/>
            <a:ext cx="204905" cy="204905"/>
          </a:xfrm>
          <a:prstGeom prst="rect">
            <a:avLst/>
          </a:prstGeom>
        </p:spPr>
      </p:pic>
      <p:pic>
        <p:nvPicPr>
          <p:cNvPr id="123" name="그림 122">
            <a:extLst>
              <a:ext uri="{FF2B5EF4-FFF2-40B4-BE49-F238E27FC236}">
                <a16:creationId xmlns:a16="http://schemas.microsoft.com/office/drawing/2014/main" id="{EA5F4C31-C502-03A3-5CB3-76A17AAFC036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946719" y="5804706"/>
            <a:ext cx="3169061" cy="316369"/>
          </a:xfrm>
          <a:prstGeom prst="rect">
            <a:avLst/>
          </a:prstGeom>
        </p:spPr>
      </p:pic>
      <p:sp>
        <p:nvSpPr>
          <p:cNvPr id="124" name="TextBox 123">
            <a:extLst>
              <a:ext uri="{FF2B5EF4-FFF2-40B4-BE49-F238E27FC236}">
                <a16:creationId xmlns:a16="http://schemas.microsoft.com/office/drawing/2014/main" id="{AE34FF6F-718D-390D-93F5-48A27DD97513}"/>
              </a:ext>
            </a:extLst>
          </p:cNvPr>
          <p:cNvSpPr txBox="1"/>
          <p:nvPr/>
        </p:nvSpPr>
        <p:spPr>
          <a:xfrm>
            <a:off x="352869" y="3280550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25" name="그룹 124">
            <a:extLst>
              <a:ext uri="{FF2B5EF4-FFF2-40B4-BE49-F238E27FC236}">
                <a16:creationId xmlns:a16="http://schemas.microsoft.com/office/drawing/2014/main" id="{6253D443-FD26-9C2D-32F5-128F78D90017}"/>
              </a:ext>
            </a:extLst>
          </p:cNvPr>
          <p:cNvGrpSpPr/>
          <p:nvPr/>
        </p:nvGrpSpPr>
        <p:grpSpPr>
          <a:xfrm>
            <a:off x="4466476" y="3200735"/>
            <a:ext cx="278496" cy="200053"/>
            <a:chOff x="1014019" y="2643309"/>
            <a:chExt cx="278496" cy="200053"/>
          </a:xfrm>
        </p:grpSpPr>
        <p:sp>
          <p:nvSpPr>
            <p:cNvPr id="126" name="이등변 삼각형 125">
              <a:extLst>
                <a:ext uri="{FF2B5EF4-FFF2-40B4-BE49-F238E27FC236}">
                  <a16:creationId xmlns:a16="http://schemas.microsoft.com/office/drawing/2014/main" id="{A686FD0B-545B-49D3-9FFF-68B6346B55F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7" name="그룹 126">
              <a:extLst>
                <a:ext uri="{FF2B5EF4-FFF2-40B4-BE49-F238E27FC236}">
                  <a16:creationId xmlns:a16="http://schemas.microsoft.com/office/drawing/2014/main" id="{477334CB-B6AF-6517-7937-444A69E98FB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8" name="Oval 593">
                <a:extLst>
                  <a:ext uri="{FF2B5EF4-FFF2-40B4-BE49-F238E27FC236}">
                    <a16:creationId xmlns:a16="http://schemas.microsoft.com/office/drawing/2014/main" id="{1A23A1CE-F01B-20A4-4C63-07200DE0D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9" name="TextBox 14">
                <a:extLst>
                  <a:ext uri="{FF2B5EF4-FFF2-40B4-BE49-F238E27FC236}">
                    <a16:creationId xmlns:a16="http://schemas.microsoft.com/office/drawing/2014/main" id="{177FFB46-070C-EF72-FA21-495B526318D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30" name="그룹 129">
            <a:extLst>
              <a:ext uri="{FF2B5EF4-FFF2-40B4-BE49-F238E27FC236}">
                <a16:creationId xmlns:a16="http://schemas.microsoft.com/office/drawing/2014/main" id="{6BADF482-77FB-840D-64E2-BD2DD3EB55CB}"/>
              </a:ext>
            </a:extLst>
          </p:cNvPr>
          <p:cNvGrpSpPr/>
          <p:nvPr/>
        </p:nvGrpSpPr>
        <p:grpSpPr>
          <a:xfrm>
            <a:off x="2323416" y="3320265"/>
            <a:ext cx="244417" cy="258694"/>
            <a:chOff x="1098607" y="3056422"/>
            <a:chExt cx="244417" cy="258694"/>
          </a:xfrm>
        </p:grpSpPr>
        <p:sp>
          <p:nvSpPr>
            <p:cNvPr id="131" name="이등변 삼각형 130">
              <a:extLst>
                <a:ext uri="{FF2B5EF4-FFF2-40B4-BE49-F238E27FC236}">
                  <a16:creationId xmlns:a16="http://schemas.microsoft.com/office/drawing/2014/main" id="{FB15F664-9461-28DF-58F4-866676BB124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2" name="그룹 131">
              <a:extLst>
                <a:ext uri="{FF2B5EF4-FFF2-40B4-BE49-F238E27FC236}">
                  <a16:creationId xmlns:a16="http://schemas.microsoft.com/office/drawing/2014/main" id="{5438BE65-ECE7-061B-264E-5230BC6B7E0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3" name="Oval 593">
                <a:extLst>
                  <a:ext uri="{FF2B5EF4-FFF2-40B4-BE49-F238E27FC236}">
                    <a16:creationId xmlns:a16="http://schemas.microsoft.com/office/drawing/2014/main" id="{24A0CE52-1D46-3B74-E858-6CF671902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4" name="TextBox 14">
                <a:extLst>
                  <a:ext uri="{FF2B5EF4-FFF2-40B4-BE49-F238E27FC236}">
                    <a16:creationId xmlns:a16="http://schemas.microsoft.com/office/drawing/2014/main" id="{CAB39806-C1C1-1B87-5F96-00A490136B1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35" name="그룹 134">
            <a:extLst>
              <a:ext uri="{FF2B5EF4-FFF2-40B4-BE49-F238E27FC236}">
                <a16:creationId xmlns:a16="http://schemas.microsoft.com/office/drawing/2014/main" id="{2B0CD0A3-CA95-23E7-6D0C-7CACC7047863}"/>
              </a:ext>
            </a:extLst>
          </p:cNvPr>
          <p:cNvGrpSpPr/>
          <p:nvPr/>
        </p:nvGrpSpPr>
        <p:grpSpPr>
          <a:xfrm>
            <a:off x="774622" y="5847820"/>
            <a:ext cx="278496" cy="200053"/>
            <a:chOff x="1014019" y="2643309"/>
            <a:chExt cx="278496" cy="200053"/>
          </a:xfrm>
        </p:grpSpPr>
        <p:sp>
          <p:nvSpPr>
            <p:cNvPr id="136" name="이등변 삼각형 135">
              <a:extLst>
                <a:ext uri="{FF2B5EF4-FFF2-40B4-BE49-F238E27FC236}">
                  <a16:creationId xmlns:a16="http://schemas.microsoft.com/office/drawing/2014/main" id="{E1DBD858-B815-8813-DD6A-877D6884E9CF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7" name="그룹 136">
              <a:extLst>
                <a:ext uri="{FF2B5EF4-FFF2-40B4-BE49-F238E27FC236}">
                  <a16:creationId xmlns:a16="http://schemas.microsoft.com/office/drawing/2014/main" id="{A80F3AEE-CD8A-8376-E757-FF407883DED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38" name="Oval 593">
                <a:extLst>
                  <a:ext uri="{FF2B5EF4-FFF2-40B4-BE49-F238E27FC236}">
                    <a16:creationId xmlns:a16="http://schemas.microsoft.com/office/drawing/2014/main" id="{D108DFAD-9AF7-CDB4-F94D-FEEC77D2F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9" name="TextBox 14">
                <a:extLst>
                  <a:ext uri="{FF2B5EF4-FFF2-40B4-BE49-F238E27FC236}">
                    <a16:creationId xmlns:a16="http://schemas.microsoft.com/office/drawing/2014/main" id="{EE2A39E5-267C-8546-1B0B-3C923E0C173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0" name="그룹 139">
            <a:extLst>
              <a:ext uri="{FF2B5EF4-FFF2-40B4-BE49-F238E27FC236}">
                <a16:creationId xmlns:a16="http://schemas.microsoft.com/office/drawing/2014/main" id="{0D3A2E09-20CD-1944-4C06-CA35E9361546}"/>
              </a:ext>
            </a:extLst>
          </p:cNvPr>
          <p:cNvGrpSpPr/>
          <p:nvPr/>
        </p:nvGrpSpPr>
        <p:grpSpPr>
          <a:xfrm rot="5400000">
            <a:off x="3209533" y="1676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1" name="이등변 삼각형 140">
              <a:extLst>
                <a:ext uri="{FF2B5EF4-FFF2-40B4-BE49-F238E27FC236}">
                  <a16:creationId xmlns:a16="http://schemas.microsoft.com/office/drawing/2014/main" id="{C5655956-F384-A6BA-CA8C-0CE413B70F4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2" name="Oval 593">
              <a:extLst>
                <a:ext uri="{FF2B5EF4-FFF2-40B4-BE49-F238E27FC236}">
                  <a16:creationId xmlns:a16="http://schemas.microsoft.com/office/drawing/2014/main" id="{143B4D87-DBE0-4E37-B6BB-4D24E76CA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0CA4102C-54E1-8D73-24CA-38D99A78BD62}"/>
              </a:ext>
            </a:extLst>
          </p:cNvPr>
          <p:cNvGrpSpPr/>
          <p:nvPr/>
        </p:nvGrpSpPr>
        <p:grpSpPr>
          <a:xfrm>
            <a:off x="993341" y="3079897"/>
            <a:ext cx="244417" cy="258694"/>
            <a:chOff x="1098607" y="3056422"/>
            <a:chExt cx="244417" cy="258694"/>
          </a:xfrm>
        </p:grpSpPr>
        <p:sp>
          <p:nvSpPr>
            <p:cNvPr id="144" name="이등변 삼각형 143">
              <a:extLst>
                <a:ext uri="{FF2B5EF4-FFF2-40B4-BE49-F238E27FC236}">
                  <a16:creationId xmlns:a16="http://schemas.microsoft.com/office/drawing/2014/main" id="{CAFBC8B6-07E4-992D-1C5C-A3E15D6E297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5" name="그룹 144">
              <a:extLst>
                <a:ext uri="{FF2B5EF4-FFF2-40B4-BE49-F238E27FC236}">
                  <a16:creationId xmlns:a16="http://schemas.microsoft.com/office/drawing/2014/main" id="{47B66FDA-5B37-C4BD-635E-ED961A2352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6" name="Oval 593">
                <a:extLst>
                  <a:ext uri="{FF2B5EF4-FFF2-40B4-BE49-F238E27FC236}">
                    <a16:creationId xmlns:a16="http://schemas.microsoft.com/office/drawing/2014/main" id="{0ABB1ED6-CC05-C241-3A6C-096FFFDA0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7" name="TextBox 14">
                <a:extLst>
                  <a:ext uri="{FF2B5EF4-FFF2-40B4-BE49-F238E27FC236}">
                    <a16:creationId xmlns:a16="http://schemas.microsoft.com/office/drawing/2014/main" id="{A1835BAE-502A-CA0E-6D27-968DBBA2FB5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8" name="사각형: 둥근 모서리 147">
            <a:extLst>
              <a:ext uri="{FF2B5EF4-FFF2-40B4-BE49-F238E27FC236}">
                <a16:creationId xmlns:a16="http://schemas.microsoft.com/office/drawing/2014/main" id="{38492618-36C0-BF27-644F-30ACF308D718}"/>
              </a:ext>
            </a:extLst>
          </p:cNvPr>
          <p:cNvSpPr/>
          <p:nvPr/>
        </p:nvSpPr>
        <p:spPr>
          <a:xfrm>
            <a:off x="1076324" y="2507202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1180B4E3-194E-3718-E2D6-F39826F34F9A}"/>
              </a:ext>
            </a:extLst>
          </p:cNvPr>
          <p:cNvSpPr/>
          <p:nvPr/>
        </p:nvSpPr>
        <p:spPr>
          <a:xfrm>
            <a:off x="3711832" y="1725030"/>
            <a:ext cx="1000125" cy="725542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50" name="직선 화살표 연결선 149">
            <a:extLst>
              <a:ext uri="{FF2B5EF4-FFF2-40B4-BE49-F238E27FC236}">
                <a16:creationId xmlns:a16="http://schemas.microsoft.com/office/drawing/2014/main" id="{79682432-B8EA-8EE6-783C-9A131719F4F0}"/>
              </a:ext>
            </a:extLst>
          </p:cNvPr>
          <p:cNvCxnSpPr>
            <a:cxnSpLocks/>
            <a:endCxn id="149" idx="1"/>
          </p:cNvCxnSpPr>
          <p:nvPr/>
        </p:nvCxnSpPr>
        <p:spPr>
          <a:xfrm flipV="1">
            <a:off x="2074408" y="2087801"/>
            <a:ext cx="1637424" cy="50141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51" name="그룹 150">
            <a:extLst>
              <a:ext uri="{FF2B5EF4-FFF2-40B4-BE49-F238E27FC236}">
                <a16:creationId xmlns:a16="http://schemas.microsoft.com/office/drawing/2014/main" id="{6BCA2EFC-69ED-E011-E1FC-9EDBFE6C3F85}"/>
              </a:ext>
            </a:extLst>
          </p:cNvPr>
          <p:cNvGrpSpPr/>
          <p:nvPr/>
        </p:nvGrpSpPr>
        <p:grpSpPr>
          <a:xfrm rot="5400000">
            <a:off x="4740182" y="18470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2" name="이등변 삼각형 151">
              <a:extLst>
                <a:ext uri="{FF2B5EF4-FFF2-40B4-BE49-F238E27FC236}">
                  <a16:creationId xmlns:a16="http://schemas.microsoft.com/office/drawing/2014/main" id="{43A13B0A-DE56-892E-7E64-7DD66804693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3" name="Oval 593">
              <a:extLst>
                <a:ext uri="{FF2B5EF4-FFF2-40B4-BE49-F238E27FC236}">
                  <a16:creationId xmlns:a16="http://schemas.microsoft.com/office/drawing/2014/main" id="{2D5E2E9E-51B3-4422-7CD3-CF936168A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56" name="그룹 155">
            <a:extLst>
              <a:ext uri="{FF2B5EF4-FFF2-40B4-BE49-F238E27FC236}">
                <a16:creationId xmlns:a16="http://schemas.microsoft.com/office/drawing/2014/main" id="{CFB8F717-EBDE-A363-EC54-B16366928B6C}"/>
              </a:ext>
            </a:extLst>
          </p:cNvPr>
          <p:cNvGrpSpPr/>
          <p:nvPr/>
        </p:nvGrpSpPr>
        <p:grpSpPr>
          <a:xfrm rot="5400000">
            <a:off x="2098928" y="198737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7" name="이등변 삼각형 156">
              <a:extLst>
                <a:ext uri="{FF2B5EF4-FFF2-40B4-BE49-F238E27FC236}">
                  <a16:creationId xmlns:a16="http://schemas.microsoft.com/office/drawing/2014/main" id="{EFD7499D-DB33-59E2-A2B4-8DE31478573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8" name="Oval 593">
              <a:extLst>
                <a:ext uri="{FF2B5EF4-FFF2-40B4-BE49-F238E27FC236}">
                  <a16:creationId xmlns:a16="http://schemas.microsoft.com/office/drawing/2014/main" id="{1029ACF6-E2EA-30FE-4803-CB4D11E13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F3504C7B-3609-58DB-720D-839A3E94AA5F}"/>
              </a:ext>
            </a:extLst>
          </p:cNvPr>
          <p:cNvSpPr txBox="1"/>
          <p:nvPr/>
        </p:nvSpPr>
        <p:spPr>
          <a:xfrm>
            <a:off x="3358596" y="3280024"/>
            <a:ext cx="100590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후기 많은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60" name="그룹 159">
            <a:extLst>
              <a:ext uri="{FF2B5EF4-FFF2-40B4-BE49-F238E27FC236}">
                <a16:creationId xmlns:a16="http://schemas.microsoft.com/office/drawing/2014/main" id="{0A558F9A-9DBD-C865-0AC0-EA32DEB4413B}"/>
              </a:ext>
            </a:extLst>
          </p:cNvPr>
          <p:cNvGrpSpPr/>
          <p:nvPr/>
        </p:nvGrpSpPr>
        <p:grpSpPr>
          <a:xfrm>
            <a:off x="3568455" y="3061449"/>
            <a:ext cx="244417" cy="258694"/>
            <a:chOff x="1098607" y="3056422"/>
            <a:chExt cx="244417" cy="258694"/>
          </a:xfrm>
        </p:grpSpPr>
        <p:sp>
          <p:nvSpPr>
            <p:cNvPr id="161" name="이등변 삼각형 160">
              <a:extLst>
                <a:ext uri="{FF2B5EF4-FFF2-40B4-BE49-F238E27FC236}">
                  <a16:creationId xmlns:a16="http://schemas.microsoft.com/office/drawing/2014/main" id="{9D4D19CD-621B-7B79-EEA1-E728DFABAD8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2" name="그룹 161">
              <a:extLst>
                <a:ext uri="{FF2B5EF4-FFF2-40B4-BE49-F238E27FC236}">
                  <a16:creationId xmlns:a16="http://schemas.microsoft.com/office/drawing/2014/main" id="{497AE54A-8682-804A-0468-68D355AD60F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3" name="Oval 593">
                <a:extLst>
                  <a:ext uri="{FF2B5EF4-FFF2-40B4-BE49-F238E27FC236}">
                    <a16:creationId xmlns:a16="http://schemas.microsoft.com/office/drawing/2014/main" id="{C3184735-0F09-C63A-5CED-D72B5E4D2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4" name="TextBox 14">
                <a:extLst>
                  <a:ext uri="{FF2B5EF4-FFF2-40B4-BE49-F238E27FC236}">
                    <a16:creationId xmlns:a16="http://schemas.microsoft.com/office/drawing/2014/main" id="{0F3D7B88-5BAF-2483-9F41-F5D91D18E8A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0ACB0985-DD4D-BE77-CEDB-CCDE604F28E8}"/>
              </a:ext>
            </a:extLst>
          </p:cNvPr>
          <p:cNvSpPr/>
          <p:nvPr/>
        </p:nvSpPr>
        <p:spPr>
          <a:xfrm>
            <a:off x="4871770" y="3554609"/>
            <a:ext cx="890583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후기 많은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후기 적은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66" name="직선 화살표 연결선 165">
            <a:extLst>
              <a:ext uri="{FF2B5EF4-FFF2-40B4-BE49-F238E27FC236}">
                <a16:creationId xmlns:a16="http://schemas.microsoft.com/office/drawing/2014/main" id="{2824B424-F6C4-F91B-8D88-E6755ECC441A}"/>
              </a:ext>
            </a:extLst>
          </p:cNvPr>
          <p:cNvCxnSpPr>
            <a:cxnSpLocks/>
            <a:endCxn id="165" idx="1"/>
          </p:cNvCxnSpPr>
          <p:nvPr/>
        </p:nvCxnSpPr>
        <p:spPr>
          <a:xfrm>
            <a:off x="4275914" y="3469524"/>
            <a:ext cx="595856" cy="30162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BBC64E83-171D-4258-67A5-ABC0C7AEA283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01163BED-41C6-E13C-6D3A-6F0351C5E038}"/>
              </a:ext>
            </a:extLst>
          </p:cNvPr>
          <p:cNvSpPr/>
          <p:nvPr/>
        </p:nvSpPr>
        <p:spPr>
          <a:xfrm>
            <a:off x="2157682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9C0D69FC-3EDB-9425-896A-8A4E77DD06F3}"/>
              </a:ext>
            </a:extLst>
          </p:cNvPr>
          <p:cNvSpPr/>
          <p:nvPr/>
        </p:nvSpPr>
        <p:spPr>
          <a:xfrm>
            <a:off x="1074283" y="197583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115" name="직선 화살표 연결선 114">
            <a:extLst>
              <a:ext uri="{FF2B5EF4-FFF2-40B4-BE49-F238E27FC236}">
                <a16:creationId xmlns:a16="http://schemas.microsoft.com/office/drawing/2014/main" id="{66B6DE42-8D7F-782E-4B1D-F53DE622B689}"/>
              </a:ext>
            </a:extLst>
          </p:cNvPr>
          <p:cNvCxnSpPr>
            <a:cxnSpLocks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7889063" y="966066"/>
            <a:ext cx="3633537" cy="7017306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포인트</a:t>
            </a:r>
            <a:r>
              <a:rPr lang="en-US" altLang="ko-KR" sz="900" dirty="0"/>
              <a:t>/</a:t>
            </a:r>
            <a:r>
              <a:rPr lang="ko-KR" altLang="en-US" sz="900" dirty="0"/>
              <a:t>구매 관리 </a:t>
            </a:r>
            <a:r>
              <a:rPr lang="en-US" altLang="ko-KR" sz="900" dirty="0"/>
              <a:t>&gt;</a:t>
            </a:r>
            <a:r>
              <a:rPr lang="ko-KR" altLang="en-US" sz="900" dirty="0" smtClean="0"/>
              <a:t> 후기 순위 </a:t>
            </a:r>
            <a:r>
              <a:rPr lang="en-US" altLang="ko-KR" sz="900" dirty="0" smtClean="0"/>
              <a:t>(review ranking)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2.Search options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기간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reg_date</a:t>
            </a:r>
            <a:r>
              <a:rPr lang="en-US" altLang="ko-KR" sz="900" dirty="0" smtClean="0"/>
              <a:t>} (from ~ to)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 &amp; </a:t>
            </a:r>
            <a:r>
              <a:rPr lang="en-US" altLang="ko-KR" sz="900" dirty="0" err="1" smtClean="0"/>
              <a:t>datepicker</a:t>
            </a:r>
            <a:r>
              <a:rPr lang="en-US" altLang="ko-KR" sz="900" dirty="0" smtClean="0"/>
              <a:t> (form ~ to)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매장 분류 </a:t>
            </a:r>
            <a:r>
              <a:rPr lang="en-US" altLang="ko-KR" sz="900" dirty="0" smtClean="0"/>
              <a:t>: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: {</a:t>
            </a:r>
            <a:r>
              <a:rPr lang="en-US" altLang="ko-KR" sz="900" dirty="0" err="1"/>
              <a:t>st_mall.</a:t>
            </a:r>
            <a:r>
              <a:rPr lang="en-US" altLang="ko-KR" sz="900" dirty="0" err="1" smtClean="0"/>
              <a:t>mall_type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   - options: </a:t>
            </a:r>
            <a:r>
              <a:rPr lang="ko-KR" altLang="en-US" sz="900" dirty="0" smtClean="0"/>
              <a:t>매장 유형 </a:t>
            </a:r>
            <a:r>
              <a:rPr lang="en-US" altLang="ko-KR" sz="900" dirty="0" smtClean="0"/>
              <a:t>(select), </a:t>
            </a:r>
            <a:r>
              <a:rPr lang="ko-KR" altLang="en-US" sz="900" dirty="0"/>
              <a:t>온라인몰</a:t>
            </a:r>
            <a:r>
              <a:rPr lang="en-US" altLang="ko-KR" sz="900" dirty="0"/>
              <a:t>/</a:t>
            </a:r>
            <a:r>
              <a:rPr lang="ko-KR" altLang="en-US" sz="900" dirty="0"/>
              <a:t>스마트 </a:t>
            </a:r>
            <a:r>
              <a:rPr lang="ko-KR" altLang="en-US" sz="900" dirty="0" smtClean="0"/>
              <a:t>오더 </a:t>
            </a:r>
            <a:r>
              <a:rPr lang="en-US" altLang="ko-KR" sz="900" dirty="0"/>
              <a:t>('</a:t>
            </a:r>
            <a:r>
              <a:rPr lang="en-US" altLang="ko-KR" sz="900" dirty="0" err="1"/>
              <a:t>online',</a:t>
            </a:r>
            <a:r>
              <a:rPr lang="en-US" altLang="ko-KR" sz="900" dirty="0" err="1" smtClean="0"/>
              <a:t>'store</a:t>
            </a:r>
            <a:r>
              <a:rPr lang="en-US" altLang="ko-KR" sz="900" dirty="0" smtClean="0"/>
              <a:t>‘)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b)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: {</a:t>
            </a:r>
            <a:r>
              <a:rPr lang="en-US" altLang="ko-KR" sz="900" dirty="0" err="1"/>
              <a:t>st_mall.</a:t>
            </a:r>
            <a:r>
              <a:rPr lang="en-US" altLang="ko-KR" sz="900" dirty="0" err="1" smtClean="0"/>
              <a:t>mall_name</a:t>
            </a:r>
            <a:r>
              <a:rPr lang="en-US" altLang="ko-KR" sz="900" dirty="0" smtClean="0"/>
              <a:t>} 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</a:t>
            </a:r>
            <a:r>
              <a:rPr lang="en-US" altLang="ko-KR" sz="900" dirty="0" err="1" smtClean="0"/>
              <a:t>placehoder</a:t>
            </a:r>
            <a:r>
              <a:rPr lang="en-US" altLang="ko-KR" sz="900" dirty="0" smtClean="0"/>
              <a:t>: “</a:t>
            </a:r>
            <a:r>
              <a:rPr lang="ko-KR" altLang="en-US" sz="900" dirty="0" smtClean="0"/>
              <a:t>직접 입력</a:t>
            </a:r>
            <a:r>
              <a:rPr lang="en-US" altLang="ko-KR" sz="900" dirty="0" smtClean="0"/>
              <a:t>“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c) </a:t>
            </a:r>
            <a:r>
              <a:rPr lang="en-US" altLang="ko-KR" sz="900" dirty="0" err="1" smtClean="0"/>
              <a:t>selectbox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: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- default option: ‘</a:t>
            </a:r>
            <a:r>
              <a:rPr lang="ko-KR" altLang="en-US" sz="900" dirty="0" smtClean="0"/>
              <a:t>카테고리</a:t>
            </a:r>
            <a:r>
              <a:rPr lang="en-US" altLang="ko-KR" sz="900" dirty="0" smtClean="0"/>
              <a:t>’ (select)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c-1) if </a:t>
            </a:r>
            <a:r>
              <a:rPr lang="en-US" altLang="ko-KR" sz="900" dirty="0" err="1" smtClean="0"/>
              <a:t>mall_type</a:t>
            </a:r>
            <a:r>
              <a:rPr lang="en-US" altLang="ko-KR" sz="900" dirty="0" smtClean="0"/>
              <a:t> is </a:t>
            </a:r>
            <a:r>
              <a:rPr lang="en-US" altLang="ko-KR" sz="900" dirty="0"/>
              <a:t>‘</a:t>
            </a:r>
            <a:r>
              <a:rPr lang="en-US" altLang="ko-KR" sz="900" dirty="0" smtClean="0"/>
              <a:t>'online’ selected : {</a:t>
            </a:r>
            <a:r>
              <a:rPr lang="en-US" altLang="ko-KR" sz="900" dirty="0" err="1"/>
              <a:t>st_mall.category_code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 - load OM codes</a:t>
            </a:r>
            <a:br>
              <a:rPr lang="en-US" altLang="ko-KR" sz="900" dirty="0" smtClean="0"/>
            </a:br>
            <a:r>
              <a:rPr lang="en-US" altLang="ko-KR" sz="900" dirty="0" smtClean="0"/>
              <a:t>        c-2) </a:t>
            </a:r>
            <a:r>
              <a:rPr lang="en-US" altLang="ko-KR" sz="900" dirty="0"/>
              <a:t>if </a:t>
            </a:r>
            <a:r>
              <a:rPr lang="en-US" altLang="ko-KR" sz="900" dirty="0" err="1"/>
              <a:t>mall_type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is ‘</a:t>
            </a:r>
            <a:r>
              <a:rPr lang="en-US" altLang="ko-KR" sz="900" dirty="0"/>
              <a:t>'store</a:t>
            </a:r>
            <a:r>
              <a:rPr lang="en-US" altLang="ko-KR" sz="900" dirty="0" smtClean="0"/>
              <a:t>’ selected :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st_mall</a:t>
            </a:r>
            <a:r>
              <a:rPr lang="en-US" altLang="ko-KR" sz="900" dirty="0"/>
              <a:t>. </a:t>
            </a:r>
            <a:r>
              <a:rPr lang="en-US" altLang="ko-KR" sz="900" dirty="0" err="1"/>
              <a:t>store_category_code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 - load SO codes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표시 범위 </a:t>
            </a:r>
            <a:r>
              <a:rPr lang="en-US" altLang="ko-KR" sz="900" dirty="0" smtClean="0"/>
              <a:t>: </a:t>
            </a:r>
            <a:r>
              <a:rPr lang="en-US" altLang="ko-KR" sz="900" dirty="0"/>
              <a:t>display count</a:t>
            </a:r>
          </a:p>
          <a:p>
            <a:r>
              <a:rPr lang="en-US" altLang="ko-KR" sz="900" dirty="0"/>
              <a:t>     a) </a:t>
            </a:r>
            <a:r>
              <a:rPr lang="en-US" altLang="ko-KR" sz="900" dirty="0" err="1"/>
              <a:t>selectbox</a:t>
            </a:r>
            <a:r>
              <a:rPr lang="en-US" altLang="ko-KR" sz="900" dirty="0"/>
              <a:t> options: </a:t>
            </a:r>
            <a:r>
              <a:rPr lang="ko-KR" altLang="en-US" sz="900" dirty="0"/>
              <a:t>선택 </a:t>
            </a:r>
            <a:r>
              <a:rPr lang="en-US" altLang="ko-KR" sz="900" dirty="0"/>
              <a:t>(select), 10</a:t>
            </a:r>
            <a:r>
              <a:rPr lang="ko-KR" altLang="en-US" sz="900" dirty="0"/>
              <a:t>개</a:t>
            </a:r>
            <a:r>
              <a:rPr lang="en-US" altLang="ko-KR" sz="900" dirty="0"/>
              <a:t>/50</a:t>
            </a:r>
            <a:r>
              <a:rPr lang="ko-KR" altLang="en-US" sz="900" dirty="0"/>
              <a:t>개</a:t>
            </a:r>
            <a:r>
              <a:rPr lang="en-US" altLang="ko-KR" sz="900" dirty="0"/>
              <a:t>/100</a:t>
            </a:r>
            <a:r>
              <a:rPr lang="ko-KR" altLang="en-US" sz="900" dirty="0"/>
              <a:t>개</a:t>
            </a:r>
            <a:r>
              <a:rPr lang="en-US" altLang="ko-KR" sz="900" dirty="0"/>
              <a:t>/</a:t>
            </a:r>
            <a:r>
              <a:rPr lang="ko-KR" altLang="en-US" sz="900" dirty="0"/>
              <a:t>직접 입력</a:t>
            </a:r>
            <a:endParaRPr lang="en-US" altLang="ko-KR" sz="900" dirty="0"/>
          </a:p>
          <a:p>
            <a:r>
              <a:rPr lang="en-US" altLang="ko-KR" sz="900" dirty="0"/>
              <a:t>       - if </a:t>
            </a:r>
            <a:r>
              <a:rPr lang="ko-KR" altLang="en-US" sz="900" dirty="0"/>
              <a:t>직접 입력 </a:t>
            </a:r>
            <a:r>
              <a:rPr lang="en-US" altLang="ko-KR" sz="900" dirty="0"/>
              <a:t>is selected, append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 next to </a:t>
            </a:r>
            <a:r>
              <a:rPr lang="en-US" altLang="ko-KR" sz="900" dirty="0" err="1"/>
              <a:t>selectbox</a:t>
            </a:r>
            <a:endParaRPr lang="en-US" altLang="ko-KR" sz="900" dirty="0"/>
          </a:p>
          <a:p>
            <a:r>
              <a:rPr lang="en-US" altLang="ko-KR" sz="900" dirty="0"/>
              <a:t>       a-1) </a:t>
            </a:r>
            <a:r>
              <a:rPr lang="en-US" altLang="ko-KR" sz="900" dirty="0" err="1"/>
              <a:t>inputbox</a:t>
            </a:r>
            <a:endParaRPr lang="en-US" altLang="ko-KR" sz="900" dirty="0"/>
          </a:p>
          <a:p>
            <a:r>
              <a:rPr lang="en-US" altLang="ko-KR" sz="900" dirty="0"/>
              <a:t>         - validation: number, min (&gt; 0)</a:t>
            </a:r>
            <a:br>
              <a:rPr lang="en-US" altLang="ko-KR" sz="900" dirty="0"/>
            </a:br>
            <a:r>
              <a:rPr lang="en-US" altLang="ko-KR" sz="900" dirty="0"/>
              <a:t>     b) </a:t>
            </a:r>
            <a:r>
              <a:rPr lang="en-US" altLang="ko-KR" sz="900" b="1" dirty="0"/>
              <a:t>if display count is selected, display grid rows until the count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endParaRPr lang="en-US" altLang="ko-KR" sz="900" dirty="0" smtClean="0"/>
          </a:p>
          <a:p>
            <a:r>
              <a:rPr lang="en-US" altLang="ko-KR" sz="900" dirty="0" smtClean="0">
                <a:latin typeface="+mn-ea"/>
              </a:rPr>
              <a:t>3.Grid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1) logic</a:t>
            </a:r>
          </a:p>
          <a:p>
            <a:r>
              <a:rPr lang="en-US" altLang="ko-KR" sz="900" dirty="0">
                <a:latin typeface="+mn-ea"/>
              </a:rPr>
              <a:t>     DB: </a:t>
            </a:r>
            <a:r>
              <a:rPr lang="en-US" altLang="ko-KR" sz="900" dirty="0" err="1">
                <a:latin typeface="+mn-ea"/>
              </a:rPr>
              <a:t>st_review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select</a:t>
            </a:r>
            <a:r>
              <a:rPr lang="en-US" altLang="ko-KR" sz="900" dirty="0">
                <a:latin typeface="+mn-ea"/>
              </a:rPr>
              <a:t>: </a:t>
            </a:r>
            <a:r>
              <a:rPr lang="en-US" altLang="ko-KR" sz="900" dirty="0" smtClean="0">
                <a:latin typeface="+mn-ea"/>
              </a:rPr>
              <a:t>COUNT(*)</a:t>
            </a:r>
            <a:br>
              <a:rPr lang="en-US" altLang="ko-KR" sz="900" dirty="0" smtClean="0">
                <a:latin typeface="+mn-ea"/>
              </a:rPr>
            </a:br>
            <a:r>
              <a:rPr lang="en-US" altLang="ko-KR" sz="900" dirty="0" smtClean="0">
                <a:latin typeface="+mn-ea"/>
              </a:rPr>
              <a:t>     conditions:</a:t>
            </a:r>
            <a:br>
              <a:rPr lang="en-US" altLang="ko-KR" sz="900" dirty="0" smtClean="0">
                <a:latin typeface="+mn-ea"/>
              </a:rPr>
            </a:br>
            <a:r>
              <a:rPr lang="en-US" altLang="ko-KR" sz="900" dirty="0" smtClean="0">
                <a:latin typeface="+mn-ea"/>
              </a:rPr>
              <a:t>       - set by search options</a:t>
            </a:r>
          </a:p>
          <a:p>
            <a:r>
              <a:rPr lang="en-US" altLang="ko-KR" sz="900" dirty="0">
                <a:latin typeface="+mn-ea"/>
              </a:rPr>
              <a:t>     group by: </a:t>
            </a:r>
            <a:r>
              <a:rPr lang="en-US" altLang="ko-KR" sz="900" dirty="0" err="1">
                <a:latin typeface="+mn-ea"/>
              </a:rPr>
              <a:t>mall_code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2) sort options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a) </a:t>
            </a:r>
            <a:r>
              <a:rPr lang="ko-KR" altLang="en-US" sz="900" dirty="0" smtClean="0">
                <a:latin typeface="+mn-ea"/>
              </a:rPr>
              <a:t>후기 많은 순 </a:t>
            </a:r>
            <a:r>
              <a:rPr lang="en-US" altLang="ko-KR" sz="900" dirty="0" smtClean="0">
                <a:latin typeface="+mn-ea"/>
              </a:rPr>
              <a:t>: </a:t>
            </a:r>
            <a:r>
              <a:rPr lang="en-US" altLang="ko-KR" sz="900" dirty="0">
                <a:latin typeface="+mn-ea"/>
              </a:rPr>
              <a:t>COUNT</a:t>
            </a:r>
            <a:r>
              <a:rPr lang="en-US" altLang="ko-KR" sz="900" dirty="0" smtClean="0">
                <a:latin typeface="+mn-ea"/>
              </a:rPr>
              <a:t> value DESC (default)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b) </a:t>
            </a:r>
            <a:r>
              <a:rPr lang="ko-KR" altLang="en-US" sz="900" dirty="0" smtClean="0">
                <a:latin typeface="+mn-ea"/>
              </a:rPr>
              <a:t>후기 적은 </a:t>
            </a:r>
            <a:r>
              <a:rPr lang="ko-KR" altLang="en-US" sz="900" dirty="0">
                <a:latin typeface="+mn-ea"/>
              </a:rPr>
              <a:t>순 </a:t>
            </a:r>
            <a:r>
              <a:rPr lang="en-US" altLang="ko-KR" sz="900" dirty="0" smtClean="0">
                <a:latin typeface="+mn-ea"/>
              </a:rPr>
              <a:t>: </a:t>
            </a:r>
            <a:r>
              <a:rPr lang="en-US" altLang="ko-KR" sz="900" dirty="0">
                <a:latin typeface="+mn-ea"/>
              </a:rPr>
              <a:t>COUNT</a:t>
            </a:r>
            <a:r>
              <a:rPr lang="en-US" altLang="ko-KR" sz="900" dirty="0" smtClean="0">
                <a:latin typeface="+mn-ea"/>
              </a:rPr>
              <a:t> </a:t>
            </a:r>
            <a:r>
              <a:rPr lang="en-US" altLang="ko-KR" sz="900" dirty="0">
                <a:latin typeface="+mn-ea"/>
              </a:rPr>
              <a:t>value </a:t>
            </a:r>
            <a:r>
              <a:rPr lang="en-US" altLang="ko-KR" sz="900" dirty="0" smtClean="0">
                <a:latin typeface="+mn-ea"/>
              </a:rPr>
              <a:t>ASC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3) columns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a) </a:t>
            </a:r>
            <a:r>
              <a:rPr lang="ko-KR" altLang="en-US" sz="900" dirty="0" smtClean="0">
                <a:latin typeface="+mn-ea"/>
              </a:rPr>
              <a:t>순위 </a:t>
            </a:r>
            <a:r>
              <a:rPr lang="en-US" altLang="ko-KR" sz="900" dirty="0" smtClean="0">
                <a:latin typeface="+mn-ea"/>
              </a:rPr>
              <a:t>: logical no (1,2,..)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b) </a:t>
            </a:r>
            <a:r>
              <a:rPr lang="ko-KR" altLang="en-US" sz="900" dirty="0" smtClean="0">
                <a:latin typeface="+mn-ea"/>
              </a:rPr>
              <a:t>매장 유형 </a:t>
            </a:r>
            <a:r>
              <a:rPr lang="en-US" altLang="ko-KR" sz="900" dirty="0" smtClean="0">
                <a:latin typeface="+mn-ea"/>
              </a:rPr>
              <a:t>: {</a:t>
            </a:r>
            <a:r>
              <a:rPr lang="en-US" altLang="ko-KR" sz="900" dirty="0" err="1" smtClean="0"/>
              <a:t>st_mall.mall_type</a:t>
            </a:r>
            <a:r>
              <a:rPr lang="en-US" altLang="ko-KR" sz="900" dirty="0" smtClean="0"/>
              <a:t>} (show code name)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c) </a:t>
            </a:r>
            <a:r>
              <a:rPr lang="ko-KR" altLang="en-US" sz="900" dirty="0" smtClean="0">
                <a:latin typeface="+mn-ea"/>
              </a:rPr>
              <a:t>카테고리 </a:t>
            </a:r>
            <a:r>
              <a:rPr lang="en-US" altLang="ko-KR" sz="900" dirty="0" smtClean="0">
                <a:latin typeface="+mn-ea"/>
              </a:rPr>
              <a:t>: </a:t>
            </a:r>
            <a:br>
              <a:rPr lang="en-US" altLang="ko-KR" sz="900" dirty="0" smtClean="0">
                <a:latin typeface="+mn-ea"/>
              </a:rPr>
            </a:br>
            <a:r>
              <a:rPr lang="en-US" altLang="ko-KR" sz="900" dirty="0" smtClean="0">
                <a:latin typeface="+mn-ea"/>
              </a:rPr>
              <a:t>      - </a:t>
            </a:r>
            <a:r>
              <a:rPr lang="en-US" altLang="ko-KR" sz="900" dirty="0"/>
              <a:t>if </a:t>
            </a:r>
            <a:r>
              <a:rPr lang="en-US" altLang="ko-KR" sz="900" dirty="0" err="1"/>
              <a:t>mall_type</a:t>
            </a:r>
            <a:r>
              <a:rPr lang="en-US" altLang="ko-KR" sz="900" dirty="0"/>
              <a:t> =</a:t>
            </a:r>
            <a:r>
              <a:rPr lang="en-US" altLang="ko-KR" sz="900" dirty="0" smtClean="0"/>
              <a:t> ‘＇online’,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st_mall.category_code</a:t>
            </a:r>
            <a:r>
              <a:rPr lang="en-US" altLang="ko-KR" sz="900" dirty="0" smtClean="0"/>
              <a:t>} (show code name)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 - </a:t>
            </a:r>
            <a:r>
              <a:rPr lang="en-US" altLang="ko-KR" sz="900" dirty="0"/>
              <a:t>if </a:t>
            </a:r>
            <a:r>
              <a:rPr lang="en-US" altLang="ko-KR" sz="900" dirty="0" err="1"/>
              <a:t>mall_type</a:t>
            </a:r>
            <a:r>
              <a:rPr lang="en-US" altLang="ko-KR" sz="900" dirty="0"/>
              <a:t> = </a:t>
            </a:r>
            <a:r>
              <a:rPr lang="en-US" altLang="ko-KR" sz="900" dirty="0" smtClean="0"/>
              <a:t>‘＇store’,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st_mall</a:t>
            </a:r>
            <a:r>
              <a:rPr lang="en-US" altLang="ko-KR" sz="900" dirty="0"/>
              <a:t>. </a:t>
            </a:r>
            <a:r>
              <a:rPr lang="en-US" altLang="ko-KR" sz="900" dirty="0" err="1" smtClean="0"/>
              <a:t>Store_category_code</a:t>
            </a:r>
            <a:r>
              <a:rPr lang="en-US" altLang="ko-KR" sz="900" dirty="0" smtClean="0"/>
              <a:t>} 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d) </a:t>
            </a:r>
            <a:r>
              <a:rPr lang="ko-KR" altLang="en-US" sz="900" dirty="0" smtClean="0">
                <a:latin typeface="+mn-ea"/>
              </a:rPr>
              <a:t>사용처명 </a:t>
            </a:r>
            <a:r>
              <a:rPr lang="en-US" altLang="ko-KR" sz="900" dirty="0" smtClean="0">
                <a:latin typeface="+mn-ea"/>
              </a:rPr>
              <a:t>: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st_mall.mall_name</a:t>
            </a:r>
            <a:r>
              <a:rPr lang="en-US" altLang="ko-KR" sz="900" dirty="0"/>
              <a:t>} 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e) </a:t>
            </a:r>
            <a:r>
              <a:rPr lang="ko-KR" altLang="en-US" sz="900" dirty="0" smtClean="0">
                <a:latin typeface="+mn-ea"/>
              </a:rPr>
              <a:t>후기 수 </a:t>
            </a:r>
            <a:r>
              <a:rPr lang="en-US" altLang="ko-KR" sz="900" dirty="0" smtClean="0">
                <a:latin typeface="+mn-ea"/>
              </a:rPr>
              <a:t>: </a:t>
            </a:r>
            <a:r>
              <a:rPr lang="en-US" altLang="ko-KR" sz="900" dirty="0">
                <a:latin typeface="+mn-ea"/>
              </a:rPr>
              <a:t>COUNT</a:t>
            </a:r>
            <a:r>
              <a:rPr lang="en-US" altLang="ko-KR" sz="900" dirty="0" smtClean="0">
                <a:latin typeface="+mn-ea"/>
              </a:rPr>
              <a:t> value </a:t>
            </a:r>
            <a:r>
              <a:rPr lang="en-US" altLang="ko-KR" sz="900" dirty="0">
                <a:latin typeface="+mn-ea"/>
              </a:rPr>
              <a:t>(apply 1000 separator)</a:t>
            </a:r>
          </a:p>
          <a:p>
            <a:endParaRPr lang="en-US" altLang="ko-KR" sz="900" dirty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4.</a:t>
            </a:r>
            <a:r>
              <a:rPr lang="ko-KR" altLang="en-US" sz="900" dirty="0">
                <a:latin typeface="+mn-ea"/>
              </a:rPr>
              <a:t>엑셀 다운 </a:t>
            </a:r>
            <a:r>
              <a:rPr lang="en-US" altLang="ko-KR" sz="900" dirty="0">
                <a:latin typeface="+mn-ea"/>
              </a:rPr>
              <a:t>(download excel)</a:t>
            </a:r>
          </a:p>
          <a:p>
            <a:r>
              <a:rPr lang="en-US" altLang="ko-KR" sz="900" dirty="0">
                <a:latin typeface="+mn-ea"/>
              </a:rPr>
              <a:t>  - file name : </a:t>
            </a:r>
            <a:r>
              <a:rPr lang="en-US" altLang="ko-KR" sz="900" dirty="0" smtClean="0">
                <a:latin typeface="+mn-ea"/>
              </a:rPr>
              <a:t>‘</a:t>
            </a:r>
            <a:r>
              <a:rPr lang="ko-KR" altLang="en-US" sz="900" dirty="0" smtClean="0">
                <a:latin typeface="+mn-ea"/>
              </a:rPr>
              <a:t>후기 </a:t>
            </a:r>
            <a:r>
              <a:rPr lang="ko-KR" altLang="en-US" sz="900" dirty="0">
                <a:latin typeface="+mn-ea"/>
              </a:rPr>
              <a:t>순위</a:t>
            </a:r>
            <a:r>
              <a:rPr lang="en-US" altLang="ko-KR" sz="900" dirty="0">
                <a:latin typeface="+mn-ea"/>
              </a:rPr>
              <a:t>.</a:t>
            </a:r>
            <a:r>
              <a:rPr lang="en-US" altLang="ko-KR" sz="900" dirty="0" err="1">
                <a:latin typeface="+mn-ea"/>
              </a:rPr>
              <a:t>xlsx</a:t>
            </a:r>
            <a:r>
              <a:rPr lang="en-US" altLang="ko-KR" sz="900" dirty="0">
                <a:latin typeface="+mn-ea"/>
              </a:rPr>
              <a:t>’</a:t>
            </a:r>
          </a:p>
          <a:p>
            <a:r>
              <a:rPr lang="en-US" altLang="ko-KR" sz="900" dirty="0">
                <a:latin typeface="+mn-ea"/>
              </a:rPr>
              <a:t>  - columns: all Grid columns</a:t>
            </a:r>
            <a:endParaRPr lang="en-US" altLang="ko-KR" sz="9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77761254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B4BAA0A1-0EF8-DD98-D6C9-AAFBEF3197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321202"/>
              </p:ext>
            </p:extLst>
          </p:nvPr>
        </p:nvGraphicFramePr>
        <p:xfrm>
          <a:off x="783771" y="3628571"/>
          <a:ext cx="10551885" cy="2996794"/>
        </p:xfrm>
        <a:graphic>
          <a:graphicData uri="http://schemas.openxmlformats.org/drawingml/2006/table">
            <a:tbl>
              <a:tblPr/>
              <a:tblGrid>
                <a:gridCol w="9917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152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586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0643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화면</a:t>
                      </a: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 </a:t>
                      </a: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규칙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931">
                <a:tc row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화면</a:t>
                      </a: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endParaRPr lang="en-US" sz="1400" b="1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게시판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</a:p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프로그램유형</a:t>
                      </a:r>
                      <a:endParaRPr lang="en-US" sz="1000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※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사이트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ID,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메뉴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ID, ACTION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코드를 조합하여 화면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구성합니다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.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77220">
                <a:tc v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 kern="0" spc="0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콘텐츠유형</a:t>
                      </a:r>
                      <a:endParaRPr lang="en-US" sz="1000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※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사이트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ID,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메뉴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ID, ACTION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코드를 조합하여 화면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를 구성합니다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4D7ABBF5-C275-3A20-7BC5-274B79DBCF69}"/>
              </a:ext>
            </a:extLst>
          </p:cNvPr>
          <p:cNvCxnSpPr/>
          <p:nvPr/>
        </p:nvCxnSpPr>
        <p:spPr>
          <a:xfrm>
            <a:off x="7703259" y="4186670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직선 연결선 3">
            <a:extLst>
              <a:ext uri="{FF2B5EF4-FFF2-40B4-BE49-F238E27FC236}">
                <a16:creationId xmlns:a16="http://schemas.microsoft.com/office/drawing/2014/main" id="{896E12F2-4212-AD70-E6C0-DD309786D51B}"/>
              </a:ext>
            </a:extLst>
          </p:cNvPr>
          <p:cNvCxnSpPr/>
          <p:nvPr/>
        </p:nvCxnSpPr>
        <p:spPr>
          <a:xfrm>
            <a:off x="8457349" y="4186670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53A21D28-D2B2-363C-CEB3-C84EACFDEEE3}"/>
              </a:ext>
            </a:extLst>
          </p:cNvPr>
          <p:cNvSpPr txBox="1"/>
          <p:nvPr/>
        </p:nvSpPr>
        <p:spPr>
          <a:xfrm>
            <a:off x="7629650" y="4202761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사용자</a:t>
            </a:r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34354A63-F346-02F4-1498-F742E78C9F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3673543"/>
              </p:ext>
            </p:extLst>
          </p:nvPr>
        </p:nvGraphicFramePr>
        <p:xfrm>
          <a:off x="783771" y="1021522"/>
          <a:ext cx="10537372" cy="2447002"/>
        </p:xfrm>
        <a:graphic>
          <a:graphicData uri="http://schemas.openxmlformats.org/drawingml/2006/table">
            <a:tbl>
              <a:tblPr/>
              <a:tblGrid>
                <a:gridCol w="9364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88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7619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1829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조합규칙표준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1320">
                <a:tc row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사이트</a:t>
                      </a: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endParaRPr lang="ko-KR" altLang="en-US" sz="1000" b="1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사용자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사용자 사이트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(US)    ※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사용자단 사이트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는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자리수로 구성됩니다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.</a:t>
                      </a:r>
                      <a:endParaRPr lang="ko-KR" altLang="en-US" sz="1000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6035">
                <a:tc v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관리자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779252" rtl="0" eaLnBrk="1" fontAlgn="base" latinLnBrk="0" hangingPunct="1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관리자 사이트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(AD)    ※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관리자단 사이트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는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자리수로 구성됩니다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.</a:t>
                      </a:r>
                      <a:endParaRPr lang="ko-KR" altLang="en-US" sz="1000" b="1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7342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메뉴</a:t>
                      </a: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endParaRPr lang="ko-KR" altLang="en-US" sz="1000" b="1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779252" rtl="0" eaLnBrk="1" fontAlgn="base" latinLnBrk="0" hangingPunct="1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사이트별로 메뉴의 약자 </a:t>
                      </a:r>
                      <a:r>
                        <a:rPr lang="en-US" altLang="ko-KR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</a:t>
                      </a:r>
                      <a:r>
                        <a:rPr lang="ko-KR" altLang="en-US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자리</a:t>
                      </a:r>
                      <a:r>
                        <a:rPr lang="en-US" altLang="ko-KR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메뉴 순번 </a:t>
                      </a:r>
                      <a:r>
                        <a:rPr lang="en-US" altLang="ko-KR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r>
                        <a:rPr lang="ko-KR" altLang="en-US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자리 구성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0224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ACTION</a:t>
                      </a: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코드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게시판 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: L-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목록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C-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등록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R-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상세보기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U-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수정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D-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삭제</a:t>
                      </a:r>
                      <a:endParaRPr lang="en-US" altLang="ko-KR" sz="1000"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0252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설명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프로그램 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모바일 기반 공공유통플랫폼 관리자 화면에서 각 목록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등록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상세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수정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삭제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등을 의미합니다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.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9864063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8086C5D3-3404-2AE9-297D-73E4008D55EF}"/>
              </a:ext>
            </a:extLst>
          </p:cNvPr>
          <p:cNvSpPr txBox="1"/>
          <p:nvPr/>
        </p:nvSpPr>
        <p:spPr>
          <a:xfrm>
            <a:off x="7303303" y="4025221"/>
            <a:ext cx="470704" cy="29623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>
              <a:lnSpc>
                <a:spcPct val="150000"/>
              </a:lnSpc>
            </a:pPr>
            <a:r>
              <a:rPr lang="ko-KR" altLang="en-US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예시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F423899-346A-A6E7-3A92-36F11FAF5ED8}"/>
              </a:ext>
            </a:extLst>
          </p:cNvPr>
          <p:cNvSpPr txBox="1"/>
          <p:nvPr/>
        </p:nvSpPr>
        <p:spPr>
          <a:xfrm>
            <a:off x="8383740" y="4202761"/>
            <a:ext cx="6629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ID</a:t>
            </a: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2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4D0E3646-D42A-794B-ED51-6DBA0DBEE050}"/>
              </a:ext>
            </a:extLst>
          </p:cNvPr>
          <p:cNvCxnSpPr/>
          <p:nvPr/>
        </p:nvCxnSpPr>
        <p:spPr>
          <a:xfrm>
            <a:off x="9198129" y="4186670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95F59EA1-AAB5-7704-1307-AACD3D9F0028}"/>
              </a:ext>
            </a:extLst>
          </p:cNvPr>
          <p:cNvSpPr txBox="1"/>
          <p:nvPr/>
        </p:nvSpPr>
        <p:spPr>
          <a:xfrm>
            <a:off x="9054913" y="4202761"/>
            <a:ext cx="8021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메뉴 순번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4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DFBBA21-5F0E-004C-FC72-E30E752376AC}"/>
              </a:ext>
            </a:extLst>
          </p:cNvPr>
          <p:cNvSpPr txBox="1"/>
          <p:nvPr/>
        </p:nvSpPr>
        <p:spPr>
          <a:xfrm>
            <a:off x="8096158" y="3907493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C0E6B1D-65D0-5C6D-AF31-9BAD3AAE8333}"/>
              </a:ext>
            </a:extLst>
          </p:cNvPr>
          <p:cNvSpPr txBox="1"/>
          <p:nvPr/>
        </p:nvSpPr>
        <p:spPr>
          <a:xfrm>
            <a:off x="8836938" y="3907493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C2890DB-2D1B-033C-72C6-B75143B9735B}"/>
              </a:ext>
            </a:extLst>
          </p:cNvPr>
          <p:cNvSpPr txBox="1"/>
          <p:nvPr/>
        </p:nvSpPr>
        <p:spPr>
          <a:xfrm>
            <a:off x="7728989" y="3899251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US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319F443-1778-3F6C-F24B-8887B2E315B4}"/>
              </a:ext>
            </a:extLst>
          </p:cNvPr>
          <p:cNvSpPr txBox="1"/>
          <p:nvPr/>
        </p:nvSpPr>
        <p:spPr>
          <a:xfrm>
            <a:off x="8477485" y="3899251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7436337-4A91-61C7-CFEB-CF3110D09402}"/>
              </a:ext>
            </a:extLst>
          </p:cNvPr>
          <p:cNvSpPr txBox="1"/>
          <p:nvPr/>
        </p:nvSpPr>
        <p:spPr>
          <a:xfrm>
            <a:off x="9214406" y="3899251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0001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16" name="직선 연결선 15">
            <a:extLst>
              <a:ext uri="{FF2B5EF4-FFF2-40B4-BE49-F238E27FC236}">
                <a16:creationId xmlns:a16="http://schemas.microsoft.com/office/drawing/2014/main" id="{52D3361F-71C0-72FA-B362-E0F6D4393A8F}"/>
              </a:ext>
            </a:extLst>
          </p:cNvPr>
          <p:cNvCxnSpPr>
            <a:cxnSpLocks/>
          </p:cNvCxnSpPr>
          <p:nvPr/>
        </p:nvCxnSpPr>
        <p:spPr>
          <a:xfrm>
            <a:off x="9958200" y="4186670"/>
            <a:ext cx="84897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7F2D24FC-70E5-1221-5F89-DEC518F3F087}"/>
              </a:ext>
            </a:extLst>
          </p:cNvPr>
          <p:cNvSpPr txBox="1"/>
          <p:nvPr/>
        </p:nvSpPr>
        <p:spPr>
          <a:xfrm>
            <a:off x="9981608" y="4202761"/>
            <a:ext cx="8021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_ACTION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코드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PL</a:t>
            </a:r>
            <a:endParaRPr lang="ko-KR" altLang="en-US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EE08774-982A-449D-40EB-143556388F2C}"/>
              </a:ext>
            </a:extLst>
          </p:cNvPr>
          <p:cNvSpPr txBox="1"/>
          <p:nvPr/>
        </p:nvSpPr>
        <p:spPr>
          <a:xfrm>
            <a:off x="9597009" y="3907493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ADA7228-AA5A-CEED-B402-1B7988C63E68}"/>
              </a:ext>
            </a:extLst>
          </p:cNvPr>
          <p:cNvSpPr txBox="1"/>
          <p:nvPr/>
        </p:nvSpPr>
        <p:spPr>
          <a:xfrm>
            <a:off x="9974478" y="3899829"/>
            <a:ext cx="899221" cy="27744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_ACTION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코드</a:t>
            </a:r>
          </a:p>
        </p:txBody>
      </p:sp>
      <p:cxnSp>
        <p:nvCxnSpPr>
          <p:cNvPr id="20" name="직선 연결선 19">
            <a:extLst>
              <a:ext uri="{FF2B5EF4-FFF2-40B4-BE49-F238E27FC236}">
                <a16:creationId xmlns:a16="http://schemas.microsoft.com/office/drawing/2014/main" id="{142B3A36-2A7F-6953-2C8D-3AD9131F52D7}"/>
              </a:ext>
            </a:extLst>
          </p:cNvPr>
          <p:cNvCxnSpPr/>
          <p:nvPr/>
        </p:nvCxnSpPr>
        <p:spPr>
          <a:xfrm>
            <a:off x="7703259" y="4838711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>
            <a:extLst>
              <a:ext uri="{FF2B5EF4-FFF2-40B4-BE49-F238E27FC236}">
                <a16:creationId xmlns:a16="http://schemas.microsoft.com/office/drawing/2014/main" id="{5744D9B7-9BE8-DA08-AFCF-66D051C7D43C}"/>
              </a:ext>
            </a:extLst>
          </p:cNvPr>
          <p:cNvCxnSpPr/>
          <p:nvPr/>
        </p:nvCxnSpPr>
        <p:spPr>
          <a:xfrm>
            <a:off x="8457349" y="4838711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2D7BB268-486A-796A-0947-7EC08B225F74}"/>
              </a:ext>
            </a:extLst>
          </p:cNvPr>
          <p:cNvSpPr txBox="1"/>
          <p:nvPr/>
        </p:nvSpPr>
        <p:spPr>
          <a:xfrm>
            <a:off x="7629650" y="4854802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사용자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0B7B378-8F9A-846E-00BF-AA02C2D41BDD}"/>
              </a:ext>
            </a:extLst>
          </p:cNvPr>
          <p:cNvSpPr txBox="1"/>
          <p:nvPr/>
        </p:nvSpPr>
        <p:spPr>
          <a:xfrm>
            <a:off x="7303303" y="4677262"/>
            <a:ext cx="470704" cy="29623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>
              <a:lnSpc>
                <a:spcPct val="150000"/>
              </a:lnSpc>
            </a:pPr>
            <a:r>
              <a:rPr lang="ko-KR" altLang="en-US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예시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1E640FE-2D88-23D7-6725-514193302F4C}"/>
              </a:ext>
            </a:extLst>
          </p:cNvPr>
          <p:cNvSpPr txBox="1"/>
          <p:nvPr/>
        </p:nvSpPr>
        <p:spPr>
          <a:xfrm>
            <a:off x="8383740" y="4854802"/>
            <a:ext cx="6629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ID</a:t>
            </a: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2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25" name="직선 연결선 24">
            <a:extLst>
              <a:ext uri="{FF2B5EF4-FFF2-40B4-BE49-F238E27FC236}">
                <a16:creationId xmlns:a16="http://schemas.microsoft.com/office/drawing/2014/main" id="{FBF297E6-B902-B7D6-DA49-1197E20EC217}"/>
              </a:ext>
            </a:extLst>
          </p:cNvPr>
          <p:cNvCxnSpPr/>
          <p:nvPr/>
        </p:nvCxnSpPr>
        <p:spPr>
          <a:xfrm>
            <a:off x="9198129" y="4838711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30ACFFBB-4789-A7B6-2A5E-8C73C73DECFA}"/>
              </a:ext>
            </a:extLst>
          </p:cNvPr>
          <p:cNvSpPr txBox="1"/>
          <p:nvPr/>
        </p:nvSpPr>
        <p:spPr>
          <a:xfrm>
            <a:off x="9054913" y="4854802"/>
            <a:ext cx="8021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메뉴 순번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4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BD7C482-2E9F-B265-45F9-300B74F6480C}"/>
              </a:ext>
            </a:extLst>
          </p:cNvPr>
          <p:cNvSpPr txBox="1"/>
          <p:nvPr/>
        </p:nvSpPr>
        <p:spPr>
          <a:xfrm>
            <a:off x="8096158" y="4559534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4305695-C5AB-0120-8C3F-79E4B24004DD}"/>
              </a:ext>
            </a:extLst>
          </p:cNvPr>
          <p:cNvSpPr txBox="1"/>
          <p:nvPr/>
        </p:nvSpPr>
        <p:spPr>
          <a:xfrm>
            <a:off x="8836938" y="4559534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7EDD933-27A6-C2FC-84B2-ECBA58BD39A8}"/>
              </a:ext>
            </a:extLst>
          </p:cNvPr>
          <p:cNvSpPr txBox="1"/>
          <p:nvPr/>
        </p:nvSpPr>
        <p:spPr>
          <a:xfrm>
            <a:off x="7728989" y="4551292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AD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03D4E1B-FE07-65C4-8231-09DF93E3A711}"/>
              </a:ext>
            </a:extLst>
          </p:cNvPr>
          <p:cNvSpPr txBox="1"/>
          <p:nvPr/>
        </p:nvSpPr>
        <p:spPr>
          <a:xfrm>
            <a:off x="8477485" y="4551292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9268D43-D544-4858-B871-5CEEA9B90F0C}"/>
              </a:ext>
            </a:extLst>
          </p:cNvPr>
          <p:cNvSpPr txBox="1"/>
          <p:nvPr/>
        </p:nvSpPr>
        <p:spPr>
          <a:xfrm>
            <a:off x="9214406" y="4551292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0001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31ED8ED1-FABA-B691-95B5-58196FA02762}"/>
              </a:ext>
            </a:extLst>
          </p:cNvPr>
          <p:cNvCxnSpPr>
            <a:cxnSpLocks/>
          </p:cNvCxnSpPr>
          <p:nvPr/>
        </p:nvCxnSpPr>
        <p:spPr>
          <a:xfrm>
            <a:off x="9958200" y="4838711"/>
            <a:ext cx="84897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008CE8D8-3A64-A2D2-EA44-79FD08CC7591}"/>
              </a:ext>
            </a:extLst>
          </p:cNvPr>
          <p:cNvSpPr txBox="1"/>
          <p:nvPr/>
        </p:nvSpPr>
        <p:spPr>
          <a:xfrm>
            <a:off x="9981608" y="4854802"/>
            <a:ext cx="8021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_ACTION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코드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PL</a:t>
            </a:r>
            <a:endParaRPr lang="ko-KR" altLang="en-US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8205CE6-5081-A547-D1B3-7E0EA8ACBAB4}"/>
              </a:ext>
            </a:extLst>
          </p:cNvPr>
          <p:cNvSpPr txBox="1"/>
          <p:nvPr/>
        </p:nvSpPr>
        <p:spPr>
          <a:xfrm>
            <a:off x="9597009" y="4559534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14E373-411D-A250-DA7A-9334EF8EBBCA}"/>
              </a:ext>
            </a:extLst>
          </p:cNvPr>
          <p:cNvSpPr txBox="1"/>
          <p:nvPr/>
        </p:nvSpPr>
        <p:spPr>
          <a:xfrm>
            <a:off x="9974478" y="4551870"/>
            <a:ext cx="899221" cy="27744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_ACTION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코드</a:t>
            </a:r>
          </a:p>
        </p:txBody>
      </p:sp>
      <p:cxnSp>
        <p:nvCxnSpPr>
          <p:cNvPr id="36" name="직선 연결선 35">
            <a:extLst>
              <a:ext uri="{FF2B5EF4-FFF2-40B4-BE49-F238E27FC236}">
                <a16:creationId xmlns:a16="http://schemas.microsoft.com/office/drawing/2014/main" id="{BD622C5D-BB65-DC63-BB31-1505D1E8B129}"/>
              </a:ext>
            </a:extLst>
          </p:cNvPr>
          <p:cNvCxnSpPr/>
          <p:nvPr/>
        </p:nvCxnSpPr>
        <p:spPr>
          <a:xfrm>
            <a:off x="7732287" y="5732347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>
            <a:extLst>
              <a:ext uri="{FF2B5EF4-FFF2-40B4-BE49-F238E27FC236}">
                <a16:creationId xmlns:a16="http://schemas.microsoft.com/office/drawing/2014/main" id="{A09AAF29-DF3F-C79E-F52C-9E14089E667C}"/>
              </a:ext>
            </a:extLst>
          </p:cNvPr>
          <p:cNvCxnSpPr/>
          <p:nvPr/>
        </p:nvCxnSpPr>
        <p:spPr>
          <a:xfrm>
            <a:off x="8486377" y="5732347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EBA423A7-0F96-EB88-18CA-65BFBB286DBA}"/>
              </a:ext>
            </a:extLst>
          </p:cNvPr>
          <p:cNvSpPr txBox="1"/>
          <p:nvPr/>
        </p:nvSpPr>
        <p:spPr>
          <a:xfrm>
            <a:off x="7658678" y="5748438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사용자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8E7DC56-B33A-767B-102D-93BF743F423A}"/>
              </a:ext>
            </a:extLst>
          </p:cNvPr>
          <p:cNvSpPr txBox="1"/>
          <p:nvPr/>
        </p:nvSpPr>
        <p:spPr>
          <a:xfrm>
            <a:off x="7332331" y="5570898"/>
            <a:ext cx="470704" cy="29623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>
              <a:lnSpc>
                <a:spcPct val="150000"/>
              </a:lnSpc>
            </a:pPr>
            <a:r>
              <a:rPr lang="ko-KR" altLang="en-US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예시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8A06E9D-FAA0-ECE2-4F46-B0A6E82B403E}"/>
              </a:ext>
            </a:extLst>
          </p:cNvPr>
          <p:cNvSpPr txBox="1"/>
          <p:nvPr/>
        </p:nvSpPr>
        <p:spPr>
          <a:xfrm>
            <a:off x="8412768" y="5748438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ID 2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2E011F0F-08E8-5F6A-8A99-8286678F04F4}"/>
              </a:ext>
            </a:extLst>
          </p:cNvPr>
          <p:cNvCxnSpPr/>
          <p:nvPr/>
        </p:nvCxnSpPr>
        <p:spPr>
          <a:xfrm>
            <a:off x="9227157" y="5732347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F5C1E3EF-67B4-305F-75AD-E020C99D300B}"/>
              </a:ext>
            </a:extLst>
          </p:cNvPr>
          <p:cNvSpPr txBox="1"/>
          <p:nvPr/>
        </p:nvSpPr>
        <p:spPr>
          <a:xfrm>
            <a:off x="9083941" y="5748438"/>
            <a:ext cx="926695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메뉴 순번</a:t>
            </a:r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 4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D3F4C6F-588C-49D7-0E97-EF72850F71EC}"/>
              </a:ext>
            </a:extLst>
          </p:cNvPr>
          <p:cNvSpPr txBox="1"/>
          <p:nvPr/>
        </p:nvSpPr>
        <p:spPr>
          <a:xfrm>
            <a:off x="8125186" y="5424142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6CAC4DEF-7242-F410-033A-4AD13EEED986}"/>
              </a:ext>
            </a:extLst>
          </p:cNvPr>
          <p:cNvSpPr txBox="1"/>
          <p:nvPr/>
        </p:nvSpPr>
        <p:spPr>
          <a:xfrm>
            <a:off x="8865966" y="5424142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E41E192-02B4-1287-EBDC-1E41C8C3F515}"/>
              </a:ext>
            </a:extLst>
          </p:cNvPr>
          <p:cNvSpPr txBox="1"/>
          <p:nvPr/>
        </p:nvSpPr>
        <p:spPr>
          <a:xfrm>
            <a:off x="7713658" y="5428241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US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6F141DE-2542-0301-24AA-E8BBBA8AC8A9}"/>
              </a:ext>
            </a:extLst>
          </p:cNvPr>
          <p:cNvSpPr txBox="1"/>
          <p:nvPr/>
        </p:nvSpPr>
        <p:spPr>
          <a:xfrm>
            <a:off x="8506513" y="5415900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C956E7E6-2E6B-FA26-60F1-8D70D98E913C}"/>
              </a:ext>
            </a:extLst>
          </p:cNvPr>
          <p:cNvSpPr txBox="1"/>
          <p:nvPr/>
        </p:nvSpPr>
        <p:spPr>
          <a:xfrm>
            <a:off x="9243434" y="5415900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0001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48" name="직선 연결선 47">
            <a:extLst>
              <a:ext uri="{FF2B5EF4-FFF2-40B4-BE49-F238E27FC236}">
                <a16:creationId xmlns:a16="http://schemas.microsoft.com/office/drawing/2014/main" id="{1EA76FD7-638E-EE6C-7E76-8E36A1549336}"/>
              </a:ext>
            </a:extLst>
          </p:cNvPr>
          <p:cNvCxnSpPr/>
          <p:nvPr/>
        </p:nvCxnSpPr>
        <p:spPr>
          <a:xfrm>
            <a:off x="7732287" y="6268276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9213B304-E6C3-154E-8030-8C2ED646B5E9}"/>
              </a:ext>
            </a:extLst>
          </p:cNvPr>
          <p:cNvCxnSpPr/>
          <p:nvPr/>
        </p:nvCxnSpPr>
        <p:spPr>
          <a:xfrm>
            <a:off x="8486377" y="6268276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743DBCB6-726B-78FD-2CF2-151E6E0D6D4B}"/>
              </a:ext>
            </a:extLst>
          </p:cNvPr>
          <p:cNvSpPr txBox="1"/>
          <p:nvPr/>
        </p:nvSpPr>
        <p:spPr>
          <a:xfrm>
            <a:off x="7658678" y="6284367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사용자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F30EDBB-A065-FF18-1C7B-7DDF50660D42}"/>
              </a:ext>
            </a:extLst>
          </p:cNvPr>
          <p:cNvSpPr txBox="1"/>
          <p:nvPr/>
        </p:nvSpPr>
        <p:spPr>
          <a:xfrm>
            <a:off x="7332331" y="6106827"/>
            <a:ext cx="470704" cy="29623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>
              <a:lnSpc>
                <a:spcPct val="150000"/>
              </a:lnSpc>
            </a:pPr>
            <a:r>
              <a:rPr lang="ko-KR" altLang="en-US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예시</a:t>
            </a:r>
          </a:p>
        </p:txBody>
      </p:sp>
      <p:cxnSp>
        <p:nvCxnSpPr>
          <p:cNvPr id="52" name="직선 연결선 51">
            <a:extLst>
              <a:ext uri="{FF2B5EF4-FFF2-40B4-BE49-F238E27FC236}">
                <a16:creationId xmlns:a16="http://schemas.microsoft.com/office/drawing/2014/main" id="{DE8869F0-4115-89B0-E6A8-A79453BC850A}"/>
              </a:ext>
            </a:extLst>
          </p:cNvPr>
          <p:cNvCxnSpPr/>
          <p:nvPr/>
        </p:nvCxnSpPr>
        <p:spPr>
          <a:xfrm>
            <a:off x="9227157" y="6268276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A45FDC19-D750-7809-86D1-0D2D7DB2A559}"/>
              </a:ext>
            </a:extLst>
          </p:cNvPr>
          <p:cNvSpPr txBox="1"/>
          <p:nvPr/>
        </p:nvSpPr>
        <p:spPr>
          <a:xfrm>
            <a:off x="8125186" y="5989099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25CCCEBA-8418-723C-63CD-7BF2DA7946C9}"/>
              </a:ext>
            </a:extLst>
          </p:cNvPr>
          <p:cNvSpPr txBox="1"/>
          <p:nvPr/>
        </p:nvSpPr>
        <p:spPr>
          <a:xfrm>
            <a:off x="8865966" y="5989099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6E0DCF2-308A-DBEB-3873-7E8E76DCE87B}"/>
              </a:ext>
            </a:extLst>
          </p:cNvPr>
          <p:cNvSpPr txBox="1"/>
          <p:nvPr/>
        </p:nvSpPr>
        <p:spPr>
          <a:xfrm>
            <a:off x="7758017" y="5980857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AD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10C176D-B752-8F8B-AB18-38A121A4575A}"/>
              </a:ext>
            </a:extLst>
          </p:cNvPr>
          <p:cNvSpPr txBox="1"/>
          <p:nvPr/>
        </p:nvSpPr>
        <p:spPr>
          <a:xfrm>
            <a:off x="8506513" y="5980857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9D748D65-B596-B376-5543-E0126E55CF06}"/>
              </a:ext>
            </a:extLst>
          </p:cNvPr>
          <p:cNvSpPr txBox="1"/>
          <p:nvPr/>
        </p:nvSpPr>
        <p:spPr>
          <a:xfrm>
            <a:off x="9243434" y="5980857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0001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46FC9FE9-8F25-3B08-7FAF-D0F7974672C3}"/>
              </a:ext>
            </a:extLst>
          </p:cNvPr>
          <p:cNvSpPr txBox="1"/>
          <p:nvPr/>
        </p:nvSpPr>
        <p:spPr>
          <a:xfrm>
            <a:off x="8412768" y="6277094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ID 2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2D9B6691-2C44-BC8F-0516-E9E52703C4F0}"/>
              </a:ext>
            </a:extLst>
          </p:cNvPr>
          <p:cNvSpPr txBox="1"/>
          <p:nvPr/>
        </p:nvSpPr>
        <p:spPr>
          <a:xfrm>
            <a:off x="9083941" y="6277094"/>
            <a:ext cx="926695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메뉴 순번</a:t>
            </a:r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 4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59711F28-1AD9-7D81-69FC-F019001694EA}"/>
              </a:ext>
            </a:extLst>
          </p:cNvPr>
          <p:cNvSpPr/>
          <p:nvPr/>
        </p:nvSpPr>
        <p:spPr>
          <a:xfrm>
            <a:off x="-101600" y="289931"/>
            <a:ext cx="8258628" cy="52322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379929AC-4617-351C-9B57-E5D622E09C58}"/>
              </a:ext>
            </a:extLst>
          </p:cNvPr>
          <p:cNvSpPr/>
          <p:nvPr/>
        </p:nvSpPr>
        <p:spPr>
          <a:xfrm>
            <a:off x="8316686" y="289932"/>
            <a:ext cx="3966029" cy="518978"/>
          </a:xfrm>
          <a:prstGeom prst="round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FBD0A9E-3F05-F746-3C84-DF9836C1D860}"/>
              </a:ext>
            </a:extLst>
          </p:cNvPr>
          <p:cNvSpPr txBox="1"/>
          <p:nvPr/>
        </p:nvSpPr>
        <p:spPr>
          <a:xfrm>
            <a:off x="199571" y="361316"/>
            <a:ext cx="36576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2000" b="1">
                <a:solidFill>
                  <a:schemeClr val="bg1"/>
                </a:solidFill>
                <a:latin typeface="+mj-ea"/>
                <a:ea typeface="+mj-ea"/>
              </a:rPr>
              <a:t>화면</a:t>
            </a:r>
            <a:r>
              <a:rPr lang="en-US" altLang="ko-KR" sz="2000" b="1">
                <a:solidFill>
                  <a:schemeClr val="bg1"/>
                </a:solidFill>
                <a:latin typeface="+mj-ea"/>
                <a:ea typeface="+mj-ea"/>
              </a:rPr>
              <a:t>ID </a:t>
            </a:r>
            <a:r>
              <a:rPr lang="ko-KR" altLang="en-US" sz="2000" b="1">
                <a:solidFill>
                  <a:schemeClr val="bg1"/>
                </a:solidFill>
                <a:latin typeface="+mj-ea"/>
                <a:ea typeface="+mj-ea"/>
              </a:rPr>
              <a:t>규칙</a:t>
            </a:r>
            <a:endParaRPr lang="ko-KR" altLang="en-US" sz="2000"/>
          </a:p>
        </p:txBody>
      </p:sp>
      <p:sp>
        <p:nvSpPr>
          <p:cNvPr id="63" name="슬라이드 번호 개체 틀 2">
            <a:extLst>
              <a:ext uri="{FF2B5EF4-FFF2-40B4-BE49-F238E27FC236}">
                <a16:creationId xmlns:a16="http://schemas.microsoft.com/office/drawing/2014/main" id="{251AAA91-043E-8DE5-E5AC-3AD012B95A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20440" y="6495318"/>
            <a:ext cx="2743200" cy="365125"/>
          </a:xfrm>
        </p:spPr>
        <p:txBody>
          <a:bodyPr/>
          <a:lstStyle/>
          <a:p>
            <a:fld id="{570C7F58-70B2-401F-A845-12B5C0580F1B}" type="slidenum">
              <a:rPr lang="ko-KR" altLang="en-US" smtClean="0"/>
              <a:pPr/>
              <a:t>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8890309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4.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시스템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18890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3333569"/>
              </p:ext>
            </p:extLst>
          </p:nvPr>
        </p:nvGraphicFramePr>
        <p:xfrm>
          <a:off x="7794170" y="725881"/>
          <a:ext cx="4397830" cy="3901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메뉴명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427999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코드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4008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구분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20576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메뉴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51549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315402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3177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메뉴명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범위의 하위 메뉴 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60470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76657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38459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하위 메뉴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59809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메뉴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4089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메뉴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2824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메뉴 리스트에서 편집한 내용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1729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메뉴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4826462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484390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메뉴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66B39C0-3271-1A12-F90C-8021E157D0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31</a:t>
            </a:fld>
            <a:endParaRPr lang="ko-KR" altLang="en-US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1B3583C6-2258-7B41-590A-FF4DB0E7A0B8}"/>
              </a:ext>
            </a:extLst>
          </p:cNvPr>
          <p:cNvSpPr/>
          <p:nvPr/>
        </p:nvSpPr>
        <p:spPr>
          <a:xfrm>
            <a:off x="106765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3D42A04-A906-15B6-A5B1-30959BBF4DC4}"/>
              </a:ext>
            </a:extLst>
          </p:cNvPr>
          <p:cNvSpPr txBox="1"/>
          <p:nvPr/>
        </p:nvSpPr>
        <p:spPr>
          <a:xfrm>
            <a:off x="352424" y="1055171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메뉴명</a:t>
            </a:r>
            <a:endParaRPr lang="en-US" altLang="ko-KR" sz="900"/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572D8D9D-F751-D8FE-3DF9-5F0967FDC6CC}"/>
              </a:ext>
            </a:extLst>
          </p:cNvPr>
          <p:cNvSpPr/>
          <p:nvPr/>
        </p:nvSpPr>
        <p:spPr>
          <a:xfrm>
            <a:off x="1067659" y="1407010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2925F44-E78F-3AA7-1F44-A5EC16916D8B}"/>
              </a:ext>
            </a:extLst>
          </p:cNvPr>
          <p:cNvSpPr txBox="1"/>
          <p:nvPr/>
        </p:nvSpPr>
        <p:spPr>
          <a:xfrm>
            <a:off x="352424" y="136022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메뉴 코드</a:t>
            </a:r>
            <a:endParaRPr lang="en-US" altLang="ko-KR" sz="90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F09B667-57C8-AC50-B238-D7D6186DD462}"/>
              </a:ext>
            </a:extLst>
          </p:cNvPr>
          <p:cNvSpPr txBox="1"/>
          <p:nvPr/>
        </p:nvSpPr>
        <p:spPr>
          <a:xfrm>
            <a:off x="352424" y="166527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메뉴 구분</a:t>
            </a:r>
            <a:endParaRPr lang="en-US" altLang="ko-KR" sz="900"/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9AF51938-85F1-CF14-F9EC-9F03A611062B}"/>
              </a:ext>
            </a:extLst>
          </p:cNvPr>
          <p:cNvSpPr/>
          <p:nvPr/>
        </p:nvSpPr>
        <p:spPr>
          <a:xfrm>
            <a:off x="1067659" y="170881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CD6010BD-7447-52B6-EFAB-5C84D1455CBD}"/>
              </a:ext>
            </a:extLst>
          </p:cNvPr>
          <p:cNvSpPr/>
          <p:nvPr/>
        </p:nvSpPr>
        <p:spPr>
          <a:xfrm>
            <a:off x="6504429" y="180191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25" name="직선 연결선 24">
            <a:extLst>
              <a:ext uri="{FF2B5EF4-FFF2-40B4-BE49-F238E27FC236}">
                <a16:creationId xmlns:a16="http://schemas.microsoft.com/office/drawing/2014/main" id="{8ED488D2-9100-C942-5F65-6D9C554E3E4A}"/>
              </a:ext>
            </a:extLst>
          </p:cNvPr>
          <p:cNvCxnSpPr>
            <a:cxnSpLocks/>
          </p:cNvCxnSpPr>
          <p:nvPr/>
        </p:nvCxnSpPr>
        <p:spPr>
          <a:xfrm>
            <a:off x="357626" y="213638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26" name="표 15">
            <a:extLst>
              <a:ext uri="{FF2B5EF4-FFF2-40B4-BE49-F238E27FC236}">
                <a16:creationId xmlns:a16="http://schemas.microsoft.com/office/drawing/2014/main" id="{FFC9EF2D-FBBF-AC46-C3F1-14A91E410C4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5852993"/>
              </p:ext>
            </p:extLst>
          </p:nvPr>
        </p:nvGraphicFramePr>
        <p:xfrm>
          <a:off x="404014" y="2629770"/>
          <a:ext cx="1845285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16786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92849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ROOT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최상위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MAIN_DASH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Dashboard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MNG_USER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27" name="TextBox 26">
            <a:extLst>
              <a:ext uri="{FF2B5EF4-FFF2-40B4-BE49-F238E27FC236}">
                <a16:creationId xmlns:a16="http://schemas.microsoft.com/office/drawing/2014/main" id="{704395F8-E7D3-E0D2-56F0-EAF0CF24A997}"/>
              </a:ext>
            </a:extLst>
          </p:cNvPr>
          <p:cNvSpPr txBox="1"/>
          <p:nvPr/>
        </p:nvSpPr>
        <p:spPr>
          <a:xfrm>
            <a:off x="426757" y="2371353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메뉴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27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29" name="그림 28">
            <a:extLst>
              <a:ext uri="{FF2B5EF4-FFF2-40B4-BE49-F238E27FC236}">
                <a16:creationId xmlns:a16="http://schemas.microsoft.com/office/drawing/2014/main" id="{06E3983A-33B8-5EE8-96E9-AC92691090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2575" y="6346416"/>
            <a:ext cx="1419423" cy="314369"/>
          </a:xfrm>
          <a:prstGeom prst="rect">
            <a:avLst/>
          </a:prstGeom>
        </p:spPr>
      </p:pic>
      <p:graphicFrame>
        <p:nvGraphicFramePr>
          <p:cNvPr id="30" name="표 15">
            <a:extLst>
              <a:ext uri="{FF2B5EF4-FFF2-40B4-BE49-F238E27FC236}">
                <a16:creationId xmlns:a16="http://schemas.microsoft.com/office/drawing/2014/main" id="{E6BFBF9F-C364-26EE-DB3B-1DF1F07F9F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9819316"/>
              </p:ext>
            </p:extLst>
          </p:nvPr>
        </p:nvGraphicFramePr>
        <p:xfrm>
          <a:off x="2558472" y="2629770"/>
          <a:ext cx="4841152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512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39243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832167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481330">
                  <a:extLst>
                    <a:ext uri="{9D8B030D-6E8A-4147-A177-3AD203B41FA5}">
                      <a16:colId xmlns:a16="http://schemas.microsoft.com/office/drawing/2014/main" val="1923576228"/>
                    </a:ext>
                  </a:extLst>
                </a:gridCol>
                <a:gridCol w="849630">
                  <a:extLst>
                    <a:ext uri="{9D8B030D-6E8A-4147-A177-3AD203B41FA5}">
                      <a16:colId xmlns:a16="http://schemas.microsoft.com/office/drawing/2014/main" val="1700989293"/>
                    </a:ext>
                  </a:extLst>
                </a:gridCol>
                <a:gridCol w="601980">
                  <a:extLst>
                    <a:ext uri="{9D8B030D-6E8A-4147-A177-3AD203B41FA5}">
                      <a16:colId xmlns:a16="http://schemas.microsoft.com/office/drawing/2014/main" val="284586212"/>
                    </a:ext>
                  </a:extLst>
                </a:gridCol>
                <a:gridCol w="665319">
                  <a:extLst>
                    <a:ext uri="{9D8B030D-6E8A-4147-A177-3AD203B41FA5}">
                      <a16:colId xmlns:a16="http://schemas.microsoft.com/office/drawing/2014/main" val="2457249561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순번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타입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아이콘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링크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링크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MAIN_DASH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Dashboard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err="1">
                          <a:solidFill>
                            <a:schemeClr val="tx1"/>
                          </a:solidFill>
                        </a:rPr>
                        <a:t>zmdi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-view-dash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내부링크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/main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MNG_USER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buFont typeface="Wingdings" panose="05000000000000000000" pitchFamily="2" charset="2"/>
                        <a:buNone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buFont typeface="Wingdings" panose="05000000000000000000" pitchFamily="2" charset="2"/>
                        <a:buNone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buFont typeface="Wingdings" panose="05000000000000000000" pitchFamily="2" charset="2"/>
                        <a:buNone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MNG_SYS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MAIN_BANNER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err="1">
                          <a:solidFill>
                            <a:schemeClr val="tx1"/>
                          </a:solidFill>
                        </a:rPr>
                        <a:t>메인배너관리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31" name="TextBox 30">
            <a:extLst>
              <a:ext uri="{FF2B5EF4-FFF2-40B4-BE49-F238E27FC236}">
                <a16:creationId xmlns:a16="http://schemas.microsoft.com/office/drawing/2014/main" id="{D1329A55-B0F6-7E43-AA10-154170ECF584}"/>
              </a:ext>
            </a:extLst>
          </p:cNvPr>
          <p:cNvSpPr txBox="1"/>
          <p:nvPr/>
        </p:nvSpPr>
        <p:spPr>
          <a:xfrm>
            <a:off x="2549237" y="2368954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하위 메뉴</a:t>
            </a:r>
            <a:r>
              <a:rPr lang="en-US" altLang="ko-KR" sz="900"/>
              <a:t> 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9570D38C-7C9B-A6DE-64A4-C4521961BB25}"/>
              </a:ext>
            </a:extLst>
          </p:cNvPr>
          <p:cNvSpPr/>
          <p:nvPr/>
        </p:nvSpPr>
        <p:spPr>
          <a:xfrm>
            <a:off x="5684173" y="231465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ABEDA3F2-EFAC-0B52-9959-C7537FA1AABE}"/>
              </a:ext>
            </a:extLst>
          </p:cNvPr>
          <p:cNvSpPr/>
          <p:nvPr/>
        </p:nvSpPr>
        <p:spPr>
          <a:xfrm>
            <a:off x="6280725" y="231465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C39182F4-86E2-93E5-6A52-3FE0D4FE6E78}"/>
              </a:ext>
            </a:extLst>
          </p:cNvPr>
          <p:cNvSpPr/>
          <p:nvPr/>
        </p:nvSpPr>
        <p:spPr>
          <a:xfrm>
            <a:off x="6877277" y="231465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E9BAC1AF-8E33-6827-3319-761546B10A49}"/>
              </a:ext>
            </a:extLst>
          </p:cNvPr>
          <p:cNvSpPr/>
          <p:nvPr/>
        </p:nvSpPr>
        <p:spPr>
          <a:xfrm>
            <a:off x="1330036" y="2911553"/>
            <a:ext cx="919264" cy="3388806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2D4FA4E-3CD6-B3D5-0C96-E5BEFB37A46A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메뉴 관리</a:t>
            </a:r>
            <a:endParaRPr lang="en-US" altLang="ko-KR" sz="900"/>
          </a:p>
        </p:txBody>
      </p:sp>
      <p:cxnSp>
        <p:nvCxnSpPr>
          <p:cNvPr id="42" name="직선 연결선 41">
            <a:extLst>
              <a:ext uri="{FF2B5EF4-FFF2-40B4-BE49-F238E27FC236}">
                <a16:creationId xmlns:a16="http://schemas.microsoft.com/office/drawing/2014/main" id="{36210F80-C830-58E9-162F-BFFE09830556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CA768B9A-5AD8-2D99-3BC6-84EB08688180}"/>
              </a:ext>
            </a:extLst>
          </p:cNvPr>
          <p:cNvGrpSpPr/>
          <p:nvPr/>
        </p:nvGrpSpPr>
        <p:grpSpPr>
          <a:xfrm rot="5400000">
            <a:off x="1832455" y="6040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4" name="이등변 삼각형 43">
              <a:extLst>
                <a:ext uri="{FF2B5EF4-FFF2-40B4-BE49-F238E27FC236}">
                  <a16:creationId xmlns:a16="http://schemas.microsoft.com/office/drawing/2014/main" id="{E162EAB0-9264-86DE-B154-45151E3C1CA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5" name="Oval 593">
              <a:extLst>
                <a:ext uri="{FF2B5EF4-FFF2-40B4-BE49-F238E27FC236}">
                  <a16:creationId xmlns:a16="http://schemas.microsoft.com/office/drawing/2014/main" id="{B974B77A-BC54-1441-21BD-F2F88318F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436EEF11-E7CF-8513-363E-4F9ABAE5DCA9}"/>
              </a:ext>
            </a:extLst>
          </p:cNvPr>
          <p:cNvGrpSpPr/>
          <p:nvPr/>
        </p:nvGrpSpPr>
        <p:grpSpPr>
          <a:xfrm rot="5400000">
            <a:off x="318029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7" name="이등변 삼각형 46">
              <a:extLst>
                <a:ext uri="{FF2B5EF4-FFF2-40B4-BE49-F238E27FC236}">
                  <a16:creationId xmlns:a16="http://schemas.microsoft.com/office/drawing/2014/main" id="{87E4435D-A041-D335-C759-11B29215F24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8" name="Oval 593">
              <a:extLst>
                <a:ext uri="{FF2B5EF4-FFF2-40B4-BE49-F238E27FC236}">
                  <a16:creationId xmlns:a16="http://schemas.microsoft.com/office/drawing/2014/main" id="{E56CF42B-AA04-2E44-CC4E-C0759B41B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171A04ED-ED06-E168-66BC-C9D427F7861C}"/>
              </a:ext>
            </a:extLst>
          </p:cNvPr>
          <p:cNvGrpSpPr/>
          <p:nvPr/>
        </p:nvGrpSpPr>
        <p:grpSpPr>
          <a:xfrm rot="5400000">
            <a:off x="3180294" y="139096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19048DA9-5B09-F55C-24E9-AB9F53CD101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1" name="Oval 593">
              <a:extLst>
                <a:ext uri="{FF2B5EF4-FFF2-40B4-BE49-F238E27FC236}">
                  <a16:creationId xmlns:a16="http://schemas.microsoft.com/office/drawing/2014/main" id="{3A2B2F8D-5BC4-7359-5655-99FF6C390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92943DD2-48B0-2272-4800-00A3F1279724}"/>
              </a:ext>
            </a:extLst>
          </p:cNvPr>
          <p:cNvGrpSpPr/>
          <p:nvPr/>
        </p:nvGrpSpPr>
        <p:grpSpPr>
          <a:xfrm rot="5400000">
            <a:off x="2088143" y="17021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3" name="이등변 삼각형 52">
              <a:extLst>
                <a:ext uri="{FF2B5EF4-FFF2-40B4-BE49-F238E27FC236}">
                  <a16:creationId xmlns:a16="http://schemas.microsoft.com/office/drawing/2014/main" id="{7D15D73E-5031-3742-A7D2-B15F5253F90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4" name="Oval 593">
              <a:extLst>
                <a:ext uri="{FF2B5EF4-FFF2-40B4-BE49-F238E27FC236}">
                  <a16:creationId xmlns:a16="http://schemas.microsoft.com/office/drawing/2014/main" id="{6341D984-5AB1-5B63-77C6-6625709E3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7AD80F83-A470-773B-5DBB-5F57895DCBC8}"/>
              </a:ext>
            </a:extLst>
          </p:cNvPr>
          <p:cNvGrpSpPr/>
          <p:nvPr/>
        </p:nvGrpSpPr>
        <p:grpSpPr>
          <a:xfrm rot="5400000">
            <a:off x="7068173" y="182396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325EC986-D7E3-5B9E-A8FF-8549E41E65A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7" name="Oval 593">
              <a:extLst>
                <a:ext uri="{FF2B5EF4-FFF2-40B4-BE49-F238E27FC236}">
                  <a16:creationId xmlns:a16="http://schemas.microsoft.com/office/drawing/2014/main" id="{A8E27888-1B47-2631-9659-E64D6537E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435D8C6C-1CD2-D451-E8D3-940C7D62729A}"/>
              </a:ext>
            </a:extLst>
          </p:cNvPr>
          <p:cNvGrpSpPr/>
          <p:nvPr/>
        </p:nvGrpSpPr>
        <p:grpSpPr>
          <a:xfrm rot="5400000">
            <a:off x="1480790" y="23618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C7CA340A-7DA5-DB79-DB38-348420C9E0A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0" name="Oval 593">
              <a:extLst>
                <a:ext uri="{FF2B5EF4-FFF2-40B4-BE49-F238E27FC236}">
                  <a16:creationId xmlns:a16="http://schemas.microsoft.com/office/drawing/2014/main" id="{FE66AC76-EFC4-64FC-C30D-1264B5A6B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7C2D1F75-6C5F-9691-38F4-C206E3BFB246}"/>
              </a:ext>
            </a:extLst>
          </p:cNvPr>
          <p:cNvGrpSpPr/>
          <p:nvPr/>
        </p:nvGrpSpPr>
        <p:grpSpPr>
          <a:xfrm rot="5400000">
            <a:off x="2253674" y="30567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2" name="이등변 삼각형 61">
              <a:extLst>
                <a:ext uri="{FF2B5EF4-FFF2-40B4-BE49-F238E27FC236}">
                  <a16:creationId xmlns:a16="http://schemas.microsoft.com/office/drawing/2014/main" id="{A8F2ABCD-20CD-232C-09B2-9BD6FB431BD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3" name="Oval 593">
              <a:extLst>
                <a:ext uri="{FF2B5EF4-FFF2-40B4-BE49-F238E27FC236}">
                  <a16:creationId xmlns:a16="http://schemas.microsoft.com/office/drawing/2014/main" id="{F3B476AA-2349-7910-D362-13CA80390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F071E7B0-157E-2AA5-6807-32EFF6B9AE09}"/>
              </a:ext>
            </a:extLst>
          </p:cNvPr>
          <p:cNvGrpSpPr/>
          <p:nvPr/>
        </p:nvGrpSpPr>
        <p:grpSpPr>
          <a:xfrm>
            <a:off x="1109925" y="2579806"/>
            <a:ext cx="244417" cy="258694"/>
            <a:chOff x="1098607" y="3056422"/>
            <a:chExt cx="244417" cy="258694"/>
          </a:xfrm>
        </p:grpSpPr>
        <p:sp>
          <p:nvSpPr>
            <p:cNvPr id="68" name="이등변 삼각형 67">
              <a:extLst>
                <a:ext uri="{FF2B5EF4-FFF2-40B4-BE49-F238E27FC236}">
                  <a16:creationId xmlns:a16="http://schemas.microsoft.com/office/drawing/2014/main" id="{B9DE21B5-AEB9-E0F1-763B-C0517EB6A65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6E5E3D70-02FF-C0B5-4B4E-563646D441C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0" name="Oval 593">
                <a:extLst>
                  <a:ext uri="{FF2B5EF4-FFF2-40B4-BE49-F238E27FC236}">
                    <a16:creationId xmlns:a16="http://schemas.microsoft.com/office/drawing/2014/main" id="{725BB577-5526-49B6-9EC5-B74EFE38F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1" name="TextBox 14">
                <a:extLst>
                  <a:ext uri="{FF2B5EF4-FFF2-40B4-BE49-F238E27FC236}">
                    <a16:creationId xmlns:a16="http://schemas.microsoft.com/office/drawing/2014/main" id="{D70E58D9-614C-1E84-F195-E358E1694FA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DE779F50-112C-CCE9-5C92-27F5B1609D09}"/>
              </a:ext>
            </a:extLst>
          </p:cNvPr>
          <p:cNvGrpSpPr/>
          <p:nvPr/>
        </p:nvGrpSpPr>
        <p:grpSpPr>
          <a:xfrm>
            <a:off x="3627756" y="2440686"/>
            <a:ext cx="244417" cy="258694"/>
            <a:chOff x="1098607" y="3056422"/>
            <a:chExt cx="244417" cy="258694"/>
          </a:xfrm>
        </p:grpSpPr>
        <p:sp>
          <p:nvSpPr>
            <p:cNvPr id="73" name="이등변 삼각형 72">
              <a:extLst>
                <a:ext uri="{FF2B5EF4-FFF2-40B4-BE49-F238E27FC236}">
                  <a16:creationId xmlns:a16="http://schemas.microsoft.com/office/drawing/2014/main" id="{1395F2EC-0738-B019-C74A-9E5C0548B48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A037E814-E0EB-9B22-1867-1FFE4601616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5" name="Oval 593">
                <a:extLst>
                  <a:ext uri="{FF2B5EF4-FFF2-40B4-BE49-F238E27FC236}">
                    <a16:creationId xmlns:a16="http://schemas.microsoft.com/office/drawing/2014/main" id="{9B1D3784-6730-77D4-4831-E61C5BF1E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6" name="TextBox 14">
                <a:extLst>
                  <a:ext uri="{FF2B5EF4-FFF2-40B4-BE49-F238E27FC236}">
                    <a16:creationId xmlns:a16="http://schemas.microsoft.com/office/drawing/2014/main" id="{7A05ED6C-D2D6-E199-5F47-DBD184ED7F2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7" name="그룹 76">
            <a:extLst>
              <a:ext uri="{FF2B5EF4-FFF2-40B4-BE49-F238E27FC236}">
                <a16:creationId xmlns:a16="http://schemas.microsoft.com/office/drawing/2014/main" id="{1E15DF9D-0546-3C2D-3738-F252D9E593E0}"/>
              </a:ext>
            </a:extLst>
          </p:cNvPr>
          <p:cNvGrpSpPr/>
          <p:nvPr/>
        </p:nvGrpSpPr>
        <p:grpSpPr>
          <a:xfrm>
            <a:off x="5676032" y="2143161"/>
            <a:ext cx="244417" cy="258694"/>
            <a:chOff x="1098607" y="3056422"/>
            <a:chExt cx="244417" cy="258694"/>
          </a:xfrm>
        </p:grpSpPr>
        <p:sp>
          <p:nvSpPr>
            <p:cNvPr id="78" name="이등변 삼각형 77">
              <a:extLst>
                <a:ext uri="{FF2B5EF4-FFF2-40B4-BE49-F238E27FC236}">
                  <a16:creationId xmlns:a16="http://schemas.microsoft.com/office/drawing/2014/main" id="{63DBA5A3-A6B3-4EF9-D951-EF165E3B2A9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9" name="그룹 78">
              <a:extLst>
                <a:ext uri="{FF2B5EF4-FFF2-40B4-BE49-F238E27FC236}">
                  <a16:creationId xmlns:a16="http://schemas.microsoft.com/office/drawing/2014/main" id="{F346180F-CDA7-2231-E538-8B9DCAEF97C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0" name="Oval 593">
                <a:extLst>
                  <a:ext uri="{FF2B5EF4-FFF2-40B4-BE49-F238E27FC236}">
                    <a16:creationId xmlns:a16="http://schemas.microsoft.com/office/drawing/2014/main" id="{19A48521-C63B-9292-55D0-E4CB79F00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1" name="TextBox 14">
                <a:extLst>
                  <a:ext uri="{FF2B5EF4-FFF2-40B4-BE49-F238E27FC236}">
                    <a16:creationId xmlns:a16="http://schemas.microsoft.com/office/drawing/2014/main" id="{125DD7B4-ADEF-9B37-84B8-7327CC366CA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89A38BF8-4160-FF4A-966C-A63081094AC7}"/>
              </a:ext>
            </a:extLst>
          </p:cNvPr>
          <p:cNvGrpSpPr/>
          <p:nvPr/>
        </p:nvGrpSpPr>
        <p:grpSpPr>
          <a:xfrm>
            <a:off x="6294983" y="2143161"/>
            <a:ext cx="244417" cy="258694"/>
            <a:chOff x="1098607" y="3056422"/>
            <a:chExt cx="244417" cy="258694"/>
          </a:xfrm>
        </p:grpSpPr>
        <p:sp>
          <p:nvSpPr>
            <p:cNvPr id="83" name="이등변 삼각형 82">
              <a:extLst>
                <a:ext uri="{FF2B5EF4-FFF2-40B4-BE49-F238E27FC236}">
                  <a16:creationId xmlns:a16="http://schemas.microsoft.com/office/drawing/2014/main" id="{89CA1D01-4F87-1249-F5DB-95259AC6FB5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4" name="그룹 83">
              <a:extLst>
                <a:ext uri="{FF2B5EF4-FFF2-40B4-BE49-F238E27FC236}">
                  <a16:creationId xmlns:a16="http://schemas.microsoft.com/office/drawing/2014/main" id="{75FFC9A5-6C83-4702-640E-302600E24E1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5" name="Oval 593">
                <a:extLst>
                  <a:ext uri="{FF2B5EF4-FFF2-40B4-BE49-F238E27FC236}">
                    <a16:creationId xmlns:a16="http://schemas.microsoft.com/office/drawing/2014/main" id="{0D2BFAA3-6FF7-3FDE-50DF-2404CCBDC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6" name="TextBox 14">
                <a:extLst>
                  <a:ext uri="{FF2B5EF4-FFF2-40B4-BE49-F238E27FC236}">
                    <a16:creationId xmlns:a16="http://schemas.microsoft.com/office/drawing/2014/main" id="{8453B379-34BA-BF75-3367-380755E7E4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7" name="그룹 86">
            <a:extLst>
              <a:ext uri="{FF2B5EF4-FFF2-40B4-BE49-F238E27FC236}">
                <a16:creationId xmlns:a16="http://schemas.microsoft.com/office/drawing/2014/main" id="{33B3EC75-26BF-2846-537E-D8D51F9A777F}"/>
              </a:ext>
            </a:extLst>
          </p:cNvPr>
          <p:cNvGrpSpPr/>
          <p:nvPr/>
        </p:nvGrpSpPr>
        <p:grpSpPr>
          <a:xfrm>
            <a:off x="6906236" y="2143161"/>
            <a:ext cx="244417" cy="258694"/>
            <a:chOff x="1098607" y="3056422"/>
            <a:chExt cx="244417" cy="258694"/>
          </a:xfrm>
        </p:grpSpPr>
        <p:sp>
          <p:nvSpPr>
            <p:cNvPr id="88" name="이등변 삼각형 87">
              <a:extLst>
                <a:ext uri="{FF2B5EF4-FFF2-40B4-BE49-F238E27FC236}">
                  <a16:creationId xmlns:a16="http://schemas.microsoft.com/office/drawing/2014/main" id="{7C894373-4C15-EBA6-5224-DF6C96DBC14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9" name="그룹 88">
              <a:extLst>
                <a:ext uri="{FF2B5EF4-FFF2-40B4-BE49-F238E27FC236}">
                  <a16:creationId xmlns:a16="http://schemas.microsoft.com/office/drawing/2014/main" id="{FF06786D-2200-3FC7-7948-C916FCD6AA8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0" name="Oval 593">
                <a:extLst>
                  <a:ext uri="{FF2B5EF4-FFF2-40B4-BE49-F238E27FC236}">
                    <a16:creationId xmlns:a16="http://schemas.microsoft.com/office/drawing/2014/main" id="{39FDCA90-DE7B-92CB-F4AD-E5943B385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1" name="TextBox 14">
                <a:extLst>
                  <a:ext uri="{FF2B5EF4-FFF2-40B4-BE49-F238E27FC236}">
                    <a16:creationId xmlns:a16="http://schemas.microsoft.com/office/drawing/2014/main" id="{8CC4BF0A-1249-E19E-29A7-96A55CA1EFB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E3D9EDC5-9C6E-D3C4-897B-F4A57A9BF29E}"/>
              </a:ext>
            </a:extLst>
          </p:cNvPr>
          <p:cNvGrpSpPr/>
          <p:nvPr/>
        </p:nvGrpSpPr>
        <p:grpSpPr>
          <a:xfrm rot="5400000">
            <a:off x="2019587" y="637336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3" name="이등변 삼각형 92">
              <a:extLst>
                <a:ext uri="{FF2B5EF4-FFF2-40B4-BE49-F238E27FC236}">
                  <a16:creationId xmlns:a16="http://schemas.microsoft.com/office/drawing/2014/main" id="{65214DBD-FE73-4025-D0A8-6DB4DBAC992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4" name="Oval 593">
              <a:extLst>
                <a:ext uri="{FF2B5EF4-FFF2-40B4-BE49-F238E27FC236}">
                  <a16:creationId xmlns:a16="http://schemas.microsoft.com/office/drawing/2014/main" id="{2AEBEA04-E1E8-94D2-AC5D-F9CC01498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9</a:t>
              </a:r>
            </a:p>
          </p:txBody>
        </p:sp>
      </p:grp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86D8761E-505C-D9A8-5DCE-7A5907F00BB7}"/>
              </a:ext>
            </a:extLst>
          </p:cNvPr>
          <p:cNvSpPr/>
          <p:nvPr/>
        </p:nvSpPr>
        <p:spPr>
          <a:xfrm>
            <a:off x="2652541" y="269014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E25E81DD-D0BF-3E64-B28B-236D24D65777}"/>
              </a:ext>
            </a:extLst>
          </p:cNvPr>
          <p:cNvSpPr/>
          <p:nvPr/>
        </p:nvSpPr>
        <p:spPr>
          <a:xfrm>
            <a:off x="2652541" y="297281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D2410D5F-BA08-4E1E-8D1D-924B5768C356}"/>
              </a:ext>
            </a:extLst>
          </p:cNvPr>
          <p:cNvSpPr/>
          <p:nvPr/>
        </p:nvSpPr>
        <p:spPr>
          <a:xfrm>
            <a:off x="2652541" y="325548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CC87929E-384A-E58F-BD6D-093385A6083B}"/>
              </a:ext>
            </a:extLst>
          </p:cNvPr>
          <p:cNvSpPr/>
          <p:nvPr/>
        </p:nvSpPr>
        <p:spPr>
          <a:xfrm>
            <a:off x="2652541" y="353815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BBA35038-D3BE-D431-3933-88485F9D592D}"/>
              </a:ext>
            </a:extLst>
          </p:cNvPr>
          <p:cNvSpPr/>
          <p:nvPr/>
        </p:nvSpPr>
        <p:spPr>
          <a:xfrm>
            <a:off x="2652541" y="382082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AA61A5F0-0573-A524-6D0C-2EF5FEC85ADF}"/>
              </a:ext>
            </a:extLst>
          </p:cNvPr>
          <p:cNvGrpSpPr/>
          <p:nvPr/>
        </p:nvGrpSpPr>
        <p:grpSpPr>
          <a:xfrm>
            <a:off x="2399158" y="2665145"/>
            <a:ext cx="278496" cy="200053"/>
            <a:chOff x="1014019" y="2643309"/>
            <a:chExt cx="278496" cy="200053"/>
          </a:xfrm>
        </p:grpSpPr>
        <p:sp>
          <p:nvSpPr>
            <p:cNvPr id="110" name="이등변 삼각형 109">
              <a:extLst>
                <a:ext uri="{FF2B5EF4-FFF2-40B4-BE49-F238E27FC236}">
                  <a16:creationId xmlns:a16="http://schemas.microsoft.com/office/drawing/2014/main" id="{B8705622-6663-83A1-8BA0-24770D2D16F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1" name="그룹 110">
              <a:extLst>
                <a:ext uri="{FF2B5EF4-FFF2-40B4-BE49-F238E27FC236}">
                  <a16:creationId xmlns:a16="http://schemas.microsoft.com/office/drawing/2014/main" id="{6CD62559-38D0-94D7-9058-F47AC444D00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12" name="Oval 593">
                <a:extLst>
                  <a:ext uri="{FF2B5EF4-FFF2-40B4-BE49-F238E27FC236}">
                    <a16:creationId xmlns:a16="http://schemas.microsoft.com/office/drawing/2014/main" id="{DA76D7C0-B657-1D1E-8FFE-E4F6B0FED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3" name="TextBox 14">
                <a:extLst>
                  <a:ext uri="{FF2B5EF4-FFF2-40B4-BE49-F238E27FC236}">
                    <a16:creationId xmlns:a16="http://schemas.microsoft.com/office/drawing/2014/main" id="{075D0857-8632-A10C-FA4D-479D085CD88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4" name="그룹 113">
            <a:extLst>
              <a:ext uri="{FF2B5EF4-FFF2-40B4-BE49-F238E27FC236}">
                <a16:creationId xmlns:a16="http://schemas.microsoft.com/office/drawing/2014/main" id="{75039169-399D-612D-B565-81237D67887C}"/>
              </a:ext>
            </a:extLst>
          </p:cNvPr>
          <p:cNvGrpSpPr/>
          <p:nvPr/>
        </p:nvGrpSpPr>
        <p:grpSpPr>
          <a:xfrm>
            <a:off x="2385612" y="3514317"/>
            <a:ext cx="278496" cy="200053"/>
            <a:chOff x="1014019" y="2643309"/>
            <a:chExt cx="278496" cy="200053"/>
          </a:xfrm>
        </p:grpSpPr>
        <p:sp>
          <p:nvSpPr>
            <p:cNvPr id="115" name="이등변 삼각형 114">
              <a:extLst>
                <a:ext uri="{FF2B5EF4-FFF2-40B4-BE49-F238E27FC236}">
                  <a16:creationId xmlns:a16="http://schemas.microsoft.com/office/drawing/2014/main" id="{0E4D1D42-47EF-A376-420A-C6539C2E09C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6" name="그룹 115">
              <a:extLst>
                <a:ext uri="{FF2B5EF4-FFF2-40B4-BE49-F238E27FC236}">
                  <a16:creationId xmlns:a16="http://schemas.microsoft.com/office/drawing/2014/main" id="{B6188FA0-E7A6-77C3-66C9-D4D20FDE945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17" name="Oval 593">
                <a:extLst>
                  <a:ext uri="{FF2B5EF4-FFF2-40B4-BE49-F238E27FC236}">
                    <a16:creationId xmlns:a16="http://schemas.microsoft.com/office/drawing/2014/main" id="{37AFA632-26A7-F2BF-3FE5-6D3BE6696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8" name="TextBox 14">
                <a:extLst>
                  <a:ext uri="{FF2B5EF4-FFF2-40B4-BE49-F238E27FC236}">
                    <a16:creationId xmlns:a16="http://schemas.microsoft.com/office/drawing/2014/main" id="{363F6EFB-A00B-D266-7F19-31431A2AF2F2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0" name="TextBox 119">
            <a:extLst>
              <a:ext uri="{FF2B5EF4-FFF2-40B4-BE49-F238E27FC236}">
                <a16:creationId xmlns:a16="http://schemas.microsoft.com/office/drawing/2014/main" id="{D3D9CC28-9D03-9CC9-07F8-7695BF2A0F85}"/>
              </a:ext>
            </a:extLst>
          </p:cNvPr>
          <p:cNvSpPr txBox="1"/>
          <p:nvPr/>
        </p:nvSpPr>
        <p:spPr>
          <a:xfrm>
            <a:off x="7815103" y="4655318"/>
            <a:ext cx="4234582" cy="13120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</p:spTree>
    <p:extLst>
      <p:ext uri="{BB962C8B-B14F-4D97-AF65-F5344CB8AC3E}">
        <p14:creationId xmlns:p14="http://schemas.microsoft.com/office/powerpoint/2010/main" val="217875200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FE99D2F9-054C-E961-7FA6-BFC47AE92A4B}"/>
              </a:ext>
            </a:extLst>
          </p:cNvPr>
          <p:cNvSpPr/>
          <p:nvPr/>
        </p:nvSpPr>
        <p:spPr>
          <a:xfrm>
            <a:off x="779005" y="77798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A74364A-92F2-60A0-408E-E26C0E1A7AD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43805" y="108110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2F14AF4-F2C3-4B3B-2E50-A273D0689B6F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29298" y="173545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26919B6-AD81-74BF-0573-F271B2318075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458478" y="173545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3029617C-E9F7-74C0-F2EC-B1C53CEC5E2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808719" y="85728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6B0C84F-E125-485E-6773-31779EA1E3DF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79354" y="123005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내용을 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E95D47F-9C38-7B44-7C80-47CF85C9B975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79005" y="79641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2B197484-83A3-1EDB-C879-2C8A21098320}"/>
              </a:ext>
            </a:extLst>
          </p:cNvPr>
          <p:cNvGrpSpPr/>
          <p:nvPr/>
        </p:nvGrpSpPr>
        <p:grpSpPr>
          <a:xfrm>
            <a:off x="764784" y="536804"/>
            <a:ext cx="502225" cy="258694"/>
            <a:chOff x="1029350" y="3056422"/>
            <a:chExt cx="373832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0F037686-EF06-B03D-11F0-30E83015CB5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8F98935D-F9C3-51AC-DCF9-BB305F5F80EB}"/>
                </a:ext>
              </a:extLst>
            </p:cNvPr>
            <p:cNvGrpSpPr/>
            <p:nvPr/>
          </p:nvGrpSpPr>
          <p:grpSpPr>
            <a:xfrm>
              <a:off x="1029350" y="3056422"/>
              <a:ext cx="373832" cy="200053"/>
              <a:chOff x="5571042" y="5239717"/>
              <a:chExt cx="373832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2E178ED7-5267-8EFC-7DD6-325D0A6ED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9763CCDF-9C75-D873-A18B-94B5508720B9}"/>
                  </a:ext>
                </a:extLst>
              </p:cNvPr>
              <p:cNvSpPr txBox="1"/>
              <p:nvPr/>
            </p:nvSpPr>
            <p:spPr>
              <a:xfrm>
                <a:off x="5571042" y="5239717"/>
                <a:ext cx="373832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D67939E1-04B4-7F39-30DF-4E9C5F452FDA}"/>
              </a:ext>
            </a:extLst>
          </p:cNvPr>
          <p:cNvSpPr/>
          <p:nvPr/>
        </p:nvSpPr>
        <p:spPr>
          <a:xfrm>
            <a:off x="4275682" y="77798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290D4B2-4BD4-4640-90FF-0F1BB849F246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340482" y="108110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85251F7-219F-7FEE-07A6-9863E9645190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5825975" y="173545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DB4B962-A992-1D0F-55A3-DD580BCFBAF9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4955155" y="173545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6CAF2E72-2519-4FAE-4FA3-432C778FC03C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7305396" y="85728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D16D86E-36FC-29E4-27CE-6FC413AAAA68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4376031" y="123005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C336C9D-CFB6-219A-E2B9-B7EB5F2707BD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4275682" y="79641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7FBD5561-6B49-1DB8-0E66-6C5211237EF5}"/>
              </a:ext>
            </a:extLst>
          </p:cNvPr>
          <p:cNvGrpSpPr/>
          <p:nvPr/>
        </p:nvGrpSpPr>
        <p:grpSpPr>
          <a:xfrm>
            <a:off x="4328574" y="536804"/>
            <a:ext cx="373832" cy="307775"/>
            <a:chOff x="1098607" y="3056422"/>
            <a:chExt cx="244417" cy="307775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0C73DA43-E786-9E7F-839E-53BC20334D4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FA29E832-E94F-B45D-2897-F9C10D09AB8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6E576D36-7CFC-404F-51DF-D7B7C2B2D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072ED500-F818-3BCF-A263-63FBEF000F1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503985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3239984"/>
              </p:ext>
            </p:extLst>
          </p:nvPr>
        </p:nvGraphicFramePr>
        <p:xfrm>
          <a:off x="7794170" y="725881"/>
          <a:ext cx="4397830" cy="2529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오류 신고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오류 유형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8359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오류 신고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91162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신고 제목 또는 신고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신고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오류 신고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]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9655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오류 신고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82140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오류 신고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0922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64880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615896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오류 신고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33</a:t>
            </a:fld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90F04B18-B6EC-1874-EB44-88521762E1C2}"/>
              </a:ext>
            </a:extLst>
          </p:cNvPr>
          <p:cNvSpPr/>
          <p:nvPr/>
        </p:nvSpPr>
        <p:spPr>
          <a:xfrm>
            <a:off x="6401972" y="1425884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0" name="직선 연결선 99">
            <a:extLst>
              <a:ext uri="{FF2B5EF4-FFF2-40B4-BE49-F238E27FC236}">
                <a16:creationId xmlns:a16="http://schemas.microsoft.com/office/drawing/2014/main" id="{96330C10-3D4D-C49C-AE2A-73252E7D33A2}"/>
              </a:ext>
            </a:extLst>
          </p:cNvPr>
          <p:cNvCxnSpPr>
            <a:cxnSpLocks/>
          </p:cNvCxnSpPr>
          <p:nvPr/>
        </p:nvCxnSpPr>
        <p:spPr>
          <a:xfrm>
            <a:off x="387337" y="1809359"/>
            <a:ext cx="692128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오류 신고 관리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95535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32FBC891-43F8-82B3-4A36-2C9AC3027DE7}"/>
              </a:ext>
            </a:extLst>
          </p:cNvPr>
          <p:cNvGrpSpPr/>
          <p:nvPr/>
        </p:nvGrpSpPr>
        <p:grpSpPr>
          <a:xfrm rot="5400000">
            <a:off x="6971557" y="141729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5C57564F-D45E-5E0D-3376-871560C3AC0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140A1269-0B10-74AB-16E8-DCB253045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aphicFrame>
        <p:nvGraphicFramePr>
          <p:cNvPr id="123" name="표 15">
            <a:extLst>
              <a:ext uri="{FF2B5EF4-FFF2-40B4-BE49-F238E27FC236}">
                <a16:creationId xmlns:a16="http://schemas.microsoft.com/office/drawing/2014/main" id="{1B9BC995-5AA8-CE35-DA10-3C0FE3FA1B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3346209"/>
              </p:ext>
            </p:extLst>
          </p:nvPr>
        </p:nvGraphicFramePr>
        <p:xfrm>
          <a:off x="428873" y="2273367"/>
          <a:ext cx="5565543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8933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65505">
                  <a:extLst>
                    <a:ext uri="{9D8B030D-6E8A-4147-A177-3AD203B41FA5}">
                      <a16:colId xmlns:a16="http://schemas.microsoft.com/office/drawing/2014/main" val="2990731724"/>
                    </a:ext>
                  </a:extLst>
                </a:gridCol>
                <a:gridCol w="682075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720141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813577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832610">
                  <a:extLst>
                    <a:ext uri="{9D8B030D-6E8A-4147-A177-3AD203B41FA5}">
                      <a16:colId xmlns:a16="http://schemas.microsoft.com/office/drawing/2014/main" val="1038518347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신고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신고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오류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신고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오류 신고입니다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RF_002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시스템 오류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미답변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오류 신고입니다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RE_001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기타 오류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27" name="TextBox 126">
            <a:extLst>
              <a:ext uri="{FF2B5EF4-FFF2-40B4-BE49-F238E27FC236}">
                <a16:creationId xmlns:a16="http://schemas.microsoft.com/office/drawing/2014/main" id="{68EDAF66-C98E-132D-E3F0-4CC9B6778ADD}"/>
              </a:ext>
            </a:extLst>
          </p:cNvPr>
          <p:cNvSpPr txBox="1"/>
          <p:nvPr/>
        </p:nvSpPr>
        <p:spPr>
          <a:xfrm>
            <a:off x="332877" y="1999922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오류 신고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50897EB1-337F-3F07-401B-354FAE5557AB}"/>
              </a:ext>
            </a:extLst>
          </p:cNvPr>
          <p:cNvGrpSpPr/>
          <p:nvPr/>
        </p:nvGrpSpPr>
        <p:grpSpPr>
          <a:xfrm>
            <a:off x="3145767" y="2063752"/>
            <a:ext cx="244417" cy="258694"/>
            <a:chOff x="1098607" y="3056422"/>
            <a:chExt cx="244417" cy="258694"/>
          </a:xfrm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C3FC28E6-666B-1C60-5F6A-2D76B3C1D7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0" name="그룹 139">
              <a:extLst>
                <a:ext uri="{FF2B5EF4-FFF2-40B4-BE49-F238E27FC236}">
                  <a16:creationId xmlns:a16="http://schemas.microsoft.com/office/drawing/2014/main" id="{8748EA51-6C02-BBCA-ED87-5677F17126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1" name="Oval 593">
                <a:extLst>
                  <a:ext uri="{FF2B5EF4-FFF2-40B4-BE49-F238E27FC236}">
                    <a16:creationId xmlns:a16="http://schemas.microsoft.com/office/drawing/2014/main" id="{927B0210-DF45-6F6E-49D1-9A3AD6451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2" name="TextBox 14">
                <a:extLst>
                  <a:ext uri="{FF2B5EF4-FFF2-40B4-BE49-F238E27FC236}">
                    <a16:creationId xmlns:a16="http://schemas.microsoft.com/office/drawing/2014/main" id="{56247AFD-99BF-F02E-9867-84F3F32A5CB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43" name="그림 142">
            <a:extLst>
              <a:ext uri="{FF2B5EF4-FFF2-40B4-BE49-F238E27FC236}">
                <a16:creationId xmlns:a16="http://schemas.microsoft.com/office/drawing/2014/main" id="{81302B95-BC7A-D198-6EE9-8170853897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43367" y="3310584"/>
            <a:ext cx="765615" cy="288135"/>
          </a:xfrm>
          <a:prstGeom prst="rect">
            <a:avLst/>
          </a:prstGeom>
        </p:spPr>
      </p:pic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72A8B2CA-6D4E-E13C-D56A-49CA239F49EF}"/>
              </a:ext>
            </a:extLst>
          </p:cNvPr>
          <p:cNvSpPr/>
          <p:nvPr/>
        </p:nvSpPr>
        <p:spPr>
          <a:xfrm>
            <a:off x="438922" y="2555279"/>
            <a:ext cx="1661110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/>
              <a:t>0</a:t>
            </a:r>
            <a:endParaRPr lang="ko-KR" altLang="en-US"/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6940BC9-6013-27BD-9899-FBF25208C305}"/>
              </a:ext>
            </a:extLst>
          </p:cNvPr>
          <p:cNvGrpSpPr/>
          <p:nvPr/>
        </p:nvGrpSpPr>
        <p:grpSpPr>
          <a:xfrm>
            <a:off x="2370698" y="3363860"/>
            <a:ext cx="278496" cy="200053"/>
            <a:chOff x="1014019" y="2643309"/>
            <a:chExt cx="278496" cy="200053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A49FFEA2-A8D9-F179-8B9C-1458D94B7DA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CCF31F90-28E0-B0C4-A2ED-B9BEB644B73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F7287C3E-3C9C-E42E-43E0-0AE925D99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1EE28C69-D729-278C-F659-BA6136A5413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80644710-27F3-9B8C-CE10-3173E70132F3}"/>
              </a:ext>
            </a:extLst>
          </p:cNvPr>
          <p:cNvSpPr/>
          <p:nvPr/>
        </p:nvSpPr>
        <p:spPr>
          <a:xfrm>
            <a:off x="6357990" y="1928599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54" name="그래픽 153" descr="다운로드 윤곽선">
            <a:extLst>
              <a:ext uri="{FF2B5EF4-FFF2-40B4-BE49-F238E27FC236}">
                <a16:creationId xmlns:a16="http://schemas.microsoft.com/office/drawing/2014/main" id="{2EFC9B05-D781-378B-B93F-761B9A808ECE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6393482" y="1941562"/>
            <a:ext cx="204905" cy="204905"/>
          </a:xfrm>
          <a:prstGeom prst="rect">
            <a:avLst/>
          </a:prstGeom>
        </p:spPr>
      </p:pic>
      <p:grpSp>
        <p:nvGrpSpPr>
          <p:cNvPr id="155" name="그룹 154">
            <a:extLst>
              <a:ext uri="{FF2B5EF4-FFF2-40B4-BE49-F238E27FC236}">
                <a16:creationId xmlns:a16="http://schemas.microsoft.com/office/drawing/2014/main" id="{C5393611-4490-5CCE-D123-2901C1479B7A}"/>
              </a:ext>
            </a:extLst>
          </p:cNvPr>
          <p:cNvGrpSpPr/>
          <p:nvPr/>
        </p:nvGrpSpPr>
        <p:grpSpPr>
          <a:xfrm>
            <a:off x="6095163" y="1949852"/>
            <a:ext cx="278496" cy="200053"/>
            <a:chOff x="1014019" y="2643309"/>
            <a:chExt cx="278496" cy="200053"/>
          </a:xfrm>
        </p:grpSpPr>
        <p:sp>
          <p:nvSpPr>
            <p:cNvPr id="156" name="이등변 삼각형 155">
              <a:extLst>
                <a:ext uri="{FF2B5EF4-FFF2-40B4-BE49-F238E27FC236}">
                  <a16:creationId xmlns:a16="http://schemas.microsoft.com/office/drawing/2014/main" id="{FCF363BA-E0C3-A57A-3271-40967CE1D9F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7" name="그룹 156">
              <a:extLst>
                <a:ext uri="{FF2B5EF4-FFF2-40B4-BE49-F238E27FC236}">
                  <a16:creationId xmlns:a16="http://schemas.microsoft.com/office/drawing/2014/main" id="{1CDD04E7-3FD6-D91D-90F2-44E8442E162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8" name="Oval 593">
                <a:extLst>
                  <a:ext uri="{FF2B5EF4-FFF2-40B4-BE49-F238E27FC236}">
                    <a16:creationId xmlns:a16="http://schemas.microsoft.com/office/drawing/2014/main" id="{FC265095-584E-8D77-8B1E-AA47D0E56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9" name="TextBox 14">
                <a:extLst>
                  <a:ext uri="{FF2B5EF4-FFF2-40B4-BE49-F238E27FC236}">
                    <a16:creationId xmlns:a16="http://schemas.microsoft.com/office/drawing/2014/main" id="{5CA29274-23DD-F0A9-B13F-2A4A743DA92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7" name="TextBox 166">
            <a:extLst>
              <a:ext uri="{FF2B5EF4-FFF2-40B4-BE49-F238E27FC236}">
                <a16:creationId xmlns:a16="http://schemas.microsoft.com/office/drawing/2014/main" id="{7F320976-FFC4-11DD-4805-A8E6B5E2B787}"/>
              </a:ext>
            </a:extLst>
          </p:cNvPr>
          <p:cNvSpPr txBox="1"/>
          <p:nvPr/>
        </p:nvSpPr>
        <p:spPr>
          <a:xfrm>
            <a:off x="434328" y="1046997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165993BC-56B1-238A-9A6B-9EB711D681AF}"/>
              </a:ext>
            </a:extLst>
          </p:cNvPr>
          <p:cNvSpPr/>
          <p:nvPr/>
        </p:nvSpPr>
        <p:spPr>
          <a:xfrm>
            <a:off x="1109658" y="108427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A686A20B-4706-BFBB-C28F-4BACF90A16E2}"/>
              </a:ext>
            </a:extLst>
          </p:cNvPr>
          <p:cNvSpPr/>
          <p:nvPr/>
        </p:nvSpPr>
        <p:spPr>
          <a:xfrm>
            <a:off x="2195580" y="108448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0" name="그래픽 169" descr="돋보기 단색으로 채워진">
            <a:extLst>
              <a:ext uri="{FF2B5EF4-FFF2-40B4-BE49-F238E27FC236}">
                <a16:creationId xmlns:a16="http://schemas.microsoft.com/office/drawing/2014/main" id="{1CFC1440-321B-9D8B-677A-01363988004B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254754" y="1125852"/>
            <a:ext cx="145373" cy="147683"/>
          </a:xfrm>
          <a:prstGeom prst="rect">
            <a:avLst/>
          </a:prstGeom>
        </p:spPr>
      </p:pic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CF1B6767-403D-342C-C5F5-17EB0F29B7DE}"/>
              </a:ext>
            </a:extLst>
          </p:cNvPr>
          <p:cNvGrpSpPr/>
          <p:nvPr/>
        </p:nvGrpSpPr>
        <p:grpSpPr>
          <a:xfrm rot="5400000">
            <a:off x="2106961" y="5984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8D755713-9673-12CD-AAAA-7B4AA36B61C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7" name="Oval 593">
              <a:extLst>
                <a:ext uri="{FF2B5EF4-FFF2-40B4-BE49-F238E27FC236}">
                  <a16:creationId xmlns:a16="http://schemas.microsoft.com/office/drawing/2014/main" id="{A3B32E8A-3FE9-996F-9E6C-79B87DC67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6953202B-C6F8-D694-DB8C-1FD5BB5EFA54}"/>
              </a:ext>
            </a:extLst>
          </p:cNvPr>
          <p:cNvGrpSpPr/>
          <p:nvPr/>
        </p:nvGrpSpPr>
        <p:grpSpPr>
          <a:xfrm>
            <a:off x="1933467" y="2314389"/>
            <a:ext cx="244417" cy="258694"/>
            <a:chOff x="1098607" y="3056422"/>
            <a:chExt cx="244417" cy="258694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1DB8027B-9C06-275A-0058-707EC0FAAFD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9C77929-309C-8916-1952-B9388D22CCF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720661D-81B9-FAA9-F62B-84EDC521D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F877F606-A339-FA7B-225E-8CFA2AD1C00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3950C325-858A-4C62-E4CC-0A6A8ECBD177}"/>
              </a:ext>
            </a:extLst>
          </p:cNvPr>
          <p:cNvGrpSpPr/>
          <p:nvPr/>
        </p:nvGrpSpPr>
        <p:grpSpPr>
          <a:xfrm rot="5400000">
            <a:off x="3468559" y="107030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92F2A71C-6BA6-C3C9-E6DB-2FB87D63E03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6AC6BCFA-5CA1-0D1D-DB3D-071817FC7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4F8AD24B-8B91-8F72-8E23-E1468D7B3695}"/>
              </a:ext>
            </a:extLst>
          </p:cNvPr>
          <p:cNvSpPr txBox="1"/>
          <p:nvPr/>
        </p:nvSpPr>
        <p:spPr>
          <a:xfrm>
            <a:off x="437212" y="139743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오류 유형</a:t>
            </a:r>
            <a:endParaRPr lang="en-US" altLang="ko-KR" sz="900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34750410-5A0E-795B-F08B-3F48C675C4CC}"/>
              </a:ext>
            </a:extLst>
          </p:cNvPr>
          <p:cNvSpPr/>
          <p:nvPr/>
        </p:nvSpPr>
        <p:spPr>
          <a:xfrm>
            <a:off x="1109658" y="143155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  ▼</a:t>
            </a: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8939559D-24F2-B92C-2179-6B49AEAE4585}"/>
              </a:ext>
            </a:extLst>
          </p:cNvPr>
          <p:cNvSpPr/>
          <p:nvPr/>
        </p:nvSpPr>
        <p:spPr>
          <a:xfrm>
            <a:off x="3765600" y="831347"/>
            <a:ext cx="1470765" cy="1123430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시스템 오류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정보 오류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개인정보</a:t>
            </a:r>
            <a:r>
              <a:rPr lang="en-US" altLang="ko-KR" sz="900">
                <a:solidFill>
                  <a:schemeClr val="tx1"/>
                </a:solidFill>
              </a:rPr>
              <a:t>/</a:t>
            </a:r>
            <a:r>
              <a:rPr lang="ko-KR" altLang="en-US" sz="900">
                <a:solidFill>
                  <a:schemeClr val="tx1"/>
                </a:solidFill>
              </a:rPr>
              <a:t>보안 오류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기타 오류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7" name="직선 화살표 연결선 16">
            <a:extLst>
              <a:ext uri="{FF2B5EF4-FFF2-40B4-BE49-F238E27FC236}">
                <a16:creationId xmlns:a16="http://schemas.microsoft.com/office/drawing/2014/main" id="{6262F892-5986-CF42-1BE9-F89FEEEA2447}"/>
              </a:ext>
            </a:extLst>
          </p:cNvPr>
          <p:cNvCxnSpPr>
            <a:cxnSpLocks/>
          </p:cNvCxnSpPr>
          <p:nvPr/>
        </p:nvCxnSpPr>
        <p:spPr>
          <a:xfrm flipV="1">
            <a:off x="2079845" y="1341931"/>
            <a:ext cx="1703375" cy="32832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5BBC08B6-9363-BF8C-EDA4-12392DE614C7}"/>
              </a:ext>
            </a:extLst>
          </p:cNvPr>
          <p:cNvGrpSpPr/>
          <p:nvPr/>
        </p:nvGrpSpPr>
        <p:grpSpPr>
          <a:xfrm rot="5400000">
            <a:off x="2147850" y="14144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5" name="이등변 삼각형 144">
              <a:extLst>
                <a:ext uri="{FF2B5EF4-FFF2-40B4-BE49-F238E27FC236}">
                  <a16:creationId xmlns:a16="http://schemas.microsoft.com/office/drawing/2014/main" id="{4CAF4465-8B27-685F-6DE2-A12E6F2879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6" name="Oval 593">
              <a:extLst>
                <a:ext uri="{FF2B5EF4-FFF2-40B4-BE49-F238E27FC236}">
                  <a16:creationId xmlns:a16="http://schemas.microsoft.com/office/drawing/2014/main" id="{EAE06E53-01AB-78EA-21C9-CEB997E31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58A959C3-A707-A9D2-F7EE-EAA1954335A1}"/>
              </a:ext>
            </a:extLst>
          </p:cNvPr>
          <p:cNvGrpSpPr/>
          <p:nvPr/>
        </p:nvGrpSpPr>
        <p:grpSpPr>
          <a:xfrm rot="5400000">
            <a:off x="1869898" y="199907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AF7E0860-6558-F3B3-1E49-7F69C8492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EB80FB57-ED9F-EF50-03C0-429E64051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804855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9574613"/>
              </p:ext>
            </p:extLst>
          </p:nvPr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174597"/>
              </p:ext>
            </p:extLst>
          </p:nvPr>
        </p:nvGraphicFramePr>
        <p:xfrm>
          <a:off x="7794170" y="725881"/>
          <a:ext cx="4397830" cy="944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오류 신고 관리를 위한 상세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신고에 대해 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완료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답변할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경우에는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 대신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374027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840534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오류 신고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AD-04-0003(1)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34</a:t>
            </a:fld>
            <a:endParaRPr lang="ko-KR" altLang="en-US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27896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오류 신고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95535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8DD60CA9-D1E3-FA7C-ACBA-C42518B48FA8}"/>
              </a:ext>
            </a:extLst>
          </p:cNvPr>
          <p:cNvSpPr txBox="1"/>
          <p:nvPr/>
        </p:nvSpPr>
        <p:spPr>
          <a:xfrm>
            <a:off x="361660" y="1423983"/>
            <a:ext cx="1023602" cy="480131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신고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신고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오류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신고 일자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신고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이메일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여부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일자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4CEE5168-A9EC-052C-147F-B1E286E098AE}"/>
              </a:ext>
            </a:extLst>
          </p:cNvPr>
          <p:cNvSpPr/>
          <p:nvPr/>
        </p:nvSpPr>
        <p:spPr>
          <a:xfrm>
            <a:off x="1123871" y="1424598"/>
            <a:ext cx="253286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오류 신고입니다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4FDB0234-841E-1CE5-5280-F7883C5EA859}"/>
              </a:ext>
            </a:extLst>
          </p:cNvPr>
          <p:cNvSpPr/>
          <p:nvPr/>
        </p:nvSpPr>
        <p:spPr>
          <a:xfrm>
            <a:off x="1123871" y="1821174"/>
            <a:ext cx="253286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RF_001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A891ACD4-F101-EA8A-E232-6CE215D46367}"/>
              </a:ext>
            </a:extLst>
          </p:cNvPr>
          <p:cNvSpPr/>
          <p:nvPr/>
        </p:nvSpPr>
        <p:spPr>
          <a:xfrm>
            <a:off x="1123871" y="2244765"/>
            <a:ext cx="253286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기타 오류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556FB40D-B424-2825-2E35-10DE4E0FE5D3}"/>
              </a:ext>
            </a:extLst>
          </p:cNvPr>
          <p:cNvSpPr/>
          <p:nvPr/>
        </p:nvSpPr>
        <p:spPr>
          <a:xfrm>
            <a:off x="1125268" y="265451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작성자 이름</a:t>
            </a: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562050CE-1BF0-D99F-D30B-454B125639CF}"/>
              </a:ext>
            </a:extLst>
          </p:cNvPr>
          <p:cNvSpPr/>
          <p:nvPr/>
        </p:nvSpPr>
        <p:spPr>
          <a:xfrm>
            <a:off x="2158854" y="2654514"/>
            <a:ext cx="149787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작성자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BD0706BD-D8F5-4952-024C-6F268CB31E11}"/>
              </a:ext>
            </a:extLst>
          </p:cNvPr>
          <p:cNvSpPr/>
          <p:nvPr/>
        </p:nvSpPr>
        <p:spPr>
          <a:xfrm>
            <a:off x="1130282" y="3067455"/>
            <a:ext cx="252644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2023-03-03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CBA16600-B50F-315C-2F0A-D865F2510DE3}"/>
              </a:ext>
            </a:extLst>
          </p:cNvPr>
          <p:cNvSpPr/>
          <p:nvPr/>
        </p:nvSpPr>
        <p:spPr>
          <a:xfrm>
            <a:off x="1130282" y="3429000"/>
            <a:ext cx="2532862" cy="676532"/>
          </a:xfrm>
          <a:prstGeom prst="roundRect">
            <a:avLst>
              <a:gd name="adj" fmla="val 8220"/>
            </a:avLst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내용입니다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39AA40E6-BF58-6DB7-5973-36828C3FFD13}"/>
              </a:ext>
            </a:extLst>
          </p:cNvPr>
          <p:cNvSpPr/>
          <p:nvPr/>
        </p:nvSpPr>
        <p:spPr>
          <a:xfrm>
            <a:off x="1126347" y="4281862"/>
            <a:ext cx="74662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E96F2E01-E5B4-0E5E-505E-72487B8E2A87}"/>
              </a:ext>
            </a:extLst>
          </p:cNvPr>
          <p:cNvSpPr/>
          <p:nvPr/>
        </p:nvSpPr>
        <p:spPr>
          <a:xfrm>
            <a:off x="2012578" y="4281862"/>
            <a:ext cx="74662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E1A546D1-BF5D-E5FE-CC0C-E902864075D2}"/>
              </a:ext>
            </a:extLst>
          </p:cNvPr>
          <p:cNvSpPr/>
          <p:nvPr/>
        </p:nvSpPr>
        <p:spPr>
          <a:xfrm>
            <a:off x="2910105" y="4281862"/>
            <a:ext cx="74662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B730CDC4-B7F4-7F65-6161-FAE04682BBAA}"/>
              </a:ext>
            </a:extLst>
          </p:cNvPr>
          <p:cNvSpPr/>
          <p:nvPr/>
        </p:nvSpPr>
        <p:spPr>
          <a:xfrm>
            <a:off x="1126919" y="4679654"/>
            <a:ext cx="98656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test1234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620D2B35-F1BF-C6F7-DB35-F9CB41CA2C9F}"/>
              </a:ext>
            </a:extLst>
          </p:cNvPr>
          <p:cNvSpPr/>
          <p:nvPr/>
        </p:nvSpPr>
        <p:spPr>
          <a:xfrm>
            <a:off x="2327381" y="4679654"/>
            <a:ext cx="132935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naver.com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DC7C744-CDE2-DD44-67EE-8CE0D6BB6018}"/>
              </a:ext>
            </a:extLst>
          </p:cNvPr>
          <p:cNvSpPr txBox="1"/>
          <p:nvPr/>
        </p:nvSpPr>
        <p:spPr>
          <a:xfrm>
            <a:off x="2134687" y="469413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@</a:t>
            </a:r>
            <a:endParaRPr lang="ko-KR" altLang="en-US" sz="80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8F6F7FF-D14B-431D-3DB1-1F1BC1B24A32}"/>
              </a:ext>
            </a:extLst>
          </p:cNvPr>
          <p:cNvSpPr txBox="1"/>
          <p:nvPr/>
        </p:nvSpPr>
        <p:spPr>
          <a:xfrm>
            <a:off x="1851543" y="427999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82033BA-C939-F042-9DFB-00A3FAA3123C}"/>
              </a:ext>
            </a:extLst>
          </p:cNvPr>
          <p:cNvSpPr txBox="1"/>
          <p:nvPr/>
        </p:nvSpPr>
        <p:spPr>
          <a:xfrm>
            <a:off x="2741837" y="42895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79775EB0-B7E0-8019-595C-D56618C0FAEB}"/>
              </a:ext>
            </a:extLst>
          </p:cNvPr>
          <p:cNvSpPr/>
          <p:nvPr/>
        </p:nvSpPr>
        <p:spPr>
          <a:xfrm>
            <a:off x="0" y="6548597"/>
            <a:ext cx="7794168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4BD2DCA7-69C4-C05B-E559-48C3616E10BF}"/>
              </a:ext>
            </a:extLst>
          </p:cNvPr>
          <p:cNvGrpSpPr/>
          <p:nvPr/>
        </p:nvGrpSpPr>
        <p:grpSpPr>
          <a:xfrm rot="5400000">
            <a:off x="2522228" y="61738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64C74377-6B41-B752-5378-633FF3D1B2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9" name="Oval 593">
              <a:extLst>
                <a:ext uri="{FF2B5EF4-FFF2-40B4-BE49-F238E27FC236}">
                  <a16:creationId xmlns:a16="http://schemas.microsoft.com/office/drawing/2014/main" id="{FAF748BF-9E86-B18C-3722-783BAE5BF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264DF90E-2A93-4ACD-7659-CDB8BB6B0789}"/>
              </a:ext>
            </a:extLst>
          </p:cNvPr>
          <p:cNvSpPr/>
          <p:nvPr/>
        </p:nvSpPr>
        <p:spPr>
          <a:xfrm>
            <a:off x="1125268" y="511098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답변자 이름</a:t>
            </a: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3498DF86-BE2C-BAFD-50EE-25FC8167693B}"/>
              </a:ext>
            </a:extLst>
          </p:cNvPr>
          <p:cNvSpPr/>
          <p:nvPr/>
        </p:nvSpPr>
        <p:spPr>
          <a:xfrm>
            <a:off x="2158854" y="5110981"/>
            <a:ext cx="149787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답변자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E6E63C95-1D31-E2F3-0A15-D94D293ED51F}"/>
              </a:ext>
            </a:extLst>
          </p:cNvPr>
          <p:cNvSpPr/>
          <p:nvPr/>
        </p:nvSpPr>
        <p:spPr>
          <a:xfrm>
            <a:off x="1130282" y="5523922"/>
            <a:ext cx="252644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 완료</a:t>
            </a:r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4F6D8B9C-78FF-06B0-106B-EB5272281522}"/>
              </a:ext>
            </a:extLst>
          </p:cNvPr>
          <p:cNvSpPr/>
          <p:nvPr/>
        </p:nvSpPr>
        <p:spPr>
          <a:xfrm>
            <a:off x="1122666" y="5944406"/>
            <a:ext cx="252644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2023-03-04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B928A5AD-2B18-DFD5-9303-C60B0535A159}"/>
              </a:ext>
            </a:extLst>
          </p:cNvPr>
          <p:cNvSpPr/>
          <p:nvPr/>
        </p:nvSpPr>
        <p:spPr>
          <a:xfrm>
            <a:off x="303333" y="5019339"/>
            <a:ext cx="3535241" cy="1220442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A7258106-C033-1893-6B80-19B8626FCDC7}"/>
              </a:ext>
            </a:extLst>
          </p:cNvPr>
          <p:cNvGrpSpPr/>
          <p:nvPr/>
        </p:nvGrpSpPr>
        <p:grpSpPr>
          <a:xfrm rot="5400000">
            <a:off x="3874759" y="5103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7C135E6D-6E70-144C-5EFE-6C0699C4D61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0" name="Oval 593">
              <a:extLst>
                <a:ext uri="{FF2B5EF4-FFF2-40B4-BE49-F238E27FC236}">
                  <a16:creationId xmlns:a16="http://schemas.microsoft.com/office/drawing/2014/main" id="{B0CA4DD4-4277-365C-7996-5CB6BDC99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B2649CFA-4DFA-6207-A7DD-CFA362611EED}"/>
              </a:ext>
            </a:extLst>
          </p:cNvPr>
          <p:cNvSpPr txBox="1"/>
          <p:nvPr/>
        </p:nvSpPr>
        <p:spPr>
          <a:xfrm>
            <a:off x="7860070" y="1728325"/>
            <a:ext cx="975716" cy="6887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답변 여부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1)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답변 완료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2)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미답변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815FF40-6844-FA75-60F4-A5E19CA778D6}"/>
              </a:ext>
            </a:extLst>
          </p:cNvPr>
          <p:cNvSpPr txBox="1"/>
          <p:nvPr/>
        </p:nvSpPr>
        <p:spPr>
          <a:xfrm>
            <a:off x="7867193" y="2414934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</p:spTree>
    <p:extLst>
      <p:ext uri="{BB962C8B-B14F-4D97-AF65-F5344CB8AC3E}">
        <p14:creationId xmlns:p14="http://schemas.microsoft.com/office/powerpoint/2010/main" val="60170310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0264325"/>
              </p:ext>
            </p:extLst>
          </p:nvPr>
        </p:nvGraphicFramePr>
        <p:xfrm>
          <a:off x="7794170" y="725881"/>
          <a:ext cx="4397830" cy="1310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오류 신고 답변을 위한 상세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 답변 작성하기 버튼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작성하기 버튼을 누르면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  <a:highlight>
                            <a:srgbClr val="FFC000"/>
                          </a:highlight>
                        </a:rPr>
                        <a:t>작성 영역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신고 코드 및 규칙에 따라 자동으로 부여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8452820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825496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432222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오류 신고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AD-04-0003(2)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35</a:t>
            </a:fld>
            <a:endParaRPr lang="ko-KR" altLang="en-US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79775EB0-B7E0-8019-595C-D56618C0FAEB}"/>
              </a:ext>
            </a:extLst>
          </p:cNvPr>
          <p:cNvSpPr/>
          <p:nvPr/>
        </p:nvSpPr>
        <p:spPr>
          <a:xfrm>
            <a:off x="0" y="471647"/>
            <a:ext cx="7794168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09AC69AC-7E2E-1EE5-751A-BA519479522A}"/>
              </a:ext>
            </a:extLst>
          </p:cNvPr>
          <p:cNvSpPr/>
          <p:nvPr/>
        </p:nvSpPr>
        <p:spPr>
          <a:xfrm>
            <a:off x="430074" y="1082354"/>
            <a:ext cx="1236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답변 작성하기</a:t>
            </a:r>
          </a:p>
        </p:txBody>
      </p: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24317A32-8DFF-0401-60C9-36DAD70BF61B}"/>
              </a:ext>
            </a:extLst>
          </p:cNvPr>
          <p:cNvGrpSpPr/>
          <p:nvPr/>
        </p:nvGrpSpPr>
        <p:grpSpPr>
          <a:xfrm rot="5400000">
            <a:off x="1697843" y="10917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5" name="이등변 삼각형 34">
              <a:extLst>
                <a:ext uri="{FF2B5EF4-FFF2-40B4-BE49-F238E27FC236}">
                  <a16:creationId xmlns:a16="http://schemas.microsoft.com/office/drawing/2014/main" id="{7611E31C-45BB-8DFD-6033-8C8002AF82A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6" name="Oval 593">
              <a:extLst>
                <a:ext uri="{FF2B5EF4-FFF2-40B4-BE49-F238E27FC236}">
                  <a16:creationId xmlns:a16="http://schemas.microsoft.com/office/drawing/2014/main" id="{6163EC93-D08C-BF6F-02B0-98661B76E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C46F245F-291C-2ACE-500E-347D5B8F3E5A}"/>
              </a:ext>
            </a:extLst>
          </p:cNvPr>
          <p:cNvSpPr txBox="1"/>
          <p:nvPr/>
        </p:nvSpPr>
        <p:spPr>
          <a:xfrm>
            <a:off x="430074" y="1585039"/>
            <a:ext cx="1023602" cy="230832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답변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링크 </a:t>
            </a:r>
            <a:r>
              <a:rPr lang="en-US" altLang="ko-KR" sz="900"/>
              <a:t>URL</a:t>
            </a: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1237ED8B-2A81-A698-104A-53D375235A0D}"/>
              </a:ext>
            </a:extLst>
          </p:cNvPr>
          <p:cNvSpPr/>
          <p:nvPr/>
        </p:nvSpPr>
        <p:spPr>
          <a:xfrm>
            <a:off x="1171496" y="1588330"/>
            <a:ext cx="253286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RF_001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B0DD14F6-D83B-78FC-B589-7A2AD8751166}"/>
              </a:ext>
            </a:extLst>
          </p:cNvPr>
          <p:cNvSpPr/>
          <p:nvPr/>
        </p:nvSpPr>
        <p:spPr>
          <a:xfrm>
            <a:off x="1171496" y="1984906"/>
            <a:ext cx="253286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오류 신고입니다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93749A4D-8609-D714-88A1-8CCC3957784C}"/>
              </a:ext>
            </a:extLst>
          </p:cNvPr>
          <p:cNvSpPr/>
          <p:nvPr/>
        </p:nvSpPr>
        <p:spPr>
          <a:xfrm>
            <a:off x="1171496" y="2408497"/>
            <a:ext cx="2532861" cy="1020504"/>
          </a:xfrm>
          <a:prstGeom prst="roundRect">
            <a:avLst>
              <a:gd name="adj" fmla="val 7113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B373FCF0-4328-FEE4-5BB6-1C0FE1218068}"/>
              </a:ext>
            </a:extLst>
          </p:cNvPr>
          <p:cNvGrpSpPr/>
          <p:nvPr/>
        </p:nvGrpSpPr>
        <p:grpSpPr>
          <a:xfrm rot="5400000">
            <a:off x="3740541" y="157720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" name="이등변 삼각형 15">
              <a:extLst>
                <a:ext uri="{FF2B5EF4-FFF2-40B4-BE49-F238E27FC236}">
                  <a16:creationId xmlns:a16="http://schemas.microsoft.com/office/drawing/2014/main" id="{092AC0C7-2341-7393-CB51-828F2B19210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" name="Oval 593">
              <a:extLst>
                <a:ext uri="{FF2B5EF4-FFF2-40B4-BE49-F238E27FC236}">
                  <a16:creationId xmlns:a16="http://schemas.microsoft.com/office/drawing/2014/main" id="{7312D0BA-AAB6-44A4-9338-FFD06DD8C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02B280B6-29C7-D40B-02A0-512069807DEA}"/>
              </a:ext>
            </a:extLst>
          </p:cNvPr>
          <p:cNvSpPr/>
          <p:nvPr/>
        </p:nvSpPr>
        <p:spPr>
          <a:xfrm>
            <a:off x="1171496" y="3632509"/>
            <a:ext cx="253286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A69DC03C-8A16-2B1E-37E1-F7F50395716F}"/>
              </a:ext>
            </a:extLst>
          </p:cNvPr>
          <p:cNvSpPr/>
          <p:nvPr/>
        </p:nvSpPr>
        <p:spPr>
          <a:xfrm>
            <a:off x="4055093" y="441143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BA96D726-3EC3-5D0D-B4D9-D980A9AD77F8}"/>
              </a:ext>
            </a:extLst>
          </p:cNvPr>
          <p:cNvSpPr/>
          <p:nvPr/>
        </p:nvSpPr>
        <p:spPr>
          <a:xfrm>
            <a:off x="3459528" y="441143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0390C9EF-20F3-37FE-4C22-7EE31BD9237E}"/>
              </a:ext>
            </a:extLst>
          </p:cNvPr>
          <p:cNvGrpSpPr/>
          <p:nvPr/>
        </p:nvGrpSpPr>
        <p:grpSpPr>
          <a:xfrm>
            <a:off x="3736485" y="4180567"/>
            <a:ext cx="244417" cy="258694"/>
            <a:chOff x="1098607" y="3056422"/>
            <a:chExt cx="244417" cy="258694"/>
          </a:xfrm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D5FE62CC-4762-297E-A3B9-3A074670285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2" name="그룹 41">
              <a:extLst>
                <a:ext uri="{FF2B5EF4-FFF2-40B4-BE49-F238E27FC236}">
                  <a16:creationId xmlns:a16="http://schemas.microsoft.com/office/drawing/2014/main" id="{34B34B30-DC33-2F64-90C7-420BB37DB1C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3" name="Oval 593">
                <a:extLst>
                  <a:ext uri="{FF2B5EF4-FFF2-40B4-BE49-F238E27FC236}">
                    <a16:creationId xmlns:a16="http://schemas.microsoft.com/office/drawing/2014/main" id="{6EDA6BA3-46CE-6656-955B-85AF846AE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4" name="TextBox 14">
                <a:extLst>
                  <a:ext uri="{FF2B5EF4-FFF2-40B4-BE49-F238E27FC236}">
                    <a16:creationId xmlns:a16="http://schemas.microsoft.com/office/drawing/2014/main" id="{8C6DFFD8-F4D6-ECC3-2FF4-0D8B357BD38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E730327F-E445-D158-DECE-62AE2FE77553}"/>
              </a:ext>
            </a:extLst>
          </p:cNvPr>
          <p:cNvGrpSpPr/>
          <p:nvPr/>
        </p:nvGrpSpPr>
        <p:grpSpPr>
          <a:xfrm>
            <a:off x="4352771" y="4175173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413D8E45-D868-97D4-765A-96E393A5F5D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170E63B7-AA9D-FE29-4CF6-16DE7DA7E40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BFA8392C-DF29-27B4-8654-A69EF0579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14">
                <a:extLst>
                  <a:ext uri="{FF2B5EF4-FFF2-40B4-BE49-F238E27FC236}">
                    <a16:creationId xmlns:a16="http://schemas.microsoft.com/office/drawing/2014/main" id="{5F4E962A-DFE6-081C-DA86-DE6C619E732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6702104E-B2E4-70AB-40D9-EE6912A43E97}"/>
              </a:ext>
            </a:extLst>
          </p:cNvPr>
          <p:cNvSpPr/>
          <p:nvPr/>
        </p:nvSpPr>
        <p:spPr>
          <a:xfrm>
            <a:off x="7977392" y="241762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F84009D-C16E-4561-61CE-8FDF3BAB321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42192" y="272073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5BF0BA2-DC1D-C6F9-0765-C617B29F1AA5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27685" y="337509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585D7CA-0110-095A-33B6-23F5F9DE3E9D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56865" y="337509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4" name="Close Button">
            <a:extLst>
              <a:ext uri="{FF2B5EF4-FFF2-40B4-BE49-F238E27FC236}">
                <a16:creationId xmlns:a16="http://schemas.microsoft.com/office/drawing/2014/main" id="{7F09417D-3987-0CB6-B1F9-D5CCCFAA15A3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07106" y="249692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56889F2-52E3-7710-B8D3-4ADFAAD2997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77741" y="286969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63C05F1-AE23-E77F-CDE7-567407B5EBC4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77392" y="243605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331BC973-D9DA-7292-AD3F-4A97C95FBFC8}"/>
              </a:ext>
            </a:extLst>
          </p:cNvPr>
          <p:cNvGrpSpPr/>
          <p:nvPr/>
        </p:nvGrpSpPr>
        <p:grpSpPr>
          <a:xfrm>
            <a:off x="8030284" y="2176442"/>
            <a:ext cx="244417" cy="258694"/>
            <a:chOff x="1098607" y="3056422"/>
            <a:chExt cx="244417" cy="258694"/>
          </a:xfrm>
        </p:grpSpPr>
        <p:sp>
          <p:nvSpPr>
            <p:cNvPr id="61" name="이등변 삼각형 60">
              <a:extLst>
                <a:ext uri="{FF2B5EF4-FFF2-40B4-BE49-F238E27FC236}">
                  <a16:creationId xmlns:a16="http://schemas.microsoft.com/office/drawing/2014/main" id="{3BFE8B66-CBA7-C026-5DC1-918AA78191A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2" name="그룹 61">
              <a:extLst>
                <a:ext uri="{FF2B5EF4-FFF2-40B4-BE49-F238E27FC236}">
                  <a16:creationId xmlns:a16="http://schemas.microsoft.com/office/drawing/2014/main" id="{C22EF437-3919-8756-C60B-6E620B5C45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3" name="Oval 593">
                <a:extLst>
                  <a:ext uri="{FF2B5EF4-FFF2-40B4-BE49-F238E27FC236}">
                    <a16:creationId xmlns:a16="http://schemas.microsoft.com/office/drawing/2014/main" id="{A8FFED37-F7A7-027F-50C3-711435882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4" name="TextBox 14">
                <a:extLst>
                  <a:ext uri="{FF2B5EF4-FFF2-40B4-BE49-F238E27FC236}">
                    <a16:creationId xmlns:a16="http://schemas.microsoft.com/office/drawing/2014/main" id="{857D1605-E24D-E04B-827D-FAD5ACC0183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직사각형 2">
            <a:extLst>
              <a:ext uri="{FF2B5EF4-FFF2-40B4-BE49-F238E27FC236}">
                <a16:creationId xmlns:a16="http://schemas.microsoft.com/office/drawing/2014/main" id="{C88CAC36-0449-FC0B-DAEF-C328B4A4BAAF}"/>
              </a:ext>
            </a:extLst>
          </p:cNvPr>
          <p:cNvSpPr/>
          <p:nvPr/>
        </p:nvSpPr>
        <p:spPr>
          <a:xfrm>
            <a:off x="318782" y="1434517"/>
            <a:ext cx="3791723" cy="2556779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3DAFD9ED-29F6-D9FE-3EBF-B596657145BA}"/>
              </a:ext>
            </a:extLst>
          </p:cNvPr>
          <p:cNvSpPr/>
          <p:nvPr/>
        </p:nvSpPr>
        <p:spPr>
          <a:xfrm>
            <a:off x="7977392" y="407950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CCCB9F8-F314-1C60-9773-CF0EA391360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42192" y="438262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084F104-F0F0-58FF-8F6F-C9F6574C3303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27685" y="503698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9FE5D88-FCA0-D78F-EBF7-4E944B8974DE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56865" y="50369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Close Button">
            <a:extLst>
              <a:ext uri="{FF2B5EF4-FFF2-40B4-BE49-F238E27FC236}">
                <a16:creationId xmlns:a16="http://schemas.microsoft.com/office/drawing/2014/main" id="{44D934D1-3A9C-E476-3431-4FD50E17A16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07106" y="415881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A9767F-538A-402D-CB34-0B44970A0FB5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077741" y="453158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B0A6764-51B1-704B-39F5-3363CA7930F3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977392" y="409794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1171DDCB-4F73-28BB-CDB6-DC65AAC96116}"/>
              </a:ext>
            </a:extLst>
          </p:cNvPr>
          <p:cNvGrpSpPr/>
          <p:nvPr/>
        </p:nvGrpSpPr>
        <p:grpSpPr>
          <a:xfrm>
            <a:off x="8226858" y="3879305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C9E63EBA-8674-0315-E8C0-D1F23760588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762FBF3E-FA08-4897-964C-DDBE29A7F51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6" name="Oval 593">
                <a:extLst>
                  <a:ext uri="{FF2B5EF4-FFF2-40B4-BE49-F238E27FC236}">
                    <a16:creationId xmlns:a16="http://schemas.microsoft.com/office/drawing/2014/main" id="{A6F0144E-0298-1BFC-1CEB-B5B7B3E37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C0EBA352-4D95-8EAE-1B99-9ABD3A37291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002578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6392352"/>
              </p:ext>
            </p:extLst>
          </p:nvPr>
        </p:nvGraphicFramePr>
        <p:xfrm>
          <a:off x="7794170" y="725881"/>
          <a:ext cx="4397830" cy="2286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권한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그룹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38177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그룹명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범위의 권한 그룹 메뉴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205280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그룹명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그룹 메뉴 텍스트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42544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437180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메뉴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108002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그룹 메뉴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034120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수정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설정할 메뉴의 체크 박스 선택 또는 해제 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수정 버튼 클릭으로 권한 수정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605315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867743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권한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66B39C0-3271-1A12-F90C-8021E157D0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36</a:t>
            </a:fld>
            <a:endParaRPr lang="ko-KR" altLang="en-US"/>
          </a:p>
        </p:txBody>
      </p: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758A0EB2-2723-80B8-1DA4-EBDEA97DC73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8579467"/>
              </p:ext>
            </p:extLst>
          </p:nvPr>
        </p:nvGraphicFramePr>
        <p:xfrm>
          <a:off x="496377" y="1500334"/>
          <a:ext cx="1845285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16786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92849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권한 그룹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권한 </a:t>
                      </a:r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그룹명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AU01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 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AU02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AU03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매장 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8226CEE4-2673-142A-1B1A-85CE44F1B5F2}"/>
              </a:ext>
            </a:extLst>
          </p:cNvPr>
          <p:cNvSpPr txBox="1"/>
          <p:nvPr/>
        </p:nvSpPr>
        <p:spPr>
          <a:xfrm>
            <a:off x="519120" y="1241917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권한 그룹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17" name="표 15">
            <a:extLst>
              <a:ext uri="{FF2B5EF4-FFF2-40B4-BE49-F238E27FC236}">
                <a16:creationId xmlns:a16="http://schemas.microsoft.com/office/drawing/2014/main" id="{60B882F8-1887-4B7D-9E08-F906D0F9C1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3358810"/>
              </p:ext>
            </p:extLst>
          </p:nvPr>
        </p:nvGraphicFramePr>
        <p:xfrm>
          <a:off x="2650835" y="1500334"/>
          <a:ext cx="2831694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244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106553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1441736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MAIN_DASH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Dashboard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MNG_USER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USER_MNG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회원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USER_LOG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로그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MNG_SYS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SYS_MENU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SYS_AUTH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권한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SYS_USER_MNG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관리자 회원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MY_INFO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나의 회원정보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18" name="TextBox 17">
            <a:extLst>
              <a:ext uri="{FF2B5EF4-FFF2-40B4-BE49-F238E27FC236}">
                <a16:creationId xmlns:a16="http://schemas.microsoft.com/office/drawing/2014/main" id="{9C5EE7D7-F733-F045-DABF-880F6FB104BE}"/>
              </a:ext>
            </a:extLst>
          </p:cNvPr>
          <p:cNvSpPr txBox="1"/>
          <p:nvPr/>
        </p:nvSpPr>
        <p:spPr>
          <a:xfrm>
            <a:off x="2641600" y="1239518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b="1"/>
              <a:t>“</a:t>
            </a:r>
            <a:r>
              <a:rPr lang="ko-KR" altLang="en-US" sz="900" b="1"/>
              <a:t>권한 </a:t>
            </a:r>
            <a:r>
              <a:rPr lang="ko-KR" altLang="en-US" sz="900" b="1" err="1"/>
              <a:t>그룹명</a:t>
            </a:r>
            <a:r>
              <a:rPr lang="en-US" altLang="ko-KR" sz="900" b="1"/>
              <a:t>” </a:t>
            </a:r>
            <a:r>
              <a:rPr lang="ko-KR" altLang="en-US" sz="900" b="1"/>
              <a:t>권한 그룹 메뉴</a:t>
            </a:r>
            <a:r>
              <a:rPr lang="en-US" altLang="ko-KR" sz="900"/>
              <a:t> 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35AF3B8B-2B67-EA5F-E97A-06FF9E36842C}"/>
              </a:ext>
            </a:extLst>
          </p:cNvPr>
          <p:cNvSpPr/>
          <p:nvPr/>
        </p:nvSpPr>
        <p:spPr>
          <a:xfrm>
            <a:off x="4761625" y="1195834"/>
            <a:ext cx="74257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권한 수정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F13C75CA-FBD2-215E-0AD0-458644DAAF2E}"/>
              </a:ext>
            </a:extLst>
          </p:cNvPr>
          <p:cNvSpPr/>
          <p:nvPr/>
        </p:nvSpPr>
        <p:spPr>
          <a:xfrm>
            <a:off x="1422399" y="1782117"/>
            <a:ext cx="919264" cy="1694688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3" name="직선 연결선 22">
            <a:extLst>
              <a:ext uri="{FF2B5EF4-FFF2-40B4-BE49-F238E27FC236}">
                <a16:creationId xmlns:a16="http://schemas.microsoft.com/office/drawing/2014/main" id="{E56E85B8-3D67-C7BE-626E-C2E5524CCDAE}"/>
              </a:ext>
            </a:extLst>
          </p:cNvPr>
          <p:cNvCxnSpPr>
            <a:cxnSpLocks/>
          </p:cNvCxnSpPr>
          <p:nvPr/>
        </p:nvCxnSpPr>
        <p:spPr>
          <a:xfrm>
            <a:off x="444904" y="1124348"/>
            <a:ext cx="5059299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13C0B3BD-E382-28DE-9DCC-89865DDBB063}"/>
              </a:ext>
            </a:extLst>
          </p:cNvPr>
          <p:cNvGrpSpPr/>
          <p:nvPr/>
        </p:nvGrpSpPr>
        <p:grpSpPr>
          <a:xfrm rot="5400000">
            <a:off x="1924818" y="7795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2441D340-5AAB-C11E-6706-81EA010EB00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A8492222-9E80-069A-84CB-291328C5D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B1C35012-9B31-9304-44F3-90ABD1BD9209}"/>
              </a:ext>
            </a:extLst>
          </p:cNvPr>
          <p:cNvGrpSpPr/>
          <p:nvPr/>
        </p:nvGrpSpPr>
        <p:grpSpPr>
          <a:xfrm>
            <a:off x="1270072" y="1315345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68BF16A9-045B-4532-06D5-F5DD94024F4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0596F334-EF99-B1F7-8EFF-EA6E69C34F2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3135DB4D-3882-E64B-D2F1-C7BAB9658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14">
                <a:extLst>
                  <a:ext uri="{FF2B5EF4-FFF2-40B4-BE49-F238E27FC236}">
                    <a16:creationId xmlns:a16="http://schemas.microsoft.com/office/drawing/2014/main" id="{D9AE6AC5-5325-48FC-791E-00BDA5A21B8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BEBB7408-E9F3-FCEB-C402-411A026A4E33}"/>
              </a:ext>
            </a:extLst>
          </p:cNvPr>
          <p:cNvGrpSpPr/>
          <p:nvPr/>
        </p:nvGrpSpPr>
        <p:grpSpPr>
          <a:xfrm>
            <a:off x="3835879" y="1464059"/>
            <a:ext cx="244417" cy="258694"/>
            <a:chOff x="1098607" y="3056422"/>
            <a:chExt cx="244417" cy="258694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97654F89-F4E6-286B-411F-87F1CAD3E1B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C825E40C-E086-8DB0-24A0-0ABD9E6F47D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853DC296-3FDF-044F-EE52-EEDE5D7D4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C3BE38B2-FC04-0E4B-2AAB-ABC04D590BD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9185EADE-EA74-01EE-2CEA-418D186E1F16}"/>
              </a:ext>
            </a:extLst>
          </p:cNvPr>
          <p:cNvSpPr/>
          <p:nvPr/>
        </p:nvSpPr>
        <p:spPr>
          <a:xfrm>
            <a:off x="2744904" y="156070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55C89CC5-4F93-B40A-3E94-9A99DCCC7AA0}"/>
              </a:ext>
            </a:extLst>
          </p:cNvPr>
          <p:cNvSpPr/>
          <p:nvPr/>
        </p:nvSpPr>
        <p:spPr>
          <a:xfrm>
            <a:off x="2744904" y="18442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408D67B9-CE64-B01F-246C-CFE8E625A84F}"/>
              </a:ext>
            </a:extLst>
          </p:cNvPr>
          <p:cNvSpPr/>
          <p:nvPr/>
        </p:nvSpPr>
        <p:spPr>
          <a:xfrm>
            <a:off x="2744904" y="212781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5FDC528B-F767-C253-D467-B02236FD0E3D}"/>
              </a:ext>
            </a:extLst>
          </p:cNvPr>
          <p:cNvSpPr/>
          <p:nvPr/>
        </p:nvSpPr>
        <p:spPr>
          <a:xfrm>
            <a:off x="2744904" y="241136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ED435BE8-4BE3-89A8-80F1-9B248012CB8C}"/>
              </a:ext>
            </a:extLst>
          </p:cNvPr>
          <p:cNvSpPr/>
          <p:nvPr/>
        </p:nvSpPr>
        <p:spPr>
          <a:xfrm>
            <a:off x="2744904" y="269491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DF9B3E68-3239-28E6-D322-63C1587A9C10}"/>
              </a:ext>
            </a:extLst>
          </p:cNvPr>
          <p:cNvGrpSpPr/>
          <p:nvPr/>
        </p:nvGrpSpPr>
        <p:grpSpPr>
          <a:xfrm>
            <a:off x="2491521" y="1535709"/>
            <a:ext cx="278496" cy="200053"/>
            <a:chOff x="1014019" y="2643309"/>
            <a:chExt cx="278496" cy="200053"/>
          </a:xfrm>
        </p:grpSpPr>
        <p:sp>
          <p:nvSpPr>
            <p:cNvPr id="79" name="이등변 삼각형 78">
              <a:extLst>
                <a:ext uri="{FF2B5EF4-FFF2-40B4-BE49-F238E27FC236}">
                  <a16:creationId xmlns:a16="http://schemas.microsoft.com/office/drawing/2014/main" id="{14C03B12-27EE-0A8B-68DF-318B9904AD1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C08782B5-E460-A799-446F-668FF2B5908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1" name="Oval 593">
                <a:extLst>
                  <a:ext uri="{FF2B5EF4-FFF2-40B4-BE49-F238E27FC236}">
                    <a16:creationId xmlns:a16="http://schemas.microsoft.com/office/drawing/2014/main" id="{C5C482EC-8C6A-012E-9BF8-37C529B2F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2" name="TextBox 14">
                <a:extLst>
                  <a:ext uri="{FF2B5EF4-FFF2-40B4-BE49-F238E27FC236}">
                    <a16:creationId xmlns:a16="http://schemas.microsoft.com/office/drawing/2014/main" id="{00B03EE3-8961-8DBE-9FB3-FE8DD9EF55D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D4259D9B-CCB2-23C1-EE02-D65EE7747096}"/>
              </a:ext>
            </a:extLst>
          </p:cNvPr>
          <p:cNvGrpSpPr/>
          <p:nvPr/>
        </p:nvGrpSpPr>
        <p:grpSpPr>
          <a:xfrm>
            <a:off x="2485262" y="1819640"/>
            <a:ext cx="278496" cy="200053"/>
            <a:chOff x="1014019" y="2643309"/>
            <a:chExt cx="278496" cy="200053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41CDADB5-66D0-FC7C-F3FD-DDEE662CB31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C4C1C116-7456-9F1E-F66E-74ECF0A0450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82E6797F-B35B-88D4-A97F-5D41DB81B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1E4A701A-5710-7180-09F1-D0A3F06A41D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7271D1A9-703E-3F67-842F-B8F3D92FE2E2}"/>
              </a:ext>
            </a:extLst>
          </p:cNvPr>
          <p:cNvSpPr txBox="1"/>
          <p:nvPr/>
        </p:nvSpPr>
        <p:spPr>
          <a:xfrm>
            <a:off x="428513" y="793044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권한 관리</a:t>
            </a:r>
            <a:endParaRPr lang="en-US" altLang="ko-KR" sz="900"/>
          </a:p>
        </p:txBody>
      </p:sp>
      <p:grpSp>
        <p:nvGrpSpPr>
          <p:cNvPr id="89" name="그룹 88">
            <a:extLst>
              <a:ext uri="{FF2B5EF4-FFF2-40B4-BE49-F238E27FC236}">
                <a16:creationId xmlns:a16="http://schemas.microsoft.com/office/drawing/2014/main" id="{EF4E88E4-AEAC-6ADC-0D20-46E4E1D344DB}"/>
              </a:ext>
            </a:extLst>
          </p:cNvPr>
          <p:cNvGrpSpPr/>
          <p:nvPr/>
        </p:nvGrpSpPr>
        <p:grpSpPr>
          <a:xfrm>
            <a:off x="1166064" y="2666768"/>
            <a:ext cx="278496" cy="200053"/>
            <a:chOff x="1014019" y="2643309"/>
            <a:chExt cx="278496" cy="200053"/>
          </a:xfrm>
        </p:grpSpPr>
        <p:sp>
          <p:nvSpPr>
            <p:cNvPr id="90" name="이등변 삼각형 89">
              <a:extLst>
                <a:ext uri="{FF2B5EF4-FFF2-40B4-BE49-F238E27FC236}">
                  <a16:creationId xmlns:a16="http://schemas.microsoft.com/office/drawing/2014/main" id="{1718315B-29B1-2FCD-644E-980E60EB985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1" name="그룹 90">
              <a:extLst>
                <a:ext uri="{FF2B5EF4-FFF2-40B4-BE49-F238E27FC236}">
                  <a16:creationId xmlns:a16="http://schemas.microsoft.com/office/drawing/2014/main" id="{ACC682B1-3B46-BFC4-B92F-A6BD65CD848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2" name="Oval 593">
                <a:extLst>
                  <a:ext uri="{FF2B5EF4-FFF2-40B4-BE49-F238E27FC236}">
                    <a16:creationId xmlns:a16="http://schemas.microsoft.com/office/drawing/2014/main" id="{9C1FB3EA-43EE-2DE1-BEFF-DEDD974A3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3" name="TextBox 14">
                <a:extLst>
                  <a:ext uri="{FF2B5EF4-FFF2-40B4-BE49-F238E27FC236}">
                    <a16:creationId xmlns:a16="http://schemas.microsoft.com/office/drawing/2014/main" id="{97F63A7D-94BB-7F82-1DAB-3DE5FEB5D39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954508C6-40CF-59AD-CCBA-0A9E661BFEDF}"/>
              </a:ext>
            </a:extLst>
          </p:cNvPr>
          <p:cNvGrpSpPr/>
          <p:nvPr/>
        </p:nvGrpSpPr>
        <p:grpSpPr>
          <a:xfrm>
            <a:off x="5170240" y="951211"/>
            <a:ext cx="244417" cy="258694"/>
            <a:chOff x="1098607" y="3056422"/>
            <a:chExt cx="244417" cy="258694"/>
          </a:xfrm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53BD75D8-C050-3211-B775-8510A84EFB4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5B406E53-0A20-B8F6-E651-2EAE44D1763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8" name="Oval 593">
                <a:extLst>
                  <a:ext uri="{FF2B5EF4-FFF2-40B4-BE49-F238E27FC236}">
                    <a16:creationId xmlns:a16="http://schemas.microsoft.com/office/drawing/2014/main" id="{472AB520-C1E6-7A52-6D69-EA87CB123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9" name="TextBox 14">
                <a:extLst>
                  <a:ext uri="{FF2B5EF4-FFF2-40B4-BE49-F238E27FC236}">
                    <a16:creationId xmlns:a16="http://schemas.microsoft.com/office/drawing/2014/main" id="{CD40126F-A241-FBF0-5FC7-D2595D2760F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A4DEFF39-DBBE-8D0A-4D04-0D97B542E78E}"/>
              </a:ext>
            </a:extLst>
          </p:cNvPr>
          <p:cNvSpPr/>
          <p:nvPr/>
        </p:nvSpPr>
        <p:spPr>
          <a:xfrm>
            <a:off x="2744904" y="297846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6BA78BE3-63C8-1ACD-1317-1677CE5EF2AE}"/>
              </a:ext>
            </a:extLst>
          </p:cNvPr>
          <p:cNvSpPr/>
          <p:nvPr/>
        </p:nvSpPr>
        <p:spPr>
          <a:xfrm>
            <a:off x="2744904" y="326202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사각형: 둥근 모서리 99">
            <a:extLst>
              <a:ext uri="{FF2B5EF4-FFF2-40B4-BE49-F238E27FC236}">
                <a16:creationId xmlns:a16="http://schemas.microsoft.com/office/drawing/2014/main" id="{3CFE953F-2366-F1AE-CDC5-FAB2E6F53DBD}"/>
              </a:ext>
            </a:extLst>
          </p:cNvPr>
          <p:cNvSpPr/>
          <p:nvPr/>
        </p:nvSpPr>
        <p:spPr>
          <a:xfrm>
            <a:off x="2744904" y="354557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3183817F-D94C-3776-612F-CB9A0B6951EA}"/>
              </a:ext>
            </a:extLst>
          </p:cNvPr>
          <p:cNvSpPr/>
          <p:nvPr/>
        </p:nvSpPr>
        <p:spPr>
          <a:xfrm>
            <a:off x="2744904" y="382912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CB1B4464-4AE3-30E0-DEA5-E4DDE34B2D8E}"/>
              </a:ext>
            </a:extLst>
          </p:cNvPr>
          <p:cNvSpPr/>
          <p:nvPr/>
        </p:nvSpPr>
        <p:spPr>
          <a:xfrm>
            <a:off x="2744904" y="411267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E54FF19B-557E-59B7-A7A9-DD9BD8EFC874}"/>
              </a:ext>
            </a:extLst>
          </p:cNvPr>
          <p:cNvGrpSpPr/>
          <p:nvPr/>
        </p:nvGrpSpPr>
        <p:grpSpPr>
          <a:xfrm>
            <a:off x="2412892" y="1264006"/>
            <a:ext cx="278496" cy="200053"/>
            <a:chOff x="1014019" y="2643309"/>
            <a:chExt cx="278496" cy="200053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DB00A8CF-55EA-460F-1E1D-AAF02FBEF02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A678201C-14C2-EEE9-6876-FBABE59B0C8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62C457DF-94B1-74EF-E0C7-31007B1DD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B95F2505-CAC9-FB4C-B755-308B60D897F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503ECDB3-7B2B-D099-FC04-FFE0948E3CF9}"/>
              </a:ext>
            </a:extLst>
          </p:cNvPr>
          <p:cNvSpPr txBox="1"/>
          <p:nvPr/>
        </p:nvSpPr>
        <p:spPr>
          <a:xfrm>
            <a:off x="7821877" y="3053875"/>
            <a:ext cx="4234582" cy="13120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-</a:t>
            </a:r>
            <a:r>
              <a:rPr lang="ko-KR" altLang="en-US" sz="900">
                <a:latin typeface="+mn-ea"/>
              </a:rPr>
              <a:t>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권한 수정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&gt; </a:t>
            </a:r>
            <a:r>
              <a:rPr lang="ko-KR" altLang="en-US" sz="900">
                <a:latin typeface="+mn-ea"/>
              </a:rPr>
              <a:t>선택한 메뉴가 없을 경우 </a:t>
            </a:r>
            <a:r>
              <a:rPr lang="en-US" altLang="ko-KR" sz="900">
                <a:latin typeface="+mn-ea"/>
              </a:rPr>
              <a:t>“</a:t>
            </a:r>
            <a:r>
              <a:rPr lang="ko-KR" altLang="en-US" sz="900">
                <a:latin typeface="+mn-ea"/>
              </a:rPr>
              <a:t>선택한 데이터가 없습니다</a:t>
            </a:r>
            <a:r>
              <a:rPr lang="en-US" altLang="ko-KR" sz="900">
                <a:latin typeface="+mn-ea"/>
              </a:rPr>
              <a:t>.” </a:t>
            </a:r>
            <a:r>
              <a:rPr lang="ko-KR" altLang="en-US" sz="900">
                <a:latin typeface="+mn-ea"/>
              </a:rPr>
              <a:t>메시지 생성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&gt; </a:t>
            </a:r>
            <a:r>
              <a:rPr lang="ko-KR" altLang="en-US" sz="900">
                <a:latin typeface="+mn-ea"/>
              </a:rPr>
              <a:t>선택한 메뉴가 있을 경우 </a:t>
            </a:r>
            <a:r>
              <a:rPr lang="en-US" altLang="ko-KR" sz="900">
                <a:latin typeface="+mn-ea"/>
              </a:rPr>
              <a:t>“</a:t>
            </a:r>
            <a:r>
              <a:rPr lang="ko-KR" altLang="en-US" sz="900">
                <a:latin typeface="+mn-ea"/>
              </a:rPr>
              <a:t>권한을 </a:t>
            </a:r>
            <a:r>
              <a:rPr lang="ko-KR" altLang="en-US" sz="900" err="1">
                <a:latin typeface="+mn-ea"/>
              </a:rPr>
              <a:t>수정하시겠습니까</a:t>
            </a:r>
            <a:r>
              <a:rPr lang="en-US" altLang="ko-KR" sz="900">
                <a:latin typeface="+mn-ea"/>
              </a:rPr>
              <a:t>?” </a:t>
            </a:r>
            <a:r>
              <a:rPr lang="ko-KR" altLang="en-US" sz="900">
                <a:latin typeface="+mn-ea"/>
              </a:rPr>
              <a:t>메시지 생성 후 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   </a:t>
            </a:r>
            <a:r>
              <a:rPr lang="ko-KR" altLang="en-US" sz="900">
                <a:latin typeface="+mn-ea"/>
              </a:rPr>
              <a:t>확인 버튼 클릭 시 권한 수정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권한 수정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권한 수정을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</p:spTree>
    <p:extLst>
      <p:ext uri="{BB962C8B-B14F-4D97-AF65-F5344CB8AC3E}">
        <p14:creationId xmlns:p14="http://schemas.microsoft.com/office/powerpoint/2010/main" val="67816076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7329277"/>
              </p:ext>
            </p:extLst>
          </p:nvPr>
        </p:nvGraphicFramePr>
        <p:xfrm>
          <a:off x="7794170" y="725881"/>
          <a:ext cx="4397830" cy="3901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코드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37716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722772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기준에 맞는 코드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717821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215664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35629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범위의 하위 코드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683203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1556179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텍스트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02378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425830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하위 코드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84613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26127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86433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리스트에서 편집한 내용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39838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275840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715646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코드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66B39C0-3271-1A12-F90C-8021E157D0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37</a:t>
            </a:fld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67E6FE3F-F6FB-FB28-5F88-BCFF1D5211EC}"/>
              </a:ext>
            </a:extLst>
          </p:cNvPr>
          <p:cNvSpPr/>
          <p:nvPr/>
        </p:nvSpPr>
        <p:spPr>
          <a:xfrm>
            <a:off x="106765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504E071-B360-7F38-F270-76232FF47872}"/>
              </a:ext>
            </a:extLst>
          </p:cNvPr>
          <p:cNvSpPr txBox="1"/>
          <p:nvPr/>
        </p:nvSpPr>
        <p:spPr>
          <a:xfrm>
            <a:off x="352424" y="1055171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코드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471D9747-09B5-DFED-D30A-58ED0571DEE6}"/>
              </a:ext>
            </a:extLst>
          </p:cNvPr>
          <p:cNvSpPr/>
          <p:nvPr/>
        </p:nvSpPr>
        <p:spPr>
          <a:xfrm>
            <a:off x="1067659" y="1407010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D04BCCF-5265-8417-9035-829C1A2A7C18}"/>
              </a:ext>
            </a:extLst>
          </p:cNvPr>
          <p:cNvSpPr txBox="1"/>
          <p:nvPr/>
        </p:nvSpPr>
        <p:spPr>
          <a:xfrm>
            <a:off x="352424" y="136022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코드명</a:t>
            </a:r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A582E9F0-4BCB-A8AB-8EF3-2B368E6100AE}"/>
              </a:ext>
            </a:extLst>
          </p:cNvPr>
          <p:cNvSpPr/>
          <p:nvPr/>
        </p:nvSpPr>
        <p:spPr>
          <a:xfrm>
            <a:off x="6504429" y="148788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A454570F-9100-7AD5-1F2A-1A3F085392B3}"/>
              </a:ext>
            </a:extLst>
          </p:cNvPr>
          <p:cNvCxnSpPr>
            <a:cxnSpLocks/>
          </p:cNvCxnSpPr>
          <p:nvPr/>
        </p:nvCxnSpPr>
        <p:spPr>
          <a:xfrm>
            <a:off x="357626" y="182235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3312A7A3-AC46-6F6B-7095-0772FDCE1D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2556632"/>
              </p:ext>
            </p:extLst>
          </p:nvPr>
        </p:nvGraphicFramePr>
        <p:xfrm>
          <a:off x="404014" y="2288027"/>
          <a:ext cx="1845285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16786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92849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TOP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최상위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MENU_CLS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   &gt; MS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   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472C7C0F-F9D0-B8F6-EE89-8EA6C329E1B7}"/>
              </a:ext>
            </a:extLst>
          </p:cNvPr>
          <p:cNvSpPr txBox="1"/>
          <p:nvPr/>
        </p:nvSpPr>
        <p:spPr>
          <a:xfrm>
            <a:off x="426757" y="2029610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코드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D1E55399-88BB-2A3B-41F3-50A41CCF7B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2575" y="6004673"/>
            <a:ext cx="1419423" cy="314369"/>
          </a:xfrm>
          <a:prstGeom prst="rect">
            <a:avLst/>
          </a:prstGeom>
        </p:spPr>
      </p:pic>
      <p:graphicFrame>
        <p:nvGraphicFramePr>
          <p:cNvPr id="17" name="표 15">
            <a:extLst>
              <a:ext uri="{FF2B5EF4-FFF2-40B4-BE49-F238E27FC236}">
                <a16:creationId xmlns:a16="http://schemas.microsoft.com/office/drawing/2014/main" id="{0A3684BA-EF5A-B201-D8DE-1CAEFC0A106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876140"/>
              </p:ext>
            </p:extLst>
          </p:nvPr>
        </p:nvGraphicFramePr>
        <p:xfrm>
          <a:off x="2937164" y="2288027"/>
          <a:ext cx="3241963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31816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37642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1015736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421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703771">
                  <a:extLst>
                    <a:ext uri="{9D8B030D-6E8A-4147-A177-3AD203B41FA5}">
                      <a16:colId xmlns:a16="http://schemas.microsoft.com/office/drawing/2014/main" val="19235762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순번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 설명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MENU_CLS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MENU_LINK_FLAG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링크 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FLAG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USER_STT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USER_TYPE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타입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18" name="TextBox 17">
            <a:extLst>
              <a:ext uri="{FF2B5EF4-FFF2-40B4-BE49-F238E27FC236}">
                <a16:creationId xmlns:a16="http://schemas.microsoft.com/office/drawing/2014/main" id="{FD5ECCA2-059C-43AD-9CE7-7D033C5C7C31}"/>
              </a:ext>
            </a:extLst>
          </p:cNvPr>
          <p:cNvSpPr txBox="1"/>
          <p:nvPr/>
        </p:nvSpPr>
        <p:spPr>
          <a:xfrm>
            <a:off x="2927930" y="2027211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b="1"/>
              <a:t>“</a:t>
            </a:r>
            <a:r>
              <a:rPr lang="ko-KR" altLang="en-US" sz="900" b="1"/>
              <a:t>코드명</a:t>
            </a:r>
            <a:r>
              <a:rPr lang="en-US" altLang="ko-KR" sz="900" b="1"/>
              <a:t>” </a:t>
            </a:r>
            <a:r>
              <a:rPr lang="ko-KR" altLang="en-US" sz="900" b="1"/>
              <a:t>하위 코드</a:t>
            </a:r>
            <a:r>
              <a:rPr lang="en-US" altLang="ko-KR" sz="900"/>
              <a:t> 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3211FD93-DD9D-5F6B-68FD-1D2F9766C0D5}"/>
              </a:ext>
            </a:extLst>
          </p:cNvPr>
          <p:cNvSpPr/>
          <p:nvPr/>
        </p:nvSpPr>
        <p:spPr>
          <a:xfrm>
            <a:off x="4444730" y="19729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61F611F2-7C74-0025-1271-1751CF175C05}"/>
              </a:ext>
            </a:extLst>
          </p:cNvPr>
          <p:cNvSpPr/>
          <p:nvPr/>
        </p:nvSpPr>
        <p:spPr>
          <a:xfrm>
            <a:off x="5041282" y="19729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BBF56CC3-3A71-3138-7D00-BE87F81EB6FD}"/>
              </a:ext>
            </a:extLst>
          </p:cNvPr>
          <p:cNvSpPr/>
          <p:nvPr/>
        </p:nvSpPr>
        <p:spPr>
          <a:xfrm>
            <a:off x="5637834" y="19729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56C75CE8-F8EB-3A91-75C7-9DDD3702C8EF}"/>
              </a:ext>
            </a:extLst>
          </p:cNvPr>
          <p:cNvSpPr/>
          <p:nvPr/>
        </p:nvSpPr>
        <p:spPr>
          <a:xfrm>
            <a:off x="1330036" y="2569810"/>
            <a:ext cx="919264" cy="3388806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A7527B1-EA00-14E0-9E8F-6226DDC733D4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코드 관리</a:t>
            </a:r>
            <a:endParaRPr lang="en-US" altLang="ko-KR" sz="900"/>
          </a:p>
        </p:txBody>
      </p:sp>
      <p:cxnSp>
        <p:nvCxnSpPr>
          <p:cNvPr id="24" name="직선 연결선 23">
            <a:extLst>
              <a:ext uri="{FF2B5EF4-FFF2-40B4-BE49-F238E27FC236}">
                <a16:creationId xmlns:a16="http://schemas.microsoft.com/office/drawing/2014/main" id="{443A012B-B44C-0A40-CE02-BD3D349F9F4A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55E9C7A7-3C7E-94E2-B902-6B34BEFC0CEA}"/>
              </a:ext>
            </a:extLst>
          </p:cNvPr>
          <p:cNvGrpSpPr/>
          <p:nvPr/>
        </p:nvGrpSpPr>
        <p:grpSpPr>
          <a:xfrm rot="5400000">
            <a:off x="1832455" y="6040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7C288ADA-96B5-596F-3EBF-A93A60E5C9B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098960F8-5324-5A08-F558-33D9A3B21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2E315348-1814-BD19-AE9D-8DF3697DF0D7}"/>
              </a:ext>
            </a:extLst>
          </p:cNvPr>
          <p:cNvGrpSpPr/>
          <p:nvPr/>
        </p:nvGrpSpPr>
        <p:grpSpPr>
          <a:xfrm rot="5400000">
            <a:off x="318029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E1C29D34-3999-1018-FA87-DDDD1F11998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0" name="Oval 593">
              <a:extLst>
                <a:ext uri="{FF2B5EF4-FFF2-40B4-BE49-F238E27FC236}">
                  <a16:creationId xmlns:a16="http://schemas.microsoft.com/office/drawing/2014/main" id="{F7DE50CA-C48B-787F-B05F-392EFC448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BCD83649-9082-A7C7-EA65-C1C072A2E86E}"/>
              </a:ext>
            </a:extLst>
          </p:cNvPr>
          <p:cNvGrpSpPr/>
          <p:nvPr/>
        </p:nvGrpSpPr>
        <p:grpSpPr>
          <a:xfrm rot="5400000">
            <a:off x="3180294" y="139096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AFC2AAD4-F9AD-709D-EB3B-943D2670FBA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3" name="Oval 593">
              <a:extLst>
                <a:ext uri="{FF2B5EF4-FFF2-40B4-BE49-F238E27FC236}">
                  <a16:creationId xmlns:a16="http://schemas.microsoft.com/office/drawing/2014/main" id="{C06B9D5F-CF00-E666-827B-B418ADFC6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37481587-112C-B5AD-FF13-D8ED35AA3848}"/>
              </a:ext>
            </a:extLst>
          </p:cNvPr>
          <p:cNvGrpSpPr/>
          <p:nvPr/>
        </p:nvGrpSpPr>
        <p:grpSpPr>
          <a:xfrm rot="5400000">
            <a:off x="7068173" y="150993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1914C889-393C-D506-8465-07C3CC312BB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9" name="Oval 593">
              <a:extLst>
                <a:ext uri="{FF2B5EF4-FFF2-40B4-BE49-F238E27FC236}">
                  <a16:creationId xmlns:a16="http://schemas.microsoft.com/office/drawing/2014/main" id="{3910DCE9-B534-487E-0DFC-D0FA25C0E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93F0CDCF-2261-7E3D-A5AC-0D39036278F7}"/>
              </a:ext>
            </a:extLst>
          </p:cNvPr>
          <p:cNvGrpSpPr/>
          <p:nvPr/>
        </p:nvGrpSpPr>
        <p:grpSpPr>
          <a:xfrm rot="5400000">
            <a:off x="1628571" y="202014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416A28D4-72C0-B3B3-0A33-0328ABB5C0C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2" name="Oval 593">
              <a:extLst>
                <a:ext uri="{FF2B5EF4-FFF2-40B4-BE49-F238E27FC236}">
                  <a16:creationId xmlns:a16="http://schemas.microsoft.com/office/drawing/2014/main" id="{D214EE2B-861E-CF1A-77A9-EBA9635CA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2FE7B46C-C2B5-306A-87A8-6A8AEAC948C3}"/>
              </a:ext>
            </a:extLst>
          </p:cNvPr>
          <p:cNvGrpSpPr/>
          <p:nvPr/>
        </p:nvGrpSpPr>
        <p:grpSpPr>
          <a:xfrm rot="5400000">
            <a:off x="2253674" y="271505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4" name="이등변 삼각형 43">
              <a:extLst>
                <a:ext uri="{FF2B5EF4-FFF2-40B4-BE49-F238E27FC236}">
                  <a16:creationId xmlns:a16="http://schemas.microsoft.com/office/drawing/2014/main" id="{0376C93E-4135-CA67-2AD8-C7AF8B42A6E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5" name="Oval 593">
              <a:extLst>
                <a:ext uri="{FF2B5EF4-FFF2-40B4-BE49-F238E27FC236}">
                  <a16:creationId xmlns:a16="http://schemas.microsoft.com/office/drawing/2014/main" id="{64FD3711-54A5-5915-41F2-411F6869F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B3ED8EF0-6BE8-CE07-C26F-6E85F003BBDC}"/>
              </a:ext>
            </a:extLst>
          </p:cNvPr>
          <p:cNvGrpSpPr/>
          <p:nvPr/>
        </p:nvGrpSpPr>
        <p:grpSpPr>
          <a:xfrm>
            <a:off x="1109925" y="2238063"/>
            <a:ext cx="244417" cy="258694"/>
            <a:chOff x="1098607" y="3056422"/>
            <a:chExt cx="244417" cy="258694"/>
          </a:xfrm>
        </p:grpSpPr>
        <p:sp>
          <p:nvSpPr>
            <p:cNvPr id="47" name="이등변 삼각형 46">
              <a:extLst>
                <a:ext uri="{FF2B5EF4-FFF2-40B4-BE49-F238E27FC236}">
                  <a16:creationId xmlns:a16="http://schemas.microsoft.com/office/drawing/2014/main" id="{DF9FDA0B-78EE-20F0-951C-0FCAC46C7D0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09DF8C9F-D735-28AB-4564-FF2CA8F8881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9" name="Oval 593">
                <a:extLst>
                  <a:ext uri="{FF2B5EF4-FFF2-40B4-BE49-F238E27FC236}">
                    <a16:creationId xmlns:a16="http://schemas.microsoft.com/office/drawing/2014/main" id="{A9728C88-73AF-8858-A6D0-CE49C4B4A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0" name="TextBox 14">
                <a:extLst>
                  <a:ext uri="{FF2B5EF4-FFF2-40B4-BE49-F238E27FC236}">
                    <a16:creationId xmlns:a16="http://schemas.microsoft.com/office/drawing/2014/main" id="{75D59435-4E4F-F571-87F5-4F24493A113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4111A4DA-D2E5-26E9-09D8-319ED199606D}"/>
              </a:ext>
            </a:extLst>
          </p:cNvPr>
          <p:cNvGrpSpPr/>
          <p:nvPr/>
        </p:nvGrpSpPr>
        <p:grpSpPr>
          <a:xfrm>
            <a:off x="3638211" y="2367410"/>
            <a:ext cx="244417" cy="258694"/>
            <a:chOff x="1098607" y="3056422"/>
            <a:chExt cx="244417" cy="258694"/>
          </a:xfrm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3D39D67F-900A-81F2-C7C1-6211D12D66C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3" name="그룹 52">
              <a:extLst>
                <a:ext uri="{FF2B5EF4-FFF2-40B4-BE49-F238E27FC236}">
                  <a16:creationId xmlns:a16="http://schemas.microsoft.com/office/drawing/2014/main" id="{CB4398DA-545C-304F-CB24-5A4DA47C201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4" name="Oval 593">
                <a:extLst>
                  <a:ext uri="{FF2B5EF4-FFF2-40B4-BE49-F238E27FC236}">
                    <a16:creationId xmlns:a16="http://schemas.microsoft.com/office/drawing/2014/main" id="{171056A9-0482-BC53-02D2-4FA14E99A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5" name="TextBox 14">
                <a:extLst>
                  <a:ext uri="{FF2B5EF4-FFF2-40B4-BE49-F238E27FC236}">
                    <a16:creationId xmlns:a16="http://schemas.microsoft.com/office/drawing/2014/main" id="{3F652BDA-80C2-2455-12D0-EED52E5838E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FA81AA5D-D94E-3CEB-AE43-62E1F1C1D7D0}"/>
              </a:ext>
            </a:extLst>
          </p:cNvPr>
          <p:cNvGrpSpPr/>
          <p:nvPr/>
        </p:nvGrpSpPr>
        <p:grpSpPr>
          <a:xfrm>
            <a:off x="4436589" y="1801418"/>
            <a:ext cx="244417" cy="258694"/>
            <a:chOff x="1098607" y="3056422"/>
            <a:chExt cx="244417" cy="258694"/>
          </a:xfrm>
        </p:grpSpPr>
        <p:sp>
          <p:nvSpPr>
            <p:cNvPr id="57" name="이등변 삼각형 56">
              <a:extLst>
                <a:ext uri="{FF2B5EF4-FFF2-40B4-BE49-F238E27FC236}">
                  <a16:creationId xmlns:a16="http://schemas.microsoft.com/office/drawing/2014/main" id="{F54D113B-8E15-4254-08C8-AB9233C3023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8" name="그룹 57">
              <a:extLst>
                <a:ext uri="{FF2B5EF4-FFF2-40B4-BE49-F238E27FC236}">
                  <a16:creationId xmlns:a16="http://schemas.microsoft.com/office/drawing/2014/main" id="{84A5AE6F-1C4F-4FFC-A5E9-93024719430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9" name="Oval 593">
                <a:extLst>
                  <a:ext uri="{FF2B5EF4-FFF2-40B4-BE49-F238E27FC236}">
                    <a16:creationId xmlns:a16="http://schemas.microsoft.com/office/drawing/2014/main" id="{CBC37711-8509-2368-3BF5-EBA036B84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0" name="TextBox 14">
                <a:extLst>
                  <a:ext uri="{FF2B5EF4-FFF2-40B4-BE49-F238E27FC236}">
                    <a16:creationId xmlns:a16="http://schemas.microsoft.com/office/drawing/2014/main" id="{6CF43D1B-A541-6779-B673-74C85229E1C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066E2D6F-0821-C1E1-739C-E0F2B41779CD}"/>
              </a:ext>
            </a:extLst>
          </p:cNvPr>
          <p:cNvGrpSpPr/>
          <p:nvPr/>
        </p:nvGrpSpPr>
        <p:grpSpPr>
          <a:xfrm>
            <a:off x="5055540" y="1801418"/>
            <a:ext cx="244417" cy="258694"/>
            <a:chOff x="1098607" y="3056422"/>
            <a:chExt cx="244417" cy="258694"/>
          </a:xfrm>
        </p:grpSpPr>
        <p:sp>
          <p:nvSpPr>
            <p:cNvPr id="62" name="이등변 삼각형 61">
              <a:extLst>
                <a:ext uri="{FF2B5EF4-FFF2-40B4-BE49-F238E27FC236}">
                  <a16:creationId xmlns:a16="http://schemas.microsoft.com/office/drawing/2014/main" id="{2A4F8E38-BF6B-53CC-D092-A2FCBFB833E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3" name="그룹 62">
              <a:extLst>
                <a:ext uri="{FF2B5EF4-FFF2-40B4-BE49-F238E27FC236}">
                  <a16:creationId xmlns:a16="http://schemas.microsoft.com/office/drawing/2014/main" id="{45627BDD-FFF6-4856-75AA-BBE19AD86D2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4" name="Oval 593">
                <a:extLst>
                  <a:ext uri="{FF2B5EF4-FFF2-40B4-BE49-F238E27FC236}">
                    <a16:creationId xmlns:a16="http://schemas.microsoft.com/office/drawing/2014/main" id="{37787DC2-B5CF-8418-21E9-95F1A8685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5" name="TextBox 14">
                <a:extLst>
                  <a:ext uri="{FF2B5EF4-FFF2-40B4-BE49-F238E27FC236}">
                    <a16:creationId xmlns:a16="http://schemas.microsoft.com/office/drawing/2014/main" id="{B4D7C592-A9E0-EC7C-41B6-03CEE403DE5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ACBBAC34-64D3-18D2-E5B0-BCB4FC55021F}"/>
              </a:ext>
            </a:extLst>
          </p:cNvPr>
          <p:cNvGrpSpPr/>
          <p:nvPr/>
        </p:nvGrpSpPr>
        <p:grpSpPr>
          <a:xfrm>
            <a:off x="5666793" y="1801418"/>
            <a:ext cx="244417" cy="258694"/>
            <a:chOff x="1098607" y="3056422"/>
            <a:chExt cx="244417" cy="258694"/>
          </a:xfrm>
        </p:grpSpPr>
        <p:sp>
          <p:nvSpPr>
            <p:cNvPr id="67" name="이등변 삼각형 66">
              <a:extLst>
                <a:ext uri="{FF2B5EF4-FFF2-40B4-BE49-F238E27FC236}">
                  <a16:creationId xmlns:a16="http://schemas.microsoft.com/office/drawing/2014/main" id="{C39612F3-2095-49D7-A998-8892D4684E6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DBF3291-E5D4-FF96-0574-F430E9C9782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9" name="Oval 593">
                <a:extLst>
                  <a:ext uri="{FF2B5EF4-FFF2-40B4-BE49-F238E27FC236}">
                    <a16:creationId xmlns:a16="http://schemas.microsoft.com/office/drawing/2014/main" id="{900EBE17-0E4E-7258-8BD4-A68AB99CF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0" name="TextBox 14">
                <a:extLst>
                  <a:ext uri="{FF2B5EF4-FFF2-40B4-BE49-F238E27FC236}">
                    <a16:creationId xmlns:a16="http://schemas.microsoft.com/office/drawing/2014/main" id="{38564C0F-499E-DF50-7B93-F24E74DFEA6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6635609E-30B2-ECB3-76F8-CD82C398184C}"/>
              </a:ext>
            </a:extLst>
          </p:cNvPr>
          <p:cNvGrpSpPr/>
          <p:nvPr/>
        </p:nvGrpSpPr>
        <p:grpSpPr>
          <a:xfrm rot="5400000">
            <a:off x="2019587" y="603162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B2021B7F-5353-074D-B49B-EC807AEC09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3" name="Oval 593">
              <a:extLst>
                <a:ext uri="{FF2B5EF4-FFF2-40B4-BE49-F238E27FC236}">
                  <a16:creationId xmlns:a16="http://schemas.microsoft.com/office/drawing/2014/main" id="{4EDBEC18-04A8-3DB7-3776-0BDA48039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CB6B70F1-0C7E-DB8F-CD89-56AFB0CC4186}"/>
              </a:ext>
            </a:extLst>
          </p:cNvPr>
          <p:cNvSpPr/>
          <p:nvPr/>
        </p:nvSpPr>
        <p:spPr>
          <a:xfrm>
            <a:off x="3031234" y="234840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05517AA7-C07D-D819-170D-1CC4C1912D26}"/>
              </a:ext>
            </a:extLst>
          </p:cNvPr>
          <p:cNvSpPr/>
          <p:nvPr/>
        </p:nvSpPr>
        <p:spPr>
          <a:xfrm>
            <a:off x="3031234" y="263107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7D05EF4E-93F4-3588-72B9-9C62B37C521E}"/>
              </a:ext>
            </a:extLst>
          </p:cNvPr>
          <p:cNvSpPr/>
          <p:nvPr/>
        </p:nvSpPr>
        <p:spPr>
          <a:xfrm>
            <a:off x="3031234" y="291374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6A315CFB-D33E-1D22-0881-FC54C6B688A5}"/>
              </a:ext>
            </a:extLst>
          </p:cNvPr>
          <p:cNvSpPr/>
          <p:nvPr/>
        </p:nvSpPr>
        <p:spPr>
          <a:xfrm>
            <a:off x="3031234" y="319641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사각형: 둥근 모서리 77">
            <a:extLst>
              <a:ext uri="{FF2B5EF4-FFF2-40B4-BE49-F238E27FC236}">
                <a16:creationId xmlns:a16="http://schemas.microsoft.com/office/drawing/2014/main" id="{D67443AE-19B5-6226-02E8-B8CEAD666E66}"/>
              </a:ext>
            </a:extLst>
          </p:cNvPr>
          <p:cNvSpPr/>
          <p:nvPr/>
        </p:nvSpPr>
        <p:spPr>
          <a:xfrm>
            <a:off x="3031234" y="347908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9" name="그룹 78">
            <a:extLst>
              <a:ext uri="{FF2B5EF4-FFF2-40B4-BE49-F238E27FC236}">
                <a16:creationId xmlns:a16="http://schemas.microsoft.com/office/drawing/2014/main" id="{0516F222-C440-7A43-7C50-B729377B07D7}"/>
              </a:ext>
            </a:extLst>
          </p:cNvPr>
          <p:cNvGrpSpPr/>
          <p:nvPr/>
        </p:nvGrpSpPr>
        <p:grpSpPr>
          <a:xfrm>
            <a:off x="2777851" y="2323402"/>
            <a:ext cx="278496" cy="200053"/>
            <a:chOff x="1014019" y="2643309"/>
            <a:chExt cx="278496" cy="200053"/>
          </a:xfrm>
        </p:grpSpPr>
        <p:sp>
          <p:nvSpPr>
            <p:cNvPr id="80" name="이등변 삼각형 79">
              <a:extLst>
                <a:ext uri="{FF2B5EF4-FFF2-40B4-BE49-F238E27FC236}">
                  <a16:creationId xmlns:a16="http://schemas.microsoft.com/office/drawing/2014/main" id="{3B130075-C62F-2406-1657-AB0D6A6E065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B37D6A5E-B317-4CC3-6286-60DBD7BE02B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2" name="Oval 593">
                <a:extLst>
                  <a:ext uri="{FF2B5EF4-FFF2-40B4-BE49-F238E27FC236}">
                    <a16:creationId xmlns:a16="http://schemas.microsoft.com/office/drawing/2014/main" id="{78AA5217-7E0C-8F93-C433-7F5639944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3" name="TextBox 14">
                <a:extLst>
                  <a:ext uri="{FF2B5EF4-FFF2-40B4-BE49-F238E27FC236}">
                    <a16:creationId xmlns:a16="http://schemas.microsoft.com/office/drawing/2014/main" id="{D5C352BD-AEA0-4740-243E-E0D01A565D2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E28DCB5B-7A34-4FD9-54E5-8619D025E05B}"/>
              </a:ext>
            </a:extLst>
          </p:cNvPr>
          <p:cNvGrpSpPr/>
          <p:nvPr/>
        </p:nvGrpSpPr>
        <p:grpSpPr>
          <a:xfrm>
            <a:off x="2764305" y="3172574"/>
            <a:ext cx="278496" cy="200053"/>
            <a:chOff x="1014019" y="2643309"/>
            <a:chExt cx="278496" cy="200053"/>
          </a:xfrm>
        </p:grpSpPr>
        <p:sp>
          <p:nvSpPr>
            <p:cNvPr id="85" name="이등변 삼각형 84">
              <a:extLst>
                <a:ext uri="{FF2B5EF4-FFF2-40B4-BE49-F238E27FC236}">
                  <a16:creationId xmlns:a16="http://schemas.microsoft.com/office/drawing/2014/main" id="{2011563E-0A9F-73B4-E48D-066145A245C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C2114FF4-86D3-75AE-6E87-DA9CC041987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7" name="Oval 593">
                <a:extLst>
                  <a:ext uri="{FF2B5EF4-FFF2-40B4-BE49-F238E27FC236}">
                    <a16:creationId xmlns:a16="http://schemas.microsoft.com/office/drawing/2014/main" id="{04D4E493-4596-5C3B-5714-FEF596496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8" name="TextBox 14">
                <a:extLst>
                  <a:ext uri="{FF2B5EF4-FFF2-40B4-BE49-F238E27FC236}">
                    <a16:creationId xmlns:a16="http://schemas.microsoft.com/office/drawing/2014/main" id="{64F4236E-4697-1876-748C-0816DA221B5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9" name="그룹 88">
            <a:extLst>
              <a:ext uri="{FF2B5EF4-FFF2-40B4-BE49-F238E27FC236}">
                <a16:creationId xmlns:a16="http://schemas.microsoft.com/office/drawing/2014/main" id="{FEDE8336-7E7E-3EB1-EC6C-45B11E13CEFB}"/>
              </a:ext>
            </a:extLst>
          </p:cNvPr>
          <p:cNvGrpSpPr/>
          <p:nvPr/>
        </p:nvGrpSpPr>
        <p:grpSpPr>
          <a:xfrm>
            <a:off x="2716412" y="2042609"/>
            <a:ext cx="278496" cy="200053"/>
            <a:chOff x="1014019" y="2643309"/>
            <a:chExt cx="278496" cy="200053"/>
          </a:xfrm>
        </p:grpSpPr>
        <p:sp>
          <p:nvSpPr>
            <p:cNvPr id="90" name="이등변 삼각형 89">
              <a:extLst>
                <a:ext uri="{FF2B5EF4-FFF2-40B4-BE49-F238E27FC236}">
                  <a16:creationId xmlns:a16="http://schemas.microsoft.com/office/drawing/2014/main" id="{FA7E90FD-71C1-96B9-22FA-12A84D78ECF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1" name="그룹 90">
              <a:extLst>
                <a:ext uri="{FF2B5EF4-FFF2-40B4-BE49-F238E27FC236}">
                  <a16:creationId xmlns:a16="http://schemas.microsoft.com/office/drawing/2014/main" id="{80AC01DE-764E-36CE-917F-A1960349E10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2" name="Oval 593">
                <a:extLst>
                  <a:ext uri="{FF2B5EF4-FFF2-40B4-BE49-F238E27FC236}">
                    <a16:creationId xmlns:a16="http://schemas.microsoft.com/office/drawing/2014/main" id="{EFA928D9-B5DA-3B33-8F97-A390B4F1E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3" name="TextBox 14">
                <a:extLst>
                  <a:ext uri="{FF2B5EF4-FFF2-40B4-BE49-F238E27FC236}">
                    <a16:creationId xmlns:a16="http://schemas.microsoft.com/office/drawing/2014/main" id="{367F79B5-525B-79C5-BA0B-252D87632BC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4" name="TextBox 93">
            <a:extLst>
              <a:ext uri="{FF2B5EF4-FFF2-40B4-BE49-F238E27FC236}">
                <a16:creationId xmlns:a16="http://schemas.microsoft.com/office/drawing/2014/main" id="{694AF597-A22D-D5F7-A930-EC76F7250C22}"/>
              </a:ext>
            </a:extLst>
          </p:cNvPr>
          <p:cNvSpPr txBox="1"/>
          <p:nvPr/>
        </p:nvSpPr>
        <p:spPr>
          <a:xfrm>
            <a:off x="7815103" y="4655318"/>
            <a:ext cx="4234582" cy="13120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</p:spTree>
    <p:extLst>
      <p:ext uri="{BB962C8B-B14F-4D97-AF65-F5344CB8AC3E}">
        <p14:creationId xmlns:p14="http://schemas.microsoft.com/office/powerpoint/2010/main" val="65500874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3BA4004C-D934-6FC3-0FE5-A00F22A8B1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38</a:t>
            </a:fld>
            <a:endParaRPr lang="ko-KR" altLang="en-US"/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5851C5F7-FB1D-4EF5-AD25-0633FDAEE686}"/>
              </a:ext>
            </a:extLst>
          </p:cNvPr>
          <p:cNvSpPr/>
          <p:nvPr/>
        </p:nvSpPr>
        <p:spPr>
          <a:xfrm>
            <a:off x="779005" y="77798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EFBC538-E424-C099-437C-7C7F0C398A7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43805" y="108110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85490E4-739B-D951-ED44-77A16F3C0462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29298" y="173545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687139D-65BA-20DB-8B95-8AA71C8351C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458478" y="173545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D81E6F83-B48B-1D40-19A2-C75CB285D44F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808719" y="85728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6310F8C-10B1-626E-A7F9-7107587A1ED6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79354" y="123005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내용을 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9775E5F-3093-07C2-FE31-DE5469E74CFC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79005" y="79641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DFC40072-0F1B-F7C0-B323-1533321F953D}"/>
              </a:ext>
            </a:extLst>
          </p:cNvPr>
          <p:cNvGrpSpPr/>
          <p:nvPr/>
        </p:nvGrpSpPr>
        <p:grpSpPr>
          <a:xfrm>
            <a:off x="764784" y="536804"/>
            <a:ext cx="502225" cy="258694"/>
            <a:chOff x="1029350" y="3056422"/>
            <a:chExt cx="373832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D0237111-36C5-F43D-67B6-A599A100FE9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A018768E-0491-C55A-BA82-E91A773B353C}"/>
                </a:ext>
              </a:extLst>
            </p:cNvPr>
            <p:cNvGrpSpPr/>
            <p:nvPr/>
          </p:nvGrpSpPr>
          <p:grpSpPr>
            <a:xfrm>
              <a:off x="1029350" y="3056422"/>
              <a:ext cx="373832" cy="200053"/>
              <a:chOff x="5571042" y="5239717"/>
              <a:chExt cx="373832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BBE6A050-FA47-CC21-1428-1930F71B9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A1B1AEED-81C6-FD96-17DF-C0302934AD65}"/>
                  </a:ext>
                </a:extLst>
              </p:cNvPr>
              <p:cNvSpPr txBox="1"/>
              <p:nvPr/>
            </p:nvSpPr>
            <p:spPr>
              <a:xfrm>
                <a:off x="5571042" y="5239717"/>
                <a:ext cx="373832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0BA767AE-58CB-2CD7-5618-112AD6DB619D}"/>
              </a:ext>
            </a:extLst>
          </p:cNvPr>
          <p:cNvSpPr/>
          <p:nvPr/>
        </p:nvSpPr>
        <p:spPr>
          <a:xfrm>
            <a:off x="4275682" y="77798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2845FE3-FEA0-C965-CE1B-2223338F6C8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340482" y="108110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F3955A6-B604-7E14-5D0F-29FE73C6B1C9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5825975" y="173545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49456B8-FDDB-F311-81A2-D4E0C9F8F28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4955155" y="173545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818601F2-D7CF-5F26-0B28-7697D44A616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7305396" y="85728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FEF3803-5756-3848-5E5D-511E4D6DE7C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4376031" y="123005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9CB87AC-00FB-F701-9C91-B339B94FAD9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4275682" y="79641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A72F1F70-0AFC-ABBF-47F7-0E654915C925}"/>
              </a:ext>
            </a:extLst>
          </p:cNvPr>
          <p:cNvGrpSpPr/>
          <p:nvPr/>
        </p:nvGrpSpPr>
        <p:grpSpPr>
          <a:xfrm>
            <a:off x="4328574" y="536804"/>
            <a:ext cx="373832" cy="307775"/>
            <a:chOff x="1098607" y="3056422"/>
            <a:chExt cx="244417" cy="307775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45CE312B-BAFF-43A4-2251-466CC75D32D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D55AB40B-9844-72FD-FF5F-EEF374FBBF3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0D32FBC4-4C25-C82C-FBBE-7E6EA8D74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BBD9AAA9-CFCF-6821-FF03-347D87BB628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099419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3106606"/>
              </p:ext>
            </p:extLst>
          </p:nvPr>
        </p:nvGraphicFramePr>
        <p:xfrm>
          <a:off x="7794170" y="725881"/>
          <a:ext cx="4397830" cy="3108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 정보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관리자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관리자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관리자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5111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9195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 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상세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회원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58798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44190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정보 추가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회원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280354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520452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관리자 회원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39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관리자 회원 관리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2011F7-D3F8-F0BB-B9BA-3C95D7E91F4C}"/>
              </a:ext>
            </a:extLst>
          </p:cNvPr>
          <p:cNvSpPr txBox="1"/>
          <p:nvPr/>
        </p:nvSpPr>
        <p:spPr>
          <a:xfrm>
            <a:off x="314324" y="1230364"/>
            <a:ext cx="1895475" cy="688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D22F51B-E499-7043-2D1A-4A79C40F6E38}"/>
              </a:ext>
            </a:extLst>
          </p:cNvPr>
          <p:cNvSpPr/>
          <p:nvPr/>
        </p:nvSpPr>
        <p:spPr>
          <a:xfrm>
            <a:off x="1162050" y="125893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AAEA1B6-77DA-2E80-3D61-50D5BB1C73AB}"/>
              </a:ext>
            </a:extLst>
          </p:cNvPr>
          <p:cNvSpPr/>
          <p:nvPr/>
        </p:nvSpPr>
        <p:spPr>
          <a:xfrm>
            <a:off x="1162050" y="166851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96BDC63-63F0-10C9-65B7-B25445C35FE1}"/>
              </a:ext>
            </a:extLst>
          </p:cNvPr>
          <p:cNvSpPr/>
          <p:nvPr/>
        </p:nvSpPr>
        <p:spPr>
          <a:xfrm>
            <a:off x="5710580" y="1919142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F797A02D-C442-FFFC-D9BD-229872FC3407}"/>
              </a:ext>
            </a:extLst>
          </p:cNvPr>
          <p:cNvCxnSpPr/>
          <p:nvPr/>
        </p:nvCxnSpPr>
        <p:spPr>
          <a:xfrm>
            <a:off x="257174" y="2347036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5" name="표 15">
            <a:extLst>
              <a:ext uri="{FF2B5EF4-FFF2-40B4-BE49-F238E27FC236}">
                <a16:creationId xmlns:a16="http://schemas.microsoft.com/office/drawing/2014/main" id="{7DFC14C4-98BE-6AA9-E9AA-097C55B62B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4209710"/>
              </p:ext>
            </p:extLst>
          </p:nvPr>
        </p:nvGraphicFramePr>
        <p:xfrm>
          <a:off x="257174" y="2814599"/>
          <a:ext cx="5953126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83661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837769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22270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82062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47251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1230907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674603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674603">
                  <a:extLst>
                    <a:ext uri="{9D8B030D-6E8A-4147-A177-3AD203B41FA5}">
                      <a16:colId xmlns:a16="http://schemas.microsoft.com/office/drawing/2014/main" val="1801206162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권한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가입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최근 로그인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전화번호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이메일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010-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test12@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시스템 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3AB57982-DD90-6122-B6CE-29D6C5411931}"/>
              </a:ext>
            </a:extLst>
          </p:cNvPr>
          <p:cNvSpPr/>
          <p:nvPr/>
        </p:nvSpPr>
        <p:spPr>
          <a:xfrm>
            <a:off x="357183" y="288234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4C691B6D-5B83-2067-3F9F-DC089097AC03}"/>
              </a:ext>
            </a:extLst>
          </p:cNvPr>
          <p:cNvSpPr/>
          <p:nvPr/>
        </p:nvSpPr>
        <p:spPr>
          <a:xfrm>
            <a:off x="357183" y="316382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B5556822-CB6E-1DE0-3441-69AE9174E0D0}"/>
              </a:ext>
            </a:extLst>
          </p:cNvPr>
          <p:cNvSpPr/>
          <p:nvPr/>
        </p:nvSpPr>
        <p:spPr>
          <a:xfrm>
            <a:off x="357183" y="344480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A39CE8C-4ECB-C8E2-AED1-31DEDEE9090F}"/>
              </a:ext>
            </a:extLst>
          </p:cNvPr>
          <p:cNvSpPr txBox="1"/>
          <p:nvPr/>
        </p:nvSpPr>
        <p:spPr>
          <a:xfrm>
            <a:off x="214312" y="2510984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관리자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198360" y="681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AAC07A32-30BB-468E-2009-C46D75834976}"/>
              </a:ext>
            </a:extLst>
          </p:cNvPr>
          <p:cNvGrpSpPr/>
          <p:nvPr/>
        </p:nvGrpSpPr>
        <p:grpSpPr>
          <a:xfrm rot="5400000">
            <a:off x="3262423" y="12652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3DCA4FD1-5FE4-B479-7818-0D88485CEE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3" name="Oval 593">
              <a:extLst>
                <a:ext uri="{FF2B5EF4-FFF2-40B4-BE49-F238E27FC236}">
                  <a16:creationId xmlns:a16="http://schemas.microsoft.com/office/drawing/2014/main" id="{E1F49AC4-3D08-1840-099C-F5673F46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0E1A9636-EFFE-3EB6-CAC5-92956A64884E}"/>
              </a:ext>
            </a:extLst>
          </p:cNvPr>
          <p:cNvGrpSpPr/>
          <p:nvPr/>
        </p:nvGrpSpPr>
        <p:grpSpPr>
          <a:xfrm rot="5400000">
            <a:off x="3274685" y="168514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DAAB7E18-7828-D8BC-E385-5194E02FFC5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6" name="Oval 593">
              <a:extLst>
                <a:ext uri="{FF2B5EF4-FFF2-40B4-BE49-F238E27FC236}">
                  <a16:creationId xmlns:a16="http://schemas.microsoft.com/office/drawing/2014/main" id="{353CF1ED-1115-737E-5232-6445D906B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241E70AA-9B07-3825-45E1-40384D327EC4}"/>
              </a:ext>
            </a:extLst>
          </p:cNvPr>
          <p:cNvGrpSpPr/>
          <p:nvPr/>
        </p:nvGrpSpPr>
        <p:grpSpPr>
          <a:xfrm>
            <a:off x="5732863" y="1666345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8747D533-EC67-A817-ACFD-64FBD22B894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42E30FA6-98A9-AEBD-F976-FB9A6CB3892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245483FA-0400-BEC7-83EC-2985F65BE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BE93F9D0-AE84-FC40-3F08-E8BF6B3489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BA7B08C7-897D-59DB-14EA-BFEDCDB9827A}"/>
              </a:ext>
            </a:extLst>
          </p:cNvPr>
          <p:cNvGrpSpPr/>
          <p:nvPr/>
        </p:nvGrpSpPr>
        <p:grpSpPr>
          <a:xfrm>
            <a:off x="845688" y="2300364"/>
            <a:ext cx="244417" cy="258694"/>
            <a:chOff x="1098607" y="3056422"/>
            <a:chExt cx="244417" cy="258694"/>
          </a:xfrm>
        </p:grpSpPr>
        <p:sp>
          <p:nvSpPr>
            <p:cNvPr id="64" name="이등변 삼각형 63">
              <a:extLst>
                <a:ext uri="{FF2B5EF4-FFF2-40B4-BE49-F238E27FC236}">
                  <a16:creationId xmlns:a16="http://schemas.microsoft.com/office/drawing/2014/main" id="{9395A45D-4CD7-6540-71E4-B4D58562748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1AAF6D94-0FD1-A528-7A2C-77AFF258EC9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6" name="Oval 593">
                <a:extLst>
                  <a:ext uri="{FF2B5EF4-FFF2-40B4-BE49-F238E27FC236}">
                    <a16:creationId xmlns:a16="http://schemas.microsoft.com/office/drawing/2014/main" id="{6F8E01B8-F844-330E-D839-D2D5E4381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8C2CE4FC-5282-94A5-4A74-A891CD478AA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C2A45C7D-A2A1-B588-4D8E-2EBA5727E3EC}"/>
              </a:ext>
            </a:extLst>
          </p:cNvPr>
          <p:cNvGrpSpPr/>
          <p:nvPr/>
        </p:nvGrpSpPr>
        <p:grpSpPr>
          <a:xfrm>
            <a:off x="90253" y="2860271"/>
            <a:ext cx="278496" cy="200053"/>
            <a:chOff x="1014019" y="2643309"/>
            <a:chExt cx="278496" cy="200053"/>
          </a:xfrm>
        </p:grpSpPr>
        <p:sp>
          <p:nvSpPr>
            <p:cNvPr id="74" name="이등변 삼각형 73">
              <a:extLst>
                <a:ext uri="{FF2B5EF4-FFF2-40B4-BE49-F238E27FC236}">
                  <a16:creationId xmlns:a16="http://schemas.microsoft.com/office/drawing/2014/main" id="{A3003EDD-A2B2-7974-CEE6-5636D230FD4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5" name="그룹 74">
              <a:extLst>
                <a:ext uri="{FF2B5EF4-FFF2-40B4-BE49-F238E27FC236}">
                  <a16:creationId xmlns:a16="http://schemas.microsoft.com/office/drawing/2014/main" id="{2B8681C3-5E73-3B00-CCE3-90FD9A71817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76" name="Oval 593">
                <a:extLst>
                  <a:ext uri="{FF2B5EF4-FFF2-40B4-BE49-F238E27FC236}">
                    <a16:creationId xmlns:a16="http://schemas.microsoft.com/office/drawing/2014/main" id="{C72C7FC9-94E8-AE3F-5DD7-639DF5766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7" name="TextBox 14">
                <a:extLst>
                  <a:ext uri="{FF2B5EF4-FFF2-40B4-BE49-F238E27FC236}">
                    <a16:creationId xmlns:a16="http://schemas.microsoft.com/office/drawing/2014/main" id="{4E05BC6C-9E34-15AB-6D03-AD8F7504CAF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E06F7CA3-2DB0-BB18-2D85-D441F258E1EC}"/>
              </a:ext>
            </a:extLst>
          </p:cNvPr>
          <p:cNvGrpSpPr/>
          <p:nvPr/>
        </p:nvGrpSpPr>
        <p:grpSpPr>
          <a:xfrm>
            <a:off x="90253" y="3139982"/>
            <a:ext cx="278496" cy="200053"/>
            <a:chOff x="1014019" y="2643309"/>
            <a:chExt cx="278496" cy="200053"/>
          </a:xfrm>
        </p:grpSpPr>
        <p:sp>
          <p:nvSpPr>
            <p:cNvPr id="79" name="이등변 삼각형 78">
              <a:extLst>
                <a:ext uri="{FF2B5EF4-FFF2-40B4-BE49-F238E27FC236}">
                  <a16:creationId xmlns:a16="http://schemas.microsoft.com/office/drawing/2014/main" id="{356A0C26-8824-9B92-2114-9934F5E5E5B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F8430874-E8F4-39A9-61F0-3E53DCC375A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1" name="Oval 593">
                <a:extLst>
                  <a:ext uri="{FF2B5EF4-FFF2-40B4-BE49-F238E27FC236}">
                    <a16:creationId xmlns:a16="http://schemas.microsoft.com/office/drawing/2014/main" id="{6D3F735A-8354-A256-A4C2-9CC73BAB6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2" name="TextBox 14">
                <a:extLst>
                  <a:ext uri="{FF2B5EF4-FFF2-40B4-BE49-F238E27FC236}">
                    <a16:creationId xmlns:a16="http://schemas.microsoft.com/office/drawing/2014/main" id="{31B2B897-2AA6-2942-AC51-E28DCFE8830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C789CC6C-49A6-F881-FFA8-687D3812A567}"/>
              </a:ext>
            </a:extLst>
          </p:cNvPr>
          <p:cNvGrpSpPr/>
          <p:nvPr/>
        </p:nvGrpSpPr>
        <p:grpSpPr>
          <a:xfrm>
            <a:off x="2469153" y="2555905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F05007BF-AC3D-A41C-9A14-3D602C4819F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0760ECB8-C759-0810-78F8-CBEBDFCECA1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1057673C-9DB7-B9C2-4FF5-A34C6BA66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7B7B2A7C-D57F-D5F7-EB45-5F91776B83B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FCD3F52D-CC18-B68C-51D0-1EB7C321693F}"/>
              </a:ext>
            </a:extLst>
          </p:cNvPr>
          <p:cNvSpPr/>
          <p:nvPr/>
        </p:nvSpPr>
        <p:spPr>
          <a:xfrm>
            <a:off x="1391055" y="3095729"/>
            <a:ext cx="1370065" cy="282090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4" name="그룹 93">
            <a:extLst>
              <a:ext uri="{FF2B5EF4-FFF2-40B4-BE49-F238E27FC236}">
                <a16:creationId xmlns:a16="http://schemas.microsoft.com/office/drawing/2014/main" id="{9413B8B8-8FE9-69B9-897F-DB5F61809DA6}"/>
              </a:ext>
            </a:extLst>
          </p:cNvPr>
          <p:cNvGrpSpPr/>
          <p:nvPr/>
        </p:nvGrpSpPr>
        <p:grpSpPr>
          <a:xfrm>
            <a:off x="1803676" y="2830950"/>
            <a:ext cx="244417" cy="258694"/>
            <a:chOff x="1098607" y="3056422"/>
            <a:chExt cx="244417" cy="258694"/>
          </a:xfrm>
        </p:grpSpPr>
        <p:sp>
          <p:nvSpPr>
            <p:cNvPr id="95" name="이등변 삼각형 94">
              <a:extLst>
                <a:ext uri="{FF2B5EF4-FFF2-40B4-BE49-F238E27FC236}">
                  <a16:creationId xmlns:a16="http://schemas.microsoft.com/office/drawing/2014/main" id="{6BC410E2-45CE-56BE-A8D3-946E49DBD9D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6" name="그룹 95">
              <a:extLst>
                <a:ext uri="{FF2B5EF4-FFF2-40B4-BE49-F238E27FC236}">
                  <a16:creationId xmlns:a16="http://schemas.microsoft.com/office/drawing/2014/main" id="{95211E62-A0CC-FA4B-C085-096B1D0C4B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7" name="Oval 593">
                <a:extLst>
                  <a:ext uri="{FF2B5EF4-FFF2-40B4-BE49-F238E27FC236}">
                    <a16:creationId xmlns:a16="http://schemas.microsoft.com/office/drawing/2014/main" id="{0415B9C5-AE56-9C17-0DCA-B2AB75001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8" name="TextBox 14">
                <a:extLst>
                  <a:ext uri="{FF2B5EF4-FFF2-40B4-BE49-F238E27FC236}">
                    <a16:creationId xmlns:a16="http://schemas.microsoft.com/office/drawing/2014/main" id="{AA5C253C-6B19-58DF-6BCA-AC5095EA1AD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5" name="그림 24">
            <a:extLst>
              <a:ext uri="{FF2B5EF4-FFF2-40B4-BE49-F238E27FC236}">
                <a16:creationId xmlns:a16="http://schemas.microsoft.com/office/drawing/2014/main" id="{0F7FA511-505E-3905-5E51-17CCBC8B14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30956" y="4138588"/>
            <a:ext cx="990738" cy="352474"/>
          </a:xfrm>
          <a:prstGeom prst="rect">
            <a:avLst/>
          </a:prstGeom>
        </p:spPr>
      </p:pic>
      <p:grpSp>
        <p:nvGrpSpPr>
          <p:cNvPr id="28" name="그룹 27">
            <a:extLst>
              <a:ext uri="{FF2B5EF4-FFF2-40B4-BE49-F238E27FC236}">
                <a16:creationId xmlns:a16="http://schemas.microsoft.com/office/drawing/2014/main" id="{095DE1C2-A049-8138-08EE-EC3391D731F1}"/>
              </a:ext>
            </a:extLst>
          </p:cNvPr>
          <p:cNvGrpSpPr/>
          <p:nvPr/>
        </p:nvGrpSpPr>
        <p:grpSpPr>
          <a:xfrm>
            <a:off x="2872383" y="3933198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5FF424D0-EF81-8A22-5D65-A74D03AB952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91DC333A-FAAF-DA30-4327-051412708B4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2506E807-9D61-D1CC-A818-FDB7AF99A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" name="TextBox 14">
                <a:extLst>
                  <a:ext uri="{FF2B5EF4-FFF2-40B4-BE49-F238E27FC236}">
                    <a16:creationId xmlns:a16="http://schemas.microsoft.com/office/drawing/2014/main" id="{BFCB7E74-EB53-3D0D-F28F-51D5AFF5FE4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C85E4E46-D712-7589-8A88-26E1E86AEEBC}"/>
              </a:ext>
            </a:extLst>
          </p:cNvPr>
          <p:cNvSpPr/>
          <p:nvPr/>
        </p:nvSpPr>
        <p:spPr>
          <a:xfrm>
            <a:off x="5684862" y="248209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FD54B626-24C1-0E09-FE59-F712263BE96E}"/>
              </a:ext>
            </a:extLst>
          </p:cNvPr>
          <p:cNvGrpSpPr/>
          <p:nvPr/>
        </p:nvGrpSpPr>
        <p:grpSpPr>
          <a:xfrm rot="5400000">
            <a:off x="6223976" y="24866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1270CAE0-68FF-41F0-E792-F924A7D8BA7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" name="Oval 593">
              <a:extLst>
                <a:ext uri="{FF2B5EF4-FFF2-40B4-BE49-F238E27FC236}">
                  <a16:creationId xmlns:a16="http://schemas.microsoft.com/office/drawing/2014/main" id="{DF17574E-1B4B-8D4B-0BC2-D366E2B83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0472775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0E336699-B77C-37DA-4CFE-A8B20F0709EC}"/>
              </a:ext>
            </a:extLst>
          </p:cNvPr>
          <p:cNvSpPr/>
          <p:nvPr/>
        </p:nvSpPr>
        <p:spPr>
          <a:xfrm>
            <a:off x="-101600" y="289931"/>
            <a:ext cx="8258628" cy="52322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A4E0364A-0E8A-0AA8-7778-B907447481C0}"/>
              </a:ext>
            </a:extLst>
          </p:cNvPr>
          <p:cNvSpPr/>
          <p:nvPr/>
        </p:nvSpPr>
        <p:spPr>
          <a:xfrm>
            <a:off x="8316686" y="289932"/>
            <a:ext cx="3966029" cy="518978"/>
          </a:xfrm>
          <a:prstGeom prst="round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8F9CBD7-D237-2185-4643-7FEA4AA90922}"/>
              </a:ext>
            </a:extLst>
          </p:cNvPr>
          <p:cNvSpPr txBox="1"/>
          <p:nvPr/>
        </p:nvSpPr>
        <p:spPr>
          <a:xfrm>
            <a:off x="199571" y="361316"/>
            <a:ext cx="36576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2000" b="1">
                <a:solidFill>
                  <a:schemeClr val="bg1"/>
                </a:solidFill>
                <a:latin typeface="+mj-ea"/>
                <a:ea typeface="+mj-ea"/>
              </a:rPr>
              <a:t>목차</a:t>
            </a:r>
            <a:endParaRPr lang="ko-KR" altLang="en-US" sz="2000"/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E35E543A-0D3E-8B36-6DBC-D96F22502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5537" y="2132057"/>
            <a:ext cx="3135638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화면 레이아웃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6" name="Rectangle 12">
            <a:extLst>
              <a:ext uri="{FF2B5EF4-FFF2-40B4-BE49-F238E27FC236}">
                <a16:creationId xmlns:a16="http://schemas.microsoft.com/office/drawing/2014/main" id="{BFF0325C-A2B4-D5F1-7F4F-A093BA8EA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75" y="2257876"/>
            <a:ext cx="561825" cy="3603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latinLnBrk="0" hangingPunct="0">
              <a:buFont typeface="Wingdings" pitchFamily="2" charset="2"/>
              <a:buNone/>
            </a:pPr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1</a:t>
            </a: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61AE9DF2-EAA6-C564-FFB8-6B2B74D0A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5537" y="2879770"/>
            <a:ext cx="3135638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사용자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" name="Rectangle 12">
            <a:extLst>
              <a:ext uri="{FF2B5EF4-FFF2-40B4-BE49-F238E27FC236}">
                <a16:creationId xmlns:a16="http://schemas.microsoft.com/office/drawing/2014/main" id="{823F234F-E2E2-4E66-4A29-C6BCF6F20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75" y="3007949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2</a:t>
            </a: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FB172E33-23E1-C88F-DE6E-BE6976594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8" y="3627483"/>
            <a:ext cx="3132136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포인트</a:t>
            </a: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구매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0" name="Rectangle 12">
            <a:extLst>
              <a:ext uri="{FF2B5EF4-FFF2-40B4-BE49-F238E27FC236}">
                <a16:creationId xmlns:a16="http://schemas.microsoft.com/office/drawing/2014/main" id="{DDA6ED5B-A3D1-4704-4F32-D443EA8F2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75" y="3758023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3</a:t>
            </a:r>
          </a:p>
        </p:txBody>
      </p:sp>
      <p:sp>
        <p:nvSpPr>
          <p:cNvPr id="29" name="Rectangle 7">
            <a:extLst>
              <a:ext uri="{FF2B5EF4-FFF2-40B4-BE49-F238E27FC236}">
                <a16:creationId xmlns:a16="http://schemas.microsoft.com/office/drawing/2014/main" id="{8B526523-AEF9-DBFE-23F1-AAAFF79AD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1944" y="4373995"/>
            <a:ext cx="3135638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시스템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2" name="Rectangle 12">
            <a:extLst>
              <a:ext uri="{FF2B5EF4-FFF2-40B4-BE49-F238E27FC236}">
                <a16:creationId xmlns:a16="http://schemas.microsoft.com/office/drawing/2014/main" id="{2665A3B6-1AA0-3627-46DD-B25E89BD9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75" y="4518864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4</a:t>
            </a:r>
          </a:p>
        </p:txBody>
      </p:sp>
      <p:sp>
        <p:nvSpPr>
          <p:cNvPr id="13" name="Rectangle 7">
            <a:extLst>
              <a:ext uri="{FF2B5EF4-FFF2-40B4-BE49-F238E27FC236}">
                <a16:creationId xmlns:a16="http://schemas.microsoft.com/office/drawing/2014/main" id="{C86E060B-4F40-93BF-6E3B-F451765B8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0694" y="2873201"/>
            <a:ext cx="3111710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공지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4" name="Rectangle 12">
            <a:extLst>
              <a:ext uri="{FF2B5EF4-FFF2-40B4-BE49-F238E27FC236}">
                <a16:creationId xmlns:a16="http://schemas.microsoft.com/office/drawing/2014/main" id="{C4108F43-92CB-07AA-40EE-9B37E5EE0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9782" y="3000580"/>
            <a:ext cx="561825" cy="3603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latinLnBrk="0" hangingPunct="0">
              <a:buFont typeface="Wingdings" pitchFamily="2" charset="2"/>
              <a:buNone/>
            </a:pPr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6</a:t>
            </a:r>
          </a:p>
        </p:txBody>
      </p:sp>
      <p:sp>
        <p:nvSpPr>
          <p:cNvPr id="15" name="Rectangle 7">
            <a:extLst>
              <a:ext uri="{FF2B5EF4-FFF2-40B4-BE49-F238E27FC236}">
                <a16:creationId xmlns:a16="http://schemas.microsoft.com/office/drawing/2014/main" id="{13488733-D497-419F-2370-0F6AF1D356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0694" y="3620914"/>
            <a:ext cx="3111710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온라인몰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6" name="Rectangle 12">
            <a:extLst>
              <a:ext uri="{FF2B5EF4-FFF2-40B4-BE49-F238E27FC236}">
                <a16:creationId xmlns:a16="http://schemas.microsoft.com/office/drawing/2014/main" id="{892F7491-7F7D-019B-177F-18F5C7EDE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9780" y="3749093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7</a:t>
            </a:r>
          </a:p>
        </p:txBody>
      </p:sp>
      <p:sp>
        <p:nvSpPr>
          <p:cNvPr id="25" name="슬라이드 번호 개체 틀 15">
            <a:extLst>
              <a:ext uri="{FF2B5EF4-FFF2-40B4-BE49-F238E27FC236}">
                <a16:creationId xmlns:a16="http://schemas.microsoft.com/office/drawing/2014/main" id="{94EFBF79-A3ED-E8E2-87C5-BA9DAEB67A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20225" y="6491868"/>
            <a:ext cx="2743200" cy="365125"/>
          </a:xfrm>
        </p:spPr>
        <p:txBody>
          <a:bodyPr/>
          <a:lstStyle/>
          <a:p>
            <a:fld id="{570C7F58-70B2-401F-A845-12B5C0580F1B}" type="slidenum">
              <a:rPr lang="ko-KR" altLang="en-US" smtClean="0"/>
              <a:pPr/>
              <a:t>4</a:t>
            </a:fld>
            <a:endParaRPr lang="ko-KR" altLang="en-US"/>
          </a:p>
        </p:txBody>
      </p:sp>
      <p:sp>
        <p:nvSpPr>
          <p:cNvPr id="27" name="Rectangle 7">
            <a:extLst>
              <a:ext uri="{FF2B5EF4-FFF2-40B4-BE49-F238E27FC236}">
                <a16:creationId xmlns:a16="http://schemas.microsoft.com/office/drawing/2014/main" id="{FCFE6E3E-73AE-B97A-ACA0-B9542FD62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0694" y="2114895"/>
            <a:ext cx="3111710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배너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8" name="Rectangle 12">
            <a:extLst>
              <a:ext uri="{FF2B5EF4-FFF2-40B4-BE49-F238E27FC236}">
                <a16:creationId xmlns:a16="http://schemas.microsoft.com/office/drawing/2014/main" id="{9CD2A7C9-8253-0098-3373-2B8A1A710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9780" y="2242687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5</a:t>
            </a:r>
          </a:p>
        </p:txBody>
      </p:sp>
      <p:sp>
        <p:nvSpPr>
          <p:cNvPr id="39" name="Rectangle 7">
            <a:extLst>
              <a:ext uri="{FF2B5EF4-FFF2-40B4-BE49-F238E27FC236}">
                <a16:creationId xmlns:a16="http://schemas.microsoft.com/office/drawing/2014/main" id="{B91A7445-9A08-CB3D-571D-5471C2035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0694" y="4375196"/>
            <a:ext cx="3111710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스마트 오더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40" name="Rectangle 12">
            <a:extLst>
              <a:ext uri="{FF2B5EF4-FFF2-40B4-BE49-F238E27FC236}">
                <a16:creationId xmlns:a16="http://schemas.microsoft.com/office/drawing/2014/main" id="{C11547A5-2B21-DC5C-0E33-580CA0BEA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4418" y="4520065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8</a:t>
            </a:r>
          </a:p>
        </p:txBody>
      </p:sp>
    </p:spTree>
    <p:extLst>
      <p:ext uri="{BB962C8B-B14F-4D97-AF65-F5344CB8AC3E}">
        <p14:creationId xmlns:p14="http://schemas.microsoft.com/office/powerpoint/2010/main" val="280193462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0357549"/>
              </p:ext>
            </p:extLst>
          </p:nvPr>
        </p:nvGraphicFramePr>
        <p:xfrm>
          <a:off x="7794170" y="725881"/>
          <a:ext cx="4397830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 정보 상세 확인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수정을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4966728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비밀번호 초기화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(3-1)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생성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018071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관리자 회원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AD-04-0010(1)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40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239924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관리자 회원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579360" y="681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DF44F3DA-6012-B84C-1E6B-CF4D15F7385B}"/>
              </a:ext>
            </a:extLst>
          </p:cNvPr>
          <p:cNvSpPr txBox="1"/>
          <p:nvPr/>
        </p:nvSpPr>
        <p:spPr>
          <a:xfrm>
            <a:off x="488680" y="1245980"/>
            <a:ext cx="1895475" cy="27662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권한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전화번호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이메일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가입일자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최근 로그인 일자</a:t>
            </a:r>
            <a:endParaRPr lang="en-US" altLang="ko-KR" sz="900"/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70F8AFE0-5A89-31E8-7242-74CB583644CD}"/>
              </a:ext>
            </a:extLst>
          </p:cNvPr>
          <p:cNvSpPr/>
          <p:nvPr/>
        </p:nvSpPr>
        <p:spPr>
          <a:xfrm>
            <a:off x="2842626" y="453051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67094B0A-45AD-D60D-CB7F-195555E35E45}"/>
              </a:ext>
            </a:extLst>
          </p:cNvPr>
          <p:cNvSpPr/>
          <p:nvPr/>
        </p:nvSpPr>
        <p:spPr>
          <a:xfrm>
            <a:off x="3483942" y="4530515"/>
            <a:ext cx="105795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비밀번호 초기화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ACF05D04-E5A4-6150-C15C-6A43FA553B4F}"/>
              </a:ext>
            </a:extLst>
          </p:cNvPr>
          <p:cNvSpPr/>
          <p:nvPr/>
        </p:nvSpPr>
        <p:spPr>
          <a:xfrm>
            <a:off x="4649808" y="453051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617CC7B1-90F3-94DB-3402-5E421BB6CF9C}"/>
              </a:ext>
            </a:extLst>
          </p:cNvPr>
          <p:cNvSpPr/>
          <p:nvPr/>
        </p:nvSpPr>
        <p:spPr>
          <a:xfrm>
            <a:off x="1654196" y="1287616"/>
            <a:ext cx="2774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001BBF1A-E253-04C3-AFEA-193957AC3C73}"/>
              </a:ext>
            </a:extLst>
          </p:cNvPr>
          <p:cNvSpPr/>
          <p:nvPr/>
        </p:nvSpPr>
        <p:spPr>
          <a:xfrm>
            <a:off x="1654196" y="1687936"/>
            <a:ext cx="2774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6C1BBC10-B741-C456-9383-E825BAEC432A}"/>
              </a:ext>
            </a:extLst>
          </p:cNvPr>
          <p:cNvSpPr/>
          <p:nvPr/>
        </p:nvSpPr>
        <p:spPr>
          <a:xfrm>
            <a:off x="1654195" y="2107383"/>
            <a:ext cx="10572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 관리자        ▼</a:t>
            </a: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DFB17785-D770-13DF-FA26-07952699A74F}"/>
              </a:ext>
            </a:extLst>
          </p:cNvPr>
          <p:cNvSpPr/>
          <p:nvPr/>
        </p:nvSpPr>
        <p:spPr>
          <a:xfrm>
            <a:off x="1654195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010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040F763B-F4C5-BF78-687B-F3BA2899C152}"/>
              </a:ext>
            </a:extLst>
          </p:cNvPr>
          <p:cNvSpPr/>
          <p:nvPr/>
        </p:nvSpPr>
        <p:spPr>
          <a:xfrm>
            <a:off x="2540426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8055D405-27BD-10C9-3DB3-C9F807040294}"/>
              </a:ext>
            </a:extLst>
          </p:cNvPr>
          <p:cNvSpPr/>
          <p:nvPr/>
        </p:nvSpPr>
        <p:spPr>
          <a:xfrm>
            <a:off x="3437953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41F65BBD-7C24-5BD1-8875-BEC7AEC9D723}"/>
              </a:ext>
            </a:extLst>
          </p:cNvPr>
          <p:cNvSpPr/>
          <p:nvPr/>
        </p:nvSpPr>
        <p:spPr>
          <a:xfrm>
            <a:off x="1654767" y="2934492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test1234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3D96D625-6438-BD48-3F1C-885119094733}"/>
              </a:ext>
            </a:extLst>
          </p:cNvPr>
          <p:cNvSpPr/>
          <p:nvPr/>
        </p:nvSpPr>
        <p:spPr>
          <a:xfrm>
            <a:off x="2855229" y="2934492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naver.com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6C8338C-83F8-30E1-BAFD-C4215E0D7ECF}"/>
              </a:ext>
            </a:extLst>
          </p:cNvPr>
          <p:cNvSpPr txBox="1"/>
          <p:nvPr/>
        </p:nvSpPr>
        <p:spPr>
          <a:xfrm>
            <a:off x="2662535" y="294897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@</a:t>
            </a:r>
            <a:endParaRPr lang="ko-KR" altLang="en-US" sz="80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A9F38EE-81CB-8D02-80F5-E7F4EA96E46B}"/>
              </a:ext>
            </a:extLst>
          </p:cNvPr>
          <p:cNvSpPr txBox="1"/>
          <p:nvPr/>
        </p:nvSpPr>
        <p:spPr>
          <a:xfrm>
            <a:off x="2379391" y="253482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8086ADE-EDAE-052B-FC3F-FC448CD3581C}"/>
              </a:ext>
            </a:extLst>
          </p:cNvPr>
          <p:cNvSpPr txBox="1"/>
          <p:nvPr/>
        </p:nvSpPr>
        <p:spPr>
          <a:xfrm>
            <a:off x="3269685" y="254435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7947EDA4-2FC1-46BA-D8FD-404298A23A81}"/>
              </a:ext>
            </a:extLst>
          </p:cNvPr>
          <p:cNvSpPr txBox="1"/>
          <p:nvPr/>
        </p:nvSpPr>
        <p:spPr>
          <a:xfrm>
            <a:off x="449994" y="127399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6C09BC8-71F0-315F-8D2A-C42A1391E49D}"/>
              </a:ext>
            </a:extLst>
          </p:cNvPr>
          <p:cNvSpPr txBox="1"/>
          <p:nvPr/>
        </p:nvSpPr>
        <p:spPr>
          <a:xfrm>
            <a:off x="448096" y="167400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1E3D79F3-9160-4591-F33B-C1485BC7E16F}"/>
              </a:ext>
            </a:extLst>
          </p:cNvPr>
          <p:cNvGrpSpPr/>
          <p:nvPr/>
        </p:nvGrpSpPr>
        <p:grpSpPr>
          <a:xfrm>
            <a:off x="3065520" y="4301649"/>
            <a:ext cx="244417" cy="258694"/>
            <a:chOff x="1098607" y="3056422"/>
            <a:chExt cx="244417" cy="258694"/>
          </a:xfrm>
        </p:grpSpPr>
        <p:sp>
          <p:nvSpPr>
            <p:cNvPr id="57" name="이등변 삼각형 56">
              <a:extLst>
                <a:ext uri="{FF2B5EF4-FFF2-40B4-BE49-F238E27FC236}">
                  <a16:creationId xmlns:a16="http://schemas.microsoft.com/office/drawing/2014/main" id="{AAC34427-8FA4-BC5B-696B-9D22FDBC0C9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9D56BA3B-2DC5-3173-BC68-F2A25B4208A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9" name="Oval 593">
                <a:extLst>
                  <a:ext uri="{FF2B5EF4-FFF2-40B4-BE49-F238E27FC236}">
                    <a16:creationId xmlns:a16="http://schemas.microsoft.com/office/drawing/2014/main" id="{72D71EED-BE49-4654-D156-DA6DF2733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0" name="TextBox 14">
                <a:extLst>
                  <a:ext uri="{FF2B5EF4-FFF2-40B4-BE49-F238E27FC236}">
                    <a16:creationId xmlns:a16="http://schemas.microsoft.com/office/drawing/2014/main" id="{E11564DC-91F6-2D80-7255-0A674EF44BD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40C90A0C-E453-2698-1626-651BDFB22614}"/>
              </a:ext>
            </a:extLst>
          </p:cNvPr>
          <p:cNvGrpSpPr/>
          <p:nvPr/>
        </p:nvGrpSpPr>
        <p:grpSpPr>
          <a:xfrm>
            <a:off x="4184580" y="4293914"/>
            <a:ext cx="244417" cy="258694"/>
            <a:chOff x="1098607" y="3056422"/>
            <a:chExt cx="244417" cy="258694"/>
          </a:xfrm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25637C41-8848-02A0-33A8-4B65B084626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F852600C-765F-F614-A40B-1DD390BDECB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38296BBC-B378-728C-3CFD-6283131E2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4FA3D717-3C95-B13C-0A4D-18ABD66425D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A768733F-28F6-8952-9D73-C723F80FFA49}"/>
              </a:ext>
            </a:extLst>
          </p:cNvPr>
          <p:cNvSpPr/>
          <p:nvPr/>
        </p:nvSpPr>
        <p:spPr>
          <a:xfrm>
            <a:off x="7362405" y="511110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8320F19-66C5-E205-749C-0D5151906A3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7427205" y="541422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F8A8626-08E8-F286-2106-561BE6BBA6E2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8912698" y="606857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취소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1F7AE8C-869A-EF3D-0447-3272F8A8B3B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041878" y="606857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확인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Close Button">
            <a:extLst>
              <a:ext uri="{FF2B5EF4-FFF2-40B4-BE49-F238E27FC236}">
                <a16:creationId xmlns:a16="http://schemas.microsoft.com/office/drawing/2014/main" id="{024E9937-504E-0206-D8C7-D8339DAB387A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0392119" y="519040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52EE9E3-9B5C-CB13-77BA-6F92DBE15D9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7462754" y="556317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비밀번호를 초기화하고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, 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임시 비밀번호를 이메일로 발송합니다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0A9C631-E066-32B4-F545-4F18C08F8D2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362405" y="512953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04" name="그룹 103">
            <a:extLst>
              <a:ext uri="{FF2B5EF4-FFF2-40B4-BE49-F238E27FC236}">
                <a16:creationId xmlns:a16="http://schemas.microsoft.com/office/drawing/2014/main" id="{74C593C0-0A37-EE47-B65D-CDC0B268F0B9}"/>
              </a:ext>
            </a:extLst>
          </p:cNvPr>
          <p:cNvGrpSpPr/>
          <p:nvPr/>
        </p:nvGrpSpPr>
        <p:grpSpPr>
          <a:xfrm>
            <a:off x="7417564" y="4861657"/>
            <a:ext cx="244417" cy="258694"/>
            <a:chOff x="1098607" y="3056422"/>
            <a:chExt cx="244417" cy="258694"/>
          </a:xfrm>
        </p:grpSpPr>
        <p:sp>
          <p:nvSpPr>
            <p:cNvPr id="105" name="이등변 삼각형 104">
              <a:extLst>
                <a:ext uri="{FF2B5EF4-FFF2-40B4-BE49-F238E27FC236}">
                  <a16:creationId xmlns:a16="http://schemas.microsoft.com/office/drawing/2014/main" id="{BD72BBE7-5072-4275-2716-078E067BA52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6" name="그룹 105">
              <a:extLst>
                <a:ext uri="{FF2B5EF4-FFF2-40B4-BE49-F238E27FC236}">
                  <a16:creationId xmlns:a16="http://schemas.microsoft.com/office/drawing/2014/main" id="{9F7AFBAC-5032-8D95-F5BB-102A2C36594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7" name="Oval 593">
                <a:extLst>
                  <a:ext uri="{FF2B5EF4-FFF2-40B4-BE49-F238E27FC236}">
                    <a16:creationId xmlns:a16="http://schemas.microsoft.com/office/drawing/2014/main" id="{A0B0BAD3-F3C1-5975-DAC3-5F4D5B1CE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8" name="TextBox 14">
                <a:extLst>
                  <a:ext uri="{FF2B5EF4-FFF2-40B4-BE49-F238E27FC236}">
                    <a16:creationId xmlns:a16="http://schemas.microsoft.com/office/drawing/2014/main" id="{038E5FFB-2235-41EF-01CB-B0661EEB159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4" name="직사각형 113">
            <a:extLst>
              <a:ext uri="{FF2B5EF4-FFF2-40B4-BE49-F238E27FC236}">
                <a16:creationId xmlns:a16="http://schemas.microsoft.com/office/drawing/2014/main" id="{C4795C6F-13F0-1650-7429-BCB8F5B6EBF5}"/>
              </a:ext>
            </a:extLst>
          </p:cNvPr>
          <p:cNvSpPr/>
          <p:nvPr/>
        </p:nvSpPr>
        <p:spPr>
          <a:xfrm>
            <a:off x="3956736" y="513090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96C0F83-1469-0B71-A3A7-4AC502E17A4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021536" y="543402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BE792ED-E129-C3CE-2E58-7C4A2B1C381A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5507029" y="608837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7D02B4E-F709-1DE6-AD9E-584518CCC5F5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4636209" y="608837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8" name="Close Button">
            <a:extLst>
              <a:ext uri="{FF2B5EF4-FFF2-40B4-BE49-F238E27FC236}">
                <a16:creationId xmlns:a16="http://schemas.microsoft.com/office/drawing/2014/main" id="{4FC4DA8E-E5BF-3839-1475-BB922326053C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6986450" y="521020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50EE5BB-5DFF-0680-D6CF-BB8B1D03E90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4057085" y="558298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91861D0-A1C6-08A5-0307-89F095E8F941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3956736" y="514934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6FB2D7CB-0406-51D5-EC43-1B72621958D7}"/>
              </a:ext>
            </a:extLst>
          </p:cNvPr>
          <p:cNvGrpSpPr/>
          <p:nvPr/>
        </p:nvGrpSpPr>
        <p:grpSpPr>
          <a:xfrm>
            <a:off x="4009628" y="4889727"/>
            <a:ext cx="244417" cy="258694"/>
            <a:chOff x="1098607" y="3056422"/>
            <a:chExt cx="244417" cy="258694"/>
          </a:xfrm>
        </p:grpSpPr>
        <p:sp>
          <p:nvSpPr>
            <p:cNvPr id="122" name="이등변 삼각형 121">
              <a:extLst>
                <a:ext uri="{FF2B5EF4-FFF2-40B4-BE49-F238E27FC236}">
                  <a16:creationId xmlns:a16="http://schemas.microsoft.com/office/drawing/2014/main" id="{8528A519-95DF-B33D-893D-E6206C009D9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3" name="그룹 122">
              <a:extLst>
                <a:ext uri="{FF2B5EF4-FFF2-40B4-BE49-F238E27FC236}">
                  <a16:creationId xmlns:a16="http://schemas.microsoft.com/office/drawing/2014/main" id="{FE2D2D8B-42CC-DF9B-9871-DF91C556BE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4" name="Oval 593">
                <a:extLst>
                  <a:ext uri="{FF2B5EF4-FFF2-40B4-BE49-F238E27FC236}">
                    <a16:creationId xmlns:a16="http://schemas.microsoft.com/office/drawing/2014/main" id="{FE721FE0-2132-094B-D7A0-160DD8D0C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5" name="TextBox 14">
                <a:extLst>
                  <a:ext uri="{FF2B5EF4-FFF2-40B4-BE49-F238E27FC236}">
                    <a16:creationId xmlns:a16="http://schemas.microsoft.com/office/drawing/2014/main" id="{2B329194-62C0-ADC1-C672-837A9542388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6" name="사각형: 둥근 모서리 125">
            <a:extLst>
              <a:ext uri="{FF2B5EF4-FFF2-40B4-BE49-F238E27FC236}">
                <a16:creationId xmlns:a16="http://schemas.microsoft.com/office/drawing/2014/main" id="{9F12291B-1DA5-8F9E-DBEA-75350E307C64}"/>
              </a:ext>
            </a:extLst>
          </p:cNvPr>
          <p:cNvSpPr/>
          <p:nvPr/>
        </p:nvSpPr>
        <p:spPr>
          <a:xfrm>
            <a:off x="2201310" y="453051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000386E1-0BC0-9DFC-7B24-BAE15E4018BD}"/>
              </a:ext>
            </a:extLst>
          </p:cNvPr>
          <p:cNvGrpSpPr/>
          <p:nvPr/>
        </p:nvGrpSpPr>
        <p:grpSpPr>
          <a:xfrm>
            <a:off x="2402863" y="4301649"/>
            <a:ext cx="244417" cy="258694"/>
            <a:chOff x="1098607" y="3056422"/>
            <a:chExt cx="244417" cy="258694"/>
          </a:xfrm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A7DF0154-6266-5703-0981-DD37D1CD17D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3" name="그룹 52">
              <a:extLst>
                <a:ext uri="{FF2B5EF4-FFF2-40B4-BE49-F238E27FC236}">
                  <a16:creationId xmlns:a16="http://schemas.microsoft.com/office/drawing/2014/main" id="{6A5059D3-73B1-EDAD-C0A0-CBF5F757E9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4" name="Oval 593">
                <a:extLst>
                  <a:ext uri="{FF2B5EF4-FFF2-40B4-BE49-F238E27FC236}">
                    <a16:creationId xmlns:a16="http://schemas.microsoft.com/office/drawing/2014/main" id="{123C93FE-1AF2-2F51-3572-39E77E0D7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5" name="TextBox 14">
                <a:extLst>
                  <a:ext uri="{FF2B5EF4-FFF2-40B4-BE49-F238E27FC236}">
                    <a16:creationId xmlns:a16="http://schemas.microsoft.com/office/drawing/2014/main" id="{2A1D9525-E2D3-C8F9-E91B-2E53AE92FBB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7" name="그룹 126">
            <a:extLst>
              <a:ext uri="{FF2B5EF4-FFF2-40B4-BE49-F238E27FC236}">
                <a16:creationId xmlns:a16="http://schemas.microsoft.com/office/drawing/2014/main" id="{D033BF78-F97B-527D-A240-0F4DA2D9022C}"/>
              </a:ext>
            </a:extLst>
          </p:cNvPr>
          <p:cNvGrpSpPr/>
          <p:nvPr/>
        </p:nvGrpSpPr>
        <p:grpSpPr>
          <a:xfrm>
            <a:off x="4775414" y="4292540"/>
            <a:ext cx="244417" cy="258694"/>
            <a:chOff x="1098607" y="3056422"/>
            <a:chExt cx="244417" cy="258694"/>
          </a:xfrm>
        </p:grpSpPr>
        <p:sp>
          <p:nvSpPr>
            <p:cNvPr id="128" name="이등변 삼각형 127">
              <a:extLst>
                <a:ext uri="{FF2B5EF4-FFF2-40B4-BE49-F238E27FC236}">
                  <a16:creationId xmlns:a16="http://schemas.microsoft.com/office/drawing/2014/main" id="{33003FE4-2A4F-8C1E-6CCE-8A82DE6490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9" name="그룹 128">
              <a:extLst>
                <a:ext uri="{FF2B5EF4-FFF2-40B4-BE49-F238E27FC236}">
                  <a16:creationId xmlns:a16="http://schemas.microsoft.com/office/drawing/2014/main" id="{CC3B37A9-9A60-4582-B987-8697966AE31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0" name="Oval 593">
                <a:extLst>
                  <a:ext uri="{FF2B5EF4-FFF2-40B4-BE49-F238E27FC236}">
                    <a16:creationId xmlns:a16="http://schemas.microsoft.com/office/drawing/2014/main" id="{105554E0-EC41-F05B-550D-E466076C2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1" name="TextBox 14">
                <a:extLst>
                  <a:ext uri="{FF2B5EF4-FFF2-40B4-BE49-F238E27FC236}">
                    <a16:creationId xmlns:a16="http://schemas.microsoft.com/office/drawing/2014/main" id="{4E94DFCC-89DA-AFA1-F4F8-C345C4E7006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2" name="직사각형 131">
            <a:extLst>
              <a:ext uri="{FF2B5EF4-FFF2-40B4-BE49-F238E27FC236}">
                <a16:creationId xmlns:a16="http://schemas.microsoft.com/office/drawing/2014/main" id="{2DA003E3-D588-2E5B-951A-E25FE96C11BA}"/>
              </a:ext>
            </a:extLst>
          </p:cNvPr>
          <p:cNvSpPr/>
          <p:nvPr/>
        </p:nvSpPr>
        <p:spPr>
          <a:xfrm>
            <a:off x="529079" y="513187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1274D7-7355-8EAE-B15C-F363E4107F66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593879" y="543499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937C13D-752C-68EA-0A1F-0B42FC28EA00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2079372" y="608934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D771E1C-37A7-CB05-CFAC-B33D568FDD18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1208552" y="60893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6" name="Close Button">
            <a:extLst>
              <a:ext uri="{FF2B5EF4-FFF2-40B4-BE49-F238E27FC236}">
                <a16:creationId xmlns:a16="http://schemas.microsoft.com/office/drawing/2014/main" id="{02A11AE8-3B69-1C18-6DD1-F1B4290CC45A}"/>
              </a:ext>
            </a:extLst>
          </p:cNvPr>
          <p:cNvSpPr>
            <a:spLocks noChangeAspect="1"/>
          </p:cNvSpPr>
          <p:nvPr>
            <p:custDataLst>
              <p:tags r:id="rId16"/>
            </p:custDataLst>
          </p:nvPr>
        </p:nvSpPr>
        <p:spPr bwMode="auto">
          <a:xfrm>
            <a:off x="3558793" y="521118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14BE02B-6C77-C73D-3CEB-E4BF2EB11AEF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629428" y="558395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29446A2-48AF-F020-63E0-FA9A24A9538E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529079" y="515031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9" name="그룹 138">
            <a:extLst>
              <a:ext uri="{FF2B5EF4-FFF2-40B4-BE49-F238E27FC236}">
                <a16:creationId xmlns:a16="http://schemas.microsoft.com/office/drawing/2014/main" id="{62C9712C-F96F-AB66-9AB7-DDD68894780E}"/>
              </a:ext>
            </a:extLst>
          </p:cNvPr>
          <p:cNvGrpSpPr/>
          <p:nvPr/>
        </p:nvGrpSpPr>
        <p:grpSpPr>
          <a:xfrm>
            <a:off x="581971" y="4890698"/>
            <a:ext cx="244417" cy="258694"/>
            <a:chOff x="1098607" y="3056422"/>
            <a:chExt cx="244417" cy="258694"/>
          </a:xfrm>
        </p:grpSpPr>
        <p:sp>
          <p:nvSpPr>
            <p:cNvPr id="140" name="이등변 삼각형 139">
              <a:extLst>
                <a:ext uri="{FF2B5EF4-FFF2-40B4-BE49-F238E27FC236}">
                  <a16:creationId xmlns:a16="http://schemas.microsoft.com/office/drawing/2014/main" id="{3DDE80CD-0E15-B4A9-277A-E13F0730593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1" name="그룹 140">
              <a:extLst>
                <a:ext uri="{FF2B5EF4-FFF2-40B4-BE49-F238E27FC236}">
                  <a16:creationId xmlns:a16="http://schemas.microsoft.com/office/drawing/2014/main" id="{DD665C02-FA83-F90D-574C-994B7331143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2" name="Oval 593">
                <a:extLst>
                  <a:ext uri="{FF2B5EF4-FFF2-40B4-BE49-F238E27FC236}">
                    <a16:creationId xmlns:a16="http://schemas.microsoft.com/office/drawing/2014/main" id="{3E9C185E-1016-071C-C328-ADF508DCC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3" name="TextBox 14">
                <a:extLst>
                  <a:ext uri="{FF2B5EF4-FFF2-40B4-BE49-F238E27FC236}">
                    <a16:creationId xmlns:a16="http://schemas.microsoft.com/office/drawing/2014/main" id="{A0C099C8-682B-303E-E671-6431C378FD9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4" name="직사각형 143">
            <a:extLst>
              <a:ext uri="{FF2B5EF4-FFF2-40B4-BE49-F238E27FC236}">
                <a16:creationId xmlns:a16="http://schemas.microsoft.com/office/drawing/2014/main" id="{8F123F09-2C17-CFC8-EBBA-82CE058ED76F}"/>
              </a:ext>
            </a:extLst>
          </p:cNvPr>
          <p:cNvSpPr/>
          <p:nvPr/>
        </p:nvSpPr>
        <p:spPr>
          <a:xfrm>
            <a:off x="5117833" y="1806377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11F3A1E7-FB83-F1C4-82F5-9D9C8CC3787A}"/>
              </a:ext>
            </a:extLst>
          </p:cNvPr>
          <p:cNvSpPr txBox="1"/>
          <p:nvPr/>
        </p:nvSpPr>
        <p:spPr>
          <a:xfrm>
            <a:off x="5227956" y="1912723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관리자 검색</a:t>
            </a:r>
          </a:p>
        </p:txBody>
      </p:sp>
      <p:sp>
        <p:nvSpPr>
          <p:cNvPr id="146" name="곱하기 기호 145">
            <a:extLst>
              <a:ext uri="{FF2B5EF4-FFF2-40B4-BE49-F238E27FC236}">
                <a16:creationId xmlns:a16="http://schemas.microsoft.com/office/drawing/2014/main" id="{46E17BC4-7A25-D397-67F3-4BB9CD5DBBFB}"/>
              </a:ext>
            </a:extLst>
          </p:cNvPr>
          <p:cNvSpPr/>
          <p:nvPr/>
        </p:nvSpPr>
        <p:spPr>
          <a:xfrm>
            <a:off x="7675006" y="1888632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7" name="사각형: 둥근 모서리 146">
            <a:extLst>
              <a:ext uri="{FF2B5EF4-FFF2-40B4-BE49-F238E27FC236}">
                <a16:creationId xmlns:a16="http://schemas.microsoft.com/office/drawing/2014/main" id="{237D7603-458D-B9AF-404A-D0C1000971EE}"/>
              </a:ext>
            </a:extLst>
          </p:cNvPr>
          <p:cNvSpPr/>
          <p:nvPr/>
        </p:nvSpPr>
        <p:spPr>
          <a:xfrm>
            <a:off x="5909704" y="2340476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5D85A40F-F101-5A82-9ADC-5A8F5E0B2598}"/>
              </a:ext>
            </a:extLst>
          </p:cNvPr>
          <p:cNvSpPr txBox="1"/>
          <p:nvPr/>
        </p:nvSpPr>
        <p:spPr>
          <a:xfrm>
            <a:off x="5194469" y="2293687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D80174BE-B90F-F749-7D6A-7172AA6811F4}"/>
              </a:ext>
            </a:extLst>
          </p:cNvPr>
          <p:cNvSpPr/>
          <p:nvPr/>
        </p:nvSpPr>
        <p:spPr>
          <a:xfrm>
            <a:off x="7281577" y="266613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50" name="직선 연결선 149">
            <a:extLst>
              <a:ext uri="{FF2B5EF4-FFF2-40B4-BE49-F238E27FC236}">
                <a16:creationId xmlns:a16="http://schemas.microsoft.com/office/drawing/2014/main" id="{49373EB3-AAB8-1AE8-BD9A-0EB8666E9837}"/>
              </a:ext>
            </a:extLst>
          </p:cNvPr>
          <p:cNvCxnSpPr>
            <a:cxnSpLocks/>
          </p:cNvCxnSpPr>
          <p:nvPr/>
        </p:nvCxnSpPr>
        <p:spPr>
          <a:xfrm>
            <a:off x="5252269" y="3019844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6D08BB13-F203-5825-0276-2545EE63DAA0}"/>
              </a:ext>
            </a:extLst>
          </p:cNvPr>
          <p:cNvSpPr txBox="1"/>
          <p:nvPr/>
        </p:nvSpPr>
        <p:spPr>
          <a:xfrm>
            <a:off x="5227592" y="3024739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          </a:t>
            </a:r>
            <a:r>
              <a:rPr lang="ko-KR" altLang="en-US" sz="900"/>
              <a:t>관리자명</a:t>
            </a:r>
            <a:endParaRPr lang="en-US" altLang="ko-KR" sz="900"/>
          </a:p>
        </p:txBody>
      </p:sp>
      <p:cxnSp>
        <p:nvCxnSpPr>
          <p:cNvPr id="152" name="직선 연결선 151">
            <a:extLst>
              <a:ext uri="{FF2B5EF4-FFF2-40B4-BE49-F238E27FC236}">
                <a16:creationId xmlns:a16="http://schemas.microsoft.com/office/drawing/2014/main" id="{8433AEE4-0EAC-158B-BBBE-E08D4EF933D4}"/>
              </a:ext>
            </a:extLst>
          </p:cNvPr>
          <p:cNvCxnSpPr>
            <a:cxnSpLocks/>
          </p:cNvCxnSpPr>
          <p:nvPr/>
        </p:nvCxnSpPr>
        <p:spPr>
          <a:xfrm>
            <a:off x="5252269" y="3325760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53" name="TextBox 152">
            <a:extLst>
              <a:ext uri="{FF2B5EF4-FFF2-40B4-BE49-F238E27FC236}">
                <a16:creationId xmlns:a16="http://schemas.microsoft.com/office/drawing/2014/main" id="{C55332BA-693F-600D-FA53-B8AA0E70E68F}"/>
              </a:ext>
            </a:extLst>
          </p:cNvPr>
          <p:cNvSpPr txBox="1"/>
          <p:nvPr/>
        </p:nvSpPr>
        <p:spPr>
          <a:xfrm>
            <a:off x="5218355" y="3328870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/>
              <a:t>test1111            </a:t>
            </a:r>
            <a:r>
              <a:rPr lang="ko-KR" altLang="en-US" sz="900"/>
              <a:t>홍길동</a:t>
            </a:r>
            <a:endParaRPr lang="en-US" altLang="ko-KR" sz="900"/>
          </a:p>
        </p:txBody>
      </p:sp>
      <p:grpSp>
        <p:nvGrpSpPr>
          <p:cNvPr id="154" name="그룹 153">
            <a:extLst>
              <a:ext uri="{FF2B5EF4-FFF2-40B4-BE49-F238E27FC236}">
                <a16:creationId xmlns:a16="http://schemas.microsoft.com/office/drawing/2014/main" id="{BA293AA8-4D34-896C-7A2B-716781EFF3D8}"/>
              </a:ext>
            </a:extLst>
          </p:cNvPr>
          <p:cNvGrpSpPr/>
          <p:nvPr/>
        </p:nvGrpSpPr>
        <p:grpSpPr>
          <a:xfrm>
            <a:off x="7621842" y="2465571"/>
            <a:ext cx="244417" cy="258694"/>
            <a:chOff x="1098607" y="3056422"/>
            <a:chExt cx="244417" cy="258694"/>
          </a:xfrm>
        </p:grpSpPr>
        <p:sp>
          <p:nvSpPr>
            <p:cNvPr id="155" name="이등변 삼각형 154">
              <a:extLst>
                <a:ext uri="{FF2B5EF4-FFF2-40B4-BE49-F238E27FC236}">
                  <a16:creationId xmlns:a16="http://schemas.microsoft.com/office/drawing/2014/main" id="{C45D896F-9B19-E4C1-C010-A4AF84E4432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6" name="그룹 155">
              <a:extLst>
                <a:ext uri="{FF2B5EF4-FFF2-40B4-BE49-F238E27FC236}">
                  <a16:creationId xmlns:a16="http://schemas.microsoft.com/office/drawing/2014/main" id="{4D884E52-46B9-1E9A-F210-39577F34B42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7" name="Oval 593">
                <a:extLst>
                  <a:ext uri="{FF2B5EF4-FFF2-40B4-BE49-F238E27FC236}">
                    <a16:creationId xmlns:a16="http://schemas.microsoft.com/office/drawing/2014/main" id="{A1A72320-7077-967F-7394-9190F8FA4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8" name="TextBox 14">
                <a:extLst>
                  <a:ext uri="{FF2B5EF4-FFF2-40B4-BE49-F238E27FC236}">
                    <a16:creationId xmlns:a16="http://schemas.microsoft.com/office/drawing/2014/main" id="{527445F1-2289-0A3F-A86D-B76B69AEDD4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B5A63C82-FEF5-A35B-C687-4A46091B9449}"/>
              </a:ext>
            </a:extLst>
          </p:cNvPr>
          <p:cNvGrpSpPr/>
          <p:nvPr/>
        </p:nvGrpSpPr>
        <p:grpSpPr>
          <a:xfrm>
            <a:off x="5909704" y="2872230"/>
            <a:ext cx="244417" cy="258694"/>
            <a:chOff x="1098607" y="3056422"/>
            <a:chExt cx="244417" cy="258694"/>
          </a:xfrm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95DF3AA6-3597-2E84-E9FF-FF8AEB24DF9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1" name="그룹 160">
              <a:extLst>
                <a:ext uri="{FF2B5EF4-FFF2-40B4-BE49-F238E27FC236}">
                  <a16:creationId xmlns:a16="http://schemas.microsoft.com/office/drawing/2014/main" id="{BA36749D-795D-1122-51EE-A8E5BCEF420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2" name="Oval 593">
                <a:extLst>
                  <a:ext uri="{FF2B5EF4-FFF2-40B4-BE49-F238E27FC236}">
                    <a16:creationId xmlns:a16="http://schemas.microsoft.com/office/drawing/2014/main" id="{8BE06DF9-F52F-72A8-C965-1B8D3527C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3" name="TextBox 14">
                <a:extLst>
                  <a:ext uri="{FF2B5EF4-FFF2-40B4-BE49-F238E27FC236}">
                    <a16:creationId xmlns:a16="http://schemas.microsoft.com/office/drawing/2014/main" id="{99DAB3FD-9DE0-00CE-80DD-638E36E8F84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64" name="그래픽 163" descr="돋보기 단색으로 채워진">
            <a:extLst>
              <a:ext uri="{FF2B5EF4-FFF2-40B4-BE49-F238E27FC236}">
                <a16:creationId xmlns:a16="http://schemas.microsoft.com/office/drawing/2014/main" id="{1295BEBA-DB54-458A-64E9-504FF7BBDBD6}"/>
              </a:ext>
            </a:extLst>
          </p:cNvPr>
          <p:cNvPicPr>
            <a:picLocks noChangeAspect="1"/>
          </p:cNvPicPr>
          <p:nvPr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7"/>
              </a:ext>
            </a:extLst>
          </a:blip>
          <a:stretch>
            <a:fillRect/>
          </a:stretch>
        </p:blipFill>
        <p:spPr>
          <a:xfrm>
            <a:off x="4498427" y="1329190"/>
            <a:ext cx="145373" cy="147683"/>
          </a:xfrm>
          <a:prstGeom prst="rect">
            <a:avLst/>
          </a:prstGeom>
        </p:spPr>
      </p:pic>
      <p:cxnSp>
        <p:nvCxnSpPr>
          <p:cNvPr id="166" name="직선 화살표 연결선 165">
            <a:extLst>
              <a:ext uri="{FF2B5EF4-FFF2-40B4-BE49-F238E27FC236}">
                <a16:creationId xmlns:a16="http://schemas.microsoft.com/office/drawing/2014/main" id="{BEDB8613-312B-24D2-5501-5E3CD44E2465}"/>
              </a:ext>
            </a:extLst>
          </p:cNvPr>
          <p:cNvCxnSpPr>
            <a:cxnSpLocks/>
            <a:stCxn id="164" idx="3"/>
          </p:cNvCxnSpPr>
          <p:nvPr/>
        </p:nvCxnSpPr>
        <p:spPr>
          <a:xfrm>
            <a:off x="4643800" y="1403032"/>
            <a:ext cx="574555" cy="5508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68D6D586-10A4-A1B8-857B-B5B97C5B21A5}"/>
              </a:ext>
            </a:extLst>
          </p:cNvPr>
          <p:cNvSpPr txBox="1"/>
          <p:nvPr/>
        </p:nvSpPr>
        <p:spPr>
          <a:xfrm>
            <a:off x="466151" y="285644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BBE3DCEF-CD1C-4974-E692-F65C7342295A}"/>
              </a:ext>
            </a:extLst>
          </p:cNvPr>
          <p:cNvSpPr/>
          <p:nvPr/>
        </p:nvSpPr>
        <p:spPr>
          <a:xfrm>
            <a:off x="1654196" y="3326957"/>
            <a:ext cx="27748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2023-03-03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71CFBBC7-27F1-948E-16FE-C2BF2C764AB9}"/>
              </a:ext>
            </a:extLst>
          </p:cNvPr>
          <p:cNvSpPr/>
          <p:nvPr/>
        </p:nvSpPr>
        <p:spPr>
          <a:xfrm>
            <a:off x="1654196" y="3746265"/>
            <a:ext cx="27748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2023-03-04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8722A3-3C40-2B0F-C1CC-61151BE6649D}"/>
              </a:ext>
            </a:extLst>
          </p:cNvPr>
          <p:cNvSpPr txBox="1"/>
          <p:nvPr/>
        </p:nvSpPr>
        <p:spPr>
          <a:xfrm>
            <a:off x="8108373" y="2334765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08F2BA97-5A80-0C18-3A17-7A5EAFF89C4B}"/>
              </a:ext>
            </a:extLst>
          </p:cNvPr>
          <p:cNvSpPr/>
          <p:nvPr/>
        </p:nvSpPr>
        <p:spPr>
          <a:xfrm>
            <a:off x="8255978" y="342676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148C5E9-2D84-8B75-6520-F397FCB11B51}"/>
              </a:ext>
            </a:extLst>
          </p:cNvPr>
          <p:cNvSpPr/>
          <p:nvPr>
            <p:custDataLst>
              <p:tags r:id="rId19"/>
            </p:custDataLst>
          </p:nvPr>
        </p:nvSpPr>
        <p:spPr>
          <a:xfrm>
            <a:off x="8320778" y="372988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A4108CB-0750-27A1-551F-6139D86B54B7}"/>
              </a:ext>
            </a:extLst>
          </p:cNvPr>
          <p:cNvSpPr>
            <a:spLocks/>
          </p:cNvSpPr>
          <p:nvPr>
            <p:custDataLst>
              <p:tags r:id="rId20"/>
            </p:custDataLst>
          </p:nvPr>
        </p:nvSpPr>
        <p:spPr bwMode="auto">
          <a:xfrm>
            <a:off x="9806271" y="438423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C5A0DD0-57B6-5C33-414F-6BF13A490F2B}"/>
              </a:ext>
            </a:extLst>
          </p:cNvPr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8935451" y="438423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Close Button">
            <a:extLst>
              <a:ext uri="{FF2B5EF4-FFF2-40B4-BE49-F238E27FC236}">
                <a16:creationId xmlns:a16="http://schemas.microsoft.com/office/drawing/2014/main" id="{F6C85CD0-E509-79AB-C2F4-728F47764022}"/>
              </a:ext>
            </a:extLst>
          </p:cNvPr>
          <p:cNvSpPr>
            <a:spLocks noChangeAspect="1"/>
          </p:cNvSpPr>
          <p:nvPr>
            <p:custDataLst>
              <p:tags r:id="rId22"/>
            </p:custDataLst>
          </p:nvPr>
        </p:nvSpPr>
        <p:spPr bwMode="auto">
          <a:xfrm>
            <a:off x="11285692" y="350606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6FA027E-ACC2-7233-74D7-93C1A1EFD26D}"/>
              </a:ext>
            </a:extLst>
          </p:cNvPr>
          <p:cNvSpPr>
            <a:spLocks/>
          </p:cNvSpPr>
          <p:nvPr>
            <p:custDataLst>
              <p:tags r:id="rId23"/>
            </p:custDataLst>
          </p:nvPr>
        </p:nvSpPr>
        <p:spPr bwMode="auto">
          <a:xfrm>
            <a:off x="8356327" y="387883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534B577-4CF1-6C0A-B39A-86D0E0A088DA}"/>
              </a:ext>
            </a:extLst>
          </p:cNvPr>
          <p:cNvSpPr>
            <a:spLocks/>
          </p:cNvSpPr>
          <p:nvPr>
            <p:custDataLst>
              <p:tags r:id="rId24"/>
            </p:custDataLst>
          </p:nvPr>
        </p:nvSpPr>
        <p:spPr bwMode="auto">
          <a:xfrm>
            <a:off x="8255978" y="344519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31D4615A-21F2-2430-D574-4379D5983B49}"/>
              </a:ext>
            </a:extLst>
          </p:cNvPr>
          <p:cNvGrpSpPr/>
          <p:nvPr/>
        </p:nvGrpSpPr>
        <p:grpSpPr>
          <a:xfrm>
            <a:off x="8308870" y="3185585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18A1C04E-7A2E-72FC-499F-933A88073E1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938D0E37-246B-263C-EB1A-BC046F5D9C2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AF9D95B3-40C8-C460-590B-BEDB9B5EB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" name="TextBox 14">
                <a:extLst>
                  <a:ext uri="{FF2B5EF4-FFF2-40B4-BE49-F238E27FC236}">
                    <a16:creationId xmlns:a16="http://schemas.microsoft.com/office/drawing/2014/main" id="{B0A33605-29ED-E19C-6806-90F085FBF81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6922943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1550840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 정보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088993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관리자 회원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AD-04-0010(2)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41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관리자 회원 관리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2011F7-D3F8-F0BB-B9BA-3C95D7E91F4C}"/>
              </a:ext>
            </a:extLst>
          </p:cNvPr>
          <p:cNvSpPr txBox="1"/>
          <p:nvPr/>
        </p:nvSpPr>
        <p:spPr>
          <a:xfrm>
            <a:off x="314324" y="1230364"/>
            <a:ext cx="1895475" cy="688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D22F51B-E499-7043-2D1A-4A79C40F6E38}"/>
              </a:ext>
            </a:extLst>
          </p:cNvPr>
          <p:cNvSpPr/>
          <p:nvPr/>
        </p:nvSpPr>
        <p:spPr>
          <a:xfrm>
            <a:off x="1162050" y="125893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AAEA1B6-77DA-2E80-3D61-50D5BB1C73AB}"/>
              </a:ext>
            </a:extLst>
          </p:cNvPr>
          <p:cNvSpPr/>
          <p:nvPr/>
        </p:nvSpPr>
        <p:spPr>
          <a:xfrm>
            <a:off x="1162050" y="166851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96BDC63-63F0-10C9-65B7-B25445C35FE1}"/>
              </a:ext>
            </a:extLst>
          </p:cNvPr>
          <p:cNvSpPr/>
          <p:nvPr/>
        </p:nvSpPr>
        <p:spPr>
          <a:xfrm>
            <a:off x="5710580" y="1919142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F797A02D-C442-FFFC-D9BD-229872FC3407}"/>
              </a:ext>
            </a:extLst>
          </p:cNvPr>
          <p:cNvCxnSpPr/>
          <p:nvPr/>
        </p:nvCxnSpPr>
        <p:spPr>
          <a:xfrm>
            <a:off x="257174" y="2347036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5" name="표 15">
            <a:extLst>
              <a:ext uri="{FF2B5EF4-FFF2-40B4-BE49-F238E27FC236}">
                <a16:creationId xmlns:a16="http://schemas.microsoft.com/office/drawing/2014/main" id="{7DFC14C4-98BE-6AA9-E9AA-097C55B62B6D}"/>
              </a:ext>
            </a:extLst>
          </p:cNvPr>
          <p:cNvGraphicFramePr>
            <a:graphicFrameLocks noGrp="1"/>
          </p:cNvGraphicFramePr>
          <p:nvPr/>
        </p:nvGraphicFramePr>
        <p:xfrm>
          <a:off x="257174" y="2814599"/>
          <a:ext cx="5953126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83661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837769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22270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82062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47251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1230907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674603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674603">
                  <a:extLst>
                    <a:ext uri="{9D8B030D-6E8A-4147-A177-3AD203B41FA5}">
                      <a16:colId xmlns:a16="http://schemas.microsoft.com/office/drawing/2014/main" val="1801206162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권한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가입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최근 로그인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전화번호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이메일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010-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test12@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시스템 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3AB57982-DD90-6122-B6CE-29D6C5411931}"/>
              </a:ext>
            </a:extLst>
          </p:cNvPr>
          <p:cNvSpPr/>
          <p:nvPr/>
        </p:nvSpPr>
        <p:spPr>
          <a:xfrm>
            <a:off x="357183" y="288234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4C691B6D-5B83-2067-3F9F-DC089097AC03}"/>
              </a:ext>
            </a:extLst>
          </p:cNvPr>
          <p:cNvSpPr/>
          <p:nvPr/>
        </p:nvSpPr>
        <p:spPr>
          <a:xfrm>
            <a:off x="357183" y="316382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B5556822-CB6E-1DE0-3441-69AE9174E0D0}"/>
              </a:ext>
            </a:extLst>
          </p:cNvPr>
          <p:cNvSpPr/>
          <p:nvPr/>
        </p:nvSpPr>
        <p:spPr>
          <a:xfrm>
            <a:off x="357183" y="344480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A39CE8C-4ECB-C8E2-AED1-31DEDEE9090F}"/>
              </a:ext>
            </a:extLst>
          </p:cNvPr>
          <p:cNvSpPr txBox="1"/>
          <p:nvPr/>
        </p:nvSpPr>
        <p:spPr>
          <a:xfrm>
            <a:off x="214312" y="2510984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관리자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0E1A9636-EFFE-3EB6-CAC5-92956A64884E}"/>
              </a:ext>
            </a:extLst>
          </p:cNvPr>
          <p:cNvGrpSpPr/>
          <p:nvPr/>
        </p:nvGrpSpPr>
        <p:grpSpPr>
          <a:xfrm rot="5400000">
            <a:off x="3274685" y="168514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DAAB7E18-7828-D8BC-E385-5194E02FFC5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6" name="Oval 593">
              <a:extLst>
                <a:ext uri="{FF2B5EF4-FFF2-40B4-BE49-F238E27FC236}">
                  <a16:creationId xmlns:a16="http://schemas.microsoft.com/office/drawing/2014/main" id="{353CF1ED-1115-737E-5232-6445D906B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241E70AA-9B07-3825-45E1-40384D327EC4}"/>
              </a:ext>
            </a:extLst>
          </p:cNvPr>
          <p:cNvGrpSpPr/>
          <p:nvPr/>
        </p:nvGrpSpPr>
        <p:grpSpPr>
          <a:xfrm>
            <a:off x="5732863" y="1666345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8747D533-EC67-A817-ACFD-64FBD22B894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42E30FA6-98A9-AEBD-F976-FB9A6CB3892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245483FA-0400-BEC7-83EC-2985F65BE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BE93F9D0-AE84-FC40-3F08-E8BF6B3489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C789CC6C-49A6-F881-FFA8-687D3812A567}"/>
              </a:ext>
            </a:extLst>
          </p:cNvPr>
          <p:cNvGrpSpPr/>
          <p:nvPr/>
        </p:nvGrpSpPr>
        <p:grpSpPr>
          <a:xfrm>
            <a:off x="2469153" y="2555905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F05007BF-AC3D-A41C-9A14-3D602C4819F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0760ECB8-C759-0810-78F8-CBEBDFCECA1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1057673C-9DB7-B9C2-4FF5-A34C6BA66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7B7B2A7C-D57F-D5F7-EB45-5F91776B83B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FCD3F52D-CC18-B68C-51D0-1EB7C321693F}"/>
              </a:ext>
            </a:extLst>
          </p:cNvPr>
          <p:cNvSpPr/>
          <p:nvPr/>
        </p:nvSpPr>
        <p:spPr>
          <a:xfrm>
            <a:off x="1391055" y="3095729"/>
            <a:ext cx="1370065" cy="282090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4" name="그룹 93">
            <a:extLst>
              <a:ext uri="{FF2B5EF4-FFF2-40B4-BE49-F238E27FC236}">
                <a16:creationId xmlns:a16="http://schemas.microsoft.com/office/drawing/2014/main" id="{9413B8B8-8FE9-69B9-897F-DB5F61809DA6}"/>
              </a:ext>
            </a:extLst>
          </p:cNvPr>
          <p:cNvGrpSpPr/>
          <p:nvPr/>
        </p:nvGrpSpPr>
        <p:grpSpPr>
          <a:xfrm>
            <a:off x="1803676" y="2830950"/>
            <a:ext cx="244417" cy="258694"/>
            <a:chOff x="1098607" y="3056422"/>
            <a:chExt cx="244417" cy="258694"/>
          </a:xfrm>
        </p:grpSpPr>
        <p:sp>
          <p:nvSpPr>
            <p:cNvPr id="95" name="이등변 삼각형 94">
              <a:extLst>
                <a:ext uri="{FF2B5EF4-FFF2-40B4-BE49-F238E27FC236}">
                  <a16:creationId xmlns:a16="http://schemas.microsoft.com/office/drawing/2014/main" id="{6BC410E2-45CE-56BE-A8D3-946E49DBD9D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6" name="그룹 95">
              <a:extLst>
                <a:ext uri="{FF2B5EF4-FFF2-40B4-BE49-F238E27FC236}">
                  <a16:creationId xmlns:a16="http://schemas.microsoft.com/office/drawing/2014/main" id="{95211E62-A0CC-FA4B-C085-096B1D0C4B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7" name="Oval 593">
                <a:extLst>
                  <a:ext uri="{FF2B5EF4-FFF2-40B4-BE49-F238E27FC236}">
                    <a16:creationId xmlns:a16="http://schemas.microsoft.com/office/drawing/2014/main" id="{0415B9C5-AE56-9C17-0DCA-B2AB75001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8" name="TextBox 14">
                <a:extLst>
                  <a:ext uri="{FF2B5EF4-FFF2-40B4-BE49-F238E27FC236}">
                    <a16:creationId xmlns:a16="http://schemas.microsoft.com/office/drawing/2014/main" id="{AA5C253C-6B19-58DF-6BCA-AC5095EA1AD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5" name="그림 24">
            <a:extLst>
              <a:ext uri="{FF2B5EF4-FFF2-40B4-BE49-F238E27FC236}">
                <a16:creationId xmlns:a16="http://schemas.microsoft.com/office/drawing/2014/main" id="{0F7FA511-505E-3905-5E51-17CCBC8B1459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630956" y="4138588"/>
            <a:ext cx="990738" cy="352474"/>
          </a:xfrm>
          <a:prstGeom prst="rect">
            <a:avLst/>
          </a:prstGeom>
        </p:spPr>
      </p:pic>
      <p:grpSp>
        <p:nvGrpSpPr>
          <p:cNvPr id="28" name="그룹 27">
            <a:extLst>
              <a:ext uri="{FF2B5EF4-FFF2-40B4-BE49-F238E27FC236}">
                <a16:creationId xmlns:a16="http://schemas.microsoft.com/office/drawing/2014/main" id="{095DE1C2-A049-8138-08EE-EC3391D731F1}"/>
              </a:ext>
            </a:extLst>
          </p:cNvPr>
          <p:cNvGrpSpPr/>
          <p:nvPr/>
        </p:nvGrpSpPr>
        <p:grpSpPr>
          <a:xfrm>
            <a:off x="2872383" y="3933198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5FF424D0-EF81-8A22-5D65-A74D03AB952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91DC333A-FAAF-DA30-4327-051412708B4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2506E807-9D61-D1CC-A818-FDB7AF99A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" name="TextBox 14">
                <a:extLst>
                  <a:ext uri="{FF2B5EF4-FFF2-40B4-BE49-F238E27FC236}">
                    <a16:creationId xmlns:a16="http://schemas.microsoft.com/office/drawing/2014/main" id="{BFCB7E74-EB53-3D0D-F28F-51D5AFF5FE4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" name="직사각형 9">
            <a:extLst>
              <a:ext uri="{FF2B5EF4-FFF2-40B4-BE49-F238E27FC236}">
                <a16:creationId xmlns:a16="http://schemas.microsoft.com/office/drawing/2014/main" id="{EE802B88-705D-0833-83BA-14C60CCA46F6}"/>
              </a:ext>
            </a:extLst>
          </p:cNvPr>
          <p:cNvSpPr/>
          <p:nvPr/>
        </p:nvSpPr>
        <p:spPr>
          <a:xfrm>
            <a:off x="0" y="478246"/>
            <a:ext cx="7794169" cy="6379754"/>
          </a:xfrm>
          <a:prstGeom prst="rect">
            <a:avLst/>
          </a:prstGeom>
          <a:solidFill>
            <a:schemeClr val="bg1">
              <a:lumMod val="5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E04CA19E-75D3-6EC5-F6D0-B746F6A84B26}"/>
              </a:ext>
            </a:extLst>
          </p:cNvPr>
          <p:cNvSpPr/>
          <p:nvPr/>
        </p:nvSpPr>
        <p:spPr>
          <a:xfrm>
            <a:off x="1143314" y="1632689"/>
            <a:ext cx="5124452" cy="3613444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8CC2E5E-1A5E-13F1-FD7A-D606616E6876}"/>
              </a:ext>
            </a:extLst>
          </p:cNvPr>
          <p:cNvSpPr txBox="1"/>
          <p:nvPr/>
        </p:nvSpPr>
        <p:spPr>
          <a:xfrm>
            <a:off x="1298805" y="1842716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관리자 회원 추가</a:t>
            </a:r>
          </a:p>
        </p:txBody>
      </p:sp>
      <p:sp>
        <p:nvSpPr>
          <p:cNvPr id="20" name="곱하기 기호 19">
            <a:extLst>
              <a:ext uri="{FF2B5EF4-FFF2-40B4-BE49-F238E27FC236}">
                <a16:creationId xmlns:a16="http://schemas.microsoft.com/office/drawing/2014/main" id="{67C7AC84-3F0A-D71A-BFF8-7E319B448C0E}"/>
              </a:ext>
            </a:extLst>
          </p:cNvPr>
          <p:cNvSpPr/>
          <p:nvPr/>
        </p:nvSpPr>
        <p:spPr>
          <a:xfrm>
            <a:off x="5899464" y="1815013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BD36375-9599-1346-0897-FEA7B7DCC678}"/>
              </a:ext>
            </a:extLst>
          </p:cNvPr>
          <p:cNvSpPr txBox="1"/>
          <p:nvPr/>
        </p:nvSpPr>
        <p:spPr>
          <a:xfrm>
            <a:off x="1373211" y="2391406"/>
            <a:ext cx="1895475" cy="2143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권한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전화번호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이메일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B2B271BC-20A1-3473-9527-9554A0CF606C}"/>
              </a:ext>
            </a:extLst>
          </p:cNvPr>
          <p:cNvSpPr/>
          <p:nvPr/>
        </p:nvSpPr>
        <p:spPr>
          <a:xfrm>
            <a:off x="4886639" y="47783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528CCFB9-84E3-E6EF-2814-F13097170BF8}"/>
              </a:ext>
            </a:extLst>
          </p:cNvPr>
          <p:cNvSpPr/>
          <p:nvPr/>
        </p:nvSpPr>
        <p:spPr>
          <a:xfrm>
            <a:off x="5534339" y="47783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5DEAC1E2-E718-6BCC-1728-E20A62197E25}"/>
              </a:ext>
            </a:extLst>
          </p:cNvPr>
          <p:cNvSpPr/>
          <p:nvPr/>
        </p:nvSpPr>
        <p:spPr>
          <a:xfrm>
            <a:off x="2538727" y="2433042"/>
            <a:ext cx="32861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입력</a:t>
            </a:r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9F5DFBF7-F259-3C89-C75D-39B195450CE3}"/>
              </a:ext>
            </a:extLst>
          </p:cNvPr>
          <p:cNvSpPr/>
          <p:nvPr/>
        </p:nvSpPr>
        <p:spPr>
          <a:xfrm>
            <a:off x="2538727" y="2833362"/>
            <a:ext cx="329088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CDB53ED4-1018-5F9E-05EE-3F89EC5A5F22}"/>
              </a:ext>
            </a:extLst>
          </p:cNvPr>
          <p:cNvSpPr/>
          <p:nvPr/>
        </p:nvSpPr>
        <p:spPr>
          <a:xfrm>
            <a:off x="2538726" y="3252809"/>
            <a:ext cx="10572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</a:t>
            </a:r>
            <a:r>
              <a:rPr lang="ko-KR" altLang="en-US" sz="900">
                <a:solidFill>
                  <a:schemeClr val="tx1"/>
                </a:solidFill>
              </a:rPr>
              <a:t>        ▼</a:t>
            </a: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962C27F3-5540-04B3-8F2B-2E2A29E0AF4A}"/>
              </a:ext>
            </a:extLst>
          </p:cNvPr>
          <p:cNvSpPr/>
          <p:nvPr/>
        </p:nvSpPr>
        <p:spPr>
          <a:xfrm>
            <a:off x="2538726" y="3682126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A850B740-20AF-5278-7007-8C607CAAE77E}"/>
              </a:ext>
            </a:extLst>
          </p:cNvPr>
          <p:cNvSpPr/>
          <p:nvPr/>
        </p:nvSpPr>
        <p:spPr>
          <a:xfrm>
            <a:off x="3424957" y="3682126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F106EDEE-759A-7BB7-6AA8-1333A3D86994}"/>
              </a:ext>
            </a:extLst>
          </p:cNvPr>
          <p:cNvSpPr/>
          <p:nvPr/>
        </p:nvSpPr>
        <p:spPr>
          <a:xfrm>
            <a:off x="4322484" y="3682126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4E97151C-413A-5165-17A5-13BAD3771756}"/>
              </a:ext>
            </a:extLst>
          </p:cNvPr>
          <p:cNvSpPr/>
          <p:nvPr/>
        </p:nvSpPr>
        <p:spPr>
          <a:xfrm>
            <a:off x="2539298" y="4079918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13D63D1C-89E4-DDB9-F1BA-06F19F87B7F2}"/>
              </a:ext>
            </a:extLst>
          </p:cNvPr>
          <p:cNvSpPr/>
          <p:nvPr/>
        </p:nvSpPr>
        <p:spPr>
          <a:xfrm>
            <a:off x="3739760" y="4079918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29726AE-4356-B389-BE81-2E538D7B588D}"/>
              </a:ext>
            </a:extLst>
          </p:cNvPr>
          <p:cNvSpPr txBox="1"/>
          <p:nvPr/>
        </p:nvSpPr>
        <p:spPr>
          <a:xfrm>
            <a:off x="3547066" y="409440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@</a:t>
            </a:r>
            <a:endParaRPr lang="ko-KR" altLang="en-US" sz="800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65210B-2726-0851-8340-2EAAE3B3B1E8}"/>
              </a:ext>
            </a:extLst>
          </p:cNvPr>
          <p:cNvSpPr txBox="1"/>
          <p:nvPr/>
        </p:nvSpPr>
        <p:spPr>
          <a:xfrm>
            <a:off x="3263922" y="368025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440DEADE-6699-999E-C0F8-F9B4980FC6DC}"/>
              </a:ext>
            </a:extLst>
          </p:cNvPr>
          <p:cNvSpPr txBox="1"/>
          <p:nvPr/>
        </p:nvSpPr>
        <p:spPr>
          <a:xfrm>
            <a:off x="4154216" y="368978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CC3D439B-C313-B517-1107-28B7E1B88E8D}"/>
              </a:ext>
            </a:extLst>
          </p:cNvPr>
          <p:cNvGrpSpPr/>
          <p:nvPr/>
        </p:nvGrpSpPr>
        <p:grpSpPr>
          <a:xfrm>
            <a:off x="5031130" y="4529031"/>
            <a:ext cx="244417" cy="258694"/>
            <a:chOff x="1098607" y="3056422"/>
            <a:chExt cx="244417" cy="258694"/>
          </a:xfrm>
        </p:grpSpPr>
        <p:sp>
          <p:nvSpPr>
            <p:cNvPr id="53" name="이등변 삼각형 52">
              <a:extLst>
                <a:ext uri="{FF2B5EF4-FFF2-40B4-BE49-F238E27FC236}">
                  <a16:creationId xmlns:a16="http://schemas.microsoft.com/office/drawing/2014/main" id="{0C52E7F2-C5FE-0258-9DCB-1478388AFE5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4" name="그룹 53">
              <a:extLst>
                <a:ext uri="{FF2B5EF4-FFF2-40B4-BE49-F238E27FC236}">
                  <a16:creationId xmlns:a16="http://schemas.microsoft.com/office/drawing/2014/main" id="{378D6732-737F-7D38-9925-38802AFE830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5" name="Oval 593">
                <a:extLst>
                  <a:ext uri="{FF2B5EF4-FFF2-40B4-BE49-F238E27FC236}">
                    <a16:creationId xmlns:a16="http://schemas.microsoft.com/office/drawing/2014/main" id="{41BBDF39-4B15-CDAD-88CA-F90477C2D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6" name="TextBox 14">
                <a:extLst>
                  <a:ext uri="{FF2B5EF4-FFF2-40B4-BE49-F238E27FC236}">
                    <a16:creationId xmlns:a16="http://schemas.microsoft.com/office/drawing/2014/main" id="{5ABA0F56-14C5-1C1C-092B-98A5E78F42C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4EF1D564-9E32-C6A9-55D5-8D483BECE694}"/>
              </a:ext>
            </a:extLst>
          </p:cNvPr>
          <p:cNvGrpSpPr/>
          <p:nvPr/>
        </p:nvGrpSpPr>
        <p:grpSpPr>
          <a:xfrm>
            <a:off x="5683734" y="4529032"/>
            <a:ext cx="244417" cy="258694"/>
            <a:chOff x="1098607" y="3056422"/>
            <a:chExt cx="244417" cy="258694"/>
          </a:xfrm>
        </p:grpSpPr>
        <p:sp>
          <p:nvSpPr>
            <p:cNvPr id="83" name="이등변 삼각형 82">
              <a:extLst>
                <a:ext uri="{FF2B5EF4-FFF2-40B4-BE49-F238E27FC236}">
                  <a16:creationId xmlns:a16="http://schemas.microsoft.com/office/drawing/2014/main" id="{E515AF97-D7BE-162A-1F48-53CB042EF2C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4" name="그룹 83">
              <a:extLst>
                <a:ext uri="{FF2B5EF4-FFF2-40B4-BE49-F238E27FC236}">
                  <a16:creationId xmlns:a16="http://schemas.microsoft.com/office/drawing/2014/main" id="{23825304-9E5B-16BB-22A6-F06E82BA86E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5" name="Oval 593">
                <a:extLst>
                  <a:ext uri="{FF2B5EF4-FFF2-40B4-BE49-F238E27FC236}">
                    <a16:creationId xmlns:a16="http://schemas.microsoft.com/office/drawing/2014/main" id="{5CBF4E38-BC4A-C490-EAB7-6AFD83EDC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6" name="TextBox 14">
                <a:extLst>
                  <a:ext uri="{FF2B5EF4-FFF2-40B4-BE49-F238E27FC236}">
                    <a16:creationId xmlns:a16="http://schemas.microsoft.com/office/drawing/2014/main" id="{9C0DFA27-9DE4-B16F-79FD-846FB36D6E3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7" name="그룹 86">
            <a:extLst>
              <a:ext uri="{FF2B5EF4-FFF2-40B4-BE49-F238E27FC236}">
                <a16:creationId xmlns:a16="http://schemas.microsoft.com/office/drawing/2014/main" id="{DDDF3F4C-D593-388C-21EE-9F8D68133A78}"/>
              </a:ext>
            </a:extLst>
          </p:cNvPr>
          <p:cNvGrpSpPr/>
          <p:nvPr/>
        </p:nvGrpSpPr>
        <p:grpSpPr>
          <a:xfrm>
            <a:off x="5894545" y="1594504"/>
            <a:ext cx="244417" cy="258694"/>
            <a:chOff x="1098607" y="3056422"/>
            <a:chExt cx="244417" cy="258694"/>
          </a:xfrm>
        </p:grpSpPr>
        <p:sp>
          <p:nvSpPr>
            <p:cNvPr id="99" name="이등변 삼각형 98">
              <a:extLst>
                <a:ext uri="{FF2B5EF4-FFF2-40B4-BE49-F238E27FC236}">
                  <a16:creationId xmlns:a16="http://schemas.microsoft.com/office/drawing/2014/main" id="{25AD89F2-BD65-7168-585B-6C2BEA7E3A2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47ED98AB-119C-41C5-9422-5D2239FB2CA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1" name="Oval 593">
                <a:extLst>
                  <a:ext uri="{FF2B5EF4-FFF2-40B4-BE49-F238E27FC236}">
                    <a16:creationId xmlns:a16="http://schemas.microsoft.com/office/drawing/2014/main" id="{7C09299C-0FB0-4869-8355-58B84A034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2" name="TextBox 14">
                <a:extLst>
                  <a:ext uri="{FF2B5EF4-FFF2-40B4-BE49-F238E27FC236}">
                    <a16:creationId xmlns:a16="http://schemas.microsoft.com/office/drawing/2014/main" id="{AD95D96C-034E-4ACB-DB99-0984D126719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8" name="TextBox 107">
            <a:extLst>
              <a:ext uri="{FF2B5EF4-FFF2-40B4-BE49-F238E27FC236}">
                <a16:creationId xmlns:a16="http://schemas.microsoft.com/office/drawing/2014/main" id="{F749A7F0-BB68-8972-EC9F-F54831AEA340}"/>
              </a:ext>
            </a:extLst>
          </p:cNvPr>
          <p:cNvSpPr txBox="1"/>
          <p:nvPr/>
        </p:nvSpPr>
        <p:spPr>
          <a:xfrm>
            <a:off x="1324886" y="239995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B1CBA672-A7CE-CE7A-D51F-7BC71652E0FC}"/>
              </a:ext>
            </a:extLst>
          </p:cNvPr>
          <p:cNvSpPr txBox="1"/>
          <p:nvPr/>
        </p:nvSpPr>
        <p:spPr>
          <a:xfrm>
            <a:off x="1324886" y="282025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EA113EB6-BAAB-5341-680B-DAD80DF331C8}"/>
              </a:ext>
            </a:extLst>
          </p:cNvPr>
          <p:cNvSpPr txBox="1"/>
          <p:nvPr/>
        </p:nvSpPr>
        <p:spPr>
          <a:xfrm>
            <a:off x="1324886" y="322936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9F0E8CF0-230B-6DD2-A4E2-A0E098E127AC}"/>
              </a:ext>
            </a:extLst>
          </p:cNvPr>
          <p:cNvSpPr txBox="1"/>
          <p:nvPr/>
        </p:nvSpPr>
        <p:spPr>
          <a:xfrm>
            <a:off x="1324886" y="406398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5A0FE2ED-B825-8598-A57A-3EC0F71AD68C}"/>
              </a:ext>
            </a:extLst>
          </p:cNvPr>
          <p:cNvSpPr txBox="1"/>
          <p:nvPr/>
        </p:nvSpPr>
        <p:spPr>
          <a:xfrm>
            <a:off x="7925530" y="1859431"/>
            <a:ext cx="3986297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권한그룹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코드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</a:p>
          <a:p>
            <a:pPr marL="228600" indent="-228600" algn="l" latinLnBrk="1">
              <a:lnSpc>
                <a:spcPct val="150000"/>
              </a:lnSpc>
              <a:buAutoNum type="arabicParenR"/>
            </a:pPr>
            <a:r>
              <a:rPr lang="ko-KR" altLang="en-US" sz="900">
                <a:latin typeface="+mn-ea"/>
              </a:rPr>
              <a:t>시스템 관리자</a:t>
            </a:r>
            <a:endParaRPr lang="en-US" altLang="ko-KR" sz="900">
              <a:latin typeface="+mn-ea"/>
            </a:endParaRPr>
          </a:p>
          <a:p>
            <a:pPr marL="228600" indent="-228600" algn="l" latinLnBrk="1">
              <a:lnSpc>
                <a:spcPct val="150000"/>
              </a:lnSpc>
              <a:buAutoNum type="arabicParenR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관리자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marL="228600" indent="-228600" algn="l" latinLnBrk="1">
              <a:lnSpc>
                <a:spcPct val="150000"/>
              </a:lnSpc>
              <a:buAutoNum type="arabicParenR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매장 관리자</a:t>
            </a:r>
          </a:p>
        </p:txBody>
      </p:sp>
      <p:sp>
        <p:nvSpPr>
          <p:cNvPr id="113" name="직사각형 112">
            <a:extLst>
              <a:ext uri="{FF2B5EF4-FFF2-40B4-BE49-F238E27FC236}">
                <a16:creationId xmlns:a16="http://schemas.microsoft.com/office/drawing/2014/main" id="{34E32B6D-441A-40B9-47F9-54E7DFADD19D}"/>
              </a:ext>
            </a:extLst>
          </p:cNvPr>
          <p:cNvSpPr/>
          <p:nvPr/>
        </p:nvSpPr>
        <p:spPr>
          <a:xfrm>
            <a:off x="8051343" y="317207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1980B3E-58FE-9BFF-0BB1-B9F655A155D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16143" y="347519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9F8804F-0924-5361-034D-440F4B494C3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1636" y="412955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212BC52-AE1E-16F9-42B7-787B7B767AD5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0816" y="412955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7" name="Close Button">
            <a:extLst>
              <a:ext uri="{FF2B5EF4-FFF2-40B4-BE49-F238E27FC236}">
                <a16:creationId xmlns:a16="http://schemas.microsoft.com/office/drawing/2014/main" id="{91032707-1D22-7643-F2FE-E55B02F2D961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1057" y="325138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929FB8F-AB68-1B1D-02F7-B827184B3F0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1692" y="362415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CD3DD8F-D006-ED97-FA5F-6FC61E5D3AAB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1343" y="319051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0" name="그룹 119">
            <a:extLst>
              <a:ext uri="{FF2B5EF4-FFF2-40B4-BE49-F238E27FC236}">
                <a16:creationId xmlns:a16="http://schemas.microsoft.com/office/drawing/2014/main" id="{FB8947F8-0AB7-87E5-C495-3299A117A2E9}"/>
              </a:ext>
            </a:extLst>
          </p:cNvPr>
          <p:cNvGrpSpPr/>
          <p:nvPr/>
        </p:nvGrpSpPr>
        <p:grpSpPr>
          <a:xfrm>
            <a:off x="8104235" y="2930901"/>
            <a:ext cx="244417" cy="258694"/>
            <a:chOff x="1098607" y="3056422"/>
            <a:chExt cx="244417" cy="258694"/>
          </a:xfrm>
        </p:grpSpPr>
        <p:sp>
          <p:nvSpPr>
            <p:cNvPr id="121" name="이등변 삼각형 120">
              <a:extLst>
                <a:ext uri="{FF2B5EF4-FFF2-40B4-BE49-F238E27FC236}">
                  <a16:creationId xmlns:a16="http://schemas.microsoft.com/office/drawing/2014/main" id="{F4E285B1-7640-C213-8F48-E73E1710D85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2" name="그룹 121">
              <a:extLst>
                <a:ext uri="{FF2B5EF4-FFF2-40B4-BE49-F238E27FC236}">
                  <a16:creationId xmlns:a16="http://schemas.microsoft.com/office/drawing/2014/main" id="{3CA479B0-6CB2-E53D-171A-31DA1EBED83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3" name="Oval 593">
                <a:extLst>
                  <a:ext uri="{FF2B5EF4-FFF2-40B4-BE49-F238E27FC236}">
                    <a16:creationId xmlns:a16="http://schemas.microsoft.com/office/drawing/2014/main" id="{53E863B2-0E91-9B08-18FC-B6E99F935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4" name="TextBox 14">
                <a:extLst>
                  <a:ext uri="{FF2B5EF4-FFF2-40B4-BE49-F238E27FC236}">
                    <a16:creationId xmlns:a16="http://schemas.microsoft.com/office/drawing/2014/main" id="{8D54967A-CB5F-6C92-516C-2078CA517BD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ABE4BC75-E31A-FA33-A8C4-9EEB328708E7}"/>
              </a:ext>
            </a:extLst>
          </p:cNvPr>
          <p:cNvSpPr/>
          <p:nvPr/>
        </p:nvSpPr>
        <p:spPr>
          <a:xfrm>
            <a:off x="8039435" y="504138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CAFB258-06A4-B159-2CD4-6EE76FAE0D18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04235" y="534450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8616656-CF88-7838-CC1A-56C8D4839BF5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89728" y="599886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3D7C046-5E4E-D78F-C101-9AE5309AE439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18908" y="599886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Close Button">
            <a:extLst>
              <a:ext uri="{FF2B5EF4-FFF2-40B4-BE49-F238E27FC236}">
                <a16:creationId xmlns:a16="http://schemas.microsoft.com/office/drawing/2014/main" id="{E44E5B09-24E2-2C23-EFD5-E83024830D3F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69149" y="512069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A24C9EA-F92E-AA59-3FEC-B4A7B356D6F8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39784" y="549346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D1BAEF5-99FD-A3B6-6C23-4E9C362E7909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39435" y="505982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32F2065E-56AE-EB7D-C334-1A7757EFE777}"/>
              </a:ext>
            </a:extLst>
          </p:cNvPr>
          <p:cNvGrpSpPr/>
          <p:nvPr/>
        </p:nvGrpSpPr>
        <p:grpSpPr>
          <a:xfrm>
            <a:off x="8386858" y="4834396"/>
            <a:ext cx="244417" cy="258694"/>
            <a:chOff x="1098607" y="3056422"/>
            <a:chExt cx="244417" cy="258694"/>
          </a:xfrm>
        </p:grpSpPr>
        <p:sp>
          <p:nvSpPr>
            <p:cNvPr id="63" name="이등변 삼각형 62">
              <a:extLst>
                <a:ext uri="{FF2B5EF4-FFF2-40B4-BE49-F238E27FC236}">
                  <a16:creationId xmlns:a16="http://schemas.microsoft.com/office/drawing/2014/main" id="{F1820C6E-4181-C800-243A-5BDCAFD7A9A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4" name="그룹 63">
              <a:extLst>
                <a:ext uri="{FF2B5EF4-FFF2-40B4-BE49-F238E27FC236}">
                  <a16:creationId xmlns:a16="http://schemas.microsoft.com/office/drawing/2014/main" id="{D47DB81A-E673-0063-119C-7910DA470DC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5" name="Oval 593">
                <a:extLst>
                  <a:ext uri="{FF2B5EF4-FFF2-40B4-BE49-F238E27FC236}">
                    <a16:creationId xmlns:a16="http://schemas.microsoft.com/office/drawing/2014/main" id="{C4B651E9-C01C-3161-914E-144771867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66CE0DFF-7C62-4991-DAE9-2EF4CBDC2D6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5190720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3597876"/>
              </p:ext>
            </p:extLst>
          </p:nvPr>
        </p:nvGraphicFramePr>
        <p:xfrm>
          <a:off x="7794170" y="725881"/>
          <a:ext cx="4397830" cy="19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내 정보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시스템 관리자 외에는 변경 불가능하게 비활성화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030313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비밀번호 변경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비밀번호 변경 상세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287919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나의 회원정보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AD-04-0011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42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209041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나의 회원정보 관리</a:t>
            </a: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304280" y="6909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16" name="직선 연결선 15">
            <a:extLst>
              <a:ext uri="{FF2B5EF4-FFF2-40B4-BE49-F238E27FC236}">
                <a16:creationId xmlns:a16="http://schemas.microsoft.com/office/drawing/2014/main" id="{70A8BA5B-FD65-3ABA-2B18-163A0672F725}"/>
              </a:ext>
            </a:extLst>
          </p:cNvPr>
          <p:cNvCxnSpPr/>
          <p:nvPr/>
        </p:nvCxnSpPr>
        <p:spPr>
          <a:xfrm>
            <a:off x="257174" y="1088114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F74A21CC-8BE3-C1C8-E41D-BDE8838B6525}"/>
              </a:ext>
            </a:extLst>
          </p:cNvPr>
          <p:cNvSpPr txBox="1"/>
          <p:nvPr/>
        </p:nvSpPr>
        <p:spPr>
          <a:xfrm>
            <a:off x="252096" y="1412201"/>
            <a:ext cx="1895475" cy="2143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권한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전화번호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이메일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5BCFAF61-2E6C-193A-5654-BE13ABE8D36F}"/>
              </a:ext>
            </a:extLst>
          </p:cNvPr>
          <p:cNvSpPr/>
          <p:nvPr/>
        </p:nvSpPr>
        <p:spPr>
          <a:xfrm>
            <a:off x="2584424" y="379911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8153D616-FBE0-50D8-38BF-63E4E97B7FB8}"/>
              </a:ext>
            </a:extLst>
          </p:cNvPr>
          <p:cNvSpPr/>
          <p:nvPr/>
        </p:nvSpPr>
        <p:spPr>
          <a:xfrm>
            <a:off x="3243861" y="3799113"/>
            <a:ext cx="105795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비밀번호 변경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4CC29E7D-5D84-FFCF-D357-DF99D1E8212C}"/>
              </a:ext>
            </a:extLst>
          </p:cNvPr>
          <p:cNvSpPr/>
          <p:nvPr/>
        </p:nvSpPr>
        <p:spPr>
          <a:xfrm>
            <a:off x="4413224" y="379911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3404EF68-51DB-A5A2-9CC6-63DE86785CDA}"/>
              </a:ext>
            </a:extLst>
          </p:cNvPr>
          <p:cNvSpPr/>
          <p:nvPr/>
        </p:nvSpPr>
        <p:spPr>
          <a:xfrm>
            <a:off x="1417612" y="1453837"/>
            <a:ext cx="32861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4F554F66-C1BB-8000-219B-328D2BB8117D}"/>
              </a:ext>
            </a:extLst>
          </p:cNvPr>
          <p:cNvSpPr/>
          <p:nvPr/>
        </p:nvSpPr>
        <p:spPr>
          <a:xfrm>
            <a:off x="1417612" y="1854157"/>
            <a:ext cx="329088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C71D2213-675B-8CF0-E30C-83467F715D7D}"/>
              </a:ext>
            </a:extLst>
          </p:cNvPr>
          <p:cNvSpPr/>
          <p:nvPr/>
        </p:nvSpPr>
        <p:spPr>
          <a:xfrm>
            <a:off x="1417611" y="2273604"/>
            <a:ext cx="1057275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 관리자        ▼</a:t>
            </a: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01AAA96A-337D-CBD2-7403-20DC59A5706B}"/>
              </a:ext>
            </a:extLst>
          </p:cNvPr>
          <p:cNvSpPr/>
          <p:nvPr/>
        </p:nvSpPr>
        <p:spPr>
          <a:xfrm>
            <a:off x="1417611" y="2702921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010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85680E56-1601-FF59-218D-F10EC094D396}"/>
              </a:ext>
            </a:extLst>
          </p:cNvPr>
          <p:cNvSpPr/>
          <p:nvPr/>
        </p:nvSpPr>
        <p:spPr>
          <a:xfrm>
            <a:off x="2303842" y="2702921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857856C0-8A32-69B6-4A94-28DA0101D074}"/>
              </a:ext>
            </a:extLst>
          </p:cNvPr>
          <p:cNvSpPr/>
          <p:nvPr/>
        </p:nvSpPr>
        <p:spPr>
          <a:xfrm>
            <a:off x="3201369" y="2702921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2B4D1DC4-2C8D-5297-F9CF-54B1A7C129B8}"/>
              </a:ext>
            </a:extLst>
          </p:cNvPr>
          <p:cNvSpPr/>
          <p:nvPr/>
        </p:nvSpPr>
        <p:spPr>
          <a:xfrm>
            <a:off x="1418183" y="3100713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test1234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38D7EAEA-979C-DB7C-E123-44EB9A632D21}"/>
              </a:ext>
            </a:extLst>
          </p:cNvPr>
          <p:cNvSpPr/>
          <p:nvPr/>
        </p:nvSpPr>
        <p:spPr>
          <a:xfrm>
            <a:off x="2618645" y="3100713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naver.com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BA4CE7F-94CB-FB6E-977A-D1D41CF72E24}"/>
              </a:ext>
            </a:extLst>
          </p:cNvPr>
          <p:cNvSpPr txBox="1"/>
          <p:nvPr/>
        </p:nvSpPr>
        <p:spPr>
          <a:xfrm>
            <a:off x="2425951" y="31151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@</a:t>
            </a:r>
            <a:endParaRPr lang="ko-KR" altLang="en-US" sz="80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8A0DC30-47CD-132F-9957-2AC21D59A039}"/>
              </a:ext>
            </a:extLst>
          </p:cNvPr>
          <p:cNvSpPr txBox="1"/>
          <p:nvPr/>
        </p:nvSpPr>
        <p:spPr>
          <a:xfrm>
            <a:off x="2142807" y="27010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43653277-1CD5-9E30-B7B6-3DB174A5CDB3}"/>
              </a:ext>
            </a:extLst>
          </p:cNvPr>
          <p:cNvSpPr txBox="1"/>
          <p:nvPr/>
        </p:nvSpPr>
        <p:spPr>
          <a:xfrm>
            <a:off x="3033101" y="271057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1907E16-3350-249A-875E-6F873D1867E6}"/>
              </a:ext>
            </a:extLst>
          </p:cNvPr>
          <p:cNvSpPr txBox="1"/>
          <p:nvPr/>
        </p:nvSpPr>
        <p:spPr>
          <a:xfrm>
            <a:off x="213410" y="144021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95AF2158-2B94-E7C6-77C7-0C571421A9E5}"/>
              </a:ext>
            </a:extLst>
          </p:cNvPr>
          <p:cNvSpPr txBox="1"/>
          <p:nvPr/>
        </p:nvSpPr>
        <p:spPr>
          <a:xfrm>
            <a:off x="211512" y="184022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6DF1948A-0362-D18D-C382-E5E5C18E1DD7}"/>
              </a:ext>
            </a:extLst>
          </p:cNvPr>
          <p:cNvGrpSpPr/>
          <p:nvPr/>
        </p:nvGrpSpPr>
        <p:grpSpPr>
          <a:xfrm>
            <a:off x="2728915" y="3549826"/>
            <a:ext cx="244417" cy="258694"/>
            <a:chOff x="1098607" y="3056422"/>
            <a:chExt cx="244417" cy="258694"/>
          </a:xfrm>
        </p:grpSpPr>
        <p:sp>
          <p:nvSpPr>
            <p:cNvPr id="85" name="이등변 삼각형 84">
              <a:extLst>
                <a:ext uri="{FF2B5EF4-FFF2-40B4-BE49-F238E27FC236}">
                  <a16:creationId xmlns:a16="http://schemas.microsoft.com/office/drawing/2014/main" id="{8EE730A0-EB47-9EF6-0776-BB530B019B0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3FF03CC9-58C5-BEED-5821-2E6C3198E30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7" name="Oval 593">
                <a:extLst>
                  <a:ext uri="{FF2B5EF4-FFF2-40B4-BE49-F238E27FC236}">
                    <a16:creationId xmlns:a16="http://schemas.microsoft.com/office/drawing/2014/main" id="{7EA4A0DF-DE61-F1E4-F7F6-11D341CCE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9" name="TextBox 14">
                <a:extLst>
                  <a:ext uri="{FF2B5EF4-FFF2-40B4-BE49-F238E27FC236}">
                    <a16:creationId xmlns:a16="http://schemas.microsoft.com/office/drawing/2014/main" id="{9D5E3F8A-E52D-DB11-9103-2A7869CD879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68DD8E8D-59D2-6161-8F99-C5A0174EBBE1}"/>
              </a:ext>
            </a:extLst>
          </p:cNvPr>
          <p:cNvGrpSpPr/>
          <p:nvPr/>
        </p:nvGrpSpPr>
        <p:grpSpPr>
          <a:xfrm>
            <a:off x="3638325" y="3530553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B1E0AEC1-09B2-A41A-9453-4E4D0BFC43C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0B900D4F-7E73-3A62-C5C7-601A8AF0A73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95AEBBBF-D08A-4435-787E-1C761B85B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E73EA73F-6559-5F0F-633F-1A0BB0C0029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2C2831AC-9057-5559-69CA-69843F5826CF}"/>
              </a:ext>
            </a:extLst>
          </p:cNvPr>
          <p:cNvGrpSpPr/>
          <p:nvPr/>
        </p:nvGrpSpPr>
        <p:grpSpPr>
          <a:xfrm>
            <a:off x="4562619" y="3549827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CB532877-89D0-50B3-B1E8-C2BAE9908AC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5D218231-5C43-8426-3225-DFAF5571A92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185D3B12-7D36-4ACD-706D-C7B847C85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00196085-E388-722A-B1C0-A1535AB3501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4DC33629-F898-AC83-5287-5C4963B675CE}"/>
              </a:ext>
            </a:extLst>
          </p:cNvPr>
          <p:cNvGrpSpPr/>
          <p:nvPr/>
        </p:nvGrpSpPr>
        <p:grpSpPr>
          <a:xfrm rot="5400000">
            <a:off x="4734064" y="144900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6" name="이등변 삼각형 115">
              <a:extLst>
                <a:ext uri="{FF2B5EF4-FFF2-40B4-BE49-F238E27FC236}">
                  <a16:creationId xmlns:a16="http://schemas.microsoft.com/office/drawing/2014/main" id="{741BAFF1-1356-52CE-6DCA-48325FC70BC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7" name="Oval 593">
              <a:extLst>
                <a:ext uri="{FF2B5EF4-FFF2-40B4-BE49-F238E27FC236}">
                  <a16:creationId xmlns:a16="http://schemas.microsoft.com/office/drawing/2014/main" id="{37AB7E14-E6DE-5B53-5BA2-9E68F5F20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EECF947C-8316-CAAC-91C6-21CE24E3C41A}"/>
              </a:ext>
            </a:extLst>
          </p:cNvPr>
          <p:cNvSpPr txBox="1"/>
          <p:nvPr/>
        </p:nvSpPr>
        <p:spPr>
          <a:xfrm>
            <a:off x="7926457" y="6250414"/>
            <a:ext cx="40759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저장</a:t>
            </a:r>
            <a:r>
              <a:rPr lang="en-US" altLang="ko-KR" sz="900"/>
              <a:t>, </a:t>
            </a:r>
            <a:r>
              <a:rPr lang="ko-KR" altLang="en-US" sz="900"/>
              <a:t>비밀번호 초기화 등 이벤트 발생 시</a:t>
            </a:r>
            <a:r>
              <a:rPr lang="en-US" altLang="ko-KR" sz="900"/>
              <a:t>, </a:t>
            </a:r>
            <a:r>
              <a:rPr lang="ko-KR" altLang="en-US" sz="900"/>
              <a:t>해당 내용의 메시지 생성</a:t>
            </a:r>
            <a:endParaRPr lang="en-US" altLang="ko-KR" sz="900"/>
          </a:p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119" name="직사각형 118">
            <a:extLst>
              <a:ext uri="{FF2B5EF4-FFF2-40B4-BE49-F238E27FC236}">
                <a16:creationId xmlns:a16="http://schemas.microsoft.com/office/drawing/2014/main" id="{58B05CB5-80E3-9293-132E-C77D7B76F224}"/>
              </a:ext>
            </a:extLst>
          </p:cNvPr>
          <p:cNvSpPr/>
          <p:nvPr/>
        </p:nvSpPr>
        <p:spPr>
          <a:xfrm>
            <a:off x="5364231" y="3100713"/>
            <a:ext cx="5124452" cy="303140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A560DF19-30C6-D433-A33C-38E446BF218F}"/>
              </a:ext>
            </a:extLst>
          </p:cNvPr>
          <p:cNvSpPr txBox="1"/>
          <p:nvPr/>
        </p:nvSpPr>
        <p:spPr>
          <a:xfrm>
            <a:off x="5519722" y="331074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비밀번호 변경</a:t>
            </a:r>
          </a:p>
        </p:txBody>
      </p:sp>
      <p:sp>
        <p:nvSpPr>
          <p:cNvPr id="121" name="곱하기 기호 120">
            <a:extLst>
              <a:ext uri="{FF2B5EF4-FFF2-40B4-BE49-F238E27FC236}">
                <a16:creationId xmlns:a16="http://schemas.microsoft.com/office/drawing/2014/main" id="{3190957F-DB4D-E9F5-758A-BEB6E413694B}"/>
              </a:ext>
            </a:extLst>
          </p:cNvPr>
          <p:cNvSpPr/>
          <p:nvPr/>
        </p:nvSpPr>
        <p:spPr>
          <a:xfrm>
            <a:off x="10120381" y="3283037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5B2A16D5-66F2-6AD4-9A23-B74B22990C42}"/>
              </a:ext>
            </a:extLst>
          </p:cNvPr>
          <p:cNvSpPr txBox="1"/>
          <p:nvPr/>
        </p:nvSpPr>
        <p:spPr>
          <a:xfrm>
            <a:off x="5594128" y="3859430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현재 비밀번호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비밀번호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비밀번호 확인</a:t>
            </a:r>
            <a:endParaRPr lang="en-US" altLang="ko-KR" sz="900"/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5086AFB6-9DFA-4DF3-4205-70B426FB6F75}"/>
              </a:ext>
            </a:extLst>
          </p:cNvPr>
          <p:cNvSpPr/>
          <p:nvPr/>
        </p:nvSpPr>
        <p:spPr>
          <a:xfrm>
            <a:off x="6759644" y="3901066"/>
            <a:ext cx="32861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4" name="사각형: 둥근 모서리 123">
            <a:extLst>
              <a:ext uri="{FF2B5EF4-FFF2-40B4-BE49-F238E27FC236}">
                <a16:creationId xmlns:a16="http://schemas.microsoft.com/office/drawing/2014/main" id="{F3C79CAC-BF52-A8F8-5555-1F5C7BC6A323}"/>
              </a:ext>
            </a:extLst>
          </p:cNvPr>
          <p:cNvSpPr/>
          <p:nvPr/>
        </p:nvSpPr>
        <p:spPr>
          <a:xfrm>
            <a:off x="6759644" y="4301386"/>
            <a:ext cx="329088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5" name="사각형: 둥근 모서리 124">
            <a:extLst>
              <a:ext uri="{FF2B5EF4-FFF2-40B4-BE49-F238E27FC236}">
                <a16:creationId xmlns:a16="http://schemas.microsoft.com/office/drawing/2014/main" id="{5BE93251-FBD1-3534-0052-421C7E1C4A4E}"/>
              </a:ext>
            </a:extLst>
          </p:cNvPr>
          <p:cNvSpPr/>
          <p:nvPr/>
        </p:nvSpPr>
        <p:spPr>
          <a:xfrm>
            <a:off x="6759644" y="5117575"/>
            <a:ext cx="329088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A741A53C-0F8A-D032-5829-3222B487CFC5}"/>
              </a:ext>
            </a:extLst>
          </p:cNvPr>
          <p:cNvSpPr txBox="1"/>
          <p:nvPr/>
        </p:nvSpPr>
        <p:spPr>
          <a:xfrm>
            <a:off x="5547763" y="385257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98B33B58-062F-7B59-892E-380F22646B7E}"/>
              </a:ext>
            </a:extLst>
          </p:cNvPr>
          <p:cNvSpPr txBox="1"/>
          <p:nvPr/>
        </p:nvSpPr>
        <p:spPr>
          <a:xfrm>
            <a:off x="5550420" y="425591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834C20D8-47D5-3779-76BA-28F7A4FD2461}"/>
              </a:ext>
            </a:extLst>
          </p:cNvPr>
          <p:cNvSpPr txBox="1"/>
          <p:nvPr/>
        </p:nvSpPr>
        <p:spPr>
          <a:xfrm>
            <a:off x="5547763" y="507787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D4627873-26DB-8158-7225-959B43CC9017}"/>
              </a:ext>
            </a:extLst>
          </p:cNvPr>
          <p:cNvSpPr txBox="1"/>
          <p:nvPr/>
        </p:nvSpPr>
        <p:spPr>
          <a:xfrm>
            <a:off x="6724788" y="4561402"/>
            <a:ext cx="3846515" cy="4378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/>
              <a:t>*10~16</a:t>
            </a:r>
            <a:r>
              <a:rPr lang="ko-KR" altLang="en-US" sz="800"/>
              <a:t>자의 영문 대소문자</a:t>
            </a:r>
            <a:r>
              <a:rPr lang="en-US" altLang="ko-KR" sz="800"/>
              <a:t>, </a:t>
            </a:r>
            <a:r>
              <a:rPr lang="ko-KR" altLang="en-US" sz="800"/>
              <a:t>숫자</a:t>
            </a:r>
            <a:r>
              <a:rPr lang="en-US" altLang="ko-KR" sz="800"/>
              <a:t>, </a:t>
            </a:r>
            <a:r>
              <a:rPr lang="ko-KR" altLang="en-US" sz="800"/>
              <a:t>특수기호만 사용 가능하며</a:t>
            </a:r>
            <a:r>
              <a:rPr lang="en-US" altLang="ko-KR" sz="800"/>
              <a:t>, </a:t>
            </a:r>
          </a:p>
          <a:p>
            <a:pPr>
              <a:lnSpc>
                <a:spcPct val="150000"/>
              </a:lnSpc>
            </a:pPr>
            <a:r>
              <a:rPr lang="ko-KR" altLang="en-US" sz="800"/>
              <a:t> 혼합으로 입력</a:t>
            </a:r>
            <a:r>
              <a:rPr lang="en-US" altLang="ko-KR" sz="800"/>
              <a:t>(</a:t>
            </a:r>
            <a:r>
              <a:rPr lang="ko-KR" altLang="en-US" sz="800"/>
              <a:t>공백 입력 불가</a:t>
            </a:r>
            <a:r>
              <a:rPr lang="en-US" altLang="ko-KR" sz="800"/>
              <a:t>)</a:t>
            </a:r>
          </a:p>
        </p:txBody>
      </p:sp>
      <p:sp>
        <p:nvSpPr>
          <p:cNvPr id="131" name="사각형: 둥근 모서리 130">
            <a:extLst>
              <a:ext uri="{FF2B5EF4-FFF2-40B4-BE49-F238E27FC236}">
                <a16:creationId xmlns:a16="http://schemas.microsoft.com/office/drawing/2014/main" id="{2EA7F9CE-E4F8-7BF1-5EAB-A4D9C7296B2E}"/>
              </a:ext>
            </a:extLst>
          </p:cNvPr>
          <p:cNvSpPr/>
          <p:nvPr/>
        </p:nvSpPr>
        <p:spPr>
          <a:xfrm>
            <a:off x="8579351" y="5711237"/>
            <a:ext cx="105795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비밀번호 변경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31F40518-DA33-3067-972C-5D6EDC79EB2D}"/>
              </a:ext>
            </a:extLst>
          </p:cNvPr>
          <p:cNvSpPr/>
          <p:nvPr/>
        </p:nvSpPr>
        <p:spPr>
          <a:xfrm>
            <a:off x="9748714" y="571123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grpSp>
        <p:nvGrpSpPr>
          <p:cNvPr id="133" name="그룹 132">
            <a:extLst>
              <a:ext uri="{FF2B5EF4-FFF2-40B4-BE49-F238E27FC236}">
                <a16:creationId xmlns:a16="http://schemas.microsoft.com/office/drawing/2014/main" id="{FBBD3B00-DF94-BB87-4DA1-C9D37CDA42D6}"/>
              </a:ext>
            </a:extLst>
          </p:cNvPr>
          <p:cNvGrpSpPr/>
          <p:nvPr/>
        </p:nvGrpSpPr>
        <p:grpSpPr>
          <a:xfrm>
            <a:off x="5490417" y="2855778"/>
            <a:ext cx="244417" cy="258694"/>
            <a:chOff x="1098607" y="3056422"/>
            <a:chExt cx="244417" cy="258694"/>
          </a:xfrm>
        </p:grpSpPr>
        <p:sp>
          <p:nvSpPr>
            <p:cNvPr id="134" name="이등변 삼각형 133">
              <a:extLst>
                <a:ext uri="{FF2B5EF4-FFF2-40B4-BE49-F238E27FC236}">
                  <a16:creationId xmlns:a16="http://schemas.microsoft.com/office/drawing/2014/main" id="{0DEA6F33-DF7B-327E-4A21-10039514882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5" name="그룹 134">
              <a:extLst>
                <a:ext uri="{FF2B5EF4-FFF2-40B4-BE49-F238E27FC236}">
                  <a16:creationId xmlns:a16="http://schemas.microsoft.com/office/drawing/2014/main" id="{C3166545-E2A3-1F52-AC7D-D78C3CD4C9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6" name="Oval 593">
                <a:extLst>
                  <a:ext uri="{FF2B5EF4-FFF2-40B4-BE49-F238E27FC236}">
                    <a16:creationId xmlns:a16="http://schemas.microsoft.com/office/drawing/2014/main" id="{42B065CE-3778-CF57-84EB-F59677393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7" name="TextBox 14">
                <a:extLst>
                  <a:ext uri="{FF2B5EF4-FFF2-40B4-BE49-F238E27FC236}">
                    <a16:creationId xmlns:a16="http://schemas.microsoft.com/office/drawing/2014/main" id="{1BA9E541-B8EB-1068-80D8-3E3D8E4A3FD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139" name="직선 화살표 연결선 138">
            <a:extLst>
              <a:ext uri="{FF2B5EF4-FFF2-40B4-BE49-F238E27FC236}">
                <a16:creationId xmlns:a16="http://schemas.microsoft.com/office/drawing/2014/main" id="{0CBBF102-85B4-B565-065C-7F958D95F87C}"/>
              </a:ext>
            </a:extLst>
          </p:cNvPr>
          <p:cNvCxnSpPr>
            <a:stCxn id="48" idx="2"/>
          </p:cNvCxnSpPr>
          <p:nvPr/>
        </p:nvCxnSpPr>
        <p:spPr>
          <a:xfrm>
            <a:off x="3772837" y="4029945"/>
            <a:ext cx="1591394" cy="104793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3" name="그룹 2">
            <a:extLst>
              <a:ext uri="{FF2B5EF4-FFF2-40B4-BE49-F238E27FC236}">
                <a16:creationId xmlns:a16="http://schemas.microsoft.com/office/drawing/2014/main" id="{84338941-5731-E931-EBE1-F19578BE3442}"/>
              </a:ext>
            </a:extLst>
          </p:cNvPr>
          <p:cNvGrpSpPr/>
          <p:nvPr/>
        </p:nvGrpSpPr>
        <p:grpSpPr>
          <a:xfrm rot="5400000">
            <a:off x="2498127" y="229121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8" name="이등변 삼각형 7">
              <a:extLst>
                <a:ext uri="{FF2B5EF4-FFF2-40B4-BE49-F238E27FC236}">
                  <a16:creationId xmlns:a16="http://schemas.microsoft.com/office/drawing/2014/main" id="{5F85B316-06EE-55EA-EC80-65D6D4AA393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" name="Oval 593">
              <a:extLst>
                <a:ext uri="{FF2B5EF4-FFF2-40B4-BE49-F238E27FC236}">
                  <a16:creationId xmlns:a16="http://schemas.microsoft.com/office/drawing/2014/main" id="{A63DA727-0587-228B-8A1D-4FB30150A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0" name="직사각형 9">
            <a:extLst>
              <a:ext uri="{FF2B5EF4-FFF2-40B4-BE49-F238E27FC236}">
                <a16:creationId xmlns:a16="http://schemas.microsoft.com/office/drawing/2014/main" id="{F0BBD977-E223-912A-9F8C-E11E36EF29AF}"/>
              </a:ext>
            </a:extLst>
          </p:cNvPr>
          <p:cNvSpPr/>
          <p:nvPr/>
        </p:nvSpPr>
        <p:spPr>
          <a:xfrm>
            <a:off x="939504" y="498771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10572E4-4CBB-EB30-1DBD-5C3CA3845878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004304" y="529083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01FB103-4E00-B49A-CE7D-B20C3DF54EBF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489797" y="59451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9FE336-D858-17F0-5414-C7D1511EF6EE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618977" y="594519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Close Button">
            <a:extLst>
              <a:ext uri="{FF2B5EF4-FFF2-40B4-BE49-F238E27FC236}">
                <a16:creationId xmlns:a16="http://schemas.microsoft.com/office/drawing/2014/main" id="{31FE203F-9E97-DDCC-9571-591BE35B5C98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969218" y="506702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576364-FC90-86A0-2550-39956526391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1039853" y="543979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5DB96B4-750C-1CCB-9D2E-0CC65D0EC1B8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939504" y="500615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23" name="직선 화살표 연결선 22">
            <a:extLst>
              <a:ext uri="{FF2B5EF4-FFF2-40B4-BE49-F238E27FC236}">
                <a16:creationId xmlns:a16="http://schemas.microsoft.com/office/drawing/2014/main" id="{E42A34D1-A7FD-3A34-A3F1-F5260B95C908}"/>
              </a:ext>
            </a:extLst>
          </p:cNvPr>
          <p:cNvCxnSpPr>
            <a:cxnSpLocks/>
            <a:endCxn id="10" idx="3"/>
          </p:cNvCxnSpPr>
          <p:nvPr/>
        </p:nvCxnSpPr>
        <p:spPr>
          <a:xfrm flipH="1" flipV="1">
            <a:off x="4160794" y="5725588"/>
            <a:ext cx="4423057" cy="10106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3166485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3F8CAEB4-C185-E310-D91F-27BEF267CF50}"/>
              </a:ext>
            </a:extLst>
          </p:cNvPr>
          <p:cNvSpPr/>
          <p:nvPr/>
        </p:nvSpPr>
        <p:spPr>
          <a:xfrm>
            <a:off x="518072" y="55576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B97CD8D-E358-4554-4DC0-B6B339EE884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582872" y="85888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FB13D59-B977-5C2A-80F3-6B9E86C66FBA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068365" y="151323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742DB81-0CD5-E53C-EE8A-E2033D067349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197545" y="151323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E84A60C9-9844-969D-F775-3873D7FAEAA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547786" y="63506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8646EB5-63B2-F09F-2B39-EED66B3DD52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18421" y="100783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4DE6A35-78EB-FAAB-9F4D-A6C58244B35A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18072" y="57419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A7E8851F-43B2-E52F-6780-4D4F6BFE267B}"/>
              </a:ext>
            </a:extLst>
          </p:cNvPr>
          <p:cNvGrpSpPr/>
          <p:nvPr/>
        </p:nvGrpSpPr>
        <p:grpSpPr>
          <a:xfrm>
            <a:off x="570964" y="314583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DF3DB918-441B-FCF6-3BC8-CAFB3F7D4B9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9F5674C4-5BD8-C91E-A17D-0CD0800ACDF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7CAA00B7-EA0C-B5F7-8042-E1EF7030A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0311C854-BA67-8C6D-6D5C-C393318B9BF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B3EB4B2D-DC35-E047-AD23-FED18399B574}"/>
              </a:ext>
            </a:extLst>
          </p:cNvPr>
          <p:cNvSpPr/>
          <p:nvPr/>
        </p:nvSpPr>
        <p:spPr>
          <a:xfrm>
            <a:off x="518072" y="247644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CBD7D38-14D9-EA0D-4148-AED44379977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582872" y="277956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6537EFB-70EA-9D68-265D-D1FF62309F30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068365" y="343392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7778A7-BF2E-04D4-5A69-E351EE362053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197545" y="343392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B2AC3836-33F7-84B4-9BDD-3ECDD365575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547786" y="255575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F140F85-920F-86BF-ED37-6D158AD03969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618421" y="292852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915AB71-2AC1-8120-2BD0-4E34EFA83F6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518072" y="249488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667CA1E1-31A0-3064-80CC-14CE4EC6D274}"/>
              </a:ext>
            </a:extLst>
          </p:cNvPr>
          <p:cNvGrpSpPr/>
          <p:nvPr/>
        </p:nvGrpSpPr>
        <p:grpSpPr>
          <a:xfrm>
            <a:off x="3303369" y="2297058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2630A6F1-C809-058A-E1F4-526A1EA2596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2935071F-398E-3E55-67EC-1B3065073EB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85019DF9-16A2-F2E5-5F1A-39288AF07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B2A6C6E8-CC2B-E177-F14D-8F9CFAC3B71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4906885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1064570"/>
              </p:ext>
            </p:extLst>
          </p:nvPr>
        </p:nvGraphicFramePr>
        <p:xfrm>
          <a:off x="7794170" y="725881"/>
          <a:ext cx="4397830" cy="2926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 로그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이벤트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관리자 로그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관리자 로그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관리자 로그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5111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9195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로그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58798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로그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44190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873616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916480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로그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AD-04-0012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44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로그 관리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2011F7-D3F8-F0BB-B9BA-3C95D7E91F4C}"/>
              </a:ext>
            </a:extLst>
          </p:cNvPr>
          <p:cNvSpPr txBox="1"/>
          <p:nvPr/>
        </p:nvSpPr>
        <p:spPr>
          <a:xfrm>
            <a:off x="314324" y="1230364"/>
            <a:ext cx="1895475" cy="13120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이벤트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D22F51B-E499-7043-2D1A-4A79C40F6E38}"/>
              </a:ext>
            </a:extLst>
          </p:cNvPr>
          <p:cNvSpPr/>
          <p:nvPr/>
        </p:nvSpPr>
        <p:spPr>
          <a:xfrm>
            <a:off x="1228406" y="1669941"/>
            <a:ext cx="1606057" cy="233775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AAEA1B6-77DA-2E80-3D61-50D5BB1C73AB}"/>
              </a:ext>
            </a:extLst>
          </p:cNvPr>
          <p:cNvSpPr/>
          <p:nvPr/>
        </p:nvSpPr>
        <p:spPr>
          <a:xfrm>
            <a:off x="1228406" y="2079516"/>
            <a:ext cx="1606057" cy="233775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1E2C4725-3F79-967C-C7E0-DDF78B344F30}"/>
              </a:ext>
            </a:extLst>
          </p:cNvPr>
          <p:cNvSpPr/>
          <p:nvPr/>
        </p:nvSpPr>
        <p:spPr>
          <a:xfrm>
            <a:off x="1228406" y="125925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96BDC63-63F0-10C9-65B7-B25445C35FE1}"/>
              </a:ext>
            </a:extLst>
          </p:cNvPr>
          <p:cNvSpPr/>
          <p:nvPr/>
        </p:nvSpPr>
        <p:spPr>
          <a:xfrm>
            <a:off x="6242307" y="217467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F797A02D-C442-FFFC-D9BD-229872FC3407}"/>
              </a:ext>
            </a:extLst>
          </p:cNvPr>
          <p:cNvCxnSpPr>
            <a:cxnSpLocks/>
          </p:cNvCxnSpPr>
          <p:nvPr/>
        </p:nvCxnSpPr>
        <p:spPr>
          <a:xfrm>
            <a:off x="353080" y="2528225"/>
            <a:ext cx="64484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5" name="표 15">
            <a:extLst>
              <a:ext uri="{FF2B5EF4-FFF2-40B4-BE49-F238E27FC236}">
                <a16:creationId xmlns:a16="http://schemas.microsoft.com/office/drawing/2014/main" id="{7DFC14C4-98BE-6AA9-E9AA-097C55B62B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466022"/>
              </p:ext>
            </p:extLst>
          </p:nvPr>
        </p:nvGraphicFramePr>
        <p:xfrm>
          <a:off x="326860" y="3375344"/>
          <a:ext cx="6500866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90380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400196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93345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638175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885825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1181100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862065">
                  <a:extLst>
                    <a:ext uri="{9D8B030D-6E8A-4147-A177-3AD203B41FA5}">
                      <a16:colId xmlns:a16="http://schemas.microsoft.com/office/drawing/2014/main" val="1801206162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번호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URL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 일시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접속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IP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 로그관리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조회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http://localhost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12:22:50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218.232.78.85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 회원관리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조회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http://localhost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3AB57982-DD90-6122-B6CE-29D6C5411931}"/>
              </a:ext>
            </a:extLst>
          </p:cNvPr>
          <p:cNvSpPr/>
          <p:nvPr/>
        </p:nvSpPr>
        <p:spPr>
          <a:xfrm>
            <a:off x="441209" y="345161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4C691B6D-5B83-2067-3F9F-DC089097AC03}"/>
              </a:ext>
            </a:extLst>
          </p:cNvPr>
          <p:cNvSpPr/>
          <p:nvPr/>
        </p:nvSpPr>
        <p:spPr>
          <a:xfrm>
            <a:off x="441209" y="373308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B5556822-CB6E-1DE0-3441-69AE9174E0D0}"/>
              </a:ext>
            </a:extLst>
          </p:cNvPr>
          <p:cNvSpPr/>
          <p:nvPr/>
        </p:nvSpPr>
        <p:spPr>
          <a:xfrm>
            <a:off x="441209" y="401407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0402D2EC-2BB1-4849-A62B-67B3183907DB}"/>
              </a:ext>
            </a:extLst>
          </p:cNvPr>
          <p:cNvSpPr/>
          <p:nvPr/>
        </p:nvSpPr>
        <p:spPr>
          <a:xfrm>
            <a:off x="441209" y="429907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7B949649-E2A9-7081-18C5-854E82C000FE}"/>
              </a:ext>
            </a:extLst>
          </p:cNvPr>
          <p:cNvSpPr/>
          <p:nvPr/>
        </p:nvSpPr>
        <p:spPr>
          <a:xfrm>
            <a:off x="441209" y="458293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414F454C-9FBA-377F-C6D6-882160589487}"/>
              </a:ext>
            </a:extLst>
          </p:cNvPr>
          <p:cNvSpPr/>
          <p:nvPr/>
        </p:nvSpPr>
        <p:spPr>
          <a:xfrm>
            <a:off x="441209" y="486528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F2ABBF63-02E9-C1DB-DC80-7A68153A4448}"/>
              </a:ext>
            </a:extLst>
          </p:cNvPr>
          <p:cNvSpPr/>
          <p:nvPr/>
        </p:nvSpPr>
        <p:spPr>
          <a:xfrm>
            <a:off x="441209" y="514884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E0725C65-9AC0-7BCD-B2BF-2B366CF0DBE1}"/>
              </a:ext>
            </a:extLst>
          </p:cNvPr>
          <p:cNvSpPr/>
          <p:nvPr/>
        </p:nvSpPr>
        <p:spPr>
          <a:xfrm>
            <a:off x="5958570" y="3080251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6" name="그래픽 25" descr="다운로드 윤곽선">
            <a:extLst>
              <a:ext uri="{FF2B5EF4-FFF2-40B4-BE49-F238E27FC236}">
                <a16:creationId xmlns:a16="http://schemas.microsoft.com/office/drawing/2014/main" id="{B9B100C7-E9F4-4480-4E2E-2BCDC70F2A8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5994062" y="3093214"/>
            <a:ext cx="204905" cy="204905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50442D58-09E2-C605-895B-E699AD2A7B0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17191" b="-636"/>
          <a:stretch/>
        </p:blipFill>
        <p:spPr>
          <a:xfrm>
            <a:off x="1759343" y="5615877"/>
            <a:ext cx="3169061" cy="316369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4A39CE8C-4ECB-C8E2-AED1-31DEDEE9090F}"/>
              </a:ext>
            </a:extLst>
          </p:cNvPr>
          <p:cNvSpPr txBox="1"/>
          <p:nvPr/>
        </p:nvSpPr>
        <p:spPr>
          <a:xfrm>
            <a:off x="298338" y="308025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관리자 로그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1868080" y="6893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AAC07A32-30BB-468E-2009-C46D75834976}"/>
              </a:ext>
            </a:extLst>
          </p:cNvPr>
          <p:cNvGrpSpPr/>
          <p:nvPr/>
        </p:nvGrpSpPr>
        <p:grpSpPr>
          <a:xfrm rot="5400000">
            <a:off x="2863554" y="16775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3DCA4FD1-5FE4-B479-7818-0D88485CEE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3" name="Oval 593">
              <a:extLst>
                <a:ext uri="{FF2B5EF4-FFF2-40B4-BE49-F238E27FC236}">
                  <a16:creationId xmlns:a16="http://schemas.microsoft.com/office/drawing/2014/main" id="{E1F49AC4-3D08-1840-099C-F5673F46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0E1A9636-EFFE-3EB6-CAC5-92956A64884E}"/>
              </a:ext>
            </a:extLst>
          </p:cNvPr>
          <p:cNvGrpSpPr/>
          <p:nvPr/>
        </p:nvGrpSpPr>
        <p:grpSpPr>
          <a:xfrm rot="5400000">
            <a:off x="2868353" y="207534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DAAB7E18-7828-D8BC-E385-5194E02FFC5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6" name="Oval 593">
              <a:extLst>
                <a:ext uri="{FF2B5EF4-FFF2-40B4-BE49-F238E27FC236}">
                  <a16:creationId xmlns:a16="http://schemas.microsoft.com/office/drawing/2014/main" id="{353CF1ED-1115-737E-5232-6445D906B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241E70AA-9B07-3825-45E1-40384D327EC4}"/>
              </a:ext>
            </a:extLst>
          </p:cNvPr>
          <p:cNvGrpSpPr/>
          <p:nvPr/>
        </p:nvGrpSpPr>
        <p:grpSpPr>
          <a:xfrm>
            <a:off x="6258652" y="1938389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8747D533-EC67-A817-ACFD-64FBD22B894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42E30FA6-98A9-AEBD-F976-FB9A6CB3892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245483FA-0400-BEC7-83EC-2985F65BE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BE93F9D0-AE84-FC40-3F08-E8BF6B3489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BA7B08C7-897D-59DB-14EA-BFEDCDB9827A}"/>
              </a:ext>
            </a:extLst>
          </p:cNvPr>
          <p:cNvGrpSpPr/>
          <p:nvPr/>
        </p:nvGrpSpPr>
        <p:grpSpPr>
          <a:xfrm>
            <a:off x="929714" y="2869630"/>
            <a:ext cx="244417" cy="258694"/>
            <a:chOff x="1098607" y="3056422"/>
            <a:chExt cx="244417" cy="258694"/>
          </a:xfrm>
        </p:grpSpPr>
        <p:sp>
          <p:nvSpPr>
            <p:cNvPr id="64" name="이등변 삼각형 63">
              <a:extLst>
                <a:ext uri="{FF2B5EF4-FFF2-40B4-BE49-F238E27FC236}">
                  <a16:creationId xmlns:a16="http://schemas.microsoft.com/office/drawing/2014/main" id="{9395A45D-4CD7-6540-71E4-B4D58562748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1AAF6D94-0FD1-A528-7A2C-77AFF258EC9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6" name="Oval 593">
                <a:extLst>
                  <a:ext uri="{FF2B5EF4-FFF2-40B4-BE49-F238E27FC236}">
                    <a16:creationId xmlns:a16="http://schemas.microsoft.com/office/drawing/2014/main" id="{6F8E01B8-F844-330E-D839-D2D5E4381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8C2CE4FC-5282-94A5-4A74-A891CD478AA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D452443A-13FC-1916-4570-1E6EEF8DCF7A}"/>
              </a:ext>
            </a:extLst>
          </p:cNvPr>
          <p:cNvGrpSpPr/>
          <p:nvPr/>
        </p:nvGrpSpPr>
        <p:grpSpPr>
          <a:xfrm>
            <a:off x="6051627" y="2849957"/>
            <a:ext cx="244417" cy="258694"/>
            <a:chOff x="1098607" y="3056422"/>
            <a:chExt cx="244417" cy="258694"/>
          </a:xfrm>
        </p:grpSpPr>
        <p:sp>
          <p:nvSpPr>
            <p:cNvPr id="69" name="이등변 삼각형 68">
              <a:extLst>
                <a:ext uri="{FF2B5EF4-FFF2-40B4-BE49-F238E27FC236}">
                  <a16:creationId xmlns:a16="http://schemas.microsoft.com/office/drawing/2014/main" id="{E0D071C9-81D2-846F-2FCA-B152B3E69D4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0" name="그룹 69">
              <a:extLst>
                <a:ext uri="{FF2B5EF4-FFF2-40B4-BE49-F238E27FC236}">
                  <a16:creationId xmlns:a16="http://schemas.microsoft.com/office/drawing/2014/main" id="{99A15DF9-F8F2-2AD3-17E8-6FB318CB47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1" name="Oval 593">
                <a:extLst>
                  <a:ext uri="{FF2B5EF4-FFF2-40B4-BE49-F238E27FC236}">
                    <a16:creationId xmlns:a16="http://schemas.microsoft.com/office/drawing/2014/main" id="{384B4451-E403-1886-8095-367383F70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2" name="TextBox 14">
                <a:extLst>
                  <a:ext uri="{FF2B5EF4-FFF2-40B4-BE49-F238E27FC236}">
                    <a16:creationId xmlns:a16="http://schemas.microsoft.com/office/drawing/2014/main" id="{F9B7F341-7C4B-1670-6F10-D3691D7522E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</a:p>
            </p:txBody>
          </p:sp>
        </p:grpSp>
      </p:grp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C2A45C7D-A2A1-B588-4D8E-2EBA5727E3EC}"/>
              </a:ext>
            </a:extLst>
          </p:cNvPr>
          <p:cNvGrpSpPr/>
          <p:nvPr/>
        </p:nvGrpSpPr>
        <p:grpSpPr>
          <a:xfrm>
            <a:off x="174279" y="3429537"/>
            <a:ext cx="278496" cy="200053"/>
            <a:chOff x="1014019" y="2643309"/>
            <a:chExt cx="278496" cy="200053"/>
          </a:xfrm>
        </p:grpSpPr>
        <p:sp>
          <p:nvSpPr>
            <p:cNvPr id="74" name="이등변 삼각형 73">
              <a:extLst>
                <a:ext uri="{FF2B5EF4-FFF2-40B4-BE49-F238E27FC236}">
                  <a16:creationId xmlns:a16="http://schemas.microsoft.com/office/drawing/2014/main" id="{A3003EDD-A2B2-7974-CEE6-5636D230FD4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5" name="그룹 74">
              <a:extLst>
                <a:ext uri="{FF2B5EF4-FFF2-40B4-BE49-F238E27FC236}">
                  <a16:creationId xmlns:a16="http://schemas.microsoft.com/office/drawing/2014/main" id="{2B8681C3-5E73-3B00-CCE3-90FD9A71817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76" name="Oval 593">
                <a:extLst>
                  <a:ext uri="{FF2B5EF4-FFF2-40B4-BE49-F238E27FC236}">
                    <a16:creationId xmlns:a16="http://schemas.microsoft.com/office/drawing/2014/main" id="{C72C7FC9-94E8-AE3F-5DD7-639DF5766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7" name="TextBox 14">
                <a:extLst>
                  <a:ext uri="{FF2B5EF4-FFF2-40B4-BE49-F238E27FC236}">
                    <a16:creationId xmlns:a16="http://schemas.microsoft.com/office/drawing/2014/main" id="{4E05BC6C-9E34-15AB-6D03-AD8F7504CAF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E06F7CA3-2DB0-BB18-2D85-D441F258E1EC}"/>
              </a:ext>
            </a:extLst>
          </p:cNvPr>
          <p:cNvGrpSpPr/>
          <p:nvPr/>
        </p:nvGrpSpPr>
        <p:grpSpPr>
          <a:xfrm>
            <a:off x="174279" y="3709248"/>
            <a:ext cx="278496" cy="200053"/>
            <a:chOff x="1014019" y="2643309"/>
            <a:chExt cx="278496" cy="200053"/>
          </a:xfrm>
        </p:grpSpPr>
        <p:sp>
          <p:nvSpPr>
            <p:cNvPr id="79" name="이등변 삼각형 78">
              <a:extLst>
                <a:ext uri="{FF2B5EF4-FFF2-40B4-BE49-F238E27FC236}">
                  <a16:creationId xmlns:a16="http://schemas.microsoft.com/office/drawing/2014/main" id="{356A0C26-8824-9B92-2114-9934F5E5E5B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F8430874-E8F4-39A9-61F0-3E53DCC375A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1" name="Oval 593">
                <a:extLst>
                  <a:ext uri="{FF2B5EF4-FFF2-40B4-BE49-F238E27FC236}">
                    <a16:creationId xmlns:a16="http://schemas.microsoft.com/office/drawing/2014/main" id="{6D3F735A-8354-A256-A4C2-9CC73BAB6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2" name="TextBox 14">
                <a:extLst>
                  <a:ext uri="{FF2B5EF4-FFF2-40B4-BE49-F238E27FC236}">
                    <a16:creationId xmlns:a16="http://schemas.microsoft.com/office/drawing/2014/main" id="{31B2B897-2AA6-2942-AC51-E28DCFE8830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374A4EB1-AF77-7494-CE46-421167E42BCE}"/>
              </a:ext>
            </a:extLst>
          </p:cNvPr>
          <p:cNvGrpSpPr/>
          <p:nvPr/>
        </p:nvGrpSpPr>
        <p:grpSpPr>
          <a:xfrm>
            <a:off x="1553399" y="5674034"/>
            <a:ext cx="278496" cy="200053"/>
            <a:chOff x="1014019" y="2643309"/>
            <a:chExt cx="278496" cy="200053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900AF5A4-4182-9844-59C5-DC3B76831BF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D1FEF49A-7EF0-49E4-7087-96C7CA4A4C7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A92817E9-0CDC-D2E0-7C0D-E9A8A1BBB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F48F97DD-BFC8-9746-2FF3-6C411B057FF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C789CC6C-49A6-F881-FFA8-687D3812A567}"/>
              </a:ext>
            </a:extLst>
          </p:cNvPr>
          <p:cNvGrpSpPr/>
          <p:nvPr/>
        </p:nvGrpSpPr>
        <p:grpSpPr>
          <a:xfrm>
            <a:off x="2553179" y="3125171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F05007BF-AC3D-A41C-9A14-3D602C4819F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0760ECB8-C759-0810-78F8-CBEBDFCECA1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1057673C-9DB7-B9C2-4FF5-A34C6BA66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7B7B2A7C-D57F-D5F7-EB45-5F91776B83B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2" name="그림 11" descr="렌치, 도구이(가) 표시된 사진&#10;&#10;자동 생성된 설명">
            <a:extLst>
              <a:ext uri="{FF2B5EF4-FFF2-40B4-BE49-F238E27FC236}">
                <a16:creationId xmlns:a16="http://schemas.microsoft.com/office/drawing/2014/main" id="{42F3B170-7024-5D87-D022-C73B91AE6F6A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44" y="1291181"/>
            <a:ext cx="195806" cy="193744"/>
          </a:xfrm>
          <a:prstGeom prst="rect">
            <a:avLst/>
          </a:prstGeom>
        </p:spPr>
      </p:pic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1CC3FC3E-3CCA-7368-5990-AFAD6602E82F}"/>
              </a:ext>
            </a:extLst>
          </p:cNvPr>
          <p:cNvSpPr/>
          <p:nvPr/>
        </p:nvSpPr>
        <p:spPr>
          <a:xfrm>
            <a:off x="2454588" y="12549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5" name="그림 24" descr="렌치, 도구이(가) 표시된 사진&#10;&#10;자동 생성된 설명">
            <a:extLst>
              <a:ext uri="{FF2B5EF4-FFF2-40B4-BE49-F238E27FC236}">
                <a16:creationId xmlns:a16="http://schemas.microsoft.com/office/drawing/2014/main" id="{E95D892B-C8B0-C917-A2FE-0CAD04573357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7526" y="1286877"/>
            <a:ext cx="195806" cy="19374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D029918B-0FCE-81EC-640C-F03155A2516F}"/>
              </a:ext>
            </a:extLst>
          </p:cNvPr>
          <p:cNvSpPr txBox="1"/>
          <p:nvPr/>
        </p:nvSpPr>
        <p:spPr>
          <a:xfrm>
            <a:off x="2223320" y="1258514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33" name="그룹 32">
            <a:extLst>
              <a:ext uri="{FF2B5EF4-FFF2-40B4-BE49-F238E27FC236}">
                <a16:creationId xmlns:a16="http://schemas.microsoft.com/office/drawing/2014/main" id="{C7B46DA8-33F4-F335-4943-E2FA512B9E8F}"/>
              </a:ext>
            </a:extLst>
          </p:cNvPr>
          <p:cNvGrpSpPr/>
          <p:nvPr/>
        </p:nvGrpSpPr>
        <p:grpSpPr>
          <a:xfrm rot="5400000">
            <a:off x="3486542" y="125069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4" name="이등변 삼각형 33">
              <a:extLst>
                <a:ext uri="{FF2B5EF4-FFF2-40B4-BE49-F238E27FC236}">
                  <a16:creationId xmlns:a16="http://schemas.microsoft.com/office/drawing/2014/main" id="{F6C21BA9-A8D0-6A9D-58CD-365E05F2BCC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5" name="Oval 593">
              <a:extLst>
                <a:ext uri="{FF2B5EF4-FFF2-40B4-BE49-F238E27FC236}">
                  <a16:creationId xmlns:a16="http://schemas.microsoft.com/office/drawing/2014/main" id="{7970DAFB-8459-DB90-B4D4-1768BE8F2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16E8B9AE-5648-848C-B204-B2491C547503}"/>
              </a:ext>
            </a:extLst>
          </p:cNvPr>
          <p:cNvSpPr/>
          <p:nvPr/>
        </p:nvSpPr>
        <p:spPr>
          <a:xfrm>
            <a:off x="5223844" y="1617256"/>
            <a:ext cx="541661" cy="777166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조회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수정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등록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삭제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28" name="직선 화살표 연결선 27">
            <a:extLst>
              <a:ext uri="{FF2B5EF4-FFF2-40B4-BE49-F238E27FC236}">
                <a16:creationId xmlns:a16="http://schemas.microsoft.com/office/drawing/2014/main" id="{A719D880-24D4-9F9E-0B22-E0C422D84C6F}"/>
              </a:ext>
            </a:extLst>
          </p:cNvPr>
          <p:cNvCxnSpPr>
            <a:cxnSpLocks/>
            <a:endCxn id="27" idx="1"/>
          </p:cNvCxnSpPr>
          <p:nvPr/>
        </p:nvCxnSpPr>
        <p:spPr>
          <a:xfrm flipV="1">
            <a:off x="3707925" y="2005839"/>
            <a:ext cx="1515919" cy="139095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9216953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212850" y="5206291"/>
              <a:ext cx="44323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5.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배너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5774451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6869387"/>
              </p:ext>
            </p:extLst>
          </p:nvPr>
        </p:nvGraphicFramePr>
        <p:xfrm>
          <a:off x="7794170" y="725881"/>
          <a:ext cx="4397830" cy="3352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배너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메인 노출 여부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628284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5649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배너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78808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222395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배너에 대한 편집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167951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18189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4265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3948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524836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46</a:t>
            </a:fld>
            <a:endParaRPr lang="ko-KR" altLang="en-US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EDF682CF-B3CB-3A65-8E84-6B18713648D0}"/>
              </a:ext>
            </a:extLst>
          </p:cNvPr>
          <p:cNvSpPr/>
          <p:nvPr/>
        </p:nvSpPr>
        <p:spPr>
          <a:xfrm>
            <a:off x="135340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62EA4B0-020C-1720-DFA0-924C63BCA6F4}"/>
              </a:ext>
            </a:extLst>
          </p:cNvPr>
          <p:cNvSpPr txBox="1"/>
          <p:nvPr/>
        </p:nvSpPr>
        <p:spPr>
          <a:xfrm>
            <a:off x="352424" y="1055171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9219831-75BB-DEF6-219C-BBE93AF6A394}"/>
              </a:ext>
            </a:extLst>
          </p:cNvPr>
          <p:cNvSpPr txBox="1"/>
          <p:nvPr/>
        </p:nvSpPr>
        <p:spPr>
          <a:xfrm>
            <a:off x="352424" y="1360221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B5442BD6-1166-C72B-8EC8-DC51BF2321E0}"/>
              </a:ext>
            </a:extLst>
          </p:cNvPr>
          <p:cNvSpPr/>
          <p:nvPr/>
        </p:nvSpPr>
        <p:spPr>
          <a:xfrm>
            <a:off x="6504429" y="148788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39" name="직선 연결선 38">
            <a:extLst>
              <a:ext uri="{FF2B5EF4-FFF2-40B4-BE49-F238E27FC236}">
                <a16:creationId xmlns:a16="http://schemas.microsoft.com/office/drawing/2014/main" id="{7D72BA62-F6B8-5946-38BC-FA6F51AB17D9}"/>
              </a:ext>
            </a:extLst>
          </p:cNvPr>
          <p:cNvCxnSpPr>
            <a:cxnSpLocks/>
          </p:cNvCxnSpPr>
          <p:nvPr/>
        </p:nvCxnSpPr>
        <p:spPr>
          <a:xfrm>
            <a:off x="357626" y="182235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배너 관리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1739513" y="6040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0A588A3A-C87C-6294-2792-F2D5C9698125}"/>
              </a:ext>
            </a:extLst>
          </p:cNvPr>
          <p:cNvGrpSpPr/>
          <p:nvPr/>
        </p:nvGrpSpPr>
        <p:grpSpPr>
          <a:xfrm rot="5400000">
            <a:off x="346604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3C5F3739-61A2-6DEF-23FD-29E8F69C303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7" name="Oval 593">
              <a:extLst>
                <a:ext uri="{FF2B5EF4-FFF2-40B4-BE49-F238E27FC236}">
                  <a16:creationId xmlns:a16="http://schemas.microsoft.com/office/drawing/2014/main" id="{F5BFF686-F286-57C2-8798-0637EE386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6C0DFA57-596C-2D15-485F-3EF5FCF670F0}"/>
              </a:ext>
            </a:extLst>
          </p:cNvPr>
          <p:cNvGrpSpPr/>
          <p:nvPr/>
        </p:nvGrpSpPr>
        <p:grpSpPr>
          <a:xfrm rot="5400000">
            <a:off x="7068173" y="147183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7BB2B94C-B3F3-3C75-CD15-B8A62D6B90A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3" name="Oval 593">
              <a:extLst>
                <a:ext uri="{FF2B5EF4-FFF2-40B4-BE49-F238E27FC236}">
                  <a16:creationId xmlns:a16="http://schemas.microsoft.com/office/drawing/2014/main" id="{48B35DBB-2D81-FB48-CD89-DEB117762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aphicFrame>
        <p:nvGraphicFramePr>
          <p:cNvPr id="54" name="표 15">
            <a:extLst>
              <a:ext uri="{FF2B5EF4-FFF2-40B4-BE49-F238E27FC236}">
                <a16:creationId xmlns:a16="http://schemas.microsoft.com/office/drawing/2014/main" id="{47132C62-B2D3-5954-4733-A084F442F73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4188012"/>
              </p:ext>
            </p:extLst>
          </p:nvPr>
        </p:nvGraphicFramePr>
        <p:xfrm>
          <a:off x="428508" y="2284908"/>
          <a:ext cx="6694873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64296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786130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0174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7108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01749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865505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2204364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메인 노출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링크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URL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새 창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게시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노출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새 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2023-04-01~2023-05-20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미노출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새 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2023-04-01~2024-04-30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8129EF5D-ECA1-3B00-8628-C53FB169DCD1}"/>
              </a:ext>
            </a:extLst>
          </p:cNvPr>
          <p:cNvSpPr/>
          <p:nvPr/>
        </p:nvSpPr>
        <p:spPr>
          <a:xfrm>
            <a:off x="542859" y="235193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AE730351-FBCD-FA9A-8E03-15E46749C274}"/>
              </a:ext>
            </a:extLst>
          </p:cNvPr>
          <p:cNvSpPr/>
          <p:nvPr/>
        </p:nvSpPr>
        <p:spPr>
          <a:xfrm>
            <a:off x="542859" y="263341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804DE2B3-6B86-1207-4571-5F441C455D27}"/>
              </a:ext>
            </a:extLst>
          </p:cNvPr>
          <p:cNvSpPr/>
          <p:nvPr/>
        </p:nvSpPr>
        <p:spPr>
          <a:xfrm>
            <a:off x="542859" y="290516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5CC3419-3744-4BB1-014D-91C7954ED263}"/>
              </a:ext>
            </a:extLst>
          </p:cNvPr>
          <p:cNvSpPr txBox="1"/>
          <p:nvPr/>
        </p:nvSpPr>
        <p:spPr>
          <a:xfrm>
            <a:off x="399989" y="198981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5D545600-74AC-248D-964E-445E8140B7D2}"/>
              </a:ext>
            </a:extLst>
          </p:cNvPr>
          <p:cNvGrpSpPr/>
          <p:nvPr/>
        </p:nvGrpSpPr>
        <p:grpSpPr>
          <a:xfrm>
            <a:off x="275929" y="2329865"/>
            <a:ext cx="278496" cy="200053"/>
            <a:chOff x="1014019" y="2643309"/>
            <a:chExt cx="278496" cy="200053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7EF01D58-D2DB-0847-EFC8-51D4C893EDA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F7C7D1BC-2CFE-9554-4E5B-DAA3B461FD5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A77BB338-7E3F-18C1-E214-944388E8D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456479EA-8035-DF26-18B0-268FEEABD8E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F29D1FAB-34C0-2079-320E-42CFC3B017ED}"/>
              </a:ext>
            </a:extLst>
          </p:cNvPr>
          <p:cNvGrpSpPr/>
          <p:nvPr/>
        </p:nvGrpSpPr>
        <p:grpSpPr>
          <a:xfrm>
            <a:off x="275929" y="2591104"/>
            <a:ext cx="278496" cy="200053"/>
            <a:chOff x="1014019" y="2643309"/>
            <a:chExt cx="278496" cy="200053"/>
          </a:xfrm>
        </p:grpSpPr>
        <p:sp>
          <p:nvSpPr>
            <p:cNvPr id="65" name="이등변 삼각형 64">
              <a:extLst>
                <a:ext uri="{FF2B5EF4-FFF2-40B4-BE49-F238E27FC236}">
                  <a16:creationId xmlns:a16="http://schemas.microsoft.com/office/drawing/2014/main" id="{C16C1ABD-754F-053D-6C4C-33D1C051200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6" name="그룹 65">
              <a:extLst>
                <a:ext uri="{FF2B5EF4-FFF2-40B4-BE49-F238E27FC236}">
                  <a16:creationId xmlns:a16="http://schemas.microsoft.com/office/drawing/2014/main" id="{A00558F1-8EA0-CC06-6800-20144C923F7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7" name="Oval 593">
                <a:extLst>
                  <a:ext uri="{FF2B5EF4-FFF2-40B4-BE49-F238E27FC236}">
                    <a16:creationId xmlns:a16="http://schemas.microsoft.com/office/drawing/2014/main" id="{FB912B8D-E602-DAE5-451A-468F6D07B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8" name="TextBox 14">
                <a:extLst>
                  <a:ext uri="{FF2B5EF4-FFF2-40B4-BE49-F238E27FC236}">
                    <a16:creationId xmlns:a16="http://schemas.microsoft.com/office/drawing/2014/main" id="{3ED988BF-5230-0080-2B6D-3232A8BF003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BFB02D91-01EB-0612-4B7F-D30B97204048}"/>
              </a:ext>
            </a:extLst>
          </p:cNvPr>
          <p:cNvGrpSpPr/>
          <p:nvPr/>
        </p:nvGrpSpPr>
        <p:grpSpPr>
          <a:xfrm>
            <a:off x="3190605" y="2099278"/>
            <a:ext cx="244417" cy="258694"/>
            <a:chOff x="1098607" y="3056422"/>
            <a:chExt cx="244417" cy="258694"/>
          </a:xfrm>
        </p:grpSpPr>
        <p:sp>
          <p:nvSpPr>
            <p:cNvPr id="70" name="이등변 삼각형 69">
              <a:extLst>
                <a:ext uri="{FF2B5EF4-FFF2-40B4-BE49-F238E27FC236}">
                  <a16:creationId xmlns:a16="http://schemas.microsoft.com/office/drawing/2014/main" id="{F4800C46-7497-36B2-EC0C-A6EECAAE0C1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6B8EDECB-5718-FF7A-923E-6CCFBDDB925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2" name="Oval 593">
                <a:extLst>
                  <a:ext uri="{FF2B5EF4-FFF2-40B4-BE49-F238E27FC236}">
                    <a16:creationId xmlns:a16="http://schemas.microsoft.com/office/drawing/2014/main" id="{EC2DA92E-2B32-A0F1-8FF3-098E45324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3" name="TextBox 14">
                <a:extLst>
                  <a:ext uri="{FF2B5EF4-FFF2-40B4-BE49-F238E27FC236}">
                    <a16:creationId xmlns:a16="http://schemas.microsoft.com/office/drawing/2014/main" id="{EF555473-430D-7ACA-9D53-5D497DD3209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0F4A15FB-DDEE-6B7C-9A8E-ED0896C974DD}"/>
              </a:ext>
            </a:extLst>
          </p:cNvPr>
          <p:cNvSpPr/>
          <p:nvPr/>
        </p:nvSpPr>
        <p:spPr>
          <a:xfrm>
            <a:off x="5980113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71616C65-07D1-4E13-1AFF-E24913BAE45B}"/>
              </a:ext>
            </a:extLst>
          </p:cNvPr>
          <p:cNvSpPr/>
          <p:nvPr/>
        </p:nvSpPr>
        <p:spPr>
          <a:xfrm>
            <a:off x="6576665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76" name="그룹 75">
            <a:extLst>
              <a:ext uri="{FF2B5EF4-FFF2-40B4-BE49-F238E27FC236}">
                <a16:creationId xmlns:a16="http://schemas.microsoft.com/office/drawing/2014/main" id="{66F273D8-A3BA-F1A9-1B89-3D5484427729}"/>
              </a:ext>
            </a:extLst>
          </p:cNvPr>
          <p:cNvGrpSpPr/>
          <p:nvPr/>
        </p:nvGrpSpPr>
        <p:grpSpPr>
          <a:xfrm>
            <a:off x="5994371" y="1812271"/>
            <a:ext cx="244417" cy="258694"/>
            <a:chOff x="1098607" y="3056422"/>
            <a:chExt cx="244417" cy="258694"/>
          </a:xfrm>
        </p:grpSpPr>
        <p:sp>
          <p:nvSpPr>
            <p:cNvPr id="77" name="이등변 삼각형 76">
              <a:extLst>
                <a:ext uri="{FF2B5EF4-FFF2-40B4-BE49-F238E27FC236}">
                  <a16:creationId xmlns:a16="http://schemas.microsoft.com/office/drawing/2014/main" id="{359D69C9-835F-0FD3-6C06-99E239E5A43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8" name="그룹 77">
              <a:extLst>
                <a:ext uri="{FF2B5EF4-FFF2-40B4-BE49-F238E27FC236}">
                  <a16:creationId xmlns:a16="http://schemas.microsoft.com/office/drawing/2014/main" id="{4A38BAE0-1ED7-8D57-B9D3-1F97A3978A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9" name="Oval 593">
                <a:extLst>
                  <a:ext uri="{FF2B5EF4-FFF2-40B4-BE49-F238E27FC236}">
                    <a16:creationId xmlns:a16="http://schemas.microsoft.com/office/drawing/2014/main" id="{17507559-6C5D-C9D2-0010-E16530F35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0" name="TextBox 14">
                <a:extLst>
                  <a:ext uri="{FF2B5EF4-FFF2-40B4-BE49-F238E27FC236}">
                    <a16:creationId xmlns:a16="http://schemas.microsoft.com/office/drawing/2014/main" id="{C17B45A3-5F7B-1A57-9452-CA73F5D2173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0E451BCA-FFDD-C82C-DA18-F7B471E2D23C}"/>
              </a:ext>
            </a:extLst>
          </p:cNvPr>
          <p:cNvGrpSpPr/>
          <p:nvPr/>
        </p:nvGrpSpPr>
        <p:grpSpPr>
          <a:xfrm>
            <a:off x="6605624" y="1812271"/>
            <a:ext cx="244417" cy="258694"/>
            <a:chOff x="1098607" y="3056422"/>
            <a:chExt cx="244417" cy="258694"/>
          </a:xfrm>
        </p:grpSpPr>
        <p:sp>
          <p:nvSpPr>
            <p:cNvPr id="82" name="이등변 삼각형 81">
              <a:extLst>
                <a:ext uri="{FF2B5EF4-FFF2-40B4-BE49-F238E27FC236}">
                  <a16:creationId xmlns:a16="http://schemas.microsoft.com/office/drawing/2014/main" id="{2239C55F-301C-D81E-AA01-DD6B9FB1ED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722DBA01-41B3-528A-E2AA-7B28F50B9DD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1DF3C7AE-4AF8-8CBC-D5E6-78387EE13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DE0FCDE3-54D4-6D49-EB59-76ADA76912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86" name="그림 85">
            <a:extLst>
              <a:ext uri="{FF2B5EF4-FFF2-40B4-BE49-F238E27FC236}">
                <a16:creationId xmlns:a16="http://schemas.microsoft.com/office/drawing/2014/main" id="{BFCC1E14-9952-EC5F-7621-F46AB5AF90C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340411" y="3235920"/>
            <a:ext cx="765615" cy="288135"/>
          </a:xfrm>
          <a:prstGeom prst="rect">
            <a:avLst/>
          </a:prstGeom>
        </p:spPr>
      </p:pic>
      <p:grpSp>
        <p:nvGrpSpPr>
          <p:cNvPr id="87" name="그룹 86">
            <a:extLst>
              <a:ext uri="{FF2B5EF4-FFF2-40B4-BE49-F238E27FC236}">
                <a16:creationId xmlns:a16="http://schemas.microsoft.com/office/drawing/2014/main" id="{8F14B460-C3B5-96EC-A10B-28690AC57373}"/>
              </a:ext>
            </a:extLst>
          </p:cNvPr>
          <p:cNvGrpSpPr/>
          <p:nvPr/>
        </p:nvGrpSpPr>
        <p:grpSpPr>
          <a:xfrm>
            <a:off x="1364805" y="2743912"/>
            <a:ext cx="278496" cy="200053"/>
            <a:chOff x="1014019" y="2643309"/>
            <a:chExt cx="278496" cy="200053"/>
          </a:xfrm>
        </p:grpSpPr>
        <p:sp>
          <p:nvSpPr>
            <p:cNvPr id="88" name="이등변 삼각형 87">
              <a:extLst>
                <a:ext uri="{FF2B5EF4-FFF2-40B4-BE49-F238E27FC236}">
                  <a16:creationId xmlns:a16="http://schemas.microsoft.com/office/drawing/2014/main" id="{38018269-9833-E1B1-0323-BE0A6F44E2A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9" name="그룹 88">
              <a:extLst>
                <a:ext uri="{FF2B5EF4-FFF2-40B4-BE49-F238E27FC236}">
                  <a16:creationId xmlns:a16="http://schemas.microsoft.com/office/drawing/2014/main" id="{42D51B14-22AF-F494-C836-BE3CAF3AD66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0" name="Oval 593">
                <a:extLst>
                  <a:ext uri="{FF2B5EF4-FFF2-40B4-BE49-F238E27FC236}">
                    <a16:creationId xmlns:a16="http://schemas.microsoft.com/office/drawing/2014/main" id="{4C87E14D-E687-37B3-E219-53BB08D3E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1" name="TextBox 14">
                <a:extLst>
                  <a:ext uri="{FF2B5EF4-FFF2-40B4-BE49-F238E27FC236}">
                    <a16:creationId xmlns:a16="http://schemas.microsoft.com/office/drawing/2014/main" id="{F52A02D2-DD5E-96D2-D598-FDDE71ABC1F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C891D2D1-3BB2-DA04-2CAC-3B2AFA1F4F60}"/>
              </a:ext>
            </a:extLst>
          </p:cNvPr>
          <p:cNvGrpSpPr/>
          <p:nvPr/>
        </p:nvGrpSpPr>
        <p:grpSpPr>
          <a:xfrm rot="5400000">
            <a:off x="1718392" y="19867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3" name="이등변 삼각형 92">
              <a:extLst>
                <a:ext uri="{FF2B5EF4-FFF2-40B4-BE49-F238E27FC236}">
                  <a16:creationId xmlns:a16="http://schemas.microsoft.com/office/drawing/2014/main" id="{100CFCB3-6758-3D2D-50F9-8D5A1566ECE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4" name="Oval 593">
              <a:extLst>
                <a:ext uri="{FF2B5EF4-FFF2-40B4-BE49-F238E27FC236}">
                  <a16:creationId xmlns:a16="http://schemas.microsoft.com/office/drawing/2014/main" id="{6E46E510-764A-DF20-00DF-EC15CB72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95" name="직사각형 94">
            <a:extLst>
              <a:ext uri="{FF2B5EF4-FFF2-40B4-BE49-F238E27FC236}">
                <a16:creationId xmlns:a16="http://schemas.microsoft.com/office/drawing/2014/main" id="{CFB3E009-28A4-9C68-6AD1-1183B192914F}"/>
              </a:ext>
            </a:extLst>
          </p:cNvPr>
          <p:cNvSpPr/>
          <p:nvPr/>
        </p:nvSpPr>
        <p:spPr>
          <a:xfrm>
            <a:off x="1582208" y="2562861"/>
            <a:ext cx="780851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6" name="그룹 95">
            <a:extLst>
              <a:ext uri="{FF2B5EF4-FFF2-40B4-BE49-F238E27FC236}">
                <a16:creationId xmlns:a16="http://schemas.microsoft.com/office/drawing/2014/main" id="{DAB4FEC8-1814-1EAC-6199-06261C28A519}"/>
              </a:ext>
            </a:extLst>
          </p:cNvPr>
          <p:cNvGrpSpPr/>
          <p:nvPr/>
        </p:nvGrpSpPr>
        <p:grpSpPr>
          <a:xfrm>
            <a:off x="3067742" y="3289196"/>
            <a:ext cx="278496" cy="200053"/>
            <a:chOff x="1014019" y="2643309"/>
            <a:chExt cx="278496" cy="200053"/>
          </a:xfrm>
        </p:grpSpPr>
        <p:sp>
          <p:nvSpPr>
            <p:cNvPr id="97" name="이등변 삼각형 96">
              <a:extLst>
                <a:ext uri="{FF2B5EF4-FFF2-40B4-BE49-F238E27FC236}">
                  <a16:creationId xmlns:a16="http://schemas.microsoft.com/office/drawing/2014/main" id="{672B6448-08A9-6B7F-A065-CF3D0E4A8C3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8" name="그룹 97">
              <a:extLst>
                <a:ext uri="{FF2B5EF4-FFF2-40B4-BE49-F238E27FC236}">
                  <a16:creationId xmlns:a16="http://schemas.microsoft.com/office/drawing/2014/main" id="{637C0D8F-839E-DFA0-881E-2B594E7CEAF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9" name="Oval 593">
                <a:extLst>
                  <a:ext uri="{FF2B5EF4-FFF2-40B4-BE49-F238E27FC236}">
                    <a16:creationId xmlns:a16="http://schemas.microsoft.com/office/drawing/2014/main" id="{71E9C462-59D8-C996-F610-622D8C4A9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0" name="TextBox 14">
                <a:extLst>
                  <a:ext uri="{FF2B5EF4-FFF2-40B4-BE49-F238E27FC236}">
                    <a16:creationId xmlns:a16="http://schemas.microsoft.com/office/drawing/2014/main" id="{5B073D25-4ADC-E75B-6C17-0A9971CFA95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CDE25C89-FD26-316C-9181-4E8A93AE0F0D}"/>
              </a:ext>
            </a:extLst>
          </p:cNvPr>
          <p:cNvSpPr/>
          <p:nvPr/>
        </p:nvSpPr>
        <p:spPr>
          <a:xfrm>
            <a:off x="1353409" y="140449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330A3908-AEBA-89AF-B376-E8DED0368F82}"/>
              </a:ext>
            </a:extLst>
          </p:cNvPr>
          <p:cNvGrpSpPr/>
          <p:nvPr/>
        </p:nvGrpSpPr>
        <p:grpSpPr>
          <a:xfrm rot="5400000">
            <a:off x="2373893" y="13978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3" name="이등변 삼각형 102">
              <a:extLst>
                <a:ext uri="{FF2B5EF4-FFF2-40B4-BE49-F238E27FC236}">
                  <a16:creationId xmlns:a16="http://schemas.microsoft.com/office/drawing/2014/main" id="{1EC0AF7A-6704-9679-E58E-AA623AD92A6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4" name="Oval 593">
              <a:extLst>
                <a:ext uri="{FF2B5EF4-FFF2-40B4-BE49-F238E27FC236}">
                  <a16:creationId xmlns:a16="http://schemas.microsoft.com/office/drawing/2014/main" id="{B060CB34-F797-AB54-B891-721DCB3A0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CD359E2D-EE46-A0D7-0E45-DCBD6777616E}"/>
              </a:ext>
            </a:extLst>
          </p:cNvPr>
          <p:cNvSpPr/>
          <p:nvPr/>
        </p:nvSpPr>
        <p:spPr>
          <a:xfrm>
            <a:off x="4112130" y="581887"/>
            <a:ext cx="684907" cy="625999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노출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 err="1">
                <a:solidFill>
                  <a:schemeClr val="tx1"/>
                </a:solidFill>
              </a:rPr>
              <a:t>미노출</a:t>
            </a:r>
            <a:endParaRPr lang="ko-KR" altLang="en-US" sz="900">
              <a:solidFill>
                <a:schemeClr val="tx1"/>
              </a:solidFill>
            </a:endParaRPr>
          </a:p>
        </p:txBody>
      </p:sp>
      <p:cxnSp>
        <p:nvCxnSpPr>
          <p:cNvPr id="106" name="직선 화살표 연결선 105">
            <a:extLst>
              <a:ext uri="{FF2B5EF4-FFF2-40B4-BE49-F238E27FC236}">
                <a16:creationId xmlns:a16="http://schemas.microsoft.com/office/drawing/2014/main" id="{B254E0FB-2DFA-1F02-83B7-22EFF4BE836C}"/>
              </a:ext>
            </a:extLst>
          </p:cNvPr>
          <p:cNvCxnSpPr>
            <a:cxnSpLocks/>
            <a:endCxn id="105" idx="1"/>
          </p:cNvCxnSpPr>
          <p:nvPr/>
        </p:nvCxnSpPr>
        <p:spPr>
          <a:xfrm flipV="1">
            <a:off x="2258158" y="894887"/>
            <a:ext cx="1853972" cy="51023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D6BD2FBF-00DB-7BE6-DC0B-3A6A3CFD90FB}"/>
              </a:ext>
            </a:extLst>
          </p:cNvPr>
          <p:cNvSpPr txBox="1"/>
          <p:nvPr/>
        </p:nvSpPr>
        <p:spPr>
          <a:xfrm>
            <a:off x="7812641" y="4097153"/>
            <a:ext cx="4218077" cy="1519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새 창 여부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1.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새 창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2. </a:t>
            </a:r>
            <a:r>
              <a:rPr lang="ko-KR" altLang="en-US" sz="900">
                <a:latin typeface="+mn-ea"/>
              </a:rPr>
              <a:t>새 창 아님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등록자</a:t>
            </a:r>
            <a:r>
              <a:rPr lang="en-US" altLang="ko-KR" sz="900">
                <a:latin typeface="+mn-ea"/>
              </a:rPr>
              <a:t> : </a:t>
            </a:r>
            <a:r>
              <a:rPr lang="ko-KR" altLang="en-US" sz="900">
                <a:latin typeface="+mn-ea"/>
              </a:rPr>
              <a:t>권한그룹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 </a:t>
            </a:r>
            <a:r>
              <a:rPr lang="ko-KR" altLang="en-US" sz="900">
                <a:latin typeface="+mn-ea"/>
              </a:rPr>
              <a:t>중 시스템 관리자</a:t>
            </a:r>
            <a:r>
              <a:rPr lang="en-US" altLang="ko-KR" sz="900">
                <a:latin typeface="+mn-ea"/>
              </a:rPr>
              <a:t>, </a:t>
            </a:r>
            <a:r>
              <a:rPr lang="ko-KR" altLang="en-US" sz="900">
                <a:latin typeface="+mn-ea"/>
              </a:rPr>
              <a:t>관리자</a:t>
            </a:r>
            <a:endParaRPr lang="en-US" altLang="ko-KR" sz="900">
              <a:latin typeface="+mn-ea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329507C-96F8-4299-8E93-A2F76924EDFB}"/>
              </a:ext>
            </a:extLst>
          </p:cNvPr>
          <p:cNvSpPr/>
          <p:nvPr/>
        </p:nvSpPr>
        <p:spPr>
          <a:xfrm>
            <a:off x="453533" y="409715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EED4FEB-762D-8A21-C8D7-034427E0517B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518333" y="440027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78C3F1A-A572-D2F8-643E-376D1634969F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003826" y="505462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71633EA-2FE4-8DF1-1C0A-E3E20CE20A00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133006" y="50546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Close Button">
            <a:extLst>
              <a:ext uri="{FF2B5EF4-FFF2-40B4-BE49-F238E27FC236}">
                <a16:creationId xmlns:a16="http://schemas.microsoft.com/office/drawing/2014/main" id="{47ADB35B-DFE1-A4B9-6E14-7C04AFD18F39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483247" y="417645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2B356E0-F076-ED83-2034-A40E2B628D3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553882" y="454922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DB80860-4488-A93D-4D7A-3442D9A223EA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53533" y="411558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98CD8F2A-B71C-FF5F-1BA4-EF66512B948F}"/>
              </a:ext>
            </a:extLst>
          </p:cNvPr>
          <p:cNvGrpSpPr/>
          <p:nvPr/>
        </p:nvGrpSpPr>
        <p:grpSpPr>
          <a:xfrm>
            <a:off x="506425" y="3855975"/>
            <a:ext cx="426724" cy="307775"/>
            <a:chOff x="1098607" y="3056422"/>
            <a:chExt cx="244417" cy="307775"/>
          </a:xfrm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EA66670-9FF7-F9C8-0459-B3F35206397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ED98F52B-D17C-5F98-0FC6-08428324E68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16" name="Oval 593">
                <a:extLst>
                  <a:ext uri="{FF2B5EF4-FFF2-40B4-BE49-F238E27FC236}">
                    <a16:creationId xmlns:a16="http://schemas.microsoft.com/office/drawing/2014/main" id="{EB1F0877-1D26-760B-2D68-6CE341B48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" name="TextBox 14">
                <a:extLst>
                  <a:ext uri="{FF2B5EF4-FFF2-40B4-BE49-F238E27FC236}">
                    <a16:creationId xmlns:a16="http://schemas.microsoft.com/office/drawing/2014/main" id="{0F83227C-A121-A221-0454-D20AD89F6DF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7" name="TextBox 106"/>
          <p:cNvSpPr txBox="1"/>
          <p:nvPr/>
        </p:nvSpPr>
        <p:spPr>
          <a:xfrm>
            <a:off x="7912361" y="1043012"/>
            <a:ext cx="3633537" cy="4385816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배너 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배너 관리 </a:t>
            </a:r>
            <a:r>
              <a:rPr lang="en-US" altLang="ko-KR" sz="900" dirty="0" smtClean="0"/>
              <a:t>(banner management)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2.Search options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제목 </a:t>
            </a:r>
            <a:r>
              <a:rPr lang="en-US" altLang="ko-KR" sz="900" dirty="0"/>
              <a:t>: {</a:t>
            </a:r>
            <a:r>
              <a:rPr lang="en-US" altLang="ko-KR" sz="900" dirty="0" smtClean="0"/>
              <a:t>title} LIKE</a:t>
            </a:r>
          </a:p>
          <a:p>
            <a:r>
              <a:rPr lang="en-US" altLang="ko-KR" sz="900" dirty="0" smtClean="0"/>
              <a:t>  2) </a:t>
            </a:r>
            <a:r>
              <a:rPr lang="ko-KR" altLang="en-US" sz="900" dirty="0" smtClean="0"/>
              <a:t>메인 노출 여부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main_show_yn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options: </a:t>
            </a:r>
            <a:r>
              <a:rPr lang="ko-KR" altLang="en-US" sz="900" dirty="0" smtClean="0"/>
              <a:t>전체 </a:t>
            </a:r>
            <a:r>
              <a:rPr lang="en-US" altLang="ko-KR" sz="900" dirty="0" smtClean="0"/>
              <a:t>(all), </a:t>
            </a:r>
            <a:r>
              <a:rPr lang="ko-KR" altLang="en-US" sz="900" dirty="0" smtClean="0"/>
              <a:t>노출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미노출 </a:t>
            </a:r>
            <a:r>
              <a:rPr lang="en-US" altLang="ko-KR" sz="900" dirty="0" smtClean="0"/>
              <a:t>(Y/N)</a:t>
            </a:r>
          </a:p>
          <a:p>
            <a:r>
              <a:rPr lang="en-US" altLang="ko-KR" sz="900" dirty="0" smtClean="0"/>
              <a:t>3.Grid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logic</a:t>
            </a:r>
            <a:br>
              <a:rPr lang="en-US" altLang="ko-KR" sz="900" dirty="0" smtClean="0"/>
            </a:br>
            <a:r>
              <a:rPr lang="en-US" altLang="ko-KR" sz="900" dirty="0" smtClean="0"/>
              <a:t>    DB: </a:t>
            </a:r>
            <a:r>
              <a:rPr lang="en-US" altLang="ko-KR" sz="900" dirty="0" err="1"/>
              <a:t>st_banner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sort: </a:t>
            </a:r>
            <a:r>
              <a:rPr lang="en-US" altLang="ko-KR" sz="900" dirty="0" err="1"/>
              <a:t>reg_date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DESC</a:t>
            </a:r>
            <a:br>
              <a:rPr lang="en-US" altLang="ko-KR" sz="900" dirty="0" smtClean="0"/>
            </a:br>
            <a:r>
              <a:rPr lang="en-US" altLang="ko-KR" sz="900" dirty="0" smtClean="0"/>
              <a:t>    conditions:</a:t>
            </a:r>
            <a:endParaRPr lang="en-US" altLang="ko-KR" sz="900" b="1" dirty="0" smtClean="0"/>
          </a:p>
          <a:p>
            <a:r>
              <a:rPr lang="en-US" altLang="ko-KR" sz="900" dirty="0" smtClean="0"/>
              <a:t>      - set by search options</a:t>
            </a:r>
          </a:p>
          <a:p>
            <a:r>
              <a:rPr lang="en-US" altLang="ko-KR" sz="900" dirty="0" smtClean="0"/>
              <a:t>  2) grid columns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배너 종류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banner_type</a:t>
            </a:r>
            <a:r>
              <a:rPr lang="en-US" altLang="ko-KR" sz="900" dirty="0" smtClean="0"/>
              <a:t>} (show code name)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제목 </a:t>
            </a:r>
            <a:r>
              <a:rPr lang="en-US" altLang="ko-KR" sz="900" dirty="0"/>
              <a:t>: {</a:t>
            </a:r>
            <a:r>
              <a:rPr lang="en-US" altLang="ko-KR" sz="900" dirty="0" smtClean="0"/>
              <a:t>title}</a:t>
            </a:r>
            <a:br>
              <a:rPr lang="en-US" altLang="ko-KR" sz="900" dirty="0" smtClean="0"/>
            </a:br>
            <a:r>
              <a:rPr lang="en-US" altLang="ko-KR" sz="900" dirty="0" smtClean="0"/>
              <a:t>      - if clicks, </a:t>
            </a:r>
            <a:r>
              <a:rPr lang="en-US" altLang="ko-KR" sz="900" dirty="0" smtClean="0">
                <a:solidFill>
                  <a:srgbClr val="FF0000"/>
                </a:solidFill>
              </a:rPr>
              <a:t>move to the modify page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</a:t>
            </a:r>
            <a:r>
              <a:rPr lang="ko-KR" altLang="en-US" sz="900" dirty="0" smtClean="0"/>
              <a:t>메인 노출 여부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main_show_yn</a:t>
            </a:r>
            <a:r>
              <a:rPr lang="en-US" altLang="ko-KR" sz="900" dirty="0" smtClean="0"/>
              <a:t>} (</a:t>
            </a:r>
            <a:r>
              <a:rPr lang="ko-KR" altLang="en-US" sz="900" dirty="0" smtClean="0"/>
              <a:t>노출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미노출</a:t>
            </a:r>
            <a:r>
              <a:rPr lang="en-US" altLang="ko-KR" sz="900" dirty="0" smtClean="0"/>
              <a:t>: Y/N)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d) </a:t>
            </a:r>
            <a:r>
              <a:rPr lang="ko-KR" altLang="en-US" sz="900" dirty="0" smtClean="0"/>
              <a:t>링크 </a:t>
            </a:r>
            <a:r>
              <a:rPr lang="en-US" altLang="ko-KR" sz="900" dirty="0"/>
              <a:t>URL : {</a:t>
            </a:r>
            <a:r>
              <a:rPr lang="en-US" altLang="ko-KR" sz="900" dirty="0" err="1" smtClean="0"/>
              <a:t>link_url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e) </a:t>
            </a:r>
            <a:r>
              <a:rPr lang="ko-KR" altLang="en-US" sz="900" dirty="0" smtClean="0"/>
              <a:t>새 창 여부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new_open_yn</a:t>
            </a:r>
            <a:r>
              <a:rPr lang="en-US" altLang="ko-KR" sz="900" dirty="0" smtClean="0"/>
              <a:t>} (</a:t>
            </a:r>
            <a:r>
              <a:rPr lang="ko-KR" altLang="en-US" sz="900" dirty="0" smtClean="0"/>
              <a:t>새창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새창 아님</a:t>
            </a:r>
            <a:r>
              <a:rPr lang="en-US" altLang="ko-KR" sz="900" dirty="0" smtClean="0"/>
              <a:t>: Y/N)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f) </a:t>
            </a:r>
            <a:r>
              <a:rPr lang="ko-KR" altLang="en-US" sz="900" dirty="0" smtClean="0"/>
              <a:t>게시 기간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show_start_date</a:t>
            </a:r>
            <a:r>
              <a:rPr lang="en-US" altLang="ko-KR" sz="900" dirty="0"/>
              <a:t>} ~ {</a:t>
            </a:r>
            <a:r>
              <a:rPr lang="en-US" altLang="ko-KR" sz="900" dirty="0" err="1" smtClean="0"/>
              <a:t>show_end_date</a:t>
            </a:r>
            <a:r>
              <a:rPr lang="en-US" altLang="ko-KR" sz="900" dirty="0" smtClean="0"/>
              <a:t>}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4.Buttons</a:t>
            </a:r>
            <a:endParaRPr lang="en-US" altLang="ko-KR" sz="900" dirty="0"/>
          </a:p>
          <a:p>
            <a:r>
              <a:rPr lang="en-US" altLang="ko-KR" sz="900" dirty="0"/>
              <a:t>  1) </a:t>
            </a:r>
            <a:r>
              <a:rPr lang="ko-KR" altLang="en-US" sz="900" dirty="0"/>
              <a:t>추가 </a:t>
            </a:r>
            <a:r>
              <a:rPr lang="en-US" altLang="ko-KR" sz="900" dirty="0"/>
              <a:t>(add) button : if clicks, open </a:t>
            </a:r>
            <a:r>
              <a:rPr lang="en-US" altLang="ko-KR" sz="900" dirty="0" smtClean="0"/>
              <a:t>the </a:t>
            </a:r>
            <a:r>
              <a:rPr lang="en-US" altLang="ko-KR" sz="900" dirty="0"/>
              <a:t>add modal</a:t>
            </a:r>
            <a:br>
              <a:rPr lang="en-US" altLang="ko-KR" sz="900" dirty="0"/>
            </a:br>
            <a:r>
              <a:rPr lang="en-US" altLang="ko-KR" sz="900" dirty="0"/>
              <a:t>  2) </a:t>
            </a:r>
            <a:r>
              <a:rPr lang="ko-KR" altLang="en-US" sz="900" dirty="0"/>
              <a:t>삭제 </a:t>
            </a:r>
            <a:r>
              <a:rPr lang="en-US" altLang="ko-KR" sz="900" dirty="0"/>
              <a:t>(delete) button</a:t>
            </a:r>
          </a:p>
          <a:p>
            <a:r>
              <a:rPr lang="en-US" altLang="ko-KR" sz="900" dirty="0"/>
              <a:t>    - if no selection, alert common no-selection </a:t>
            </a:r>
            <a:r>
              <a:rPr lang="en-US" altLang="ko-KR" sz="900" dirty="0" err="1"/>
              <a:t>msg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- if clicks, show common delete confirm msg.</a:t>
            </a:r>
          </a:p>
          <a:p>
            <a:r>
              <a:rPr lang="en-US" altLang="ko-KR" sz="900" dirty="0"/>
              <a:t>    - if </a:t>
            </a:r>
            <a:r>
              <a:rPr lang="en-US" altLang="ko-KR" sz="900" dirty="0">
                <a:latin typeface="+mn-ea"/>
              </a:rPr>
              <a:t>YES, do the process and alert common delete complete </a:t>
            </a:r>
            <a:r>
              <a:rPr lang="en-US" altLang="ko-KR" sz="900" dirty="0" err="1">
                <a:latin typeface="+mn-ea"/>
              </a:rPr>
              <a:t>msg</a:t>
            </a:r>
            <a:r>
              <a:rPr lang="en-US" altLang="ko-KR" sz="900" dirty="0">
                <a:latin typeface="+mn-ea"/>
              </a:rPr>
              <a:t> and reload the grid</a:t>
            </a:r>
          </a:p>
          <a:p>
            <a:r>
              <a:rPr lang="en-US" altLang="ko-KR" sz="900" dirty="0">
                <a:latin typeface="+mn-ea"/>
              </a:rPr>
              <a:t>      [PROCESS]</a:t>
            </a:r>
          </a:p>
          <a:p>
            <a:r>
              <a:rPr lang="en-US" altLang="ko-KR" sz="900" dirty="0">
                <a:latin typeface="+mn-ea"/>
              </a:rPr>
              <a:t>      DELETE </a:t>
            </a:r>
            <a:r>
              <a:rPr lang="en-US" altLang="ko-KR" sz="900" dirty="0" err="1"/>
              <a:t>st_banner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45384301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1149984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배너 상세 관리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확인 및 수정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정보가 관리자에 의해 작성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저장된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추가할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체크박스 모두 비활성화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862909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AD-05-0002(1)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47</a:t>
            </a:fld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배너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2163002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7B07F01-965D-6B24-D568-D6A8925D1601}"/>
              </a:ext>
            </a:extLst>
          </p:cNvPr>
          <p:cNvSpPr txBox="1"/>
          <p:nvPr/>
        </p:nvSpPr>
        <p:spPr>
          <a:xfrm>
            <a:off x="690887" y="1078668"/>
            <a:ext cx="1055230" cy="5467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배너 종류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링크 </a:t>
            </a:r>
            <a:r>
              <a:rPr lang="en-US" altLang="ko-KR" sz="900"/>
              <a:t>URL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새 창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이미지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(1920*620)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등록일시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06B2CF04-793B-B5BA-1031-51B2EC87800A}"/>
              </a:ext>
            </a:extLst>
          </p:cNvPr>
          <p:cNvSpPr/>
          <p:nvPr/>
        </p:nvSpPr>
        <p:spPr>
          <a:xfrm>
            <a:off x="4858379" y="631484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5A02371C-93D8-A86B-926B-6BBF0EB23ED7}"/>
              </a:ext>
            </a:extLst>
          </p:cNvPr>
          <p:cNvSpPr/>
          <p:nvPr/>
        </p:nvSpPr>
        <p:spPr>
          <a:xfrm>
            <a:off x="4262814" y="631484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4DAD6B1-6025-AB5B-CD1F-315C27B708D6}"/>
              </a:ext>
            </a:extLst>
          </p:cNvPr>
          <p:cNvSpPr/>
          <p:nvPr/>
        </p:nvSpPr>
        <p:spPr>
          <a:xfrm>
            <a:off x="1603067" y="1519468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978A734B-EA59-08C0-AC29-EE62C5A50F3F}"/>
              </a:ext>
            </a:extLst>
          </p:cNvPr>
          <p:cNvSpPr/>
          <p:nvPr/>
        </p:nvSpPr>
        <p:spPr>
          <a:xfrm>
            <a:off x="1603067" y="3169322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9F7BF3BA-A9F2-BEB4-55B1-279AF88D6573}"/>
              </a:ext>
            </a:extLst>
          </p:cNvPr>
          <p:cNvSpPr/>
          <p:nvPr/>
        </p:nvSpPr>
        <p:spPr>
          <a:xfrm>
            <a:off x="1603067" y="1112224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9FE2B4C0-94EA-7FDD-4768-30EE5C6B221D}"/>
              </a:ext>
            </a:extLst>
          </p:cNvPr>
          <p:cNvSpPr/>
          <p:nvPr/>
        </p:nvSpPr>
        <p:spPr>
          <a:xfrm>
            <a:off x="1603067" y="275077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Box">
            <a:extLst>
              <a:ext uri="{FF2B5EF4-FFF2-40B4-BE49-F238E27FC236}">
                <a16:creationId xmlns:a16="http://schemas.microsoft.com/office/drawing/2014/main" id="{3C42D05C-4C0F-77DD-0C1C-0073E8200A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0044" y="2394198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367467EF-7AD5-6293-35BE-6B10612999C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52078" y="2393083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5F15D4D-7878-9612-AF1D-25D477AE2919}"/>
              </a:ext>
            </a:extLst>
          </p:cNvPr>
          <p:cNvSpPr txBox="1"/>
          <p:nvPr/>
        </p:nvSpPr>
        <p:spPr>
          <a:xfrm>
            <a:off x="1727344" y="2347838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노출</a:t>
            </a:r>
          </a:p>
        </p:txBody>
      </p:sp>
      <p:sp>
        <p:nvSpPr>
          <p:cNvPr id="17" name="Box">
            <a:extLst>
              <a:ext uri="{FF2B5EF4-FFF2-40B4-BE49-F238E27FC236}">
                <a16:creationId xmlns:a16="http://schemas.microsoft.com/office/drawing/2014/main" id="{A4CF9C56-F6B5-53AA-C726-1F91D1D2BBF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25214" y="362978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F4C79D6-B366-464A-5E8E-97B5A5D6B5FA}"/>
              </a:ext>
            </a:extLst>
          </p:cNvPr>
          <p:cNvSpPr txBox="1"/>
          <p:nvPr/>
        </p:nvSpPr>
        <p:spPr>
          <a:xfrm>
            <a:off x="1722514" y="358342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새 창</a:t>
            </a: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06F3B1F1-4C31-53E1-02E0-1D6D97ECE02D}"/>
              </a:ext>
            </a:extLst>
          </p:cNvPr>
          <p:cNvSpPr/>
          <p:nvPr/>
        </p:nvSpPr>
        <p:spPr>
          <a:xfrm>
            <a:off x="1606242" y="3999126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00A1EF51-7601-4828-7778-6D94634C8D4C}"/>
              </a:ext>
            </a:extLst>
          </p:cNvPr>
          <p:cNvSpPr/>
          <p:nvPr/>
        </p:nvSpPr>
        <p:spPr>
          <a:xfrm>
            <a:off x="3388453" y="3999126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8B36C997-8741-0856-99E9-87EF72B6A5A3}"/>
              </a:ext>
            </a:extLst>
          </p:cNvPr>
          <p:cNvSpPr/>
          <p:nvPr/>
        </p:nvSpPr>
        <p:spPr>
          <a:xfrm>
            <a:off x="1603067" y="4329729"/>
            <a:ext cx="2309052" cy="63761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FF9DC613-A59F-6A54-4A46-99E6401DD8AF}"/>
              </a:ext>
            </a:extLst>
          </p:cNvPr>
          <p:cNvGrpSpPr/>
          <p:nvPr/>
        </p:nvGrpSpPr>
        <p:grpSpPr>
          <a:xfrm>
            <a:off x="4539771" y="6083981"/>
            <a:ext cx="244417" cy="258694"/>
            <a:chOff x="1098607" y="3056422"/>
            <a:chExt cx="244417" cy="258694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6709675F-732B-AEFB-C9D2-692E195CEBB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2E31D22E-E735-3985-6607-AC091CEEEA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9B7057FE-4025-4FC0-67B3-6C7C968F6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F65BA647-9BA1-3332-1BDD-09F6147F02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51AAA933-500B-52E0-06B8-570C5CA0BC5E}"/>
              </a:ext>
            </a:extLst>
          </p:cNvPr>
          <p:cNvGrpSpPr/>
          <p:nvPr/>
        </p:nvGrpSpPr>
        <p:grpSpPr>
          <a:xfrm>
            <a:off x="5156057" y="6078587"/>
            <a:ext cx="244417" cy="258694"/>
            <a:chOff x="1098607" y="3056422"/>
            <a:chExt cx="244417" cy="258694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FE60ABCE-A207-FA7F-090C-5EFFE5F20C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BD31E5EB-83C0-A547-52AE-A598843F06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8BF57609-5B70-E094-EAAF-855BEF313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15090519-4A71-D625-A654-7BCAA04947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0922C3BA-6660-767C-0173-903AD20CCED7}"/>
              </a:ext>
            </a:extLst>
          </p:cNvPr>
          <p:cNvSpPr txBox="1"/>
          <p:nvPr/>
        </p:nvSpPr>
        <p:spPr>
          <a:xfrm>
            <a:off x="2102183" y="4503979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2A14104C-BBF1-9E41-A54E-4F30DEE919E9}"/>
              </a:ext>
            </a:extLst>
          </p:cNvPr>
          <p:cNvSpPr/>
          <p:nvPr/>
        </p:nvSpPr>
        <p:spPr>
          <a:xfrm>
            <a:off x="1617403" y="192057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6" name="그림 35" descr="렌치, 도구이(가) 표시된 사진&#10;&#10;자동 생성된 설명">
            <a:extLst>
              <a:ext uri="{FF2B5EF4-FFF2-40B4-BE49-F238E27FC236}">
                <a16:creationId xmlns:a16="http://schemas.microsoft.com/office/drawing/2014/main" id="{06AE7047-1933-08C5-06A6-BBD76446440A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0341" y="1944103"/>
            <a:ext cx="195806" cy="193744"/>
          </a:xfrm>
          <a:prstGeom prst="rect">
            <a:avLst/>
          </a:prstGeom>
        </p:spPr>
      </p:pic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D9C27B65-020E-59DB-89F0-6B4A57E4532E}"/>
              </a:ext>
            </a:extLst>
          </p:cNvPr>
          <p:cNvSpPr/>
          <p:nvPr/>
        </p:nvSpPr>
        <p:spPr>
          <a:xfrm>
            <a:off x="2843585" y="191626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9" name="그림 48" descr="렌치, 도구이(가) 표시된 사진&#10;&#10;자동 생성된 설명">
            <a:extLst>
              <a:ext uri="{FF2B5EF4-FFF2-40B4-BE49-F238E27FC236}">
                <a16:creationId xmlns:a16="http://schemas.microsoft.com/office/drawing/2014/main" id="{4D35EEA4-A713-E725-F02A-071F80AE268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6523" y="1939799"/>
            <a:ext cx="195806" cy="193744"/>
          </a:xfrm>
          <a:prstGeom prst="rect">
            <a:avLst/>
          </a:pr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ACEAED48-69BE-2F12-3352-74C1DD3E7944}"/>
              </a:ext>
            </a:extLst>
          </p:cNvPr>
          <p:cNvSpPr txBox="1"/>
          <p:nvPr/>
        </p:nvSpPr>
        <p:spPr>
          <a:xfrm>
            <a:off x="2612317" y="1917815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35CBD88F-4741-BD95-9195-67707453C90B}"/>
              </a:ext>
            </a:extLst>
          </p:cNvPr>
          <p:cNvSpPr/>
          <p:nvPr/>
        </p:nvSpPr>
        <p:spPr>
          <a:xfrm>
            <a:off x="1603455" y="5224679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36B6171C-33B7-9A21-B67D-8A025715FE39}"/>
              </a:ext>
            </a:extLst>
          </p:cNvPr>
          <p:cNvSpPr/>
          <p:nvPr/>
        </p:nvSpPr>
        <p:spPr>
          <a:xfrm>
            <a:off x="1603067" y="5620172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 hh:mm:ss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F3023599-AE4D-6B77-BE84-95B751644069}"/>
              </a:ext>
            </a:extLst>
          </p:cNvPr>
          <p:cNvSpPr/>
          <p:nvPr/>
        </p:nvSpPr>
        <p:spPr>
          <a:xfrm>
            <a:off x="2689144" y="5224679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1" name="직사각형 110">
            <a:extLst>
              <a:ext uri="{FF2B5EF4-FFF2-40B4-BE49-F238E27FC236}">
                <a16:creationId xmlns:a16="http://schemas.microsoft.com/office/drawing/2014/main" id="{F4D5132D-4033-31B7-75FC-7155780EA143}"/>
              </a:ext>
            </a:extLst>
          </p:cNvPr>
          <p:cNvSpPr/>
          <p:nvPr/>
        </p:nvSpPr>
        <p:spPr>
          <a:xfrm>
            <a:off x="488004" y="5107702"/>
            <a:ext cx="3258922" cy="841490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관리자 정보 및 해당 시간으로 자동 부여</a:t>
            </a:r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ko-KR" altLang="en-US" sz="900">
              <a:solidFill>
                <a:srgbClr val="C00000"/>
              </a:solidFill>
            </a:endParaRPr>
          </a:p>
        </p:txBody>
      </p: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5EA30880-8E66-5C56-8B6D-D8C7866CFB3A}"/>
              </a:ext>
            </a:extLst>
          </p:cNvPr>
          <p:cNvGrpSpPr/>
          <p:nvPr/>
        </p:nvGrpSpPr>
        <p:grpSpPr>
          <a:xfrm rot="5400000">
            <a:off x="3703340" y="542751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6" name="이등변 삼각형 115">
              <a:extLst>
                <a:ext uri="{FF2B5EF4-FFF2-40B4-BE49-F238E27FC236}">
                  <a16:creationId xmlns:a16="http://schemas.microsoft.com/office/drawing/2014/main" id="{B56386ED-6352-2BB7-A5DD-C9992C552AB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7" name="Oval 593">
              <a:extLst>
                <a:ext uri="{FF2B5EF4-FFF2-40B4-BE49-F238E27FC236}">
                  <a16:creationId xmlns:a16="http://schemas.microsoft.com/office/drawing/2014/main" id="{B17E1610-76DE-C932-4D86-F8481C45F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F29DC1AF-B211-0410-2601-C530CE69BFA6}"/>
              </a:ext>
            </a:extLst>
          </p:cNvPr>
          <p:cNvSpPr txBox="1"/>
          <p:nvPr/>
        </p:nvSpPr>
        <p:spPr>
          <a:xfrm>
            <a:off x="7816869" y="2221721"/>
            <a:ext cx="4218077" cy="2732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배너 종류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임시 작성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미정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  <a:endParaRPr lang="en-US" altLang="ko-KR" sz="900">
              <a:latin typeface="+mn-ea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15544AA-6D61-9ED2-56BA-1985D76AD96B}"/>
              </a:ext>
            </a:extLst>
          </p:cNvPr>
          <p:cNvSpPr txBox="1"/>
          <p:nvPr/>
        </p:nvSpPr>
        <p:spPr>
          <a:xfrm>
            <a:off x="7848332" y="2526463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99818378-3DBA-3EFC-FC54-F7FAEAFEC612}"/>
              </a:ext>
            </a:extLst>
          </p:cNvPr>
          <p:cNvSpPr/>
          <p:nvPr/>
        </p:nvSpPr>
        <p:spPr>
          <a:xfrm>
            <a:off x="8102593" y="316932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2640689-FC46-E5F3-2404-2E4BE2EA848B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93" y="347244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0B58B7F-9824-493D-DF0C-83ED99A4D58E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86" y="412679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589440-B0E2-7389-1186-9AA438A0CD7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66" y="412679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Close Button">
            <a:extLst>
              <a:ext uri="{FF2B5EF4-FFF2-40B4-BE49-F238E27FC236}">
                <a16:creationId xmlns:a16="http://schemas.microsoft.com/office/drawing/2014/main" id="{C8778F14-4D07-D450-1CC1-A60DF8313712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307" y="324862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091B245-7AAE-15A3-F59C-62F44765E72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42" y="362139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DDDC923-63EA-9CBB-33FB-042B535C11DF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93" y="318775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D03C4142-5CB6-2A7F-5D06-BC87AE129594}"/>
              </a:ext>
            </a:extLst>
          </p:cNvPr>
          <p:cNvGrpSpPr/>
          <p:nvPr/>
        </p:nvGrpSpPr>
        <p:grpSpPr>
          <a:xfrm>
            <a:off x="10883418" y="3011735"/>
            <a:ext cx="244417" cy="258694"/>
            <a:chOff x="1098607" y="3056422"/>
            <a:chExt cx="244417" cy="258694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F01E4AF0-B6E5-E68A-06EA-B82E2D5F4F5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7703C4AF-1500-15A0-0F94-AB4A8412374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9D074485-39F9-852A-F1C0-99B9CEEE4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EA4F1A4E-0707-71D8-1256-17CB446625F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1053E48B-A6D1-B5F5-975E-1DC0AC4F9F4F}"/>
              </a:ext>
            </a:extLst>
          </p:cNvPr>
          <p:cNvSpPr/>
          <p:nvPr/>
        </p:nvSpPr>
        <p:spPr>
          <a:xfrm>
            <a:off x="8092507" y="483008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0AB597A-F7FF-0279-7C36-352CC9D0759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57307" y="513320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E2F462A-FBD1-8539-A260-AF5A6782947C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42800" y="578756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769CFED-D9F8-112C-73B2-19F722F94F2F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71980" y="578756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" name="Close Button">
            <a:extLst>
              <a:ext uri="{FF2B5EF4-FFF2-40B4-BE49-F238E27FC236}">
                <a16:creationId xmlns:a16="http://schemas.microsoft.com/office/drawing/2014/main" id="{E9901859-D803-0F05-0FE8-58D7443454D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22221" y="490939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85F449E-8BF3-6F77-C805-2558F47AEB67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92856" y="528216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52D27DE-C230-2D06-6058-AFCF6FDDC92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92507" y="484852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2" name="그룹 61">
            <a:extLst>
              <a:ext uri="{FF2B5EF4-FFF2-40B4-BE49-F238E27FC236}">
                <a16:creationId xmlns:a16="http://schemas.microsoft.com/office/drawing/2014/main" id="{7D77E439-8194-06F2-D889-1B3085AA7404}"/>
              </a:ext>
            </a:extLst>
          </p:cNvPr>
          <p:cNvGrpSpPr/>
          <p:nvPr/>
        </p:nvGrpSpPr>
        <p:grpSpPr>
          <a:xfrm>
            <a:off x="10910255" y="4659247"/>
            <a:ext cx="244417" cy="258694"/>
            <a:chOff x="1098607" y="3056422"/>
            <a:chExt cx="244417" cy="258694"/>
          </a:xfrm>
        </p:grpSpPr>
        <p:sp>
          <p:nvSpPr>
            <p:cNvPr id="63" name="이등변 삼각형 62">
              <a:extLst>
                <a:ext uri="{FF2B5EF4-FFF2-40B4-BE49-F238E27FC236}">
                  <a16:creationId xmlns:a16="http://schemas.microsoft.com/office/drawing/2014/main" id="{938ADA3A-8DE7-3D79-B1D9-514769F6FC1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4" name="그룹 63">
              <a:extLst>
                <a:ext uri="{FF2B5EF4-FFF2-40B4-BE49-F238E27FC236}">
                  <a16:creationId xmlns:a16="http://schemas.microsoft.com/office/drawing/2014/main" id="{56C45AE6-4F40-4B18-69BB-48A41E9DB95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5" name="Oval 593">
                <a:extLst>
                  <a:ext uri="{FF2B5EF4-FFF2-40B4-BE49-F238E27FC236}">
                    <a16:creationId xmlns:a16="http://schemas.microsoft.com/office/drawing/2014/main" id="{3C093774-C3C0-BF61-B019-418FB87B4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6" name="TextBox 14">
                <a:extLst>
                  <a:ext uri="{FF2B5EF4-FFF2-40B4-BE49-F238E27FC236}">
                    <a16:creationId xmlns:a16="http://schemas.microsoft.com/office/drawing/2014/main" id="{428F666D-8CDD-B8CC-FEDF-2558E7D6A15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5" name="TextBox 74"/>
          <p:cNvSpPr txBox="1"/>
          <p:nvPr/>
        </p:nvSpPr>
        <p:spPr>
          <a:xfrm>
            <a:off x="7912361" y="1043012"/>
            <a:ext cx="3633537" cy="3000821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/>
              <a:t>배너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배너 관리 </a:t>
            </a:r>
            <a:r>
              <a:rPr lang="en-US" altLang="ko-KR" sz="900" dirty="0"/>
              <a:t>(banner management) </a:t>
            </a:r>
            <a:r>
              <a:rPr lang="en-US" altLang="ko-KR" sz="900" dirty="0" smtClean="0"/>
              <a:t>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 page)</a:t>
            </a:r>
          </a:p>
          <a:p>
            <a:endParaRPr lang="en-US" altLang="ko-KR" sz="900" dirty="0"/>
          </a:p>
          <a:p>
            <a:r>
              <a:rPr lang="en-US" altLang="ko-KR" sz="900" dirty="0"/>
              <a:t>1-1. </a:t>
            </a:r>
            <a:r>
              <a:rPr lang="en-US" altLang="ko-KR" sz="900" dirty="0" smtClean="0"/>
              <a:t>page </a:t>
            </a:r>
            <a:r>
              <a:rPr lang="en-US" altLang="ko-KR" sz="900" dirty="0"/>
              <a:t>title: “</a:t>
            </a:r>
            <a:r>
              <a:rPr lang="ko-KR" altLang="en-US" sz="900" dirty="0"/>
              <a:t>배너 </a:t>
            </a:r>
            <a:r>
              <a:rPr lang="ko-KR" altLang="en-US" sz="900" dirty="0" smtClean="0"/>
              <a:t>편집</a:t>
            </a:r>
            <a:r>
              <a:rPr lang="en-US" altLang="ko-KR" sz="900" dirty="0" smtClean="0"/>
              <a:t>＂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- same with Add modal (p48)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등록자 </a:t>
            </a:r>
            <a:r>
              <a:rPr lang="en-US" altLang="ko-KR" sz="900" dirty="0" smtClean="0"/>
              <a:t>: </a:t>
            </a:r>
            <a:r>
              <a:rPr lang="en-US" altLang="ko-KR" sz="900" dirty="0"/>
              <a:t>show username and ID of {</a:t>
            </a:r>
            <a:r>
              <a:rPr lang="en-US" altLang="ko-KR" sz="900" dirty="0" err="1" smtClean="0"/>
              <a:t>reg_user_seq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등록일시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reg_date</a:t>
            </a:r>
            <a:r>
              <a:rPr lang="en-US" altLang="ko-KR" sz="900" dirty="0" smtClean="0"/>
              <a:t>}</a:t>
            </a:r>
          </a:p>
          <a:p>
            <a:endParaRPr lang="en-US" altLang="ko-KR" sz="900" dirty="0"/>
          </a:p>
          <a:p>
            <a:r>
              <a:rPr lang="en-US" altLang="ko-KR" sz="900" dirty="0"/>
              <a:t>3.Buttons</a:t>
            </a:r>
          </a:p>
          <a:p>
            <a:r>
              <a:rPr lang="en-US" altLang="ko-KR" sz="900" dirty="0"/>
              <a:t>  1) </a:t>
            </a:r>
            <a:r>
              <a:rPr lang="ko-KR" altLang="en-US" sz="900" dirty="0"/>
              <a:t>저장 </a:t>
            </a:r>
            <a:r>
              <a:rPr lang="en-US" altLang="ko-KR" sz="900" dirty="0"/>
              <a:t>(save)</a:t>
            </a:r>
          </a:p>
          <a:p>
            <a:r>
              <a:rPr lang="en-US" altLang="ko-KR" sz="900" dirty="0"/>
              <a:t>    a) if clicks, do the process and alert common save complete </a:t>
            </a:r>
            <a:r>
              <a:rPr lang="en-US" altLang="ko-KR" sz="900" dirty="0" err="1"/>
              <a:t>msg</a:t>
            </a:r>
            <a:r>
              <a:rPr lang="en-US" altLang="ko-KR" sz="900" dirty="0"/>
              <a:t> and close the modal and return to the list page</a:t>
            </a:r>
            <a:br>
              <a:rPr lang="en-US" altLang="ko-KR" sz="900" dirty="0"/>
            </a:br>
            <a:r>
              <a:rPr lang="en-US" altLang="ko-KR" sz="900" dirty="0"/>
              <a:t>      [PROCESS]</a:t>
            </a:r>
          </a:p>
          <a:p>
            <a:r>
              <a:rPr lang="en-US" altLang="ko-KR" sz="900" dirty="0"/>
              <a:t>      </a:t>
            </a:r>
            <a:r>
              <a:rPr lang="en-US" altLang="ko-KR" sz="900" dirty="0" smtClean="0"/>
              <a:t>UPDATE </a:t>
            </a:r>
            <a:r>
              <a:rPr lang="en-US" altLang="ko-KR" sz="900" dirty="0" err="1"/>
              <a:t>st_banner</a:t>
            </a:r>
            <a:endParaRPr lang="en-US" altLang="ko-KR" sz="900" dirty="0"/>
          </a:p>
          <a:p>
            <a:r>
              <a:rPr lang="en-US" altLang="ko-KR" sz="900" dirty="0"/>
              <a:t>      </a:t>
            </a:r>
            <a:r>
              <a:rPr lang="en-US" altLang="ko-KR" sz="900" dirty="0" err="1"/>
              <a:t>image_file</a:t>
            </a:r>
            <a:r>
              <a:rPr lang="en-US" altLang="ko-KR" sz="900" dirty="0"/>
              <a:t> :</a:t>
            </a:r>
            <a:r>
              <a:rPr lang="en-US" altLang="ko-KR" sz="900" b="1" dirty="0"/>
              <a:t> if file is changed, set new </a:t>
            </a:r>
            <a:r>
              <a:rPr lang="en-US" altLang="ko-KR" sz="900" b="1" dirty="0" err="1"/>
              <a:t>file_code</a:t>
            </a:r>
            <a:r>
              <a:rPr lang="en-US" altLang="ko-KR" sz="900" b="1" dirty="0"/>
              <a:t>. (DELETE previous </a:t>
            </a:r>
            <a:r>
              <a:rPr lang="en-US" altLang="ko-KR" sz="900" b="1" dirty="0" err="1"/>
              <a:t>st_files</a:t>
            </a:r>
            <a:r>
              <a:rPr lang="en-US" altLang="ko-KR" sz="900" b="1" dirty="0"/>
              <a:t> data and physical file)</a:t>
            </a:r>
          </a:p>
          <a:p>
            <a:r>
              <a:rPr lang="en-US" altLang="ko-KR" sz="900" b="1" dirty="0"/>
              <a:t>      </a:t>
            </a:r>
            <a:r>
              <a:rPr lang="en-US" altLang="ko-KR" sz="900" dirty="0" err="1" smtClean="0"/>
              <a:t>mod_date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/ </a:t>
            </a:r>
            <a:r>
              <a:rPr lang="en-US" altLang="ko-KR" sz="900" dirty="0" err="1"/>
              <a:t>mod_user_seq</a:t>
            </a:r>
            <a:endParaRPr lang="en-US" altLang="ko-KR" sz="900" dirty="0"/>
          </a:p>
          <a:p>
            <a:r>
              <a:rPr lang="en-US" altLang="ko-KR" sz="900" dirty="0"/>
              <a:t>  2) </a:t>
            </a:r>
            <a:r>
              <a:rPr lang="ko-KR" altLang="en-US" sz="900" b="1" dirty="0"/>
              <a:t>취소</a:t>
            </a:r>
            <a:r>
              <a:rPr lang="en-US" altLang="ko-KR" sz="900" b="1" dirty="0"/>
              <a:t> (cancel) : </a:t>
            </a:r>
            <a:r>
              <a:rPr lang="en-US" altLang="ko-KR" sz="900" dirty="0"/>
              <a:t>if clicks, return to the list page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342230390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6534059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배너 추가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편집을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194853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AD-05-0002(2)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48</a:t>
            </a:fld>
            <a:endParaRPr lang="ko-KR" altLang="en-US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EDF682CF-B3CB-3A65-8E84-6B18713648D0}"/>
              </a:ext>
            </a:extLst>
          </p:cNvPr>
          <p:cNvSpPr/>
          <p:nvPr/>
        </p:nvSpPr>
        <p:spPr>
          <a:xfrm>
            <a:off x="135340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62EA4B0-020C-1720-DFA0-924C63BCA6F4}"/>
              </a:ext>
            </a:extLst>
          </p:cNvPr>
          <p:cNvSpPr txBox="1"/>
          <p:nvPr/>
        </p:nvSpPr>
        <p:spPr>
          <a:xfrm>
            <a:off x="352424" y="1055171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9219831-75BB-DEF6-219C-BBE93AF6A394}"/>
              </a:ext>
            </a:extLst>
          </p:cNvPr>
          <p:cNvSpPr txBox="1"/>
          <p:nvPr/>
        </p:nvSpPr>
        <p:spPr>
          <a:xfrm>
            <a:off x="352424" y="1360221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B5442BD6-1166-C72B-8EC8-DC51BF2321E0}"/>
              </a:ext>
            </a:extLst>
          </p:cNvPr>
          <p:cNvSpPr/>
          <p:nvPr/>
        </p:nvSpPr>
        <p:spPr>
          <a:xfrm>
            <a:off x="6504429" y="148788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39" name="직선 연결선 38">
            <a:extLst>
              <a:ext uri="{FF2B5EF4-FFF2-40B4-BE49-F238E27FC236}">
                <a16:creationId xmlns:a16="http://schemas.microsoft.com/office/drawing/2014/main" id="{7D72BA62-F6B8-5946-38BC-FA6F51AB17D9}"/>
              </a:ext>
            </a:extLst>
          </p:cNvPr>
          <p:cNvCxnSpPr>
            <a:cxnSpLocks/>
          </p:cNvCxnSpPr>
          <p:nvPr/>
        </p:nvCxnSpPr>
        <p:spPr>
          <a:xfrm>
            <a:off x="357626" y="182235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배너 관리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54" name="표 15">
            <a:extLst>
              <a:ext uri="{FF2B5EF4-FFF2-40B4-BE49-F238E27FC236}">
                <a16:creationId xmlns:a16="http://schemas.microsoft.com/office/drawing/2014/main" id="{47132C62-B2D3-5954-4733-A084F442F73B}"/>
              </a:ext>
            </a:extLst>
          </p:cNvPr>
          <p:cNvGraphicFramePr>
            <a:graphicFrameLocks noGrp="1"/>
          </p:cNvGraphicFramePr>
          <p:nvPr/>
        </p:nvGraphicFramePr>
        <p:xfrm>
          <a:off x="428508" y="2284908"/>
          <a:ext cx="6694873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64296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786130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0174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7108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01749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865505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1102182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1102182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메인 노출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링크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URL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새 창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노출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새 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시스템 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미노출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새 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시스템 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8129EF5D-ECA1-3B00-8628-C53FB169DCD1}"/>
              </a:ext>
            </a:extLst>
          </p:cNvPr>
          <p:cNvSpPr/>
          <p:nvPr/>
        </p:nvSpPr>
        <p:spPr>
          <a:xfrm>
            <a:off x="542859" y="235193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AE730351-FBCD-FA9A-8E03-15E46749C274}"/>
              </a:ext>
            </a:extLst>
          </p:cNvPr>
          <p:cNvSpPr/>
          <p:nvPr/>
        </p:nvSpPr>
        <p:spPr>
          <a:xfrm>
            <a:off x="542859" y="263341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804DE2B3-6B86-1207-4571-5F441C455D27}"/>
              </a:ext>
            </a:extLst>
          </p:cNvPr>
          <p:cNvSpPr/>
          <p:nvPr/>
        </p:nvSpPr>
        <p:spPr>
          <a:xfrm>
            <a:off x="542859" y="290516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5CC3419-3744-4BB1-014D-91C7954ED263}"/>
              </a:ext>
            </a:extLst>
          </p:cNvPr>
          <p:cNvSpPr txBox="1"/>
          <p:nvPr/>
        </p:nvSpPr>
        <p:spPr>
          <a:xfrm>
            <a:off x="399989" y="198981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0F4A15FB-DDEE-6B7C-9A8E-ED0896C974DD}"/>
              </a:ext>
            </a:extLst>
          </p:cNvPr>
          <p:cNvSpPr/>
          <p:nvPr/>
        </p:nvSpPr>
        <p:spPr>
          <a:xfrm>
            <a:off x="5980113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71616C65-07D1-4E13-1AFF-E24913BAE45B}"/>
              </a:ext>
            </a:extLst>
          </p:cNvPr>
          <p:cNvSpPr/>
          <p:nvPr/>
        </p:nvSpPr>
        <p:spPr>
          <a:xfrm>
            <a:off x="6576665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pic>
        <p:nvPicPr>
          <p:cNvPr id="86" name="그림 85">
            <a:extLst>
              <a:ext uri="{FF2B5EF4-FFF2-40B4-BE49-F238E27FC236}">
                <a16:creationId xmlns:a16="http://schemas.microsoft.com/office/drawing/2014/main" id="{BFCC1E14-9952-EC5F-7621-F46AB5AF90CA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3340411" y="3235920"/>
            <a:ext cx="765615" cy="288135"/>
          </a:xfrm>
          <a:prstGeom prst="rect">
            <a:avLst/>
          </a:prstGeom>
        </p:spPr>
      </p:pic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CDE25C89-FD26-316C-9181-4E8A93AE0F0D}"/>
              </a:ext>
            </a:extLst>
          </p:cNvPr>
          <p:cNvSpPr/>
          <p:nvPr/>
        </p:nvSpPr>
        <p:spPr>
          <a:xfrm>
            <a:off x="1353409" y="140449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8ABAA93E-2BBF-C9FF-008E-A5FF35893C53}"/>
              </a:ext>
            </a:extLst>
          </p:cNvPr>
          <p:cNvSpPr/>
          <p:nvPr/>
        </p:nvSpPr>
        <p:spPr>
          <a:xfrm>
            <a:off x="0" y="482951"/>
            <a:ext cx="7794169" cy="6379754"/>
          </a:xfrm>
          <a:prstGeom prst="rect">
            <a:avLst/>
          </a:prstGeom>
          <a:solidFill>
            <a:schemeClr val="bg1">
              <a:lumMod val="5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7D005100-9CC2-E987-8B1E-57B4F856770F}"/>
              </a:ext>
            </a:extLst>
          </p:cNvPr>
          <p:cNvSpPr/>
          <p:nvPr/>
        </p:nvSpPr>
        <p:spPr>
          <a:xfrm>
            <a:off x="1819094" y="551271"/>
            <a:ext cx="3703824" cy="5002428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0F7089-3C23-4872-49F6-1043188077A8}"/>
              </a:ext>
            </a:extLst>
          </p:cNvPr>
          <p:cNvSpPr txBox="1"/>
          <p:nvPr/>
        </p:nvSpPr>
        <p:spPr>
          <a:xfrm>
            <a:off x="1887439" y="65084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배너 추가</a:t>
            </a:r>
            <a:r>
              <a:rPr lang="en-US" altLang="ko-KR" sz="1000" b="1"/>
              <a:t>/</a:t>
            </a:r>
            <a:r>
              <a:rPr lang="ko-KR" altLang="en-US" sz="1000" b="1"/>
              <a:t>편집</a:t>
            </a:r>
          </a:p>
        </p:txBody>
      </p:sp>
      <p:sp>
        <p:nvSpPr>
          <p:cNvPr id="9" name="곱하기 기호 8">
            <a:extLst>
              <a:ext uri="{FF2B5EF4-FFF2-40B4-BE49-F238E27FC236}">
                <a16:creationId xmlns:a16="http://schemas.microsoft.com/office/drawing/2014/main" id="{56BB2F92-D59A-9825-1889-E31050C767F6}"/>
              </a:ext>
            </a:extLst>
          </p:cNvPr>
          <p:cNvSpPr/>
          <p:nvPr/>
        </p:nvSpPr>
        <p:spPr>
          <a:xfrm>
            <a:off x="5196577" y="661237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AC8E6FF-7373-146B-E945-DB4916A74A11}"/>
              </a:ext>
            </a:extLst>
          </p:cNvPr>
          <p:cNvSpPr txBox="1"/>
          <p:nvPr/>
        </p:nvSpPr>
        <p:spPr>
          <a:xfrm>
            <a:off x="1991181" y="1002366"/>
            <a:ext cx="1055230" cy="4012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배너 종류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링크 </a:t>
            </a:r>
            <a:r>
              <a:rPr lang="en-US" altLang="ko-KR" sz="900"/>
              <a:t>URL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새 창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이미지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(1920*620)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4149BE8-5097-3DA2-AFEF-79402F0156C9}"/>
              </a:ext>
            </a:extLst>
          </p:cNvPr>
          <p:cNvSpPr txBox="1"/>
          <p:nvPr/>
        </p:nvSpPr>
        <p:spPr>
          <a:xfrm>
            <a:off x="1953080" y="9960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02E2B61F-F9F9-F6A9-01A6-BB5904C5B878}"/>
              </a:ext>
            </a:extLst>
          </p:cNvPr>
          <p:cNvSpPr/>
          <p:nvPr/>
        </p:nvSpPr>
        <p:spPr>
          <a:xfrm>
            <a:off x="4877502" y="514351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0AE5BCF4-0ADD-7740-47D1-1FBE067DA6C5}"/>
              </a:ext>
            </a:extLst>
          </p:cNvPr>
          <p:cNvSpPr/>
          <p:nvPr/>
        </p:nvSpPr>
        <p:spPr>
          <a:xfrm>
            <a:off x="4281937" y="514351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1C955551-8141-8903-5FD6-1C0134B66BCF}"/>
              </a:ext>
            </a:extLst>
          </p:cNvPr>
          <p:cNvSpPr/>
          <p:nvPr/>
        </p:nvSpPr>
        <p:spPr>
          <a:xfrm>
            <a:off x="2986464" y="1447414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E801BD1F-C182-76E7-5C82-733B27E4E63B}"/>
              </a:ext>
            </a:extLst>
          </p:cNvPr>
          <p:cNvSpPr/>
          <p:nvPr/>
        </p:nvSpPr>
        <p:spPr>
          <a:xfrm>
            <a:off x="2986464" y="3097268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874117A7-C1A2-E016-6286-D12DFD59C9B3}"/>
              </a:ext>
            </a:extLst>
          </p:cNvPr>
          <p:cNvGrpSpPr/>
          <p:nvPr/>
        </p:nvGrpSpPr>
        <p:grpSpPr>
          <a:xfrm rot="5400000">
            <a:off x="5447875" y="12203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06AEF5C8-9B67-798C-6283-D5A7B1AD0E7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AB980B0B-4971-CDA0-FBC0-0C2EAF4F3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8E358EB2-1CDB-EF5D-4D1F-02A90A222AFD}"/>
              </a:ext>
            </a:extLst>
          </p:cNvPr>
          <p:cNvSpPr/>
          <p:nvPr/>
        </p:nvSpPr>
        <p:spPr>
          <a:xfrm>
            <a:off x="2986464" y="1040170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967A9D06-ECAA-4967-8783-C15EF54F943C}"/>
              </a:ext>
            </a:extLst>
          </p:cNvPr>
          <p:cNvSpPr/>
          <p:nvPr/>
        </p:nvSpPr>
        <p:spPr>
          <a:xfrm>
            <a:off x="2986464" y="267872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2" name="Box">
            <a:extLst>
              <a:ext uri="{FF2B5EF4-FFF2-40B4-BE49-F238E27FC236}">
                <a16:creationId xmlns:a16="http://schemas.microsoft.com/office/drawing/2014/main" id="{C76AEF0A-0335-6A74-1C70-2637AAB590A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013441" y="2322144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23" name="그래픽 22" descr="확인 표시 단색으로 채워진">
            <a:extLst>
              <a:ext uri="{FF2B5EF4-FFF2-40B4-BE49-F238E27FC236}">
                <a16:creationId xmlns:a16="http://schemas.microsoft.com/office/drawing/2014/main" id="{166E8CFE-36DA-DD53-C706-8ED106BB041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35475" y="2321029"/>
            <a:ext cx="82916" cy="126261"/>
          </a:xfrm>
          <a:prstGeom prst="rect">
            <a:avLst/>
          </a:prstGeom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9835AD50-4671-EFBD-D7FA-E6B5EEDC1461}"/>
              </a:ext>
            </a:extLst>
          </p:cNvPr>
          <p:cNvSpPr txBox="1"/>
          <p:nvPr/>
        </p:nvSpPr>
        <p:spPr>
          <a:xfrm>
            <a:off x="3110741" y="2275784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노출</a:t>
            </a:r>
          </a:p>
        </p:txBody>
      </p:sp>
      <p:sp>
        <p:nvSpPr>
          <p:cNvPr id="25" name="Box">
            <a:extLst>
              <a:ext uri="{FF2B5EF4-FFF2-40B4-BE49-F238E27FC236}">
                <a16:creationId xmlns:a16="http://schemas.microsoft.com/office/drawing/2014/main" id="{B4F15477-6B72-5DC8-449B-F6CF59D13B8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008611" y="355772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58BCC67-7759-1DFA-3718-3105DDCA88D5}"/>
              </a:ext>
            </a:extLst>
          </p:cNvPr>
          <p:cNvSpPr txBox="1"/>
          <p:nvPr/>
        </p:nvSpPr>
        <p:spPr>
          <a:xfrm>
            <a:off x="3105911" y="3511366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새 창</a:t>
            </a:r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EF3E6948-13E8-5A43-A839-414B9F32A404}"/>
              </a:ext>
            </a:extLst>
          </p:cNvPr>
          <p:cNvSpPr/>
          <p:nvPr/>
        </p:nvSpPr>
        <p:spPr>
          <a:xfrm>
            <a:off x="2989639" y="3927072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0178974A-8A1B-A7C6-1C94-B7A29B4D761F}"/>
              </a:ext>
            </a:extLst>
          </p:cNvPr>
          <p:cNvSpPr/>
          <p:nvPr/>
        </p:nvSpPr>
        <p:spPr>
          <a:xfrm>
            <a:off x="4771850" y="392707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F0D110D5-0694-F802-5EBD-A42C0D362B38}"/>
              </a:ext>
            </a:extLst>
          </p:cNvPr>
          <p:cNvSpPr/>
          <p:nvPr/>
        </p:nvSpPr>
        <p:spPr>
          <a:xfrm>
            <a:off x="2986464" y="4257675"/>
            <a:ext cx="2309052" cy="63761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3" name="그룹 32">
            <a:extLst>
              <a:ext uri="{FF2B5EF4-FFF2-40B4-BE49-F238E27FC236}">
                <a16:creationId xmlns:a16="http://schemas.microsoft.com/office/drawing/2014/main" id="{67031915-77A2-8C58-FA7B-D9FF87D5D29A}"/>
              </a:ext>
            </a:extLst>
          </p:cNvPr>
          <p:cNvGrpSpPr/>
          <p:nvPr/>
        </p:nvGrpSpPr>
        <p:grpSpPr>
          <a:xfrm>
            <a:off x="4558894" y="4912646"/>
            <a:ext cx="244417" cy="258694"/>
            <a:chOff x="1098607" y="3056422"/>
            <a:chExt cx="244417" cy="258694"/>
          </a:xfrm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04657323-08B8-F5E6-2784-15461E431D6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77F6DC67-39D5-5791-A76C-96489421597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9" name="Oval 593">
                <a:extLst>
                  <a:ext uri="{FF2B5EF4-FFF2-40B4-BE49-F238E27FC236}">
                    <a16:creationId xmlns:a16="http://schemas.microsoft.com/office/drawing/2014/main" id="{5D095FF6-CDC2-4A15-E4AB-E5D03A167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0" name="TextBox 14">
                <a:extLst>
                  <a:ext uri="{FF2B5EF4-FFF2-40B4-BE49-F238E27FC236}">
                    <a16:creationId xmlns:a16="http://schemas.microsoft.com/office/drawing/2014/main" id="{E8E9ED7E-26B4-2785-41CF-749F05C80F7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7" name="그룹 106">
            <a:extLst>
              <a:ext uri="{FF2B5EF4-FFF2-40B4-BE49-F238E27FC236}">
                <a16:creationId xmlns:a16="http://schemas.microsoft.com/office/drawing/2014/main" id="{261F4955-B3B7-63A9-1B54-271C5C956F27}"/>
              </a:ext>
            </a:extLst>
          </p:cNvPr>
          <p:cNvGrpSpPr/>
          <p:nvPr/>
        </p:nvGrpSpPr>
        <p:grpSpPr>
          <a:xfrm>
            <a:off x="5175180" y="4907252"/>
            <a:ext cx="244417" cy="258694"/>
            <a:chOff x="1098607" y="3056422"/>
            <a:chExt cx="244417" cy="258694"/>
          </a:xfrm>
        </p:grpSpPr>
        <p:sp>
          <p:nvSpPr>
            <p:cNvPr id="108" name="이등변 삼각형 107">
              <a:extLst>
                <a:ext uri="{FF2B5EF4-FFF2-40B4-BE49-F238E27FC236}">
                  <a16:creationId xmlns:a16="http://schemas.microsoft.com/office/drawing/2014/main" id="{87B35757-FFB2-FCA6-1D4D-1A244EBEE1B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9" name="그룹 108">
              <a:extLst>
                <a:ext uri="{FF2B5EF4-FFF2-40B4-BE49-F238E27FC236}">
                  <a16:creationId xmlns:a16="http://schemas.microsoft.com/office/drawing/2014/main" id="{C66E36BF-9F02-F7C1-7D88-825777518C2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0" name="Oval 593">
                <a:extLst>
                  <a:ext uri="{FF2B5EF4-FFF2-40B4-BE49-F238E27FC236}">
                    <a16:creationId xmlns:a16="http://schemas.microsoft.com/office/drawing/2014/main" id="{36209CD1-756C-9AB7-54EB-E7D2D9E0F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1" name="TextBox 14">
                <a:extLst>
                  <a:ext uri="{FF2B5EF4-FFF2-40B4-BE49-F238E27FC236}">
                    <a16:creationId xmlns:a16="http://schemas.microsoft.com/office/drawing/2014/main" id="{21361DBC-8A00-E6EA-0D5C-8BDB97DED2C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2" name="TextBox 111">
            <a:extLst>
              <a:ext uri="{FF2B5EF4-FFF2-40B4-BE49-F238E27FC236}">
                <a16:creationId xmlns:a16="http://schemas.microsoft.com/office/drawing/2014/main" id="{F67AF5F8-1CC8-51EF-4E3C-A9969E91759D}"/>
              </a:ext>
            </a:extLst>
          </p:cNvPr>
          <p:cNvSpPr txBox="1"/>
          <p:nvPr/>
        </p:nvSpPr>
        <p:spPr>
          <a:xfrm>
            <a:off x="1952323" y="142342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4F377648-5F6E-4D1D-B9A5-3C79074138B1}"/>
              </a:ext>
            </a:extLst>
          </p:cNvPr>
          <p:cNvSpPr txBox="1"/>
          <p:nvPr/>
        </p:nvSpPr>
        <p:spPr>
          <a:xfrm>
            <a:off x="1952323" y="181843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128840A5-29A8-8A40-46BA-5F57A1D5B418}"/>
              </a:ext>
            </a:extLst>
          </p:cNvPr>
          <p:cNvSpPr txBox="1"/>
          <p:nvPr/>
        </p:nvSpPr>
        <p:spPr>
          <a:xfrm>
            <a:off x="1946245" y="263411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DA76A329-3955-9F63-FC9C-6AE824EC936F}"/>
              </a:ext>
            </a:extLst>
          </p:cNvPr>
          <p:cNvSpPr txBox="1"/>
          <p:nvPr/>
        </p:nvSpPr>
        <p:spPr>
          <a:xfrm>
            <a:off x="1943844" y="303553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324A31E-DE8B-C081-2151-BF2CEA51DF56}"/>
              </a:ext>
            </a:extLst>
          </p:cNvPr>
          <p:cNvSpPr txBox="1"/>
          <p:nvPr/>
        </p:nvSpPr>
        <p:spPr>
          <a:xfrm>
            <a:off x="1938481" y="389148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8FA9DBAF-9F78-7B10-ACC4-43C142F4FD98}"/>
              </a:ext>
            </a:extLst>
          </p:cNvPr>
          <p:cNvSpPr txBox="1"/>
          <p:nvPr/>
        </p:nvSpPr>
        <p:spPr>
          <a:xfrm>
            <a:off x="3485580" y="4431925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E5205F84-7A2E-22E5-CCEF-9DDB024F2E0B}"/>
              </a:ext>
            </a:extLst>
          </p:cNvPr>
          <p:cNvSpPr txBox="1"/>
          <p:nvPr/>
        </p:nvSpPr>
        <p:spPr>
          <a:xfrm>
            <a:off x="7816905" y="1718712"/>
            <a:ext cx="4218077" cy="6887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78AD7EFC-00CA-CA11-A96C-D587C5C3F6A5}"/>
              </a:ext>
            </a:extLst>
          </p:cNvPr>
          <p:cNvSpPr/>
          <p:nvPr/>
        </p:nvSpPr>
        <p:spPr>
          <a:xfrm>
            <a:off x="3000800" y="184851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51" name="그림 50" descr="렌치, 도구이(가) 표시된 사진&#10;&#10;자동 생성된 설명">
            <a:extLst>
              <a:ext uri="{FF2B5EF4-FFF2-40B4-BE49-F238E27FC236}">
                <a16:creationId xmlns:a16="http://schemas.microsoft.com/office/drawing/2014/main" id="{58A85453-094B-9C53-2C88-646A3682051B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3738" y="1880438"/>
            <a:ext cx="195806" cy="193744"/>
          </a:xfrm>
          <a:prstGeom prst="rect">
            <a:avLst/>
          </a:prstGeom>
        </p:spPr>
      </p:pic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97A619AB-538E-C332-965E-CBFA8147A077}"/>
              </a:ext>
            </a:extLst>
          </p:cNvPr>
          <p:cNvSpPr/>
          <p:nvPr/>
        </p:nvSpPr>
        <p:spPr>
          <a:xfrm>
            <a:off x="4226982" y="1844212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53" name="그림 52" descr="렌치, 도구이(가) 표시된 사진&#10;&#10;자동 생성된 설명">
            <a:extLst>
              <a:ext uri="{FF2B5EF4-FFF2-40B4-BE49-F238E27FC236}">
                <a16:creationId xmlns:a16="http://schemas.microsoft.com/office/drawing/2014/main" id="{F06801F7-059D-0058-F575-828FA79C14B1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99920" y="1867745"/>
            <a:ext cx="195806" cy="193744"/>
          </a:xfrm>
          <a:prstGeom prst="rect">
            <a:avLst/>
          </a:prstGeom>
        </p:spPr>
      </p:pic>
      <p:sp>
        <p:nvSpPr>
          <p:cNvPr id="59" name="TextBox 58">
            <a:extLst>
              <a:ext uri="{FF2B5EF4-FFF2-40B4-BE49-F238E27FC236}">
                <a16:creationId xmlns:a16="http://schemas.microsoft.com/office/drawing/2014/main" id="{68E0290E-F1E6-4007-8D43-8F97CE89625A}"/>
              </a:ext>
            </a:extLst>
          </p:cNvPr>
          <p:cNvSpPr txBox="1"/>
          <p:nvPr/>
        </p:nvSpPr>
        <p:spPr>
          <a:xfrm>
            <a:off x="3995714" y="1845761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C764619A-36EC-CC1A-950C-89D3E0B4AA89}"/>
              </a:ext>
            </a:extLst>
          </p:cNvPr>
          <p:cNvSpPr/>
          <p:nvPr/>
        </p:nvSpPr>
        <p:spPr>
          <a:xfrm>
            <a:off x="8050300" y="274727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0B770DE-6D6E-B498-3881-DB6D03623B3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15100" y="305039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3CEF22B-F9E2-26B4-78B1-F1F34A73D38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0593" y="370474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B2469CE-62AD-CC5B-B9E3-A62040811A78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29773" y="37047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" name="Close Button">
            <a:extLst>
              <a:ext uri="{FF2B5EF4-FFF2-40B4-BE49-F238E27FC236}">
                <a16:creationId xmlns:a16="http://schemas.microsoft.com/office/drawing/2014/main" id="{C60D771D-6783-FDBD-C254-BF5AAC5520C9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0014" y="282658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9426336-AECB-EF4D-DA55-0E20D0F5A341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0649" y="319935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181FB00-5F9E-DE25-DBD0-CA3E5330EA2F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0300" y="276571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E8F3FAEC-A3C6-9AE5-7E56-6B61AFD4C70F}"/>
              </a:ext>
            </a:extLst>
          </p:cNvPr>
          <p:cNvGrpSpPr/>
          <p:nvPr/>
        </p:nvGrpSpPr>
        <p:grpSpPr>
          <a:xfrm>
            <a:off x="10831125" y="2589689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44487717-13A4-288A-76BA-283B6FF69FF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4F1D4CC3-5B87-88F6-3C4B-44AF4C42600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81366F61-DC26-9163-1EF2-69167E659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F3F3106B-C988-A36A-8854-4C44193D9AE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3" name="직사각형 62">
            <a:extLst>
              <a:ext uri="{FF2B5EF4-FFF2-40B4-BE49-F238E27FC236}">
                <a16:creationId xmlns:a16="http://schemas.microsoft.com/office/drawing/2014/main" id="{3985E452-91F8-0537-7810-78AD2241AEA4}"/>
              </a:ext>
            </a:extLst>
          </p:cNvPr>
          <p:cNvSpPr/>
          <p:nvPr/>
        </p:nvSpPr>
        <p:spPr>
          <a:xfrm>
            <a:off x="8046435" y="439602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6F156DC-1D37-219B-BD63-C8F9A6058548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11235" y="469914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112BDA3-1BF4-875D-8B53-5BAD7DAB39D6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96728" y="535349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4239CAC-59A1-69EB-76FA-7EFC3E0D12D4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25908" y="53534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" name="Close Button">
            <a:extLst>
              <a:ext uri="{FF2B5EF4-FFF2-40B4-BE49-F238E27FC236}">
                <a16:creationId xmlns:a16="http://schemas.microsoft.com/office/drawing/2014/main" id="{91FF556E-DE88-7FDA-D595-47940AE395F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76149" y="447532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97AB986-6B6A-6D0B-3D34-8447D6F5B89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46784" y="484809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2451D36-ACF5-7B6B-85C6-3D78FE89121E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46435" y="441445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1CA19615-F6C1-7C15-ADB6-A26AF44D7996}"/>
              </a:ext>
            </a:extLst>
          </p:cNvPr>
          <p:cNvGrpSpPr/>
          <p:nvPr/>
        </p:nvGrpSpPr>
        <p:grpSpPr>
          <a:xfrm>
            <a:off x="8393858" y="4189031"/>
            <a:ext cx="244417" cy="258694"/>
            <a:chOff x="1098607" y="3056422"/>
            <a:chExt cx="244417" cy="258694"/>
          </a:xfrm>
        </p:grpSpPr>
        <p:sp>
          <p:nvSpPr>
            <p:cNvPr id="71" name="이등변 삼각형 70">
              <a:extLst>
                <a:ext uri="{FF2B5EF4-FFF2-40B4-BE49-F238E27FC236}">
                  <a16:creationId xmlns:a16="http://schemas.microsoft.com/office/drawing/2014/main" id="{72808DE7-6EDA-8F20-D5F7-7481CB345F8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E633E4FC-3FFE-F882-6142-2408A348E80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3" name="Oval 593">
                <a:extLst>
                  <a:ext uri="{FF2B5EF4-FFF2-40B4-BE49-F238E27FC236}">
                    <a16:creationId xmlns:a16="http://schemas.microsoft.com/office/drawing/2014/main" id="{E38CFDA3-28F1-86C8-056D-056FA486A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C830D38E-DC45-7276-779D-A18C7397FAE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1" name="TextBox 90"/>
          <p:cNvSpPr txBox="1"/>
          <p:nvPr/>
        </p:nvSpPr>
        <p:spPr>
          <a:xfrm>
            <a:off x="7985761" y="1012279"/>
            <a:ext cx="3633537" cy="5909310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배너 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배너 관리 </a:t>
            </a:r>
            <a:r>
              <a:rPr lang="en-US" altLang="ko-KR" sz="900" dirty="0" smtClean="0"/>
              <a:t>(banner management) &gt; </a:t>
            </a:r>
            <a:r>
              <a:rPr lang="ko-KR" altLang="en-US" sz="900" b="1" dirty="0" smtClean="0"/>
              <a:t>추가 </a:t>
            </a:r>
            <a:r>
              <a:rPr lang="en-US" altLang="ko-KR" sz="900" b="1" dirty="0" smtClean="0"/>
              <a:t>(</a:t>
            </a:r>
            <a:r>
              <a:rPr lang="en-US" altLang="ko-KR" sz="900" dirty="0" smtClean="0"/>
              <a:t>Add Page)</a:t>
            </a:r>
            <a:endParaRPr lang="en-US" altLang="ko-KR" sz="900" dirty="0"/>
          </a:p>
          <a:p>
            <a:r>
              <a:rPr lang="en-US" altLang="ko-KR" sz="900" dirty="0" smtClean="0">
                <a:solidFill>
                  <a:srgbClr val="FF0000"/>
                </a:solidFill>
              </a:rPr>
              <a:t>  - should develop page even if spec is modal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배너 종류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banner_type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options : </a:t>
            </a:r>
            <a:r>
              <a:rPr lang="ko-KR" altLang="en-US" sz="900" dirty="0" smtClean="0"/>
              <a:t>선택 </a:t>
            </a:r>
            <a:r>
              <a:rPr lang="en-US" altLang="ko-KR" sz="900" dirty="0" smtClean="0"/>
              <a:t>(select), show codes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validation: required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제목 </a:t>
            </a:r>
            <a:r>
              <a:rPr lang="en-US" altLang="ko-KR" sz="900" dirty="0"/>
              <a:t>: {</a:t>
            </a:r>
            <a:r>
              <a:rPr lang="en-US" altLang="ko-KR" sz="900" dirty="0" smtClean="0"/>
              <a:t>title}</a:t>
            </a:r>
            <a:br>
              <a:rPr lang="en-US" altLang="ko-KR" sz="900" dirty="0" smtClean="0"/>
            </a:b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- validation: required, max length (256 bytes)</a:t>
            </a:r>
            <a:br>
              <a:rPr lang="en-US" altLang="ko-KR" sz="900" dirty="0" smtClean="0"/>
            </a:br>
            <a:r>
              <a:rPr lang="en-US" altLang="ko-KR" sz="900" dirty="0" smtClean="0"/>
              <a:t>  3) </a:t>
            </a:r>
            <a:r>
              <a:rPr lang="ko-KR" altLang="en-US" sz="900" dirty="0" smtClean="0"/>
              <a:t>게시기간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show_start_date</a:t>
            </a:r>
            <a:r>
              <a:rPr lang="en-US" altLang="ko-KR" sz="900" dirty="0"/>
              <a:t>} {</a:t>
            </a:r>
            <a:r>
              <a:rPr lang="en-US" altLang="ko-KR" sz="900" dirty="0" err="1" smtClean="0"/>
              <a:t>show_end_date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/</a:t>
            </a:r>
            <a:r>
              <a:rPr lang="en-US" altLang="ko-KR" sz="900" dirty="0" err="1" smtClean="0"/>
              <a:t>datepicker</a:t>
            </a:r>
            <a:r>
              <a:rPr lang="en-US" altLang="ko-KR" sz="900" dirty="0" smtClean="0"/>
              <a:t> (2)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validation: required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4) </a:t>
            </a:r>
            <a:r>
              <a:rPr lang="ko-KR" altLang="en-US" sz="900" dirty="0" smtClean="0"/>
              <a:t>메인 노출 여부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main_show_yn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checkbox: 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</a:t>
            </a:r>
            <a:r>
              <a:rPr lang="ko-KR" altLang="en-US" sz="900" dirty="0" smtClean="0"/>
              <a:t>노출 </a:t>
            </a:r>
            <a:r>
              <a:rPr lang="en-US" altLang="ko-KR" sz="900" dirty="0" smtClean="0"/>
              <a:t>(check/uncheck: Y/N)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default: check (Y)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5) </a:t>
            </a:r>
            <a:r>
              <a:rPr lang="ko-KR" altLang="en-US" sz="900" dirty="0" smtClean="0"/>
              <a:t>정렬 순번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sort_seq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</a:t>
            </a:r>
            <a:r>
              <a:rPr lang="en-US" altLang="ko-KR" sz="900" dirty="0"/>
              <a:t>)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  - validation: required</a:t>
            </a:r>
            <a:r>
              <a:rPr lang="en-US" altLang="ko-KR" sz="900" dirty="0" smtClean="0"/>
              <a:t>, number, min (&gt; 0)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6) </a:t>
            </a:r>
            <a:r>
              <a:rPr lang="ko-KR" altLang="en-US" sz="900" dirty="0" smtClean="0"/>
              <a:t>링크 </a:t>
            </a:r>
            <a:r>
              <a:rPr lang="en-US" altLang="ko-KR" sz="900" dirty="0"/>
              <a:t>URL : {</a:t>
            </a:r>
            <a:r>
              <a:rPr lang="en-US" altLang="ko-KR" sz="900" dirty="0" err="1" smtClean="0"/>
              <a:t>link_url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 a</a:t>
            </a:r>
            <a:r>
              <a:rPr lang="en-US" altLang="ko-KR" sz="900" dirty="0"/>
              <a:t>)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  - validation: </a:t>
            </a:r>
            <a:r>
              <a:rPr lang="en-US" altLang="ko-KR" sz="900" dirty="0" smtClean="0"/>
              <a:t>max </a:t>
            </a:r>
            <a:r>
              <a:rPr lang="en-US" altLang="ko-KR" sz="900" dirty="0"/>
              <a:t>length (256 bytes)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7) </a:t>
            </a:r>
            <a:r>
              <a:rPr lang="ko-KR" altLang="en-US" sz="900" dirty="0" smtClean="0"/>
              <a:t>새 창 여부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new_open_yn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 a</a:t>
            </a:r>
            <a:r>
              <a:rPr lang="en-US" altLang="ko-KR" sz="900" dirty="0"/>
              <a:t>) checkbox: </a:t>
            </a:r>
          </a:p>
          <a:p>
            <a:r>
              <a:rPr lang="en-US" altLang="ko-KR" sz="900" dirty="0"/>
              <a:t>       - </a:t>
            </a:r>
            <a:r>
              <a:rPr lang="ko-KR" altLang="en-US" sz="900" dirty="0"/>
              <a:t>새창</a:t>
            </a:r>
            <a:r>
              <a:rPr lang="ko-KR" altLang="en-US" sz="900" dirty="0" smtClean="0"/>
              <a:t> </a:t>
            </a:r>
            <a:r>
              <a:rPr lang="en-US" altLang="ko-KR" sz="900" dirty="0"/>
              <a:t>(check/uncheck: Y/N)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8) </a:t>
            </a:r>
            <a:r>
              <a:rPr lang="ko-KR" altLang="en-US" sz="900" dirty="0" smtClean="0"/>
              <a:t>이미지 </a:t>
            </a:r>
            <a:r>
              <a:rPr lang="en-US" altLang="ko-KR" sz="900" dirty="0" smtClean="0"/>
              <a:t>: {</a:t>
            </a:r>
            <a:r>
              <a:rPr lang="en-US" altLang="ko-KR" sz="900" dirty="0" err="1" smtClean="0"/>
              <a:t>image_file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 - validation: required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</a:t>
            </a:r>
            <a:r>
              <a:rPr lang="en-US" altLang="ko-KR" sz="900" dirty="0"/>
              <a:t>) </a:t>
            </a:r>
            <a:r>
              <a:rPr lang="ko-KR" altLang="en-US" sz="900" dirty="0"/>
              <a:t>첨부 </a:t>
            </a:r>
            <a:r>
              <a:rPr lang="en-US" altLang="ko-KR" sz="900" dirty="0"/>
              <a:t>(attach) button</a:t>
            </a:r>
          </a:p>
          <a:p>
            <a:r>
              <a:rPr lang="en-US" altLang="ko-KR" sz="900" dirty="0"/>
              <a:t>       - if clicks, select image file</a:t>
            </a:r>
          </a:p>
          <a:p>
            <a:r>
              <a:rPr lang="en-US" altLang="ko-KR" sz="900" dirty="0"/>
              <a:t>    b) show selected image on preview area</a:t>
            </a:r>
            <a:endParaRPr lang="en-US" altLang="ko-KR" sz="900" dirty="0" smtClean="0"/>
          </a:p>
          <a:p>
            <a:endParaRPr lang="en-US" altLang="ko-KR" sz="900" dirty="0"/>
          </a:p>
          <a:p>
            <a:r>
              <a:rPr lang="en-US" altLang="ko-KR" sz="900" dirty="0"/>
              <a:t>3.Buttons</a:t>
            </a:r>
          </a:p>
          <a:p>
            <a:r>
              <a:rPr lang="en-US" altLang="ko-KR" sz="900" dirty="0"/>
              <a:t>  1) </a:t>
            </a:r>
            <a:r>
              <a:rPr lang="ko-KR" altLang="en-US" sz="900" dirty="0"/>
              <a:t>저장 </a:t>
            </a:r>
            <a:r>
              <a:rPr lang="en-US" altLang="ko-KR" sz="900" dirty="0"/>
              <a:t>(save)</a:t>
            </a:r>
          </a:p>
          <a:p>
            <a:r>
              <a:rPr lang="en-US" altLang="ko-KR" sz="900" dirty="0"/>
              <a:t>    a) if clicks, do the process and alert common save complete </a:t>
            </a:r>
            <a:r>
              <a:rPr lang="en-US" altLang="ko-KR" sz="900" dirty="0" err="1"/>
              <a:t>msg</a:t>
            </a:r>
            <a:r>
              <a:rPr lang="en-US" altLang="ko-KR" sz="900" dirty="0"/>
              <a:t> and close the modal and return to the list page</a:t>
            </a:r>
            <a:br>
              <a:rPr lang="en-US" altLang="ko-KR" sz="900" dirty="0"/>
            </a:br>
            <a:r>
              <a:rPr lang="en-US" altLang="ko-KR" sz="900" dirty="0"/>
              <a:t>      [PROCESS]</a:t>
            </a:r>
          </a:p>
          <a:p>
            <a:r>
              <a:rPr lang="en-US" altLang="ko-KR" sz="900" dirty="0"/>
              <a:t>      </a:t>
            </a:r>
            <a:r>
              <a:rPr lang="en-US" altLang="ko-KR" sz="900" dirty="0" smtClean="0"/>
              <a:t>INSERT </a:t>
            </a:r>
            <a:r>
              <a:rPr lang="en-US" altLang="ko-KR" sz="900" dirty="0" err="1"/>
              <a:t>st_banner</a:t>
            </a:r>
            <a:endParaRPr lang="en-US" altLang="ko-KR" sz="900" dirty="0"/>
          </a:p>
          <a:p>
            <a:r>
              <a:rPr lang="en-US" altLang="ko-KR" sz="900" dirty="0" smtClean="0"/>
              <a:t>      </a:t>
            </a:r>
            <a:r>
              <a:rPr lang="en-US" altLang="ko-KR" sz="900" dirty="0" err="1" smtClean="0"/>
              <a:t>image_file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: </a:t>
            </a:r>
            <a:r>
              <a:rPr lang="en-US" altLang="ko-KR" sz="900" b="1" dirty="0"/>
              <a:t>set </a:t>
            </a:r>
            <a:r>
              <a:rPr lang="en-US" altLang="ko-KR" sz="900" b="1" dirty="0" err="1"/>
              <a:t>st_files.file_code</a:t>
            </a:r>
            <a:r>
              <a:rPr lang="en-US" altLang="ko-KR" sz="900" b="1" dirty="0"/>
              <a:t> (short UUID)</a:t>
            </a:r>
          </a:p>
          <a:p>
            <a:r>
              <a:rPr lang="en-US" altLang="ko-KR" sz="900" dirty="0"/>
              <a:t>      </a:t>
            </a:r>
            <a:r>
              <a:rPr lang="en-US" altLang="ko-KR" sz="900" dirty="0" err="1" smtClean="0"/>
              <a:t>reg_date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/ </a:t>
            </a:r>
            <a:r>
              <a:rPr lang="en-US" altLang="ko-KR" sz="900" dirty="0" err="1"/>
              <a:t>reg_user_no</a:t>
            </a:r>
            <a:endParaRPr lang="en-US" altLang="ko-KR" sz="900" dirty="0" smtClean="0"/>
          </a:p>
          <a:p>
            <a:r>
              <a:rPr lang="en-US" altLang="ko-KR" sz="900" dirty="0" smtClean="0"/>
              <a:t>  </a:t>
            </a:r>
            <a:r>
              <a:rPr lang="en-US" altLang="ko-KR" sz="900" dirty="0"/>
              <a:t>2) </a:t>
            </a:r>
            <a:r>
              <a:rPr lang="ko-KR" altLang="en-US" sz="900" b="1" dirty="0" smtClean="0"/>
              <a:t>취소</a:t>
            </a:r>
            <a:r>
              <a:rPr lang="en-US" altLang="ko-KR" sz="900" b="1" dirty="0" smtClean="0"/>
              <a:t> (cancel) : </a:t>
            </a:r>
            <a:r>
              <a:rPr lang="en-US" altLang="ko-KR" sz="900" dirty="0" smtClean="0"/>
              <a:t>if clicks, return to the list page</a:t>
            </a:r>
          </a:p>
        </p:txBody>
      </p:sp>
    </p:spTree>
    <p:extLst>
      <p:ext uri="{BB962C8B-B14F-4D97-AF65-F5344CB8AC3E}">
        <p14:creationId xmlns:p14="http://schemas.microsoft.com/office/powerpoint/2010/main" val="1957242166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4661026"/>
              </p:ext>
            </p:extLst>
          </p:nvPr>
        </p:nvGraphicFramePr>
        <p:xfrm>
          <a:off x="7794170" y="725881"/>
          <a:ext cx="4397830" cy="3352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팝업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메인 노출 여부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628284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5649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팝업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78808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222395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팝업에 대한 상세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167951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/9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와 동일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18189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4265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3948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992960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팝업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49</a:t>
            </a:fld>
            <a:endParaRPr lang="ko-KR" altLang="en-US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EDF682CF-B3CB-3A65-8E84-6B18713648D0}"/>
              </a:ext>
            </a:extLst>
          </p:cNvPr>
          <p:cNvSpPr/>
          <p:nvPr/>
        </p:nvSpPr>
        <p:spPr>
          <a:xfrm>
            <a:off x="135340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62EA4B0-020C-1720-DFA0-924C63BCA6F4}"/>
              </a:ext>
            </a:extLst>
          </p:cNvPr>
          <p:cNvSpPr txBox="1"/>
          <p:nvPr/>
        </p:nvSpPr>
        <p:spPr>
          <a:xfrm>
            <a:off x="352424" y="1055171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9219831-75BB-DEF6-219C-BBE93AF6A394}"/>
              </a:ext>
            </a:extLst>
          </p:cNvPr>
          <p:cNvSpPr txBox="1"/>
          <p:nvPr/>
        </p:nvSpPr>
        <p:spPr>
          <a:xfrm>
            <a:off x="352424" y="1360221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B5442BD6-1166-C72B-8EC8-DC51BF2321E0}"/>
              </a:ext>
            </a:extLst>
          </p:cNvPr>
          <p:cNvSpPr/>
          <p:nvPr/>
        </p:nvSpPr>
        <p:spPr>
          <a:xfrm>
            <a:off x="6504429" y="148788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39" name="직선 연결선 38">
            <a:extLst>
              <a:ext uri="{FF2B5EF4-FFF2-40B4-BE49-F238E27FC236}">
                <a16:creationId xmlns:a16="http://schemas.microsoft.com/office/drawing/2014/main" id="{7D72BA62-F6B8-5946-38BC-FA6F51AB17D9}"/>
              </a:ext>
            </a:extLst>
          </p:cNvPr>
          <p:cNvCxnSpPr>
            <a:cxnSpLocks/>
          </p:cNvCxnSpPr>
          <p:nvPr/>
        </p:nvCxnSpPr>
        <p:spPr>
          <a:xfrm>
            <a:off x="357626" y="182235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팝업 관리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1739513" y="6040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0A588A3A-C87C-6294-2792-F2D5C9698125}"/>
              </a:ext>
            </a:extLst>
          </p:cNvPr>
          <p:cNvGrpSpPr/>
          <p:nvPr/>
        </p:nvGrpSpPr>
        <p:grpSpPr>
          <a:xfrm rot="5400000">
            <a:off x="346604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3C5F3739-61A2-6DEF-23FD-29E8F69C303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7" name="Oval 593">
              <a:extLst>
                <a:ext uri="{FF2B5EF4-FFF2-40B4-BE49-F238E27FC236}">
                  <a16:creationId xmlns:a16="http://schemas.microsoft.com/office/drawing/2014/main" id="{F5BFF686-F286-57C2-8798-0637EE386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6C0DFA57-596C-2D15-485F-3EF5FCF670F0}"/>
              </a:ext>
            </a:extLst>
          </p:cNvPr>
          <p:cNvGrpSpPr/>
          <p:nvPr/>
        </p:nvGrpSpPr>
        <p:grpSpPr>
          <a:xfrm rot="5400000">
            <a:off x="7068173" y="147183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7BB2B94C-B3F3-3C75-CD15-B8A62D6B90A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3" name="Oval 593">
              <a:extLst>
                <a:ext uri="{FF2B5EF4-FFF2-40B4-BE49-F238E27FC236}">
                  <a16:creationId xmlns:a16="http://schemas.microsoft.com/office/drawing/2014/main" id="{48B35DBB-2D81-FB48-CD89-DEB117762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aphicFrame>
        <p:nvGraphicFramePr>
          <p:cNvPr id="54" name="표 15">
            <a:extLst>
              <a:ext uri="{FF2B5EF4-FFF2-40B4-BE49-F238E27FC236}">
                <a16:creationId xmlns:a16="http://schemas.microsoft.com/office/drawing/2014/main" id="{47132C62-B2D3-5954-4733-A084F442F73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92086"/>
              </p:ext>
            </p:extLst>
          </p:nvPr>
        </p:nvGraphicFramePr>
        <p:xfrm>
          <a:off x="428508" y="2284908"/>
          <a:ext cx="5908743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64296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80174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7108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01749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865505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2204364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메인 노출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링크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URL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새 창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게시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팝업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노출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새 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2023-04-01~2023-05-20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팝업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미노출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새 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2023-04-01~2024-04-30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8129EF5D-ECA1-3B00-8628-C53FB169DCD1}"/>
              </a:ext>
            </a:extLst>
          </p:cNvPr>
          <p:cNvSpPr/>
          <p:nvPr/>
        </p:nvSpPr>
        <p:spPr>
          <a:xfrm>
            <a:off x="542859" y="235193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AE730351-FBCD-FA9A-8E03-15E46749C274}"/>
              </a:ext>
            </a:extLst>
          </p:cNvPr>
          <p:cNvSpPr/>
          <p:nvPr/>
        </p:nvSpPr>
        <p:spPr>
          <a:xfrm>
            <a:off x="542859" y="263341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804DE2B3-6B86-1207-4571-5F441C455D27}"/>
              </a:ext>
            </a:extLst>
          </p:cNvPr>
          <p:cNvSpPr/>
          <p:nvPr/>
        </p:nvSpPr>
        <p:spPr>
          <a:xfrm>
            <a:off x="542859" y="290516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5CC3419-3744-4BB1-014D-91C7954ED263}"/>
              </a:ext>
            </a:extLst>
          </p:cNvPr>
          <p:cNvSpPr txBox="1"/>
          <p:nvPr/>
        </p:nvSpPr>
        <p:spPr>
          <a:xfrm>
            <a:off x="399989" y="198981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팝업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5D545600-74AC-248D-964E-445E8140B7D2}"/>
              </a:ext>
            </a:extLst>
          </p:cNvPr>
          <p:cNvGrpSpPr/>
          <p:nvPr/>
        </p:nvGrpSpPr>
        <p:grpSpPr>
          <a:xfrm>
            <a:off x="275929" y="2329865"/>
            <a:ext cx="278496" cy="200053"/>
            <a:chOff x="1014019" y="2643309"/>
            <a:chExt cx="278496" cy="200053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7EF01D58-D2DB-0847-EFC8-51D4C893EDA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F7C7D1BC-2CFE-9554-4E5B-DAA3B461FD5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A77BB338-7E3F-18C1-E214-944388E8D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456479EA-8035-DF26-18B0-268FEEABD8E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F29D1FAB-34C0-2079-320E-42CFC3B017ED}"/>
              </a:ext>
            </a:extLst>
          </p:cNvPr>
          <p:cNvGrpSpPr/>
          <p:nvPr/>
        </p:nvGrpSpPr>
        <p:grpSpPr>
          <a:xfrm>
            <a:off x="275929" y="2591104"/>
            <a:ext cx="278496" cy="200053"/>
            <a:chOff x="1014019" y="2643309"/>
            <a:chExt cx="278496" cy="200053"/>
          </a:xfrm>
        </p:grpSpPr>
        <p:sp>
          <p:nvSpPr>
            <p:cNvPr id="65" name="이등변 삼각형 64">
              <a:extLst>
                <a:ext uri="{FF2B5EF4-FFF2-40B4-BE49-F238E27FC236}">
                  <a16:creationId xmlns:a16="http://schemas.microsoft.com/office/drawing/2014/main" id="{C16C1ABD-754F-053D-6C4C-33D1C051200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6" name="그룹 65">
              <a:extLst>
                <a:ext uri="{FF2B5EF4-FFF2-40B4-BE49-F238E27FC236}">
                  <a16:creationId xmlns:a16="http://schemas.microsoft.com/office/drawing/2014/main" id="{A00558F1-8EA0-CC06-6800-20144C923F7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7" name="Oval 593">
                <a:extLst>
                  <a:ext uri="{FF2B5EF4-FFF2-40B4-BE49-F238E27FC236}">
                    <a16:creationId xmlns:a16="http://schemas.microsoft.com/office/drawing/2014/main" id="{FB912B8D-E602-DAE5-451A-468F6D07B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8" name="TextBox 14">
                <a:extLst>
                  <a:ext uri="{FF2B5EF4-FFF2-40B4-BE49-F238E27FC236}">
                    <a16:creationId xmlns:a16="http://schemas.microsoft.com/office/drawing/2014/main" id="{3ED988BF-5230-0080-2B6D-3232A8BF003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BFB02D91-01EB-0612-4B7F-D30B97204048}"/>
              </a:ext>
            </a:extLst>
          </p:cNvPr>
          <p:cNvGrpSpPr/>
          <p:nvPr/>
        </p:nvGrpSpPr>
        <p:grpSpPr>
          <a:xfrm>
            <a:off x="3190605" y="2099278"/>
            <a:ext cx="244417" cy="258694"/>
            <a:chOff x="1098607" y="3056422"/>
            <a:chExt cx="244417" cy="258694"/>
          </a:xfrm>
        </p:grpSpPr>
        <p:sp>
          <p:nvSpPr>
            <p:cNvPr id="70" name="이등변 삼각형 69">
              <a:extLst>
                <a:ext uri="{FF2B5EF4-FFF2-40B4-BE49-F238E27FC236}">
                  <a16:creationId xmlns:a16="http://schemas.microsoft.com/office/drawing/2014/main" id="{F4800C46-7497-36B2-EC0C-A6EECAAE0C1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6B8EDECB-5718-FF7A-923E-6CCFBDDB925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2" name="Oval 593">
                <a:extLst>
                  <a:ext uri="{FF2B5EF4-FFF2-40B4-BE49-F238E27FC236}">
                    <a16:creationId xmlns:a16="http://schemas.microsoft.com/office/drawing/2014/main" id="{EC2DA92E-2B32-A0F1-8FF3-098E45324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3" name="TextBox 14">
                <a:extLst>
                  <a:ext uri="{FF2B5EF4-FFF2-40B4-BE49-F238E27FC236}">
                    <a16:creationId xmlns:a16="http://schemas.microsoft.com/office/drawing/2014/main" id="{EF555473-430D-7ACA-9D53-5D497DD3209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0F4A15FB-DDEE-6B7C-9A8E-ED0896C974DD}"/>
              </a:ext>
            </a:extLst>
          </p:cNvPr>
          <p:cNvSpPr/>
          <p:nvPr/>
        </p:nvSpPr>
        <p:spPr>
          <a:xfrm>
            <a:off x="5195027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71616C65-07D1-4E13-1AFF-E24913BAE45B}"/>
              </a:ext>
            </a:extLst>
          </p:cNvPr>
          <p:cNvSpPr/>
          <p:nvPr/>
        </p:nvSpPr>
        <p:spPr>
          <a:xfrm>
            <a:off x="5791579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76" name="그룹 75">
            <a:extLst>
              <a:ext uri="{FF2B5EF4-FFF2-40B4-BE49-F238E27FC236}">
                <a16:creationId xmlns:a16="http://schemas.microsoft.com/office/drawing/2014/main" id="{66F273D8-A3BA-F1A9-1B89-3D5484427729}"/>
              </a:ext>
            </a:extLst>
          </p:cNvPr>
          <p:cNvGrpSpPr/>
          <p:nvPr/>
        </p:nvGrpSpPr>
        <p:grpSpPr>
          <a:xfrm>
            <a:off x="5209285" y="1812271"/>
            <a:ext cx="244417" cy="258694"/>
            <a:chOff x="1098607" y="3056422"/>
            <a:chExt cx="244417" cy="258694"/>
          </a:xfrm>
        </p:grpSpPr>
        <p:sp>
          <p:nvSpPr>
            <p:cNvPr id="77" name="이등변 삼각형 76">
              <a:extLst>
                <a:ext uri="{FF2B5EF4-FFF2-40B4-BE49-F238E27FC236}">
                  <a16:creationId xmlns:a16="http://schemas.microsoft.com/office/drawing/2014/main" id="{359D69C9-835F-0FD3-6C06-99E239E5A43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8" name="그룹 77">
              <a:extLst>
                <a:ext uri="{FF2B5EF4-FFF2-40B4-BE49-F238E27FC236}">
                  <a16:creationId xmlns:a16="http://schemas.microsoft.com/office/drawing/2014/main" id="{4A38BAE0-1ED7-8D57-B9D3-1F97A3978A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9" name="Oval 593">
                <a:extLst>
                  <a:ext uri="{FF2B5EF4-FFF2-40B4-BE49-F238E27FC236}">
                    <a16:creationId xmlns:a16="http://schemas.microsoft.com/office/drawing/2014/main" id="{17507559-6C5D-C9D2-0010-E16530F35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0" name="TextBox 14">
                <a:extLst>
                  <a:ext uri="{FF2B5EF4-FFF2-40B4-BE49-F238E27FC236}">
                    <a16:creationId xmlns:a16="http://schemas.microsoft.com/office/drawing/2014/main" id="{C17B45A3-5F7B-1A57-9452-CA73F5D2173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0E451BCA-FFDD-C82C-DA18-F7B471E2D23C}"/>
              </a:ext>
            </a:extLst>
          </p:cNvPr>
          <p:cNvGrpSpPr/>
          <p:nvPr/>
        </p:nvGrpSpPr>
        <p:grpSpPr>
          <a:xfrm>
            <a:off x="5820538" y="1812271"/>
            <a:ext cx="244417" cy="258694"/>
            <a:chOff x="1098607" y="3056422"/>
            <a:chExt cx="244417" cy="258694"/>
          </a:xfrm>
        </p:grpSpPr>
        <p:sp>
          <p:nvSpPr>
            <p:cNvPr id="82" name="이등변 삼각형 81">
              <a:extLst>
                <a:ext uri="{FF2B5EF4-FFF2-40B4-BE49-F238E27FC236}">
                  <a16:creationId xmlns:a16="http://schemas.microsoft.com/office/drawing/2014/main" id="{2239C55F-301C-D81E-AA01-DD6B9FB1ED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722DBA01-41B3-528A-E2AA-7B28F50B9DD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1DF3C7AE-4AF8-8CBC-D5E6-78387EE13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DE0FCDE3-54D4-6D49-EB59-76ADA76912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86" name="그림 85">
            <a:extLst>
              <a:ext uri="{FF2B5EF4-FFF2-40B4-BE49-F238E27FC236}">
                <a16:creationId xmlns:a16="http://schemas.microsoft.com/office/drawing/2014/main" id="{BFCC1E14-9952-EC5F-7621-F46AB5AF90C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340411" y="3235920"/>
            <a:ext cx="765615" cy="288135"/>
          </a:xfrm>
          <a:prstGeom prst="rect">
            <a:avLst/>
          </a:prstGeom>
        </p:spPr>
      </p:pic>
      <p:grpSp>
        <p:nvGrpSpPr>
          <p:cNvPr id="92" name="그룹 91">
            <a:extLst>
              <a:ext uri="{FF2B5EF4-FFF2-40B4-BE49-F238E27FC236}">
                <a16:creationId xmlns:a16="http://schemas.microsoft.com/office/drawing/2014/main" id="{C891D2D1-3BB2-DA04-2CAC-3B2AFA1F4F60}"/>
              </a:ext>
            </a:extLst>
          </p:cNvPr>
          <p:cNvGrpSpPr/>
          <p:nvPr/>
        </p:nvGrpSpPr>
        <p:grpSpPr>
          <a:xfrm rot="5400000">
            <a:off x="1718392" y="19867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3" name="이등변 삼각형 92">
              <a:extLst>
                <a:ext uri="{FF2B5EF4-FFF2-40B4-BE49-F238E27FC236}">
                  <a16:creationId xmlns:a16="http://schemas.microsoft.com/office/drawing/2014/main" id="{100CFCB3-6758-3D2D-50F9-8D5A1566ECE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4" name="Oval 593">
              <a:extLst>
                <a:ext uri="{FF2B5EF4-FFF2-40B4-BE49-F238E27FC236}">
                  <a16:creationId xmlns:a16="http://schemas.microsoft.com/office/drawing/2014/main" id="{6E46E510-764A-DF20-00DF-EC15CB72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95" name="직사각형 94">
            <a:extLst>
              <a:ext uri="{FF2B5EF4-FFF2-40B4-BE49-F238E27FC236}">
                <a16:creationId xmlns:a16="http://schemas.microsoft.com/office/drawing/2014/main" id="{CFB3E009-28A4-9C68-6AD1-1183B192914F}"/>
              </a:ext>
            </a:extLst>
          </p:cNvPr>
          <p:cNvSpPr/>
          <p:nvPr/>
        </p:nvSpPr>
        <p:spPr>
          <a:xfrm>
            <a:off x="814025" y="2572632"/>
            <a:ext cx="780851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6" name="그룹 95">
            <a:extLst>
              <a:ext uri="{FF2B5EF4-FFF2-40B4-BE49-F238E27FC236}">
                <a16:creationId xmlns:a16="http://schemas.microsoft.com/office/drawing/2014/main" id="{DAB4FEC8-1814-1EAC-6199-06261C28A519}"/>
              </a:ext>
            </a:extLst>
          </p:cNvPr>
          <p:cNvGrpSpPr/>
          <p:nvPr/>
        </p:nvGrpSpPr>
        <p:grpSpPr>
          <a:xfrm>
            <a:off x="3067742" y="3289196"/>
            <a:ext cx="278496" cy="200053"/>
            <a:chOff x="1014019" y="2643309"/>
            <a:chExt cx="278496" cy="200053"/>
          </a:xfrm>
        </p:grpSpPr>
        <p:sp>
          <p:nvSpPr>
            <p:cNvPr id="97" name="이등변 삼각형 96">
              <a:extLst>
                <a:ext uri="{FF2B5EF4-FFF2-40B4-BE49-F238E27FC236}">
                  <a16:creationId xmlns:a16="http://schemas.microsoft.com/office/drawing/2014/main" id="{672B6448-08A9-6B7F-A065-CF3D0E4A8C3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8" name="그룹 97">
              <a:extLst>
                <a:ext uri="{FF2B5EF4-FFF2-40B4-BE49-F238E27FC236}">
                  <a16:creationId xmlns:a16="http://schemas.microsoft.com/office/drawing/2014/main" id="{637C0D8F-839E-DFA0-881E-2B594E7CEAF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9" name="Oval 593">
                <a:extLst>
                  <a:ext uri="{FF2B5EF4-FFF2-40B4-BE49-F238E27FC236}">
                    <a16:creationId xmlns:a16="http://schemas.microsoft.com/office/drawing/2014/main" id="{71E9C462-59D8-C996-F610-622D8C4A9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0" name="TextBox 14">
                <a:extLst>
                  <a:ext uri="{FF2B5EF4-FFF2-40B4-BE49-F238E27FC236}">
                    <a16:creationId xmlns:a16="http://schemas.microsoft.com/office/drawing/2014/main" id="{5B073D25-4ADC-E75B-6C17-0A9971CFA95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CDE25C89-FD26-316C-9181-4E8A93AE0F0D}"/>
              </a:ext>
            </a:extLst>
          </p:cNvPr>
          <p:cNvSpPr/>
          <p:nvPr/>
        </p:nvSpPr>
        <p:spPr>
          <a:xfrm>
            <a:off x="1353409" y="140449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330A3908-AEBA-89AF-B376-E8DED0368F82}"/>
              </a:ext>
            </a:extLst>
          </p:cNvPr>
          <p:cNvGrpSpPr/>
          <p:nvPr/>
        </p:nvGrpSpPr>
        <p:grpSpPr>
          <a:xfrm rot="5400000">
            <a:off x="2373893" y="13978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3" name="이등변 삼각형 102">
              <a:extLst>
                <a:ext uri="{FF2B5EF4-FFF2-40B4-BE49-F238E27FC236}">
                  <a16:creationId xmlns:a16="http://schemas.microsoft.com/office/drawing/2014/main" id="{1EC0AF7A-6704-9679-E58E-AA623AD92A6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4" name="Oval 593">
              <a:extLst>
                <a:ext uri="{FF2B5EF4-FFF2-40B4-BE49-F238E27FC236}">
                  <a16:creationId xmlns:a16="http://schemas.microsoft.com/office/drawing/2014/main" id="{B060CB34-F797-AB54-B891-721DCB3A0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CD359E2D-EE46-A0D7-0E45-DCBD6777616E}"/>
              </a:ext>
            </a:extLst>
          </p:cNvPr>
          <p:cNvSpPr/>
          <p:nvPr/>
        </p:nvSpPr>
        <p:spPr>
          <a:xfrm>
            <a:off x="4112130" y="581887"/>
            <a:ext cx="684907" cy="625999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노출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 err="1">
                <a:solidFill>
                  <a:schemeClr val="tx1"/>
                </a:solidFill>
              </a:rPr>
              <a:t>미노출</a:t>
            </a:r>
            <a:endParaRPr lang="ko-KR" altLang="en-US" sz="900">
              <a:solidFill>
                <a:schemeClr val="tx1"/>
              </a:solidFill>
            </a:endParaRPr>
          </a:p>
        </p:txBody>
      </p:sp>
      <p:cxnSp>
        <p:nvCxnSpPr>
          <p:cNvPr id="106" name="직선 화살표 연결선 105">
            <a:extLst>
              <a:ext uri="{FF2B5EF4-FFF2-40B4-BE49-F238E27FC236}">
                <a16:creationId xmlns:a16="http://schemas.microsoft.com/office/drawing/2014/main" id="{B254E0FB-2DFA-1F02-83B7-22EFF4BE836C}"/>
              </a:ext>
            </a:extLst>
          </p:cNvPr>
          <p:cNvCxnSpPr>
            <a:cxnSpLocks/>
            <a:endCxn id="105" idx="1"/>
          </p:cNvCxnSpPr>
          <p:nvPr/>
        </p:nvCxnSpPr>
        <p:spPr>
          <a:xfrm flipV="1">
            <a:off x="2258158" y="894887"/>
            <a:ext cx="1853972" cy="51023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D6BD2FBF-00DB-7BE6-DC0B-3A6A3CFD90FB}"/>
              </a:ext>
            </a:extLst>
          </p:cNvPr>
          <p:cNvSpPr txBox="1"/>
          <p:nvPr/>
        </p:nvSpPr>
        <p:spPr>
          <a:xfrm>
            <a:off x="7812641" y="4097153"/>
            <a:ext cx="4218077" cy="1519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새 창 여부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1.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새 창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2. </a:t>
            </a:r>
            <a:r>
              <a:rPr lang="ko-KR" altLang="en-US" sz="900">
                <a:latin typeface="+mn-ea"/>
              </a:rPr>
              <a:t>새 창 아님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등록자</a:t>
            </a:r>
            <a:r>
              <a:rPr lang="en-US" altLang="ko-KR" sz="900">
                <a:latin typeface="+mn-ea"/>
              </a:rPr>
              <a:t> : </a:t>
            </a:r>
            <a:r>
              <a:rPr lang="ko-KR" altLang="en-US" sz="900">
                <a:latin typeface="+mn-ea"/>
              </a:rPr>
              <a:t>권한그룹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 </a:t>
            </a:r>
            <a:r>
              <a:rPr lang="ko-KR" altLang="en-US" sz="900">
                <a:latin typeface="+mn-ea"/>
              </a:rPr>
              <a:t>중 시스템 관리자</a:t>
            </a:r>
            <a:r>
              <a:rPr lang="en-US" altLang="ko-KR" sz="900">
                <a:latin typeface="+mn-ea"/>
              </a:rPr>
              <a:t>, </a:t>
            </a:r>
            <a:r>
              <a:rPr lang="ko-KR" altLang="en-US" sz="900">
                <a:latin typeface="+mn-ea"/>
              </a:rPr>
              <a:t>관리자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E0E2EEA3-421F-428B-1D38-71499A7972FC}"/>
              </a:ext>
            </a:extLst>
          </p:cNvPr>
          <p:cNvGrpSpPr/>
          <p:nvPr/>
        </p:nvGrpSpPr>
        <p:grpSpPr>
          <a:xfrm>
            <a:off x="1350459" y="2354328"/>
            <a:ext cx="244417" cy="258694"/>
            <a:chOff x="1098607" y="3056422"/>
            <a:chExt cx="244417" cy="258694"/>
          </a:xfrm>
        </p:grpSpPr>
        <p:sp>
          <p:nvSpPr>
            <p:cNvPr id="7" name="이등변 삼각형 6">
              <a:extLst>
                <a:ext uri="{FF2B5EF4-FFF2-40B4-BE49-F238E27FC236}">
                  <a16:creationId xmlns:a16="http://schemas.microsoft.com/office/drawing/2014/main" id="{88C38E31-0157-D08D-A411-4C2DE214B8C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" name="그룹 7">
              <a:extLst>
                <a:ext uri="{FF2B5EF4-FFF2-40B4-BE49-F238E27FC236}">
                  <a16:creationId xmlns:a16="http://schemas.microsoft.com/office/drawing/2014/main" id="{64244FBE-34D9-518A-6DC5-2F810C3F3BE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" name="Oval 593">
                <a:extLst>
                  <a:ext uri="{FF2B5EF4-FFF2-40B4-BE49-F238E27FC236}">
                    <a16:creationId xmlns:a16="http://schemas.microsoft.com/office/drawing/2014/main" id="{8DB60CF5-8F19-BBA7-06F8-1B02779CA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" name="TextBox 14">
                <a:extLst>
                  <a:ext uri="{FF2B5EF4-FFF2-40B4-BE49-F238E27FC236}">
                    <a16:creationId xmlns:a16="http://schemas.microsoft.com/office/drawing/2014/main" id="{22EF82F4-F97A-DC85-37C9-278A689AC34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2BDCA453-2095-8D64-7599-1A80AF923390}"/>
              </a:ext>
            </a:extLst>
          </p:cNvPr>
          <p:cNvSpPr/>
          <p:nvPr/>
        </p:nvSpPr>
        <p:spPr>
          <a:xfrm>
            <a:off x="542859" y="414118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0DC5D54-A52B-AF52-1EA7-7A979887DC2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07659" y="444430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E13604B-BCEB-EE15-6CF7-DDE0017F161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093152" y="509865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896FB5-5CEE-FD42-E36E-E494987CD5BB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222332" y="509865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Close Button">
            <a:extLst>
              <a:ext uri="{FF2B5EF4-FFF2-40B4-BE49-F238E27FC236}">
                <a16:creationId xmlns:a16="http://schemas.microsoft.com/office/drawing/2014/main" id="{118892C8-F51E-6077-9D26-ECA219CB0650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572573" y="422048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98344B2-2DD2-88BF-FDBC-2274906B441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43208" y="459326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987CD60-42B1-132C-28BA-A13732A43DA7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42859" y="415962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6C355855-5B5D-34DC-A057-B2C54CD652A4}"/>
              </a:ext>
            </a:extLst>
          </p:cNvPr>
          <p:cNvGrpSpPr/>
          <p:nvPr/>
        </p:nvGrpSpPr>
        <p:grpSpPr>
          <a:xfrm>
            <a:off x="595751" y="3900007"/>
            <a:ext cx="373832" cy="307775"/>
            <a:chOff x="1098607" y="3056422"/>
            <a:chExt cx="244417" cy="307775"/>
          </a:xfrm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297614D4-C9A0-A83F-FF70-C922C4A96B4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" name="그룹 19">
              <a:extLst>
                <a:ext uri="{FF2B5EF4-FFF2-40B4-BE49-F238E27FC236}">
                  <a16:creationId xmlns:a16="http://schemas.microsoft.com/office/drawing/2014/main" id="{4ABA6A58-1B2C-F4C0-562D-3C2064BB357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21" name="Oval 593">
                <a:extLst>
                  <a:ext uri="{FF2B5EF4-FFF2-40B4-BE49-F238E27FC236}">
                    <a16:creationId xmlns:a16="http://schemas.microsoft.com/office/drawing/2014/main" id="{976ECDC1-E604-A9F1-EDE2-A64F474E2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" name="TextBox 14">
                <a:extLst>
                  <a:ext uri="{FF2B5EF4-FFF2-40B4-BE49-F238E27FC236}">
                    <a16:creationId xmlns:a16="http://schemas.microsoft.com/office/drawing/2014/main" id="{8646F800-010A-848A-56FE-2B8267D0AA8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8" name="TextBox 87"/>
          <p:cNvSpPr txBox="1"/>
          <p:nvPr/>
        </p:nvSpPr>
        <p:spPr>
          <a:xfrm>
            <a:off x="7912361" y="1043012"/>
            <a:ext cx="3633537" cy="4524315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배너 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팝업 관리 </a:t>
            </a:r>
            <a:r>
              <a:rPr lang="en-US" altLang="ko-KR" sz="900" dirty="0" smtClean="0"/>
              <a:t>(popup management)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2.Search options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제목 </a:t>
            </a:r>
            <a:r>
              <a:rPr lang="en-US" altLang="ko-KR" sz="900" dirty="0"/>
              <a:t>: {</a:t>
            </a:r>
            <a:r>
              <a:rPr lang="en-US" altLang="ko-KR" sz="900" dirty="0" smtClean="0"/>
              <a:t>title} LIKE</a:t>
            </a:r>
          </a:p>
          <a:p>
            <a:r>
              <a:rPr lang="en-US" altLang="ko-KR" sz="900" dirty="0" smtClean="0"/>
              <a:t>  2) </a:t>
            </a:r>
            <a:r>
              <a:rPr lang="ko-KR" altLang="en-US" sz="900" dirty="0" smtClean="0"/>
              <a:t>메인 노출 여부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main_show_yn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options: </a:t>
            </a:r>
            <a:r>
              <a:rPr lang="ko-KR" altLang="en-US" sz="900" dirty="0" smtClean="0"/>
              <a:t>전체 </a:t>
            </a:r>
            <a:r>
              <a:rPr lang="en-US" altLang="ko-KR" sz="900" dirty="0" smtClean="0"/>
              <a:t>(all), </a:t>
            </a:r>
            <a:r>
              <a:rPr lang="ko-KR" altLang="en-US" sz="900" dirty="0" smtClean="0"/>
              <a:t>노출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미노출 </a:t>
            </a:r>
            <a:r>
              <a:rPr lang="en-US" altLang="ko-KR" sz="900" dirty="0" smtClean="0"/>
              <a:t>(Y/N)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3.Grid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logic</a:t>
            </a:r>
            <a:br>
              <a:rPr lang="en-US" altLang="ko-KR" sz="900" dirty="0" smtClean="0"/>
            </a:br>
            <a:r>
              <a:rPr lang="en-US" altLang="ko-KR" sz="900" dirty="0" smtClean="0"/>
              <a:t>    DB: </a:t>
            </a:r>
            <a:r>
              <a:rPr lang="en-US" altLang="ko-KR" sz="900" dirty="0" err="1"/>
              <a:t>st_popup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sort: </a:t>
            </a:r>
            <a:r>
              <a:rPr lang="en-US" altLang="ko-KR" sz="900" dirty="0" err="1"/>
              <a:t>reg_date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DESC</a:t>
            </a:r>
            <a:br>
              <a:rPr lang="en-US" altLang="ko-KR" sz="900" dirty="0" smtClean="0"/>
            </a:br>
            <a:r>
              <a:rPr lang="en-US" altLang="ko-KR" sz="900" dirty="0" smtClean="0"/>
              <a:t>    conditions:</a:t>
            </a:r>
            <a:endParaRPr lang="en-US" altLang="ko-KR" sz="900" b="1" dirty="0" smtClean="0"/>
          </a:p>
          <a:p>
            <a:r>
              <a:rPr lang="en-US" altLang="ko-KR" sz="900" dirty="0" smtClean="0"/>
              <a:t>      - set by search options</a:t>
            </a:r>
          </a:p>
          <a:p>
            <a:r>
              <a:rPr lang="en-US" altLang="ko-KR" sz="900" dirty="0" smtClean="0"/>
              <a:t>  2) grid columns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제목 </a:t>
            </a:r>
            <a:r>
              <a:rPr lang="en-US" altLang="ko-KR" sz="900" dirty="0"/>
              <a:t>: {</a:t>
            </a:r>
            <a:r>
              <a:rPr lang="en-US" altLang="ko-KR" sz="900" dirty="0" smtClean="0"/>
              <a:t>title}</a:t>
            </a:r>
            <a:br>
              <a:rPr lang="en-US" altLang="ko-KR" sz="900" dirty="0" smtClean="0"/>
            </a:br>
            <a:r>
              <a:rPr lang="en-US" altLang="ko-KR" sz="900" dirty="0" smtClean="0"/>
              <a:t>      - if clicks, </a:t>
            </a:r>
            <a:r>
              <a:rPr lang="en-US" altLang="ko-KR" sz="900" dirty="0" smtClean="0">
                <a:solidFill>
                  <a:srgbClr val="FF0000"/>
                </a:solidFill>
              </a:rPr>
              <a:t>move to the modify page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메인 노출 여부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main_show_yn</a:t>
            </a:r>
            <a:r>
              <a:rPr lang="en-US" altLang="ko-KR" sz="900" dirty="0" smtClean="0"/>
              <a:t>} (</a:t>
            </a:r>
            <a:r>
              <a:rPr lang="ko-KR" altLang="en-US" sz="900" dirty="0" smtClean="0"/>
              <a:t>노출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미노출</a:t>
            </a:r>
            <a:r>
              <a:rPr lang="en-US" altLang="ko-KR" sz="900" dirty="0" smtClean="0"/>
              <a:t>: Y/N)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</a:t>
            </a:r>
            <a:r>
              <a:rPr lang="ko-KR" altLang="en-US" sz="900" dirty="0" smtClean="0"/>
              <a:t>링크 </a:t>
            </a:r>
            <a:r>
              <a:rPr lang="en-US" altLang="ko-KR" sz="900" dirty="0"/>
              <a:t>URL : </a:t>
            </a:r>
            <a:r>
              <a:rPr lang="en-US" altLang="ko-KR" sz="900" dirty="0" smtClean="0"/>
              <a:t>REMOVE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d) </a:t>
            </a:r>
            <a:r>
              <a:rPr lang="ko-KR" altLang="en-US" sz="900" dirty="0" smtClean="0"/>
              <a:t>새 창 여부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REMOVE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e) </a:t>
            </a:r>
            <a:r>
              <a:rPr lang="ko-KR" altLang="en-US" sz="900" dirty="0" smtClean="0"/>
              <a:t>게시 기간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show_start_date</a:t>
            </a:r>
            <a:r>
              <a:rPr lang="en-US" altLang="ko-KR" sz="900" dirty="0"/>
              <a:t>} ~ {</a:t>
            </a:r>
            <a:r>
              <a:rPr lang="en-US" altLang="ko-KR" sz="900" dirty="0" err="1" smtClean="0"/>
              <a:t>show_end_date</a:t>
            </a:r>
            <a:r>
              <a:rPr lang="en-US" altLang="ko-KR" sz="900" dirty="0" smtClean="0"/>
              <a:t>}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4.Buttons</a:t>
            </a:r>
            <a:endParaRPr lang="en-US" altLang="ko-KR" sz="900" dirty="0"/>
          </a:p>
          <a:p>
            <a:r>
              <a:rPr lang="en-US" altLang="ko-KR" sz="900" dirty="0"/>
              <a:t>  1) </a:t>
            </a:r>
            <a:r>
              <a:rPr lang="ko-KR" altLang="en-US" sz="900" dirty="0"/>
              <a:t>추가 </a:t>
            </a:r>
            <a:r>
              <a:rPr lang="en-US" altLang="ko-KR" sz="900" dirty="0"/>
              <a:t>(add) button : if clicks, </a:t>
            </a:r>
            <a:r>
              <a:rPr lang="en-US" altLang="ko-KR" sz="900" dirty="0" smtClean="0"/>
              <a:t>move to the Add page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2) </a:t>
            </a:r>
            <a:r>
              <a:rPr lang="ko-KR" altLang="en-US" sz="900" dirty="0"/>
              <a:t>삭제 </a:t>
            </a:r>
            <a:r>
              <a:rPr lang="en-US" altLang="ko-KR" sz="900" dirty="0"/>
              <a:t>(delete) button</a:t>
            </a:r>
          </a:p>
          <a:p>
            <a:r>
              <a:rPr lang="en-US" altLang="ko-KR" sz="900" dirty="0"/>
              <a:t>    - if no selection, alert common no-selection </a:t>
            </a:r>
            <a:r>
              <a:rPr lang="en-US" altLang="ko-KR" sz="900" dirty="0" err="1"/>
              <a:t>msg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- if clicks, show common delete confirm msg.</a:t>
            </a:r>
          </a:p>
          <a:p>
            <a:r>
              <a:rPr lang="en-US" altLang="ko-KR" sz="900" dirty="0"/>
              <a:t>    - if </a:t>
            </a:r>
            <a:r>
              <a:rPr lang="en-US" altLang="ko-KR" sz="900" dirty="0">
                <a:latin typeface="+mn-ea"/>
              </a:rPr>
              <a:t>YES, do the process and alert common delete complete </a:t>
            </a:r>
            <a:r>
              <a:rPr lang="en-US" altLang="ko-KR" sz="900" dirty="0" err="1">
                <a:latin typeface="+mn-ea"/>
              </a:rPr>
              <a:t>msg</a:t>
            </a:r>
            <a:r>
              <a:rPr lang="en-US" altLang="ko-KR" sz="900" dirty="0">
                <a:latin typeface="+mn-ea"/>
              </a:rPr>
              <a:t> and reload the grid</a:t>
            </a:r>
          </a:p>
          <a:p>
            <a:r>
              <a:rPr lang="en-US" altLang="ko-KR" sz="900" dirty="0">
                <a:latin typeface="+mn-ea"/>
              </a:rPr>
              <a:t>      [PROCESS]</a:t>
            </a:r>
          </a:p>
          <a:p>
            <a:r>
              <a:rPr lang="en-US" altLang="ko-KR" sz="900" dirty="0">
                <a:latin typeface="+mn-ea"/>
              </a:rPr>
              <a:t>      DELETE </a:t>
            </a:r>
            <a:r>
              <a:rPr lang="en-US" altLang="ko-KR" sz="900" dirty="0" err="1"/>
              <a:t>st_popup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83581286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1.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화면 레이아웃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599467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9091053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팝업 상세 관리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확인 및 수정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정보가 관리자에 의해 작성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저장된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추가할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체크박스 모두 비활성화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533409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팝업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AD-05-0004(1)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50</a:t>
            </a:fld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팝업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2163002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7B07F01-965D-6B24-D568-D6A8925D1601}"/>
              </a:ext>
            </a:extLst>
          </p:cNvPr>
          <p:cNvSpPr txBox="1"/>
          <p:nvPr/>
        </p:nvSpPr>
        <p:spPr>
          <a:xfrm>
            <a:off x="690887" y="1139050"/>
            <a:ext cx="1055230" cy="50515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링크 </a:t>
            </a:r>
            <a:r>
              <a:rPr lang="en-US" altLang="ko-KR" sz="900"/>
              <a:t>URL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새 창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이미지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(1920*620)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등록일시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06B2CF04-793B-B5BA-1031-51B2EC87800A}"/>
              </a:ext>
            </a:extLst>
          </p:cNvPr>
          <p:cNvSpPr/>
          <p:nvPr/>
        </p:nvSpPr>
        <p:spPr>
          <a:xfrm>
            <a:off x="4858379" y="600429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5A02371C-93D8-A86B-926B-6BBF0EB23ED7}"/>
              </a:ext>
            </a:extLst>
          </p:cNvPr>
          <p:cNvSpPr/>
          <p:nvPr/>
        </p:nvSpPr>
        <p:spPr>
          <a:xfrm>
            <a:off x="4262814" y="600429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4DAD6B1-6025-AB5B-CD1F-315C27B708D6}"/>
              </a:ext>
            </a:extLst>
          </p:cNvPr>
          <p:cNvSpPr/>
          <p:nvPr/>
        </p:nvSpPr>
        <p:spPr>
          <a:xfrm>
            <a:off x="1603067" y="1165782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978A734B-EA59-08C0-AC29-EE62C5A50F3F}"/>
              </a:ext>
            </a:extLst>
          </p:cNvPr>
          <p:cNvSpPr/>
          <p:nvPr/>
        </p:nvSpPr>
        <p:spPr>
          <a:xfrm>
            <a:off x="1603067" y="2815636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9FE2B4C0-94EA-7FDD-4768-30EE5C6B221D}"/>
              </a:ext>
            </a:extLst>
          </p:cNvPr>
          <p:cNvSpPr/>
          <p:nvPr/>
        </p:nvSpPr>
        <p:spPr>
          <a:xfrm>
            <a:off x="1603067" y="2397091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Box">
            <a:extLst>
              <a:ext uri="{FF2B5EF4-FFF2-40B4-BE49-F238E27FC236}">
                <a16:creationId xmlns:a16="http://schemas.microsoft.com/office/drawing/2014/main" id="{3C42D05C-4C0F-77DD-0C1C-0073E8200A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0044" y="2040512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367467EF-7AD5-6293-35BE-6B10612999C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52078" y="2039397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5F15D4D-7878-9612-AF1D-25D477AE2919}"/>
              </a:ext>
            </a:extLst>
          </p:cNvPr>
          <p:cNvSpPr txBox="1"/>
          <p:nvPr/>
        </p:nvSpPr>
        <p:spPr>
          <a:xfrm>
            <a:off x="1727344" y="1994152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노출</a:t>
            </a:r>
          </a:p>
        </p:txBody>
      </p:sp>
      <p:sp>
        <p:nvSpPr>
          <p:cNvPr id="17" name="Box">
            <a:extLst>
              <a:ext uri="{FF2B5EF4-FFF2-40B4-BE49-F238E27FC236}">
                <a16:creationId xmlns:a16="http://schemas.microsoft.com/office/drawing/2014/main" id="{A4CF9C56-F6B5-53AA-C726-1F91D1D2BBF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25214" y="3276094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F4C79D6-B366-464A-5E8E-97B5A5D6B5FA}"/>
              </a:ext>
            </a:extLst>
          </p:cNvPr>
          <p:cNvSpPr txBox="1"/>
          <p:nvPr/>
        </p:nvSpPr>
        <p:spPr>
          <a:xfrm>
            <a:off x="1722514" y="3229734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새 창</a:t>
            </a: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06F3B1F1-4C31-53E1-02E0-1D6D97ECE02D}"/>
              </a:ext>
            </a:extLst>
          </p:cNvPr>
          <p:cNvSpPr/>
          <p:nvPr/>
        </p:nvSpPr>
        <p:spPr>
          <a:xfrm>
            <a:off x="1606242" y="3645440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00A1EF51-7601-4828-7778-6D94634C8D4C}"/>
              </a:ext>
            </a:extLst>
          </p:cNvPr>
          <p:cNvSpPr/>
          <p:nvPr/>
        </p:nvSpPr>
        <p:spPr>
          <a:xfrm>
            <a:off x="3388453" y="364544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8B36C997-8741-0856-99E9-87EF72B6A5A3}"/>
              </a:ext>
            </a:extLst>
          </p:cNvPr>
          <p:cNvSpPr/>
          <p:nvPr/>
        </p:nvSpPr>
        <p:spPr>
          <a:xfrm>
            <a:off x="1603067" y="3976043"/>
            <a:ext cx="2309052" cy="63761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FF9DC613-A59F-6A54-4A46-99E6401DD8AF}"/>
              </a:ext>
            </a:extLst>
          </p:cNvPr>
          <p:cNvGrpSpPr/>
          <p:nvPr/>
        </p:nvGrpSpPr>
        <p:grpSpPr>
          <a:xfrm>
            <a:off x="4539771" y="5773435"/>
            <a:ext cx="244417" cy="258694"/>
            <a:chOff x="1098607" y="3056422"/>
            <a:chExt cx="244417" cy="258694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6709675F-732B-AEFB-C9D2-692E195CEBB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2E31D22E-E735-3985-6607-AC091CEEEA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9B7057FE-4025-4FC0-67B3-6C7C968F6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F65BA647-9BA1-3332-1BDD-09F6147F02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51AAA933-500B-52E0-06B8-570C5CA0BC5E}"/>
              </a:ext>
            </a:extLst>
          </p:cNvPr>
          <p:cNvGrpSpPr/>
          <p:nvPr/>
        </p:nvGrpSpPr>
        <p:grpSpPr>
          <a:xfrm>
            <a:off x="5156057" y="5768041"/>
            <a:ext cx="244417" cy="258694"/>
            <a:chOff x="1098607" y="3056422"/>
            <a:chExt cx="244417" cy="258694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FE60ABCE-A207-FA7F-090C-5EFFE5F20C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BD31E5EB-83C0-A547-52AE-A598843F06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8BF57609-5B70-E094-EAAF-855BEF313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15090519-4A71-D625-A654-7BCAA04947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0922C3BA-6660-767C-0173-903AD20CCED7}"/>
              </a:ext>
            </a:extLst>
          </p:cNvPr>
          <p:cNvSpPr txBox="1"/>
          <p:nvPr/>
        </p:nvSpPr>
        <p:spPr>
          <a:xfrm>
            <a:off x="2102183" y="4150293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2A14104C-BBF1-9E41-A54E-4F30DEE919E9}"/>
              </a:ext>
            </a:extLst>
          </p:cNvPr>
          <p:cNvSpPr/>
          <p:nvPr/>
        </p:nvSpPr>
        <p:spPr>
          <a:xfrm>
            <a:off x="1617403" y="156688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6" name="그림 35" descr="렌치, 도구이(가) 표시된 사진&#10;&#10;자동 생성된 설명">
            <a:extLst>
              <a:ext uri="{FF2B5EF4-FFF2-40B4-BE49-F238E27FC236}">
                <a16:creationId xmlns:a16="http://schemas.microsoft.com/office/drawing/2014/main" id="{06AE7047-1933-08C5-06A6-BBD76446440A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0341" y="1590417"/>
            <a:ext cx="195806" cy="193744"/>
          </a:xfrm>
          <a:prstGeom prst="rect">
            <a:avLst/>
          </a:prstGeom>
        </p:spPr>
      </p:pic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D9C27B65-020E-59DB-89F0-6B4A57E4532E}"/>
              </a:ext>
            </a:extLst>
          </p:cNvPr>
          <p:cNvSpPr/>
          <p:nvPr/>
        </p:nvSpPr>
        <p:spPr>
          <a:xfrm>
            <a:off x="2843585" y="156258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9" name="그림 48" descr="렌치, 도구이(가) 표시된 사진&#10;&#10;자동 생성된 설명">
            <a:extLst>
              <a:ext uri="{FF2B5EF4-FFF2-40B4-BE49-F238E27FC236}">
                <a16:creationId xmlns:a16="http://schemas.microsoft.com/office/drawing/2014/main" id="{4D35EEA4-A713-E725-F02A-071F80AE268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6523" y="1586113"/>
            <a:ext cx="195806" cy="193744"/>
          </a:xfrm>
          <a:prstGeom prst="rect">
            <a:avLst/>
          </a:pr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ACEAED48-69BE-2F12-3352-74C1DD3E7944}"/>
              </a:ext>
            </a:extLst>
          </p:cNvPr>
          <p:cNvSpPr txBox="1"/>
          <p:nvPr/>
        </p:nvSpPr>
        <p:spPr>
          <a:xfrm>
            <a:off x="2612317" y="1564129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35CBD88F-4741-BD95-9195-67707453C90B}"/>
              </a:ext>
            </a:extLst>
          </p:cNvPr>
          <p:cNvSpPr/>
          <p:nvPr/>
        </p:nvSpPr>
        <p:spPr>
          <a:xfrm>
            <a:off x="1603455" y="4879619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36B6171C-33B7-9A21-B67D-8A025715FE39}"/>
              </a:ext>
            </a:extLst>
          </p:cNvPr>
          <p:cNvSpPr/>
          <p:nvPr/>
        </p:nvSpPr>
        <p:spPr>
          <a:xfrm>
            <a:off x="1603067" y="5275112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 hh:mm:ss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F3023599-AE4D-6B77-BE84-95B751644069}"/>
              </a:ext>
            </a:extLst>
          </p:cNvPr>
          <p:cNvSpPr/>
          <p:nvPr/>
        </p:nvSpPr>
        <p:spPr>
          <a:xfrm>
            <a:off x="2689144" y="4879619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1" name="직사각형 110">
            <a:extLst>
              <a:ext uri="{FF2B5EF4-FFF2-40B4-BE49-F238E27FC236}">
                <a16:creationId xmlns:a16="http://schemas.microsoft.com/office/drawing/2014/main" id="{F4D5132D-4033-31B7-75FC-7155780EA143}"/>
              </a:ext>
            </a:extLst>
          </p:cNvPr>
          <p:cNvSpPr/>
          <p:nvPr/>
        </p:nvSpPr>
        <p:spPr>
          <a:xfrm>
            <a:off x="488004" y="4762642"/>
            <a:ext cx="3258922" cy="841490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관리자 정보 및 해당 시간으로 자동 부여</a:t>
            </a:r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ko-KR" altLang="en-US" sz="900">
              <a:solidFill>
                <a:srgbClr val="C00000"/>
              </a:solidFill>
            </a:endParaRPr>
          </a:p>
        </p:txBody>
      </p: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5EA30880-8E66-5C56-8B6D-D8C7866CFB3A}"/>
              </a:ext>
            </a:extLst>
          </p:cNvPr>
          <p:cNvGrpSpPr/>
          <p:nvPr/>
        </p:nvGrpSpPr>
        <p:grpSpPr>
          <a:xfrm rot="5400000">
            <a:off x="3703340" y="50824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6" name="이등변 삼각형 115">
              <a:extLst>
                <a:ext uri="{FF2B5EF4-FFF2-40B4-BE49-F238E27FC236}">
                  <a16:creationId xmlns:a16="http://schemas.microsoft.com/office/drawing/2014/main" id="{B56386ED-6352-2BB7-A5DD-C9992C552AB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7" name="Oval 593">
              <a:extLst>
                <a:ext uri="{FF2B5EF4-FFF2-40B4-BE49-F238E27FC236}">
                  <a16:creationId xmlns:a16="http://schemas.microsoft.com/office/drawing/2014/main" id="{B17E1610-76DE-C932-4D86-F8481C45F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58AC14AC-EF3C-73E1-6084-2BB4FDDF9EA7}"/>
              </a:ext>
            </a:extLst>
          </p:cNvPr>
          <p:cNvSpPr txBox="1"/>
          <p:nvPr/>
        </p:nvSpPr>
        <p:spPr>
          <a:xfrm>
            <a:off x="7848332" y="2262737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A605610-8780-83FB-F932-76D1AB63C24B}"/>
              </a:ext>
            </a:extLst>
          </p:cNvPr>
          <p:cNvSpPr txBox="1"/>
          <p:nvPr/>
        </p:nvSpPr>
        <p:spPr>
          <a:xfrm>
            <a:off x="647001" y="112140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F6BB9F7-8ADA-37E5-0AE0-B3FB23A2ED79}"/>
              </a:ext>
            </a:extLst>
          </p:cNvPr>
          <p:cNvSpPr txBox="1"/>
          <p:nvPr/>
        </p:nvSpPr>
        <p:spPr>
          <a:xfrm>
            <a:off x="647852" y="152234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D6A90C6B-0AE3-D81F-4F5A-BE09A3396CFF}"/>
              </a:ext>
            </a:extLst>
          </p:cNvPr>
          <p:cNvSpPr txBox="1"/>
          <p:nvPr/>
        </p:nvSpPr>
        <p:spPr>
          <a:xfrm>
            <a:off x="647001" y="276766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26BF10D-CDF9-5251-CE9F-7F4D7A3FC9D6}"/>
              </a:ext>
            </a:extLst>
          </p:cNvPr>
          <p:cNvSpPr txBox="1"/>
          <p:nvPr/>
        </p:nvSpPr>
        <p:spPr>
          <a:xfrm>
            <a:off x="647001" y="318898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20A7C2DF-7EC6-495C-165E-9247682335A0}"/>
              </a:ext>
            </a:extLst>
          </p:cNvPr>
          <p:cNvSpPr txBox="1"/>
          <p:nvPr/>
        </p:nvSpPr>
        <p:spPr>
          <a:xfrm>
            <a:off x="653051" y="356040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6D35CF01-3193-1040-3FDB-5E18657B4602}"/>
              </a:ext>
            </a:extLst>
          </p:cNvPr>
          <p:cNvSpPr/>
          <p:nvPr/>
        </p:nvSpPr>
        <p:spPr>
          <a:xfrm>
            <a:off x="8102593" y="316932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3F12AC6-E38E-5AF8-DCFA-66D00A787D1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93" y="347244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6C8FFB0-9F2F-ADE3-4C3F-2A043AAE3294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86" y="412679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A956ACB-0C41-03D2-4761-0CA7442F6AA5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66" y="412679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Close Button">
            <a:extLst>
              <a:ext uri="{FF2B5EF4-FFF2-40B4-BE49-F238E27FC236}">
                <a16:creationId xmlns:a16="http://schemas.microsoft.com/office/drawing/2014/main" id="{0D74EF8F-6790-0123-B191-C6E7E1D2191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307" y="324862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CF89781-3A4B-C937-CE1B-FD85F376F810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42" y="362139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C9B842D-39BD-FEE7-45F9-0DFF115B405B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93" y="318775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376BBA68-A6B1-1389-A5B1-71D471A9348F}"/>
              </a:ext>
            </a:extLst>
          </p:cNvPr>
          <p:cNvGrpSpPr/>
          <p:nvPr/>
        </p:nvGrpSpPr>
        <p:grpSpPr>
          <a:xfrm>
            <a:off x="10883418" y="3011735"/>
            <a:ext cx="244417" cy="258694"/>
            <a:chOff x="1098607" y="3056422"/>
            <a:chExt cx="244417" cy="258694"/>
          </a:xfrm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20EC3A03-74AE-4775-1749-DD373C96486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9D3266FD-7AAD-5E51-E791-BF6F397C84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7" name="Oval 593">
                <a:extLst>
                  <a:ext uri="{FF2B5EF4-FFF2-40B4-BE49-F238E27FC236}">
                    <a16:creationId xmlns:a16="http://schemas.microsoft.com/office/drawing/2014/main" id="{1557D441-68AC-9DD1-7E5F-1C32E7C20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8" name="TextBox 14">
                <a:extLst>
                  <a:ext uri="{FF2B5EF4-FFF2-40B4-BE49-F238E27FC236}">
                    <a16:creationId xmlns:a16="http://schemas.microsoft.com/office/drawing/2014/main" id="{373BA9F5-0E27-1F66-563A-8B717C5AC0A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E579D919-270F-5165-7D67-242E7EC80292}"/>
              </a:ext>
            </a:extLst>
          </p:cNvPr>
          <p:cNvSpPr/>
          <p:nvPr/>
        </p:nvSpPr>
        <p:spPr>
          <a:xfrm>
            <a:off x="8092507" y="483008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AAAF830-320F-DF2F-C703-7BB944DBCEDC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57307" y="513320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051D0FC-5DE1-8F1C-2735-16354C07AF03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42800" y="578756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E4A048F-4A66-06E3-5677-CCFB4462445C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71980" y="578756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" name="Close Button">
            <a:extLst>
              <a:ext uri="{FF2B5EF4-FFF2-40B4-BE49-F238E27FC236}">
                <a16:creationId xmlns:a16="http://schemas.microsoft.com/office/drawing/2014/main" id="{EB33BE63-3ACC-B37D-768B-0685B70838EA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22221" y="490939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610F44C-1CFF-8E80-813A-019EE65A6A7A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92856" y="528216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B2AA558-1982-CDE1-34F3-E207023C9D29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92507" y="484852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BC5018F1-1492-E197-1D30-15BD55D972B7}"/>
              </a:ext>
            </a:extLst>
          </p:cNvPr>
          <p:cNvGrpSpPr/>
          <p:nvPr/>
        </p:nvGrpSpPr>
        <p:grpSpPr>
          <a:xfrm>
            <a:off x="10910255" y="4659247"/>
            <a:ext cx="244417" cy="258694"/>
            <a:chOff x="1098607" y="3056422"/>
            <a:chExt cx="244417" cy="258694"/>
          </a:xfrm>
        </p:grpSpPr>
        <p:sp>
          <p:nvSpPr>
            <p:cNvPr id="67" name="이등변 삼각형 66">
              <a:extLst>
                <a:ext uri="{FF2B5EF4-FFF2-40B4-BE49-F238E27FC236}">
                  <a16:creationId xmlns:a16="http://schemas.microsoft.com/office/drawing/2014/main" id="{0ECF52C9-97F8-32C9-72A5-ED5D79DA598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2249C6B3-C1F3-5ED2-2121-62B433C1472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9" name="Oval 593">
                <a:extLst>
                  <a:ext uri="{FF2B5EF4-FFF2-40B4-BE49-F238E27FC236}">
                    <a16:creationId xmlns:a16="http://schemas.microsoft.com/office/drawing/2014/main" id="{AD41D54C-48B7-BFE5-5498-840E52062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0" name="TextBox 14">
                <a:extLst>
                  <a:ext uri="{FF2B5EF4-FFF2-40B4-BE49-F238E27FC236}">
                    <a16:creationId xmlns:a16="http://schemas.microsoft.com/office/drawing/2014/main" id="{747AE7E9-0F8C-1DC7-58CF-9DFEE56650D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8" name="TextBox 77"/>
          <p:cNvSpPr txBox="1"/>
          <p:nvPr/>
        </p:nvSpPr>
        <p:spPr>
          <a:xfrm>
            <a:off x="7985761" y="1012279"/>
            <a:ext cx="3633537" cy="5078313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ko-KR" altLang="en-US" sz="900" dirty="0"/>
              <a:t>배너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팝업 관리 </a:t>
            </a:r>
            <a:r>
              <a:rPr lang="en-US" altLang="ko-KR" sz="900" dirty="0"/>
              <a:t>(popup management) 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</a:t>
            </a:r>
            <a:r>
              <a:rPr lang="en-US" altLang="ko-KR" sz="900" dirty="0" smtClean="0"/>
              <a:t>Modify Page)</a:t>
            </a:r>
            <a:endParaRPr lang="en-US" altLang="ko-KR" sz="900" dirty="0" smtClean="0">
              <a:solidFill>
                <a:srgbClr val="FF0000"/>
              </a:solidFill>
            </a:endParaRPr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제목 </a:t>
            </a:r>
            <a:r>
              <a:rPr lang="en-US" altLang="ko-KR" sz="900" dirty="0"/>
              <a:t>: {</a:t>
            </a:r>
            <a:r>
              <a:rPr lang="en-US" altLang="ko-KR" sz="900" dirty="0" smtClean="0"/>
              <a:t>title}</a:t>
            </a:r>
            <a:br>
              <a:rPr lang="en-US" altLang="ko-KR" sz="900" dirty="0" smtClean="0"/>
            </a:b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- validation: required, max length (256 bytes)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/>
              <a:t>메인 노출 여부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main_show_yn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/>
              <a:t>    a) checkbox: </a:t>
            </a:r>
          </a:p>
          <a:p>
            <a:r>
              <a:rPr lang="en-US" altLang="ko-KR" sz="900" dirty="0"/>
              <a:t>       - </a:t>
            </a:r>
            <a:r>
              <a:rPr lang="ko-KR" altLang="en-US" sz="900" dirty="0"/>
              <a:t>노출 </a:t>
            </a:r>
            <a:r>
              <a:rPr lang="en-US" altLang="ko-KR" sz="900" dirty="0"/>
              <a:t>(check/uncheck: Y/N)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3) </a:t>
            </a:r>
            <a:r>
              <a:rPr lang="ko-KR" altLang="en-US" sz="900" dirty="0" smtClean="0"/>
              <a:t>게시기간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show_start_date</a:t>
            </a:r>
            <a:r>
              <a:rPr lang="en-US" altLang="ko-KR" sz="900" dirty="0"/>
              <a:t>} {</a:t>
            </a:r>
            <a:r>
              <a:rPr lang="en-US" altLang="ko-KR" sz="900" dirty="0" err="1" smtClean="0"/>
              <a:t>show_end_date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/</a:t>
            </a:r>
            <a:r>
              <a:rPr lang="en-US" altLang="ko-KR" sz="900" dirty="0" err="1" smtClean="0"/>
              <a:t>datepicker</a:t>
            </a:r>
            <a:r>
              <a:rPr lang="en-US" altLang="ko-KR" sz="900" dirty="0" smtClean="0"/>
              <a:t> (2)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validation: required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4) </a:t>
            </a:r>
            <a:r>
              <a:rPr lang="ko-KR" altLang="en-US" sz="900" dirty="0" smtClean="0"/>
              <a:t>팝업 생성 위치 </a:t>
            </a:r>
            <a:r>
              <a:rPr lang="en-US" altLang="ko-KR" sz="900" dirty="0" smtClean="0"/>
              <a:t>(refer to p51)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가로 </a:t>
            </a:r>
            <a:endParaRPr lang="en-US" altLang="ko-KR" sz="900" dirty="0"/>
          </a:p>
          <a:p>
            <a:r>
              <a:rPr lang="en-US" altLang="ko-KR" sz="900" dirty="0" smtClean="0"/>
              <a:t>      a-1)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smtClean="0"/>
              <a:t>width}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- validation: required, number, min ( &gt; 0)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세로 </a:t>
            </a:r>
            <a:endParaRPr lang="en-US" altLang="ko-KR" sz="900" dirty="0"/>
          </a:p>
          <a:p>
            <a:r>
              <a:rPr lang="en-US" altLang="ko-KR" sz="900" dirty="0"/>
              <a:t>      a-1)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{height}</a:t>
            </a:r>
          </a:p>
          <a:p>
            <a:r>
              <a:rPr lang="en-US" altLang="ko-KR" sz="900" dirty="0"/>
              <a:t>        - validation: required, number, min ( &gt; 0)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4) </a:t>
            </a:r>
            <a:r>
              <a:rPr lang="ko-KR" altLang="en-US" sz="900" dirty="0" smtClean="0"/>
              <a:t>정렬 순번 </a:t>
            </a:r>
            <a:r>
              <a:rPr lang="en-US" altLang="ko-KR" sz="900" dirty="0" smtClean="0"/>
              <a:t>: REMOVE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6) </a:t>
            </a:r>
            <a:r>
              <a:rPr lang="ko-KR" altLang="en-US" sz="900" dirty="0" smtClean="0"/>
              <a:t>링크 </a:t>
            </a:r>
            <a:r>
              <a:rPr lang="en-US" altLang="ko-KR" sz="900" dirty="0"/>
              <a:t>URL </a:t>
            </a:r>
            <a:r>
              <a:rPr lang="en-US" altLang="ko-KR" sz="900" dirty="0" smtClean="0"/>
              <a:t>:REMOVE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7) </a:t>
            </a:r>
            <a:r>
              <a:rPr lang="ko-KR" altLang="en-US" sz="900" dirty="0" smtClean="0"/>
              <a:t>새 창 여부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REMOVE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8) </a:t>
            </a:r>
            <a:r>
              <a:rPr lang="ko-KR" altLang="en-US" sz="900" dirty="0" smtClean="0"/>
              <a:t>내용 </a:t>
            </a:r>
            <a:r>
              <a:rPr lang="en-US" altLang="ko-KR" sz="900" dirty="0" smtClean="0"/>
              <a:t>: </a:t>
            </a:r>
            <a:r>
              <a:rPr lang="en-US" altLang="ko-KR" sz="900" dirty="0"/>
              <a:t>{content}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html editor (not image attach)</a:t>
            </a:r>
          </a:p>
          <a:p>
            <a:r>
              <a:rPr lang="en-US" altLang="ko-KR" sz="900" dirty="0" smtClean="0"/>
              <a:t>  9) </a:t>
            </a:r>
            <a:r>
              <a:rPr lang="ko-KR" altLang="en-US" sz="900" dirty="0" smtClean="0"/>
              <a:t>등록자 </a:t>
            </a:r>
            <a:r>
              <a:rPr lang="en-US" altLang="ko-KR" sz="900" dirty="0" smtClean="0"/>
              <a:t>: username / ID of (</a:t>
            </a:r>
            <a:r>
              <a:rPr lang="en-US" altLang="ko-KR" sz="900" dirty="0" err="1" smtClean="0"/>
              <a:t>reg_user_seq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10) </a:t>
            </a:r>
            <a:r>
              <a:rPr lang="ko-KR" altLang="en-US" sz="900" dirty="0" smtClean="0"/>
              <a:t>등록일시 </a:t>
            </a:r>
            <a:r>
              <a:rPr lang="en-US" altLang="ko-KR" sz="900" dirty="0" smtClean="0"/>
              <a:t>: {</a:t>
            </a:r>
            <a:r>
              <a:rPr lang="en-US" altLang="ko-KR" sz="900" dirty="0" err="1" smtClean="0"/>
              <a:t>reg_date</a:t>
            </a:r>
            <a:r>
              <a:rPr lang="en-US" altLang="ko-KR" sz="900" dirty="0" smtClean="0"/>
              <a:t>}</a:t>
            </a:r>
          </a:p>
          <a:p>
            <a:endParaRPr lang="en-US" altLang="ko-KR" sz="900" dirty="0"/>
          </a:p>
          <a:p>
            <a:r>
              <a:rPr lang="en-US" altLang="ko-KR" sz="900" dirty="0"/>
              <a:t>3.Buttons</a:t>
            </a:r>
          </a:p>
          <a:p>
            <a:r>
              <a:rPr lang="en-US" altLang="ko-KR" sz="900" dirty="0"/>
              <a:t>  1) </a:t>
            </a:r>
            <a:r>
              <a:rPr lang="ko-KR" altLang="en-US" sz="900" dirty="0"/>
              <a:t>저장 </a:t>
            </a:r>
            <a:r>
              <a:rPr lang="en-US" altLang="ko-KR" sz="900" dirty="0"/>
              <a:t>(save)</a:t>
            </a:r>
          </a:p>
          <a:p>
            <a:r>
              <a:rPr lang="en-US" altLang="ko-KR" sz="900" dirty="0"/>
              <a:t>    a) if clicks, do the process and alert common save complete </a:t>
            </a:r>
            <a:r>
              <a:rPr lang="en-US" altLang="ko-KR" sz="900" dirty="0" err="1"/>
              <a:t>msg</a:t>
            </a:r>
            <a:r>
              <a:rPr lang="en-US" altLang="ko-KR" sz="900" dirty="0"/>
              <a:t> and close the modal and return to the list page</a:t>
            </a:r>
            <a:br>
              <a:rPr lang="en-US" altLang="ko-KR" sz="900" dirty="0"/>
            </a:br>
            <a:r>
              <a:rPr lang="en-US" altLang="ko-KR" sz="900" dirty="0"/>
              <a:t>      [PROCESS]</a:t>
            </a:r>
          </a:p>
          <a:p>
            <a:r>
              <a:rPr lang="en-US" altLang="ko-KR" sz="900" dirty="0"/>
              <a:t>      </a:t>
            </a:r>
            <a:r>
              <a:rPr lang="en-US" altLang="ko-KR" sz="900" dirty="0" smtClean="0"/>
              <a:t>INSERT </a:t>
            </a:r>
            <a:r>
              <a:rPr lang="en-US" altLang="ko-KR" sz="900" dirty="0" err="1" smtClean="0"/>
              <a:t>st_popup</a:t>
            </a:r>
            <a:endParaRPr lang="en-US" altLang="ko-KR" sz="900" dirty="0" smtClean="0"/>
          </a:p>
          <a:p>
            <a:r>
              <a:rPr lang="en-US" altLang="ko-KR" sz="900" dirty="0" smtClean="0"/>
              <a:t>  </a:t>
            </a:r>
            <a:r>
              <a:rPr lang="en-US" altLang="ko-KR" sz="900" dirty="0"/>
              <a:t>2) </a:t>
            </a:r>
            <a:r>
              <a:rPr lang="ko-KR" altLang="en-US" sz="900" b="1" dirty="0" smtClean="0"/>
              <a:t>취소</a:t>
            </a:r>
            <a:r>
              <a:rPr lang="en-US" altLang="ko-KR" sz="900" b="1" dirty="0" smtClean="0"/>
              <a:t> (cancel) : </a:t>
            </a:r>
            <a:r>
              <a:rPr lang="en-US" altLang="ko-KR" sz="900" dirty="0" smtClean="0"/>
              <a:t>if clicks, return to the list page</a:t>
            </a:r>
          </a:p>
        </p:txBody>
      </p:sp>
    </p:spTree>
    <p:extLst>
      <p:ext uri="{BB962C8B-B14F-4D97-AF65-F5344CB8AC3E}">
        <p14:creationId xmlns:p14="http://schemas.microsoft.com/office/powerpoint/2010/main" val="3878306552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4143071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팝업 추가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편집을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 정보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309640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팝업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AD-05-0004(2)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51</a:t>
            </a:fld>
            <a:endParaRPr lang="ko-KR" altLang="en-US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EDF682CF-B3CB-3A65-8E84-6B18713648D0}"/>
              </a:ext>
            </a:extLst>
          </p:cNvPr>
          <p:cNvSpPr/>
          <p:nvPr/>
        </p:nvSpPr>
        <p:spPr>
          <a:xfrm>
            <a:off x="135340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62EA4B0-020C-1720-DFA0-924C63BCA6F4}"/>
              </a:ext>
            </a:extLst>
          </p:cNvPr>
          <p:cNvSpPr txBox="1"/>
          <p:nvPr/>
        </p:nvSpPr>
        <p:spPr>
          <a:xfrm>
            <a:off x="352424" y="1055171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9219831-75BB-DEF6-219C-BBE93AF6A394}"/>
              </a:ext>
            </a:extLst>
          </p:cNvPr>
          <p:cNvSpPr txBox="1"/>
          <p:nvPr/>
        </p:nvSpPr>
        <p:spPr>
          <a:xfrm>
            <a:off x="352424" y="1360221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B5442BD6-1166-C72B-8EC8-DC51BF2321E0}"/>
              </a:ext>
            </a:extLst>
          </p:cNvPr>
          <p:cNvSpPr/>
          <p:nvPr/>
        </p:nvSpPr>
        <p:spPr>
          <a:xfrm>
            <a:off x="6504429" y="148788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39" name="직선 연결선 38">
            <a:extLst>
              <a:ext uri="{FF2B5EF4-FFF2-40B4-BE49-F238E27FC236}">
                <a16:creationId xmlns:a16="http://schemas.microsoft.com/office/drawing/2014/main" id="{7D72BA62-F6B8-5946-38BC-FA6F51AB17D9}"/>
              </a:ext>
            </a:extLst>
          </p:cNvPr>
          <p:cNvCxnSpPr>
            <a:cxnSpLocks/>
          </p:cNvCxnSpPr>
          <p:nvPr/>
        </p:nvCxnSpPr>
        <p:spPr>
          <a:xfrm>
            <a:off x="357626" y="182235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팝업 관리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54" name="표 15">
            <a:extLst>
              <a:ext uri="{FF2B5EF4-FFF2-40B4-BE49-F238E27FC236}">
                <a16:creationId xmlns:a16="http://schemas.microsoft.com/office/drawing/2014/main" id="{47132C62-B2D3-5954-4733-A084F442F73B}"/>
              </a:ext>
            </a:extLst>
          </p:cNvPr>
          <p:cNvGraphicFramePr>
            <a:graphicFrameLocks noGrp="1"/>
          </p:cNvGraphicFramePr>
          <p:nvPr/>
        </p:nvGraphicFramePr>
        <p:xfrm>
          <a:off x="428508" y="2284908"/>
          <a:ext cx="5908743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64296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80174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7108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01749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865505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1102182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1102182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메인 노출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링크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URL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새 창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팝업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노출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새 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시스템 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팝업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미노출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새 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시스템 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8129EF5D-ECA1-3B00-8628-C53FB169DCD1}"/>
              </a:ext>
            </a:extLst>
          </p:cNvPr>
          <p:cNvSpPr/>
          <p:nvPr/>
        </p:nvSpPr>
        <p:spPr>
          <a:xfrm>
            <a:off x="542859" y="235193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AE730351-FBCD-FA9A-8E03-15E46749C274}"/>
              </a:ext>
            </a:extLst>
          </p:cNvPr>
          <p:cNvSpPr/>
          <p:nvPr/>
        </p:nvSpPr>
        <p:spPr>
          <a:xfrm>
            <a:off x="542859" y="263341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804DE2B3-6B86-1207-4571-5F441C455D27}"/>
              </a:ext>
            </a:extLst>
          </p:cNvPr>
          <p:cNvSpPr/>
          <p:nvPr/>
        </p:nvSpPr>
        <p:spPr>
          <a:xfrm>
            <a:off x="542859" y="290516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5CC3419-3744-4BB1-014D-91C7954ED263}"/>
              </a:ext>
            </a:extLst>
          </p:cNvPr>
          <p:cNvSpPr txBox="1"/>
          <p:nvPr/>
        </p:nvSpPr>
        <p:spPr>
          <a:xfrm>
            <a:off x="399989" y="198981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팝업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0F4A15FB-DDEE-6B7C-9A8E-ED0896C974DD}"/>
              </a:ext>
            </a:extLst>
          </p:cNvPr>
          <p:cNvSpPr/>
          <p:nvPr/>
        </p:nvSpPr>
        <p:spPr>
          <a:xfrm>
            <a:off x="5195027" y="199238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71616C65-07D1-4E13-1AFF-E24913BAE45B}"/>
              </a:ext>
            </a:extLst>
          </p:cNvPr>
          <p:cNvSpPr/>
          <p:nvPr/>
        </p:nvSpPr>
        <p:spPr>
          <a:xfrm>
            <a:off x="5791579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pic>
        <p:nvPicPr>
          <p:cNvPr id="86" name="그림 85">
            <a:extLst>
              <a:ext uri="{FF2B5EF4-FFF2-40B4-BE49-F238E27FC236}">
                <a16:creationId xmlns:a16="http://schemas.microsoft.com/office/drawing/2014/main" id="{BFCC1E14-9952-EC5F-7621-F46AB5AF90C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3340411" y="2813226"/>
            <a:ext cx="765615" cy="288135"/>
          </a:xfrm>
          <a:prstGeom prst="rect">
            <a:avLst/>
          </a:prstGeom>
        </p:spPr>
      </p:pic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CDE25C89-FD26-316C-9181-4E8A93AE0F0D}"/>
              </a:ext>
            </a:extLst>
          </p:cNvPr>
          <p:cNvSpPr/>
          <p:nvPr/>
        </p:nvSpPr>
        <p:spPr>
          <a:xfrm>
            <a:off x="1353409" y="140449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FC61684D-4C99-84F2-437D-CBBB52B0CA68}"/>
              </a:ext>
            </a:extLst>
          </p:cNvPr>
          <p:cNvSpPr/>
          <p:nvPr/>
        </p:nvSpPr>
        <p:spPr>
          <a:xfrm>
            <a:off x="0" y="482951"/>
            <a:ext cx="7794169" cy="6379754"/>
          </a:xfrm>
          <a:prstGeom prst="rect">
            <a:avLst/>
          </a:prstGeom>
          <a:solidFill>
            <a:schemeClr val="bg1">
              <a:lumMod val="5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66FD33EC-A5E7-AEB6-2C1B-DF2FE5ACC19B}"/>
              </a:ext>
            </a:extLst>
          </p:cNvPr>
          <p:cNvSpPr/>
          <p:nvPr/>
        </p:nvSpPr>
        <p:spPr>
          <a:xfrm>
            <a:off x="1815662" y="545755"/>
            <a:ext cx="3703824" cy="458903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9009C55-AC83-492D-CB23-CE59750A6B21}"/>
              </a:ext>
            </a:extLst>
          </p:cNvPr>
          <p:cNvSpPr txBox="1"/>
          <p:nvPr/>
        </p:nvSpPr>
        <p:spPr>
          <a:xfrm>
            <a:off x="1887439" y="65084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팝업 추가</a:t>
            </a:r>
            <a:r>
              <a:rPr lang="en-US" altLang="ko-KR" sz="1000" b="1"/>
              <a:t>/</a:t>
            </a:r>
            <a:r>
              <a:rPr lang="ko-KR" altLang="en-US" sz="1000" b="1"/>
              <a:t>편집</a:t>
            </a:r>
          </a:p>
        </p:txBody>
      </p:sp>
      <p:sp>
        <p:nvSpPr>
          <p:cNvPr id="14" name="곱하기 기호 13">
            <a:extLst>
              <a:ext uri="{FF2B5EF4-FFF2-40B4-BE49-F238E27FC236}">
                <a16:creationId xmlns:a16="http://schemas.microsoft.com/office/drawing/2014/main" id="{D08490AE-362B-3812-D309-CF486F2144BF}"/>
              </a:ext>
            </a:extLst>
          </p:cNvPr>
          <p:cNvSpPr/>
          <p:nvPr/>
        </p:nvSpPr>
        <p:spPr>
          <a:xfrm>
            <a:off x="5196577" y="661237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B9A2A11-7B44-816C-8C4B-4B16E6B5DAFD}"/>
              </a:ext>
            </a:extLst>
          </p:cNvPr>
          <p:cNvSpPr txBox="1"/>
          <p:nvPr/>
        </p:nvSpPr>
        <p:spPr>
          <a:xfrm>
            <a:off x="1963473" y="1002366"/>
            <a:ext cx="1055230" cy="35972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팝업 생성 위치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링크 </a:t>
            </a:r>
            <a:r>
              <a:rPr lang="en-US" altLang="ko-KR" sz="900"/>
              <a:t>URL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새 창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이미지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(1920*620)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62339884-7DAD-20BA-C0A6-ADA966398385}"/>
              </a:ext>
            </a:extLst>
          </p:cNvPr>
          <p:cNvSpPr/>
          <p:nvPr/>
        </p:nvSpPr>
        <p:spPr>
          <a:xfrm>
            <a:off x="4877502" y="4762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CCBE5C26-427C-1F3F-5542-F0E001DD144C}"/>
              </a:ext>
            </a:extLst>
          </p:cNvPr>
          <p:cNvSpPr/>
          <p:nvPr/>
        </p:nvSpPr>
        <p:spPr>
          <a:xfrm>
            <a:off x="4281937" y="4762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AB206722-AC46-0E7D-FF1A-81CB17519C29}"/>
              </a:ext>
            </a:extLst>
          </p:cNvPr>
          <p:cNvSpPr/>
          <p:nvPr/>
        </p:nvSpPr>
        <p:spPr>
          <a:xfrm>
            <a:off x="2985726" y="1041537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262ACA46-CCE4-B9FE-320F-F4674AE3DDF1}"/>
              </a:ext>
            </a:extLst>
          </p:cNvPr>
          <p:cNvSpPr/>
          <p:nvPr/>
        </p:nvSpPr>
        <p:spPr>
          <a:xfrm>
            <a:off x="2985726" y="2674574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7FB1A83C-5B22-979F-A820-859CC12499D8}"/>
              </a:ext>
            </a:extLst>
          </p:cNvPr>
          <p:cNvGrpSpPr/>
          <p:nvPr/>
        </p:nvGrpSpPr>
        <p:grpSpPr>
          <a:xfrm rot="5400000">
            <a:off x="5503291" y="122959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DDDFFB51-5322-91C2-8882-D5C2F784255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" name="Oval 593">
              <a:extLst>
                <a:ext uri="{FF2B5EF4-FFF2-40B4-BE49-F238E27FC236}">
                  <a16:creationId xmlns:a16="http://schemas.microsoft.com/office/drawing/2014/main" id="{8E869737-CDDF-1006-F1A3-AAAF992C4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DD556ACD-CC0E-EE6C-4791-F3E35DA6E96E}"/>
              </a:ext>
            </a:extLst>
          </p:cNvPr>
          <p:cNvSpPr/>
          <p:nvPr/>
        </p:nvSpPr>
        <p:spPr>
          <a:xfrm>
            <a:off x="3319459" y="2256029"/>
            <a:ext cx="60723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" name="Box">
            <a:extLst>
              <a:ext uri="{FF2B5EF4-FFF2-40B4-BE49-F238E27FC236}">
                <a16:creationId xmlns:a16="http://schemas.microsoft.com/office/drawing/2014/main" id="{CFEA8274-451C-04B8-E75B-DE214C33F79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994231" y="1493573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26" name="그래픽 25" descr="확인 표시 단색으로 채워진">
            <a:extLst>
              <a:ext uri="{FF2B5EF4-FFF2-40B4-BE49-F238E27FC236}">
                <a16:creationId xmlns:a16="http://schemas.microsoft.com/office/drawing/2014/main" id="{FD6C0BB6-B8A8-1D7B-D858-DD6BB1EE6FCA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6"/>
              </a:ext>
            </a:extLst>
          </a:blip>
          <a:stretch>
            <a:fillRect/>
          </a:stretch>
        </p:blipFill>
        <p:spPr>
          <a:xfrm>
            <a:off x="3016265" y="1492458"/>
            <a:ext cx="82916" cy="126261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BFCC32FB-A144-2B44-EB4C-5F4B3017D97D}"/>
              </a:ext>
            </a:extLst>
          </p:cNvPr>
          <p:cNvSpPr txBox="1"/>
          <p:nvPr/>
        </p:nvSpPr>
        <p:spPr>
          <a:xfrm>
            <a:off x="3091531" y="1447213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노출</a:t>
            </a:r>
          </a:p>
        </p:txBody>
      </p:sp>
      <p:sp>
        <p:nvSpPr>
          <p:cNvPr id="28" name="Box">
            <a:extLst>
              <a:ext uri="{FF2B5EF4-FFF2-40B4-BE49-F238E27FC236}">
                <a16:creationId xmlns:a16="http://schemas.microsoft.com/office/drawing/2014/main" id="{897BD712-8CF2-85AB-E7F8-91F04805834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008611" y="3135032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254BC66-14C3-7074-3184-13B996ABB13D}"/>
              </a:ext>
            </a:extLst>
          </p:cNvPr>
          <p:cNvSpPr txBox="1"/>
          <p:nvPr/>
        </p:nvSpPr>
        <p:spPr>
          <a:xfrm>
            <a:off x="3105911" y="3088672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새 창</a:t>
            </a:r>
          </a:p>
        </p:txBody>
      </p:sp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D8ED0C2A-CFD2-0D56-4E3B-0944DEFC4DF6}"/>
              </a:ext>
            </a:extLst>
          </p:cNvPr>
          <p:cNvSpPr/>
          <p:nvPr/>
        </p:nvSpPr>
        <p:spPr>
          <a:xfrm>
            <a:off x="2985726" y="3504378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6B6E905A-B753-E921-7119-C5B999108632}"/>
              </a:ext>
            </a:extLst>
          </p:cNvPr>
          <p:cNvSpPr/>
          <p:nvPr/>
        </p:nvSpPr>
        <p:spPr>
          <a:xfrm>
            <a:off x="4771850" y="350437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3CA98E96-344C-915E-86C5-EE9DEA62CEEB}"/>
              </a:ext>
            </a:extLst>
          </p:cNvPr>
          <p:cNvSpPr/>
          <p:nvPr/>
        </p:nvSpPr>
        <p:spPr>
          <a:xfrm>
            <a:off x="2985726" y="3834981"/>
            <a:ext cx="2309052" cy="63761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64439692-1022-7C79-3A7B-A776D4F64F5E}"/>
              </a:ext>
            </a:extLst>
          </p:cNvPr>
          <p:cNvGrpSpPr/>
          <p:nvPr/>
        </p:nvGrpSpPr>
        <p:grpSpPr>
          <a:xfrm>
            <a:off x="4558894" y="4531897"/>
            <a:ext cx="244417" cy="258694"/>
            <a:chOff x="1098607" y="3056422"/>
            <a:chExt cx="244417" cy="258694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AB8AB9AA-A6D1-16DC-0419-4A4FB54E09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7" name="그룹 86">
              <a:extLst>
                <a:ext uri="{FF2B5EF4-FFF2-40B4-BE49-F238E27FC236}">
                  <a16:creationId xmlns:a16="http://schemas.microsoft.com/office/drawing/2014/main" id="{BF8B3B62-4AB8-055D-D40E-73C7722F920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8" name="Oval 593">
                <a:extLst>
                  <a:ext uri="{FF2B5EF4-FFF2-40B4-BE49-F238E27FC236}">
                    <a16:creationId xmlns:a16="http://schemas.microsoft.com/office/drawing/2014/main" id="{A5C0F005-ADAF-6BE2-4560-74F2EA5AD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9" name="TextBox 14">
                <a:extLst>
                  <a:ext uri="{FF2B5EF4-FFF2-40B4-BE49-F238E27FC236}">
                    <a16:creationId xmlns:a16="http://schemas.microsoft.com/office/drawing/2014/main" id="{DAF378D7-21BB-6FCC-2070-14446DDDE9D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0" name="그룹 89">
            <a:extLst>
              <a:ext uri="{FF2B5EF4-FFF2-40B4-BE49-F238E27FC236}">
                <a16:creationId xmlns:a16="http://schemas.microsoft.com/office/drawing/2014/main" id="{AF15A644-3A3C-B9E3-04E3-3E95E61886E1}"/>
              </a:ext>
            </a:extLst>
          </p:cNvPr>
          <p:cNvGrpSpPr/>
          <p:nvPr/>
        </p:nvGrpSpPr>
        <p:grpSpPr>
          <a:xfrm>
            <a:off x="5175180" y="4526503"/>
            <a:ext cx="244417" cy="258694"/>
            <a:chOff x="1098607" y="3056422"/>
            <a:chExt cx="244417" cy="258694"/>
          </a:xfrm>
        </p:grpSpPr>
        <p:sp>
          <p:nvSpPr>
            <p:cNvPr id="91" name="이등변 삼각형 90">
              <a:extLst>
                <a:ext uri="{FF2B5EF4-FFF2-40B4-BE49-F238E27FC236}">
                  <a16:creationId xmlns:a16="http://schemas.microsoft.com/office/drawing/2014/main" id="{E27BE963-8E67-5A82-A33D-CF9FD458E70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EED5B550-8ACF-2E71-5819-DFD6A33330C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9B00BE15-4D0B-0918-EA21-AFC07E023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0" name="TextBox 14">
                <a:extLst>
                  <a:ext uri="{FF2B5EF4-FFF2-40B4-BE49-F238E27FC236}">
                    <a16:creationId xmlns:a16="http://schemas.microsoft.com/office/drawing/2014/main" id="{962DDE76-7CC5-39CD-E50A-979448184AD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2B67612C-33D7-697B-CD03-0C5D718D4178}"/>
              </a:ext>
            </a:extLst>
          </p:cNvPr>
          <p:cNvSpPr txBox="1"/>
          <p:nvPr/>
        </p:nvSpPr>
        <p:spPr>
          <a:xfrm>
            <a:off x="3485580" y="4009231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3" name="사각형: 둥근 모서리 112">
            <a:extLst>
              <a:ext uri="{FF2B5EF4-FFF2-40B4-BE49-F238E27FC236}">
                <a16:creationId xmlns:a16="http://schemas.microsoft.com/office/drawing/2014/main" id="{F21B8F06-1C8E-AEEC-C562-5CD914A38E17}"/>
              </a:ext>
            </a:extLst>
          </p:cNvPr>
          <p:cNvSpPr/>
          <p:nvPr/>
        </p:nvSpPr>
        <p:spPr>
          <a:xfrm>
            <a:off x="2985726" y="185126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14" name="그림 113" descr="렌치, 도구이(가) 표시된 사진&#10;&#10;자동 생성된 설명">
            <a:extLst>
              <a:ext uri="{FF2B5EF4-FFF2-40B4-BE49-F238E27FC236}">
                <a16:creationId xmlns:a16="http://schemas.microsoft.com/office/drawing/2014/main" id="{7D50807C-F7FE-0A29-31B8-C1EAB4DCCF33}"/>
              </a:ext>
            </a:extLst>
          </p:cNvPr>
          <p:cNvPicPr>
            <a:picLocks noChangeAspect="1"/>
          </p:cNvPicPr>
          <p:nvPr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5847" y="1873947"/>
            <a:ext cx="195806" cy="193744"/>
          </a:xfrm>
          <a:prstGeom prst="rect">
            <a:avLst/>
          </a:prstGeom>
        </p:spPr>
      </p:pic>
      <p:sp>
        <p:nvSpPr>
          <p:cNvPr id="115" name="사각형: 둥근 모서리 114">
            <a:extLst>
              <a:ext uri="{FF2B5EF4-FFF2-40B4-BE49-F238E27FC236}">
                <a16:creationId xmlns:a16="http://schemas.microsoft.com/office/drawing/2014/main" id="{37A05A59-11A2-4586-073F-E1D2EC646333}"/>
              </a:ext>
            </a:extLst>
          </p:cNvPr>
          <p:cNvSpPr/>
          <p:nvPr/>
        </p:nvSpPr>
        <p:spPr>
          <a:xfrm>
            <a:off x="4219091" y="1846957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16" name="그림 115" descr="렌치, 도구이(가) 표시된 사진&#10;&#10;자동 생성된 설명">
            <a:extLst>
              <a:ext uri="{FF2B5EF4-FFF2-40B4-BE49-F238E27FC236}">
                <a16:creationId xmlns:a16="http://schemas.microsoft.com/office/drawing/2014/main" id="{A95FA03C-BA22-8696-3F08-63D702463D6A}"/>
              </a:ext>
            </a:extLst>
          </p:cNvPr>
          <p:cNvPicPr>
            <a:picLocks noChangeAspect="1"/>
          </p:cNvPicPr>
          <p:nvPr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92029" y="1878879"/>
            <a:ext cx="195806" cy="193744"/>
          </a:xfrm>
          <a:prstGeom prst="rect">
            <a:avLst/>
          </a:prstGeom>
        </p:spPr>
      </p:pic>
      <p:sp>
        <p:nvSpPr>
          <p:cNvPr id="117" name="TextBox 116">
            <a:extLst>
              <a:ext uri="{FF2B5EF4-FFF2-40B4-BE49-F238E27FC236}">
                <a16:creationId xmlns:a16="http://schemas.microsoft.com/office/drawing/2014/main" id="{626FEDD9-EE0E-6E07-2E6D-D74260895CB7}"/>
              </a:ext>
            </a:extLst>
          </p:cNvPr>
          <p:cNvSpPr txBox="1"/>
          <p:nvPr/>
        </p:nvSpPr>
        <p:spPr>
          <a:xfrm>
            <a:off x="3987823" y="1850516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DEE452F8-145C-107D-AD23-0EE4EFF12C4C}"/>
              </a:ext>
            </a:extLst>
          </p:cNvPr>
          <p:cNvSpPr txBox="1"/>
          <p:nvPr/>
        </p:nvSpPr>
        <p:spPr>
          <a:xfrm>
            <a:off x="2936807" y="2260958"/>
            <a:ext cx="4341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가로</a:t>
            </a:r>
          </a:p>
        </p:txBody>
      </p:sp>
      <p:sp>
        <p:nvSpPr>
          <p:cNvPr id="119" name="사각형: 둥근 모서리 118">
            <a:extLst>
              <a:ext uri="{FF2B5EF4-FFF2-40B4-BE49-F238E27FC236}">
                <a16:creationId xmlns:a16="http://schemas.microsoft.com/office/drawing/2014/main" id="{E11CDDAB-3CC8-F919-750F-3C5FA2113181}"/>
              </a:ext>
            </a:extLst>
          </p:cNvPr>
          <p:cNvSpPr/>
          <p:nvPr/>
        </p:nvSpPr>
        <p:spPr>
          <a:xfrm>
            <a:off x="4324365" y="2249197"/>
            <a:ext cx="60723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3790FB7A-ACC8-BAD6-DEFD-5242EAE1A69D}"/>
              </a:ext>
            </a:extLst>
          </p:cNvPr>
          <p:cNvSpPr txBox="1"/>
          <p:nvPr/>
        </p:nvSpPr>
        <p:spPr>
          <a:xfrm>
            <a:off x="3941713" y="2260476"/>
            <a:ext cx="4341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세로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EB2587E3-7CE0-C638-60AF-71BD16D14E06}"/>
              </a:ext>
            </a:extLst>
          </p:cNvPr>
          <p:cNvSpPr txBox="1"/>
          <p:nvPr/>
        </p:nvSpPr>
        <p:spPr>
          <a:xfrm>
            <a:off x="7816905" y="1718712"/>
            <a:ext cx="4218077" cy="6887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9B96F729-9F27-AB89-8B53-B3285D70D5B7}"/>
              </a:ext>
            </a:extLst>
          </p:cNvPr>
          <p:cNvSpPr txBox="1"/>
          <p:nvPr/>
        </p:nvSpPr>
        <p:spPr>
          <a:xfrm>
            <a:off x="1917329" y="101863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25782A3A-26D0-5A1A-1725-7353B221DDEF}"/>
              </a:ext>
            </a:extLst>
          </p:cNvPr>
          <p:cNvSpPr txBox="1"/>
          <p:nvPr/>
        </p:nvSpPr>
        <p:spPr>
          <a:xfrm>
            <a:off x="1914609" y="222064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AAF95B4E-E6F6-1087-30FB-0C16D94F4FF7}"/>
              </a:ext>
            </a:extLst>
          </p:cNvPr>
          <p:cNvSpPr txBox="1"/>
          <p:nvPr/>
        </p:nvSpPr>
        <p:spPr>
          <a:xfrm>
            <a:off x="1906543" y="264928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DB901A1C-CE87-66EC-7B02-B55450614CBB}"/>
              </a:ext>
            </a:extLst>
          </p:cNvPr>
          <p:cNvSpPr txBox="1"/>
          <p:nvPr/>
        </p:nvSpPr>
        <p:spPr>
          <a:xfrm>
            <a:off x="1914609" y="306238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DB24BDC9-766E-4AC9-017C-907C9AD78E82}"/>
              </a:ext>
            </a:extLst>
          </p:cNvPr>
          <p:cNvSpPr txBox="1"/>
          <p:nvPr/>
        </p:nvSpPr>
        <p:spPr>
          <a:xfrm>
            <a:off x="1906543" y="348267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B2CE64-4773-2780-6D30-1150A0F53FBE}"/>
              </a:ext>
            </a:extLst>
          </p:cNvPr>
          <p:cNvSpPr txBox="1"/>
          <p:nvPr/>
        </p:nvSpPr>
        <p:spPr>
          <a:xfrm>
            <a:off x="1907947" y="183298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F681A89A-9D7A-7B83-E6DE-7B8134F0101F}"/>
              </a:ext>
            </a:extLst>
          </p:cNvPr>
          <p:cNvSpPr/>
          <p:nvPr/>
        </p:nvSpPr>
        <p:spPr>
          <a:xfrm>
            <a:off x="8050300" y="274727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C4E9399-D2BA-138A-32F5-102B8712907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15100" y="305039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F6C8EB8-7D28-2412-DA6B-CB882EE1F8E5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0593" y="370474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09F490B-E166-F4F6-7D9C-E4131914A39B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29773" y="37047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Close Button">
            <a:extLst>
              <a:ext uri="{FF2B5EF4-FFF2-40B4-BE49-F238E27FC236}">
                <a16:creationId xmlns:a16="http://schemas.microsoft.com/office/drawing/2014/main" id="{BFACDA13-8014-5839-374E-2DEDDEED9AF5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0014" y="282658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65172CE-1793-540A-6120-2AD3E5F054E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0649" y="319935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A056CE2-2D3F-2B2F-BAF0-E6CBCD016976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0300" y="276571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355D66D9-0FD1-833E-C038-A14775E10254}"/>
              </a:ext>
            </a:extLst>
          </p:cNvPr>
          <p:cNvGrpSpPr/>
          <p:nvPr/>
        </p:nvGrpSpPr>
        <p:grpSpPr>
          <a:xfrm>
            <a:off x="10831125" y="2589689"/>
            <a:ext cx="244417" cy="258694"/>
            <a:chOff x="1098607" y="3056422"/>
            <a:chExt cx="244417" cy="258694"/>
          </a:xfrm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026A1756-8C18-26AD-8F17-27E0DBCF63D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21DF207F-688A-8C8D-B73A-F7DBB918580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5" name="Oval 593">
                <a:extLst>
                  <a:ext uri="{FF2B5EF4-FFF2-40B4-BE49-F238E27FC236}">
                    <a16:creationId xmlns:a16="http://schemas.microsoft.com/office/drawing/2014/main" id="{4828BA0E-9535-43BF-B6C3-42FD3E5F0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6" name="TextBox 14">
                <a:extLst>
                  <a:ext uri="{FF2B5EF4-FFF2-40B4-BE49-F238E27FC236}">
                    <a16:creationId xmlns:a16="http://schemas.microsoft.com/office/drawing/2014/main" id="{25A16BC1-E7F0-58C5-4EB9-65181567206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5CB03C90-5C32-4341-03DE-3234B676D65E}"/>
              </a:ext>
            </a:extLst>
          </p:cNvPr>
          <p:cNvSpPr/>
          <p:nvPr/>
        </p:nvSpPr>
        <p:spPr>
          <a:xfrm>
            <a:off x="8050300" y="457720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1E32F72-63CC-0DE4-6F69-B6348475CB71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15100" y="488032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8B7164-8282-7C8F-FF32-E447ECABC355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00593" y="553467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029786B-3EDD-F217-099E-0AC8AEFF6269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29773" y="553467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" name="Close Button">
            <a:extLst>
              <a:ext uri="{FF2B5EF4-FFF2-40B4-BE49-F238E27FC236}">
                <a16:creationId xmlns:a16="http://schemas.microsoft.com/office/drawing/2014/main" id="{DE7DFEBF-305A-D76E-31E9-A68DB768414C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80014" y="465650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AC76A8A-1CCC-E42F-5B50-C4BC3D54BEF0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50649" y="502927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CFF63D1-A380-0F0D-3D0F-C3067756F54C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50300" y="459563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474C0013-B907-EBFE-2F26-1A8B419ED491}"/>
              </a:ext>
            </a:extLst>
          </p:cNvPr>
          <p:cNvGrpSpPr/>
          <p:nvPr/>
        </p:nvGrpSpPr>
        <p:grpSpPr>
          <a:xfrm>
            <a:off x="8397723" y="4370209"/>
            <a:ext cx="244417" cy="258694"/>
            <a:chOff x="1098607" y="3056422"/>
            <a:chExt cx="244417" cy="258694"/>
          </a:xfrm>
        </p:grpSpPr>
        <p:sp>
          <p:nvSpPr>
            <p:cNvPr id="62" name="이등변 삼각형 61">
              <a:extLst>
                <a:ext uri="{FF2B5EF4-FFF2-40B4-BE49-F238E27FC236}">
                  <a16:creationId xmlns:a16="http://schemas.microsoft.com/office/drawing/2014/main" id="{676EE3A0-0FCD-094D-1694-FCCE1F923C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3" name="그룹 62">
              <a:extLst>
                <a:ext uri="{FF2B5EF4-FFF2-40B4-BE49-F238E27FC236}">
                  <a16:creationId xmlns:a16="http://schemas.microsoft.com/office/drawing/2014/main" id="{4EB5F8CC-3485-27EB-FFC2-9974ACA9F4E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4" name="Oval 593">
                <a:extLst>
                  <a:ext uri="{FF2B5EF4-FFF2-40B4-BE49-F238E27FC236}">
                    <a16:creationId xmlns:a16="http://schemas.microsoft.com/office/drawing/2014/main" id="{BAE7B705-C6F3-745E-8764-21B8E5878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FA40D189-692A-6A62-CF2F-5F9FEBA22CF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3" name="TextBox 92"/>
          <p:cNvSpPr txBox="1"/>
          <p:nvPr/>
        </p:nvSpPr>
        <p:spPr>
          <a:xfrm>
            <a:off x="7985761" y="1012279"/>
            <a:ext cx="3633537" cy="2031325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ko-KR" altLang="en-US" sz="900" dirty="0"/>
              <a:t>배너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팝업 관리 </a:t>
            </a:r>
            <a:r>
              <a:rPr lang="en-US" altLang="ko-KR" sz="900" dirty="0"/>
              <a:t>(popup management) &gt; </a:t>
            </a:r>
            <a:r>
              <a:rPr lang="ko-KR" altLang="en-US" sz="900" b="1" dirty="0" smtClean="0"/>
              <a:t>추가 </a:t>
            </a:r>
            <a:r>
              <a:rPr lang="en-US" altLang="ko-KR" sz="900" b="1" dirty="0" smtClean="0"/>
              <a:t>(Add</a:t>
            </a:r>
            <a:r>
              <a:rPr lang="en-US" altLang="ko-KR" sz="900" dirty="0" smtClean="0"/>
              <a:t> Page)</a:t>
            </a:r>
            <a:endParaRPr lang="en-US" altLang="ko-KR" sz="900" dirty="0" smtClean="0">
              <a:solidFill>
                <a:srgbClr val="FF0000"/>
              </a:solidFill>
            </a:endParaRPr>
          </a:p>
          <a:p>
            <a:r>
              <a:rPr lang="en-US" altLang="ko-KR" sz="900" dirty="0" smtClean="0">
                <a:solidFill>
                  <a:srgbClr val="FF0000"/>
                </a:solidFill>
              </a:rPr>
              <a:t> - should </a:t>
            </a:r>
            <a:r>
              <a:rPr lang="en-US" altLang="ko-KR" sz="900" dirty="0">
                <a:solidFill>
                  <a:srgbClr val="FF0000"/>
                </a:solidFill>
              </a:rPr>
              <a:t>develop page even if spec is </a:t>
            </a:r>
            <a:r>
              <a:rPr lang="en-US" altLang="ko-KR" sz="900" dirty="0" smtClean="0">
                <a:solidFill>
                  <a:srgbClr val="FF0000"/>
                </a:solidFill>
              </a:rPr>
              <a:t>modal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- same with Modify page except </a:t>
            </a:r>
            <a:r>
              <a:rPr lang="ko-KR" altLang="en-US" sz="900" dirty="0" smtClean="0"/>
              <a:t>등록자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등록일시</a:t>
            </a:r>
            <a:endParaRPr lang="en-US" altLang="ko-KR" sz="900" dirty="0" smtClean="0"/>
          </a:p>
          <a:p>
            <a:endParaRPr lang="en-US" altLang="ko-KR" sz="900" dirty="0"/>
          </a:p>
          <a:p>
            <a:r>
              <a:rPr lang="en-US" altLang="ko-KR" sz="900" dirty="0"/>
              <a:t>3.Buttons</a:t>
            </a:r>
          </a:p>
          <a:p>
            <a:r>
              <a:rPr lang="en-US" altLang="ko-KR" sz="900" dirty="0"/>
              <a:t>  1) </a:t>
            </a:r>
            <a:r>
              <a:rPr lang="ko-KR" altLang="en-US" sz="900" dirty="0"/>
              <a:t>저장 </a:t>
            </a:r>
            <a:r>
              <a:rPr lang="en-US" altLang="ko-KR" sz="900" dirty="0"/>
              <a:t>(save)</a:t>
            </a:r>
          </a:p>
          <a:p>
            <a:r>
              <a:rPr lang="en-US" altLang="ko-KR" sz="900" dirty="0"/>
              <a:t>    a) if clicks, do the process and alert common save complete </a:t>
            </a:r>
            <a:r>
              <a:rPr lang="en-US" altLang="ko-KR" sz="900" dirty="0" err="1"/>
              <a:t>msg</a:t>
            </a:r>
            <a:r>
              <a:rPr lang="en-US" altLang="ko-KR" sz="900" dirty="0"/>
              <a:t> and close the modal and return to the list page</a:t>
            </a:r>
            <a:br>
              <a:rPr lang="en-US" altLang="ko-KR" sz="900" dirty="0"/>
            </a:br>
            <a:r>
              <a:rPr lang="en-US" altLang="ko-KR" sz="900" dirty="0"/>
              <a:t>      [PROCESS]</a:t>
            </a:r>
          </a:p>
          <a:p>
            <a:r>
              <a:rPr lang="en-US" altLang="ko-KR" sz="900" dirty="0"/>
              <a:t>      </a:t>
            </a:r>
            <a:r>
              <a:rPr lang="en-US" altLang="ko-KR" sz="900" dirty="0" smtClean="0"/>
              <a:t>INSERT </a:t>
            </a:r>
            <a:r>
              <a:rPr lang="en-US" altLang="ko-KR" sz="900" dirty="0" err="1" smtClean="0"/>
              <a:t>st_popup</a:t>
            </a:r>
            <a:endParaRPr lang="en-US" altLang="ko-KR" sz="900" dirty="0" smtClean="0"/>
          </a:p>
          <a:p>
            <a:r>
              <a:rPr lang="en-US" altLang="ko-KR" sz="900" dirty="0" smtClean="0"/>
              <a:t>  </a:t>
            </a:r>
            <a:r>
              <a:rPr lang="en-US" altLang="ko-KR" sz="900" dirty="0"/>
              <a:t>2) </a:t>
            </a:r>
            <a:r>
              <a:rPr lang="ko-KR" altLang="en-US" sz="900" b="1" dirty="0" smtClean="0"/>
              <a:t>취소</a:t>
            </a:r>
            <a:r>
              <a:rPr lang="en-US" altLang="ko-KR" sz="900" b="1" dirty="0" smtClean="0"/>
              <a:t> (cancel) : </a:t>
            </a:r>
            <a:r>
              <a:rPr lang="en-US" altLang="ko-KR" sz="900" dirty="0" smtClean="0"/>
              <a:t>if clicks, return to the list page</a:t>
            </a:r>
          </a:p>
        </p:txBody>
      </p:sp>
    </p:spTree>
    <p:extLst>
      <p:ext uri="{BB962C8B-B14F-4D97-AF65-F5344CB8AC3E}">
        <p14:creationId xmlns:p14="http://schemas.microsoft.com/office/powerpoint/2010/main" val="300830246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6.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공지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3447529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2397104"/>
              </p:ext>
            </p:extLst>
          </p:nvPr>
        </p:nvGraphicFramePr>
        <p:xfrm>
          <a:off x="7794170" y="725881"/>
          <a:ext cx="4397830" cy="3596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게시글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8392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27734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종류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4649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223489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86822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63885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게시글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40253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28123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게시글에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대한 상세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985785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추가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/9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와 동일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85468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249002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254753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243125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게시글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공지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AD-06-0001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6E22962-23E4-A1E5-C71F-C5AE67F0A1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53</a:t>
            </a:fld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254E0098-BCA8-AA7B-B245-2F2AA9F25F36}"/>
              </a:ext>
            </a:extLst>
          </p:cNvPr>
          <p:cNvSpPr/>
          <p:nvPr/>
        </p:nvSpPr>
        <p:spPr>
          <a:xfrm>
            <a:off x="782957" y="144257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D239F5B-9627-3331-D5A2-FA82F0CB13C2}"/>
              </a:ext>
            </a:extLst>
          </p:cNvPr>
          <p:cNvSpPr txBox="1"/>
          <p:nvPr/>
        </p:nvSpPr>
        <p:spPr>
          <a:xfrm>
            <a:off x="352424" y="1407596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5B2241F-19E4-3303-39E0-50AB212BC200}"/>
              </a:ext>
            </a:extLst>
          </p:cNvPr>
          <p:cNvSpPr txBox="1"/>
          <p:nvPr/>
        </p:nvSpPr>
        <p:spPr>
          <a:xfrm>
            <a:off x="352424" y="1712646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9A6F0F3E-4CDA-0857-8758-89B679A9646E}"/>
              </a:ext>
            </a:extLst>
          </p:cNvPr>
          <p:cNvSpPr/>
          <p:nvPr/>
        </p:nvSpPr>
        <p:spPr>
          <a:xfrm>
            <a:off x="6504429" y="184030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763E4EAB-E25D-D50C-4EA2-04C1F5843D0E}"/>
              </a:ext>
            </a:extLst>
          </p:cNvPr>
          <p:cNvCxnSpPr>
            <a:cxnSpLocks/>
          </p:cNvCxnSpPr>
          <p:nvPr/>
        </p:nvCxnSpPr>
        <p:spPr>
          <a:xfrm>
            <a:off x="357626" y="2174778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053C6220-85A3-520E-D1CD-A14CDACA1C84}"/>
              </a:ext>
            </a:extLst>
          </p:cNvPr>
          <p:cNvSpPr txBox="1"/>
          <p:nvPr/>
        </p:nvSpPr>
        <p:spPr>
          <a:xfrm>
            <a:off x="336150" y="9699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공지 관리  </a:t>
            </a:r>
            <a:r>
              <a:rPr lang="en-US" altLang="ko-KR" sz="900"/>
              <a:t>&gt; </a:t>
            </a:r>
            <a:r>
              <a:rPr lang="ko-KR" altLang="en-US" sz="900"/>
              <a:t>게시글 관리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129EA7EC-0EF0-8CF8-8EBE-6DFB29A69ED7}"/>
              </a:ext>
            </a:extLst>
          </p:cNvPr>
          <p:cNvCxnSpPr>
            <a:cxnSpLocks/>
          </p:cNvCxnSpPr>
          <p:nvPr/>
        </p:nvCxnSpPr>
        <p:spPr>
          <a:xfrm>
            <a:off x="361660" y="127496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6D637A49-0F2C-983B-B63B-7BF11428E134}"/>
              </a:ext>
            </a:extLst>
          </p:cNvPr>
          <p:cNvGrpSpPr/>
          <p:nvPr/>
        </p:nvGrpSpPr>
        <p:grpSpPr>
          <a:xfrm rot="5400000">
            <a:off x="1838903" y="95649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16102C-389C-CEFB-5686-CE7FE45751B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5D9F4DEE-DEA0-3B59-635C-E36F9F4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938ABBC6-A6B9-30B7-780A-2926EBA3A6F5}"/>
              </a:ext>
            </a:extLst>
          </p:cNvPr>
          <p:cNvGrpSpPr/>
          <p:nvPr/>
        </p:nvGrpSpPr>
        <p:grpSpPr>
          <a:xfrm rot="5400000">
            <a:off x="2895592" y="14317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4B8C2F5D-06A0-A0FD-9DE8-EF7AD80C49C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" name="Oval 593">
              <a:extLst>
                <a:ext uri="{FF2B5EF4-FFF2-40B4-BE49-F238E27FC236}">
                  <a16:creationId xmlns:a16="http://schemas.microsoft.com/office/drawing/2014/main" id="{71382F55-BE99-7C24-E9B8-64B66D853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2AC3E9E6-EBC6-F767-1012-58F5C2F3A854}"/>
              </a:ext>
            </a:extLst>
          </p:cNvPr>
          <p:cNvGrpSpPr/>
          <p:nvPr/>
        </p:nvGrpSpPr>
        <p:grpSpPr>
          <a:xfrm rot="5400000">
            <a:off x="7068173" y="18242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A39A41BE-8F15-FC9D-DC1C-DE56EC89AD8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" name="Oval 593">
              <a:extLst>
                <a:ext uri="{FF2B5EF4-FFF2-40B4-BE49-F238E27FC236}">
                  <a16:creationId xmlns:a16="http://schemas.microsoft.com/office/drawing/2014/main" id="{D96BA2FF-BCFB-2672-9EE5-6BC0F23FD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aphicFrame>
        <p:nvGraphicFramePr>
          <p:cNvPr id="22" name="표 15">
            <a:extLst>
              <a:ext uri="{FF2B5EF4-FFF2-40B4-BE49-F238E27FC236}">
                <a16:creationId xmlns:a16="http://schemas.microsoft.com/office/drawing/2014/main" id="{6A4E1935-199D-2F82-7C24-12DCFD3C52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0318796"/>
              </p:ext>
            </p:extLst>
          </p:nvPr>
        </p:nvGraphicFramePr>
        <p:xfrm>
          <a:off x="570162" y="2683350"/>
          <a:ext cx="5291901" cy="141176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88821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788842">
                  <a:extLst>
                    <a:ext uri="{9D8B030D-6E8A-4147-A177-3AD203B41FA5}">
                      <a16:colId xmlns:a16="http://schemas.microsoft.com/office/drawing/2014/main" val="902110846"/>
                    </a:ext>
                  </a:extLst>
                </a:gridCol>
                <a:gridCol w="732881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49055">
                  <a:extLst>
                    <a:ext uri="{9D8B030D-6E8A-4147-A177-3AD203B41FA5}">
                      <a16:colId xmlns:a16="http://schemas.microsoft.com/office/drawing/2014/main" val="6713279"/>
                    </a:ext>
                  </a:extLst>
                </a:gridCol>
                <a:gridCol w="684640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1747662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게시글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상단 게시 여부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링크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URL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상단 게시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공지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공지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2023-04-01~2023-05-20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공지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공지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2023-04-01~2024-04-30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44001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2023-04-01~2024-04-30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기타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2023-04-01~2023-05-20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3456682"/>
                  </a:ext>
                </a:extLst>
              </a:tr>
            </a:tbl>
          </a:graphicData>
        </a:graphic>
      </p:graphicFrame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E30E6CE9-E86B-350F-A3D9-5BFFE533B5C0}"/>
              </a:ext>
            </a:extLst>
          </p:cNvPr>
          <p:cNvSpPr/>
          <p:nvPr/>
        </p:nvSpPr>
        <p:spPr>
          <a:xfrm>
            <a:off x="647634" y="275198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DD88E7E3-03E5-E4F7-DFEC-5599673D3C4E}"/>
              </a:ext>
            </a:extLst>
          </p:cNvPr>
          <p:cNvSpPr/>
          <p:nvPr/>
        </p:nvSpPr>
        <p:spPr>
          <a:xfrm>
            <a:off x="647634" y="303346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FDAEC145-21AC-67AF-9A08-F05952F7B525}"/>
              </a:ext>
            </a:extLst>
          </p:cNvPr>
          <p:cNvSpPr/>
          <p:nvPr/>
        </p:nvSpPr>
        <p:spPr>
          <a:xfrm>
            <a:off x="647634" y="331235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69AFCB2-29F8-A2B6-FEA1-369B9E383ED0}"/>
              </a:ext>
            </a:extLst>
          </p:cNvPr>
          <p:cNvSpPr txBox="1"/>
          <p:nvPr/>
        </p:nvSpPr>
        <p:spPr>
          <a:xfrm>
            <a:off x="485714" y="238986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게시글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4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E22DFB4E-3066-4F08-F1FF-F045EED3DC85}"/>
              </a:ext>
            </a:extLst>
          </p:cNvPr>
          <p:cNvGrpSpPr/>
          <p:nvPr/>
        </p:nvGrpSpPr>
        <p:grpSpPr>
          <a:xfrm>
            <a:off x="361654" y="2729915"/>
            <a:ext cx="278496" cy="200053"/>
            <a:chOff x="1014019" y="2643309"/>
            <a:chExt cx="278496" cy="200053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479A115E-3E07-7878-8C9D-403BBCFDF89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A9D22B75-674B-A97B-BB05-68EF8F00A79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3E8F785B-56EC-6824-E828-567414866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AF77F74B-E4AC-27FE-F611-DF12A182E7F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90AFD514-2DC1-B678-2BB5-C7BB4625A0EB}"/>
              </a:ext>
            </a:extLst>
          </p:cNvPr>
          <p:cNvGrpSpPr/>
          <p:nvPr/>
        </p:nvGrpSpPr>
        <p:grpSpPr>
          <a:xfrm>
            <a:off x="361654" y="2991154"/>
            <a:ext cx="278496" cy="200053"/>
            <a:chOff x="1014019" y="2643309"/>
            <a:chExt cx="278496" cy="200053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60AD6586-0F4C-2DAB-34B7-CB60382BC09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E08C8085-EBDD-7344-DA16-A59FBBD16C2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5" name="Oval 593">
                <a:extLst>
                  <a:ext uri="{FF2B5EF4-FFF2-40B4-BE49-F238E27FC236}">
                    <a16:creationId xmlns:a16="http://schemas.microsoft.com/office/drawing/2014/main" id="{B9F16108-4D9D-527F-E0A6-B072EEA0F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6" name="TextBox 14">
                <a:extLst>
                  <a:ext uri="{FF2B5EF4-FFF2-40B4-BE49-F238E27FC236}">
                    <a16:creationId xmlns:a16="http://schemas.microsoft.com/office/drawing/2014/main" id="{EE6449E4-782B-AD8E-D3F3-C88477EDF3FE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DB776AF4-5BB6-A8FD-6231-75F6F023400B}"/>
              </a:ext>
            </a:extLst>
          </p:cNvPr>
          <p:cNvGrpSpPr/>
          <p:nvPr/>
        </p:nvGrpSpPr>
        <p:grpSpPr>
          <a:xfrm>
            <a:off x="3181798" y="2474061"/>
            <a:ext cx="244417" cy="258694"/>
            <a:chOff x="1098607" y="3056422"/>
            <a:chExt cx="244417" cy="258694"/>
          </a:xfrm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483CD6C0-E6AA-B26B-30AB-411F89AF65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73A52710-863E-5937-8CD0-E79C0C7EA16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0" name="Oval 593">
                <a:extLst>
                  <a:ext uri="{FF2B5EF4-FFF2-40B4-BE49-F238E27FC236}">
                    <a16:creationId xmlns:a16="http://schemas.microsoft.com/office/drawing/2014/main" id="{47335E28-756E-0077-8650-533B16BE7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2A8CF21D-2813-A3FC-E43A-8830FBFC5D8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710393D9-8AD9-AB65-ED99-69DC843320E9}"/>
              </a:ext>
            </a:extLst>
          </p:cNvPr>
          <p:cNvSpPr/>
          <p:nvPr/>
        </p:nvSpPr>
        <p:spPr>
          <a:xfrm>
            <a:off x="5344242" y="23358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847857E5-8EF2-D3AD-564A-6165CD81222E}"/>
              </a:ext>
            </a:extLst>
          </p:cNvPr>
          <p:cNvSpPr/>
          <p:nvPr/>
        </p:nvSpPr>
        <p:spPr>
          <a:xfrm>
            <a:off x="5940794" y="23358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BD948197-423F-81E8-222B-DBE5ED1FACD2}"/>
              </a:ext>
            </a:extLst>
          </p:cNvPr>
          <p:cNvGrpSpPr/>
          <p:nvPr/>
        </p:nvGrpSpPr>
        <p:grpSpPr>
          <a:xfrm>
            <a:off x="5358500" y="2154803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C0653FB8-88B7-CEBC-8EB8-A8831DDA6D0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81B0AD22-2D51-0CD7-5921-209EB85E673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81202A5F-014F-2CA9-1316-1A1953574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7BCF29C1-77D4-7074-9DDA-4A11513D996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87F42531-6283-1316-5521-4FFD180FC2D4}"/>
              </a:ext>
            </a:extLst>
          </p:cNvPr>
          <p:cNvGrpSpPr/>
          <p:nvPr/>
        </p:nvGrpSpPr>
        <p:grpSpPr>
          <a:xfrm>
            <a:off x="5931653" y="2145278"/>
            <a:ext cx="244417" cy="258694"/>
            <a:chOff x="1098607" y="3056422"/>
            <a:chExt cx="244417" cy="258694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D8DBEF1C-3689-5CE6-B640-0749C9932E3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E095FCF3-A471-80A0-D03E-329CE410BA3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9247E143-2104-802B-E99C-E6AAC6306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424FF8C9-C9D0-AAC1-1F8D-2BB44D2C741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54" name="그림 53">
            <a:extLst>
              <a:ext uri="{FF2B5EF4-FFF2-40B4-BE49-F238E27FC236}">
                <a16:creationId xmlns:a16="http://schemas.microsoft.com/office/drawing/2014/main" id="{312D7F06-130F-9EB3-BB8D-D15B3D8127B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35377" y="4238684"/>
            <a:ext cx="765615" cy="288135"/>
          </a:xfrm>
          <a:prstGeom prst="rect">
            <a:avLst/>
          </a:prstGeom>
        </p:spPr>
      </p:pic>
      <p:grpSp>
        <p:nvGrpSpPr>
          <p:cNvPr id="55" name="그룹 54">
            <a:extLst>
              <a:ext uri="{FF2B5EF4-FFF2-40B4-BE49-F238E27FC236}">
                <a16:creationId xmlns:a16="http://schemas.microsoft.com/office/drawing/2014/main" id="{4435FCED-3B0E-79B0-A0F5-735CC49BBE77}"/>
              </a:ext>
            </a:extLst>
          </p:cNvPr>
          <p:cNvGrpSpPr/>
          <p:nvPr/>
        </p:nvGrpSpPr>
        <p:grpSpPr>
          <a:xfrm rot="5400000">
            <a:off x="1918417" y="23867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DC4F4BAC-4D42-F418-71C6-B9A2C2BC85F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7" name="Oval 593">
              <a:extLst>
                <a:ext uri="{FF2B5EF4-FFF2-40B4-BE49-F238E27FC236}">
                  <a16:creationId xmlns:a16="http://schemas.microsoft.com/office/drawing/2014/main" id="{2D2458E2-9558-5BEB-12AE-359B4AA60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CDE1ABB5-84F8-7A54-F9DF-86F71BF2FA4C}"/>
              </a:ext>
            </a:extLst>
          </p:cNvPr>
          <p:cNvSpPr/>
          <p:nvPr/>
        </p:nvSpPr>
        <p:spPr>
          <a:xfrm>
            <a:off x="1663065" y="2972681"/>
            <a:ext cx="706300" cy="1122433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C225B564-3AEC-7CC7-A53D-A59579FBF1ED}"/>
              </a:ext>
            </a:extLst>
          </p:cNvPr>
          <p:cNvGrpSpPr/>
          <p:nvPr/>
        </p:nvGrpSpPr>
        <p:grpSpPr>
          <a:xfrm>
            <a:off x="2297019" y="4292698"/>
            <a:ext cx="278496" cy="200053"/>
            <a:chOff x="1014019" y="2643309"/>
            <a:chExt cx="278496" cy="200053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271DCCC7-2E65-966D-CB1F-9B363659E28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6BFE3C5B-CEE0-778F-DFC4-36AF23EFB24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98630C5B-DAAA-7082-49E9-F32362065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D775E2FA-7754-DB48-0E23-ACE9B2FFBEF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82FED192-FAEC-A41A-88EE-13C274D3CAB8}"/>
              </a:ext>
            </a:extLst>
          </p:cNvPr>
          <p:cNvSpPr/>
          <p:nvPr/>
        </p:nvSpPr>
        <p:spPr>
          <a:xfrm>
            <a:off x="777575" y="1754562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38E47567-4EE0-E543-3B9A-4B5817C745C9}"/>
              </a:ext>
            </a:extLst>
          </p:cNvPr>
          <p:cNvGrpSpPr/>
          <p:nvPr/>
        </p:nvGrpSpPr>
        <p:grpSpPr>
          <a:xfrm rot="5400000">
            <a:off x="2892567" y="17498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C161AC29-5517-408C-DB10-16E74B40ABF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919B40FD-0A8A-46D4-20F5-A29B3A88F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8E32A592-592C-56D7-63B7-90024C18F7E6}"/>
              </a:ext>
            </a:extLst>
          </p:cNvPr>
          <p:cNvGrpSpPr/>
          <p:nvPr/>
        </p:nvGrpSpPr>
        <p:grpSpPr>
          <a:xfrm>
            <a:off x="1610844" y="2755540"/>
            <a:ext cx="244417" cy="258694"/>
            <a:chOff x="1098607" y="3056422"/>
            <a:chExt cx="244417" cy="258694"/>
          </a:xfrm>
        </p:grpSpPr>
        <p:sp>
          <p:nvSpPr>
            <p:cNvPr id="71" name="이등변 삼각형 70">
              <a:extLst>
                <a:ext uri="{FF2B5EF4-FFF2-40B4-BE49-F238E27FC236}">
                  <a16:creationId xmlns:a16="http://schemas.microsoft.com/office/drawing/2014/main" id="{C5E3644F-9B2F-CEEB-7C1F-0159E3843B6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AA92EB2A-D56D-17E6-7841-E89EBA9E88B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3" name="Oval 593">
                <a:extLst>
                  <a:ext uri="{FF2B5EF4-FFF2-40B4-BE49-F238E27FC236}">
                    <a16:creationId xmlns:a16="http://schemas.microsoft.com/office/drawing/2014/main" id="{6B85FA01-C1D4-7FE8-A07D-EF9DD3C4E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4" name="TextBox 14">
                <a:extLst>
                  <a:ext uri="{FF2B5EF4-FFF2-40B4-BE49-F238E27FC236}">
                    <a16:creationId xmlns:a16="http://schemas.microsoft.com/office/drawing/2014/main" id="{E443C660-CFFD-4F09-0A89-797E1D4DB29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26172B7B-860E-4B04-7FFF-8C10F01F3AF7}"/>
              </a:ext>
            </a:extLst>
          </p:cNvPr>
          <p:cNvSpPr/>
          <p:nvPr/>
        </p:nvSpPr>
        <p:spPr>
          <a:xfrm>
            <a:off x="647634" y="359800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8B0C07D1-BD8C-573D-0D81-961747B69D05}"/>
              </a:ext>
            </a:extLst>
          </p:cNvPr>
          <p:cNvSpPr/>
          <p:nvPr/>
        </p:nvSpPr>
        <p:spPr>
          <a:xfrm>
            <a:off x="647634" y="387452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A9F85662-064A-06F6-7B99-1763B38B2125}"/>
              </a:ext>
            </a:extLst>
          </p:cNvPr>
          <p:cNvSpPr txBox="1"/>
          <p:nvPr/>
        </p:nvSpPr>
        <p:spPr>
          <a:xfrm>
            <a:off x="3486639" y="1412432"/>
            <a:ext cx="91789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게시글 종류</a:t>
            </a:r>
            <a:endParaRPr lang="en-US" altLang="ko-KR" sz="900"/>
          </a:p>
        </p:txBody>
      </p: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DE09D930-A666-74B7-07D9-56FE815EF740}"/>
              </a:ext>
            </a:extLst>
          </p:cNvPr>
          <p:cNvSpPr/>
          <p:nvPr/>
        </p:nvSpPr>
        <p:spPr>
          <a:xfrm>
            <a:off x="4327604" y="1441464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36E2E7C8-7BC7-BC96-E363-A938AEC1ED6D}"/>
              </a:ext>
            </a:extLst>
          </p:cNvPr>
          <p:cNvGrpSpPr/>
          <p:nvPr/>
        </p:nvGrpSpPr>
        <p:grpSpPr>
          <a:xfrm rot="5400000">
            <a:off x="5348088" y="143477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834DAA7B-D288-8DB7-7C18-025B4EC93E0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012F81B4-5AB0-DBAA-C062-69CDDCA64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A047EE9F-BED0-76D6-344B-80BE8260D792}"/>
              </a:ext>
            </a:extLst>
          </p:cNvPr>
          <p:cNvSpPr/>
          <p:nvPr/>
        </p:nvSpPr>
        <p:spPr>
          <a:xfrm>
            <a:off x="6050209" y="847961"/>
            <a:ext cx="684907" cy="749563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공지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이벤트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기타</a:t>
            </a:r>
          </a:p>
        </p:txBody>
      </p:sp>
      <p:cxnSp>
        <p:nvCxnSpPr>
          <p:cNvPr id="110" name="직선 화살표 연결선 109">
            <a:extLst>
              <a:ext uri="{FF2B5EF4-FFF2-40B4-BE49-F238E27FC236}">
                <a16:creationId xmlns:a16="http://schemas.microsoft.com/office/drawing/2014/main" id="{BB003BA5-7E1F-3927-E1D5-BF8B670E9307}"/>
              </a:ext>
            </a:extLst>
          </p:cNvPr>
          <p:cNvCxnSpPr>
            <a:cxnSpLocks/>
          </p:cNvCxnSpPr>
          <p:nvPr/>
        </p:nvCxnSpPr>
        <p:spPr>
          <a:xfrm flipV="1">
            <a:off x="5232353" y="1150386"/>
            <a:ext cx="825167" cy="29170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2" name="TextBox 111">
            <a:extLst>
              <a:ext uri="{FF2B5EF4-FFF2-40B4-BE49-F238E27FC236}">
                <a16:creationId xmlns:a16="http://schemas.microsoft.com/office/drawing/2014/main" id="{9CB41514-B4DD-B94C-A377-9286C79D2360}"/>
              </a:ext>
            </a:extLst>
          </p:cNvPr>
          <p:cNvSpPr txBox="1"/>
          <p:nvPr/>
        </p:nvSpPr>
        <p:spPr>
          <a:xfrm>
            <a:off x="7832269" y="4373647"/>
            <a:ext cx="4234582" cy="13120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등록자</a:t>
            </a:r>
            <a:r>
              <a:rPr lang="en-US" altLang="ko-KR" sz="900">
                <a:latin typeface="+mn-ea"/>
              </a:rPr>
              <a:t> : </a:t>
            </a:r>
            <a:r>
              <a:rPr lang="ko-KR" altLang="en-US" sz="900">
                <a:latin typeface="+mn-ea"/>
              </a:rPr>
              <a:t>권한그룹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 </a:t>
            </a:r>
            <a:r>
              <a:rPr lang="ko-KR" altLang="en-US" sz="900">
                <a:latin typeface="+mn-ea"/>
              </a:rPr>
              <a:t>중 시스템 관리자</a:t>
            </a:r>
            <a:r>
              <a:rPr lang="en-US" altLang="ko-KR" sz="900">
                <a:latin typeface="+mn-ea"/>
              </a:rPr>
              <a:t>, </a:t>
            </a:r>
            <a:r>
              <a:rPr lang="ko-KR" altLang="en-US" sz="900">
                <a:latin typeface="+mn-ea"/>
              </a:rPr>
              <a:t>관리자</a:t>
            </a:r>
            <a:endParaRPr lang="en-US" altLang="ko-KR" sz="900">
              <a:latin typeface="+mn-ea"/>
            </a:endParaRPr>
          </a:p>
        </p:txBody>
      </p:sp>
      <p:sp>
        <p:nvSpPr>
          <p:cNvPr id="64" name="직사각형 63">
            <a:extLst>
              <a:ext uri="{FF2B5EF4-FFF2-40B4-BE49-F238E27FC236}">
                <a16:creationId xmlns:a16="http://schemas.microsoft.com/office/drawing/2014/main" id="{DC390813-987A-1CB1-77CD-662DB193E40D}"/>
              </a:ext>
            </a:extLst>
          </p:cNvPr>
          <p:cNvSpPr/>
          <p:nvPr/>
        </p:nvSpPr>
        <p:spPr>
          <a:xfrm>
            <a:off x="4247552" y="484742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09D819A-B35D-9C54-9697-E910B0B5A79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312352" y="515054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C8C5C83-49CA-176B-C7CE-732DA0B209B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797845" y="58048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D7991C2-BC28-D4CB-B553-D20C4914E566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927025" y="58048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" name="Close Button">
            <a:extLst>
              <a:ext uri="{FF2B5EF4-FFF2-40B4-BE49-F238E27FC236}">
                <a16:creationId xmlns:a16="http://schemas.microsoft.com/office/drawing/2014/main" id="{BA2599DD-32F6-0090-1473-DCD57D51ACD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277266" y="492672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F422E1E-8462-EF79-7636-C6684B2B7EB6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347901" y="529950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CF64C78-0E10-F336-F490-A4647CB9A9B6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247552" y="486586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9" name="그룹 78">
            <a:extLst>
              <a:ext uri="{FF2B5EF4-FFF2-40B4-BE49-F238E27FC236}">
                <a16:creationId xmlns:a16="http://schemas.microsoft.com/office/drawing/2014/main" id="{16F208D9-3DFE-8001-E7C1-2F7955F0A2AF}"/>
              </a:ext>
            </a:extLst>
          </p:cNvPr>
          <p:cNvGrpSpPr/>
          <p:nvPr/>
        </p:nvGrpSpPr>
        <p:grpSpPr>
          <a:xfrm>
            <a:off x="4300444" y="4606246"/>
            <a:ext cx="411931" cy="307775"/>
            <a:chOff x="1098607" y="3056422"/>
            <a:chExt cx="244417" cy="307775"/>
          </a:xfrm>
        </p:grpSpPr>
        <p:sp>
          <p:nvSpPr>
            <p:cNvPr id="80" name="이등변 삼각형 79">
              <a:extLst>
                <a:ext uri="{FF2B5EF4-FFF2-40B4-BE49-F238E27FC236}">
                  <a16:creationId xmlns:a16="http://schemas.microsoft.com/office/drawing/2014/main" id="{6E190C74-4576-22F2-CD9C-C702AE2FEF4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FF67D5AE-985E-F1E2-E24A-28287CFFC3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82" name="Oval 593">
                <a:extLst>
                  <a:ext uri="{FF2B5EF4-FFF2-40B4-BE49-F238E27FC236}">
                    <a16:creationId xmlns:a16="http://schemas.microsoft.com/office/drawing/2014/main" id="{D9CF156B-C883-2054-A86D-9D3AD3EAE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3" name="TextBox 14">
                <a:extLst>
                  <a:ext uri="{FF2B5EF4-FFF2-40B4-BE49-F238E27FC236}">
                    <a16:creationId xmlns:a16="http://schemas.microsoft.com/office/drawing/2014/main" id="{6F2D8440-3F28-108E-BA7D-D87E808156D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5" name="TextBox 94"/>
          <p:cNvSpPr txBox="1"/>
          <p:nvPr/>
        </p:nvSpPr>
        <p:spPr>
          <a:xfrm>
            <a:off x="7939332" y="1027424"/>
            <a:ext cx="3633537" cy="4524315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navigation` {</a:t>
            </a:r>
          </a:p>
          <a:p>
            <a:r>
              <a:rPr lang="en-US" altLang="ko-KR" sz="900" dirty="0"/>
              <a:t> </a:t>
            </a:r>
            <a:r>
              <a:rPr lang="ko-KR" altLang="en-US" sz="900" dirty="0" smtClean="0"/>
              <a:t>공지 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게시글 관리 </a:t>
            </a:r>
            <a:r>
              <a:rPr lang="en-US" altLang="ko-KR" sz="900" dirty="0" smtClean="0"/>
              <a:t>(post management)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2.Search 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제목 </a:t>
            </a:r>
            <a:r>
              <a:rPr lang="en-US" altLang="ko-KR" sz="900" dirty="0"/>
              <a:t>: {</a:t>
            </a:r>
            <a:r>
              <a:rPr lang="en-US" altLang="ko-KR" sz="900" dirty="0" smtClean="0"/>
              <a:t>subject} 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게시글 종류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post_type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options: </a:t>
            </a:r>
            <a:r>
              <a:rPr lang="ko-KR" altLang="en-US" sz="900" dirty="0" smtClean="0"/>
              <a:t>전체 </a:t>
            </a:r>
            <a:r>
              <a:rPr lang="en-US" altLang="ko-KR" sz="900" dirty="0" smtClean="0"/>
              <a:t>(all), BD codes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내용 </a:t>
            </a:r>
            <a:r>
              <a:rPr lang="en-US" altLang="ko-KR" sz="900" dirty="0"/>
              <a:t>: {</a:t>
            </a:r>
            <a:r>
              <a:rPr lang="en-US" altLang="ko-KR" sz="900" dirty="0" smtClean="0"/>
              <a:t>content} LIKE</a:t>
            </a:r>
          </a:p>
          <a:p>
            <a:r>
              <a:rPr lang="en-US" altLang="ko-KR" sz="900" dirty="0" smtClean="0"/>
              <a:t>3. grid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logic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DB: </a:t>
            </a:r>
            <a:r>
              <a:rPr lang="en-US" altLang="ko-KR" sz="900" dirty="0" err="1"/>
              <a:t>st_board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/>
              <a:t>     </a:t>
            </a:r>
            <a:r>
              <a:rPr lang="en-US" altLang="ko-KR" sz="900" dirty="0" smtClean="0"/>
              <a:t>condition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set by search options</a:t>
            </a:r>
          </a:p>
          <a:p>
            <a:r>
              <a:rPr lang="en-US" altLang="ko-KR" sz="900" dirty="0"/>
              <a:t>     </a:t>
            </a:r>
            <a:r>
              <a:rPr lang="en-US" altLang="ko-KR" sz="900" dirty="0" smtClean="0"/>
              <a:t>sort</a:t>
            </a:r>
            <a:r>
              <a:rPr lang="en-US" altLang="ko-KR" sz="900" dirty="0"/>
              <a:t>: </a:t>
            </a:r>
            <a:r>
              <a:rPr lang="en-US" altLang="ko-KR" sz="900" dirty="0" err="1"/>
              <a:t>reg_date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DESC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columns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게시글 종류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post_type</a:t>
            </a:r>
            <a:r>
              <a:rPr lang="en-US" altLang="ko-KR" sz="900" dirty="0" smtClean="0"/>
              <a:t>} (show code name)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제목 </a:t>
            </a:r>
            <a:r>
              <a:rPr lang="en-US" altLang="ko-KR" sz="900" dirty="0"/>
              <a:t>: {subject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  - if clicks, move to the modify page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</a:t>
            </a:r>
            <a:r>
              <a:rPr lang="ko-KR" altLang="en-US" sz="900" dirty="0" smtClean="0"/>
              <a:t>상단 게시 여부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notice_yn</a:t>
            </a:r>
            <a:r>
              <a:rPr lang="en-US" altLang="ko-KR" sz="900" dirty="0" smtClean="0"/>
              <a:t>} (</a:t>
            </a:r>
            <a:r>
              <a:rPr lang="ko-KR" altLang="en-US" sz="900" dirty="0" smtClean="0"/>
              <a:t>여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부</a:t>
            </a:r>
            <a:r>
              <a:rPr lang="en-US" altLang="ko-KR" sz="900" dirty="0" smtClean="0"/>
              <a:t>: Y/N)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d) </a:t>
            </a:r>
            <a:r>
              <a:rPr lang="ko-KR" altLang="en-US" sz="900" dirty="0" smtClean="0"/>
              <a:t>링크 </a:t>
            </a:r>
            <a:r>
              <a:rPr lang="en-US" altLang="ko-KR" sz="900" dirty="0" smtClean="0"/>
              <a:t>URL</a:t>
            </a:r>
            <a:r>
              <a:rPr lang="ko-KR" altLang="en-US" sz="900" dirty="0" smtClean="0"/>
              <a:t>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link_url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e) </a:t>
            </a:r>
            <a:r>
              <a:rPr lang="ko-KR" altLang="en-US" sz="900" dirty="0" smtClean="0"/>
              <a:t>상단 게시 기간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notice_start_date</a:t>
            </a:r>
            <a:r>
              <a:rPr lang="en-US" altLang="ko-KR" sz="900" dirty="0"/>
              <a:t>} ~ {</a:t>
            </a:r>
            <a:r>
              <a:rPr lang="en-US" altLang="ko-KR" sz="900" dirty="0" err="1" smtClean="0"/>
              <a:t>notice_end_date</a:t>
            </a:r>
            <a:r>
              <a:rPr lang="en-US" altLang="ko-KR" sz="900" dirty="0" smtClean="0"/>
              <a:t>} (if NULL, show empty)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4.buttons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추가 </a:t>
            </a:r>
            <a:r>
              <a:rPr lang="en-US" altLang="ko-KR" sz="900" dirty="0" smtClean="0"/>
              <a:t>(add) : if clicks, move to the add page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삭제 </a:t>
            </a:r>
            <a:r>
              <a:rPr lang="en-US" altLang="ko-KR" sz="900" dirty="0" smtClean="0"/>
              <a:t>(delete)</a:t>
            </a:r>
            <a:br>
              <a:rPr lang="en-US" altLang="ko-KR" sz="900" dirty="0" smtClean="0"/>
            </a:br>
            <a:r>
              <a:rPr lang="en-US" altLang="ko-KR" sz="900" dirty="0" smtClean="0"/>
              <a:t>    - if no selection, alert common no-selection msg.</a:t>
            </a:r>
            <a:br>
              <a:rPr lang="en-US" altLang="ko-KR" sz="900" dirty="0" smtClean="0"/>
            </a:br>
            <a:r>
              <a:rPr lang="en-US" altLang="ko-KR" sz="900" dirty="0" smtClean="0"/>
              <a:t>    - if clicks, show common delete confirm msg.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- if YES, do the process </a:t>
            </a:r>
            <a:r>
              <a:rPr lang="en-US" altLang="ko-KR" sz="900" dirty="0">
                <a:latin typeface="+mn-ea"/>
              </a:rPr>
              <a:t>and alert common delete complete </a:t>
            </a:r>
            <a:r>
              <a:rPr lang="en-US" altLang="ko-KR" sz="900" dirty="0" err="1" smtClean="0">
                <a:latin typeface="+mn-ea"/>
              </a:rPr>
              <a:t>msg</a:t>
            </a:r>
            <a:r>
              <a:rPr lang="en-US" altLang="ko-KR" sz="900" dirty="0" smtClean="0">
                <a:latin typeface="+mn-ea"/>
              </a:rPr>
              <a:t> and reload the grid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 [PROCESS]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 DELETE </a:t>
            </a:r>
            <a:r>
              <a:rPr lang="en-US" altLang="ko-KR" sz="900" dirty="0" err="1" smtClean="0"/>
              <a:t>st_board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109167623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6362963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게시글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정보가 관리자에 의해 작성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저장된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추가할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체크박스 모두 비활성화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8392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27734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46494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152293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게시글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공지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AD-06-0002(1)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6E22962-23E4-A1E5-C71F-C5AE67F0A1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54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53C6220-85A3-520E-D1CD-A14CDACA1C84}"/>
              </a:ext>
            </a:extLst>
          </p:cNvPr>
          <p:cNvSpPr txBox="1"/>
          <p:nvPr/>
        </p:nvSpPr>
        <p:spPr>
          <a:xfrm>
            <a:off x="336150" y="785422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공지 관리  </a:t>
            </a:r>
            <a:r>
              <a:rPr lang="en-US" altLang="ko-KR" sz="900"/>
              <a:t>&gt; </a:t>
            </a:r>
            <a:r>
              <a:rPr lang="ko-KR" altLang="en-US" sz="900"/>
              <a:t>게시글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129EA7EC-0EF0-8CF8-8EBE-6DFB29A69ED7}"/>
              </a:ext>
            </a:extLst>
          </p:cNvPr>
          <p:cNvCxnSpPr>
            <a:cxnSpLocks/>
          </p:cNvCxnSpPr>
          <p:nvPr/>
        </p:nvCxnSpPr>
        <p:spPr>
          <a:xfrm>
            <a:off x="361660" y="1090406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6D637A49-0F2C-983B-B63B-7BF11428E134}"/>
              </a:ext>
            </a:extLst>
          </p:cNvPr>
          <p:cNvGrpSpPr/>
          <p:nvPr/>
        </p:nvGrpSpPr>
        <p:grpSpPr>
          <a:xfrm rot="5400000">
            <a:off x="2285484" y="77835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16102C-389C-CEFB-5686-CE7FE45751B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5D9F4DEE-DEA0-3B59-635C-E36F9F4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1BBC2306-F9EB-5BE0-BC67-2D7500B184A1}"/>
              </a:ext>
            </a:extLst>
          </p:cNvPr>
          <p:cNvSpPr txBox="1"/>
          <p:nvPr/>
        </p:nvSpPr>
        <p:spPr>
          <a:xfrm>
            <a:off x="253808" y="1407988"/>
            <a:ext cx="1087705" cy="4889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게시글 종류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상단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상단 게시 기간</a:t>
            </a:r>
            <a:endParaRPr lang="en-US" altLang="ko-KR" sz="900"/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링크 </a:t>
            </a:r>
            <a:r>
              <a:rPr lang="en-US" altLang="ko-KR" sz="900"/>
              <a:t>URL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첨부 파일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41" name="사각형: 둥근 모서리 140">
            <a:extLst>
              <a:ext uri="{FF2B5EF4-FFF2-40B4-BE49-F238E27FC236}">
                <a16:creationId xmlns:a16="http://schemas.microsoft.com/office/drawing/2014/main" id="{E3654336-750F-F604-6B4D-FAE090623570}"/>
              </a:ext>
            </a:extLst>
          </p:cNvPr>
          <p:cNvSpPr/>
          <p:nvPr/>
        </p:nvSpPr>
        <p:spPr>
          <a:xfrm>
            <a:off x="6958176" y="29848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42" name="사각형: 둥근 모서리 141">
            <a:extLst>
              <a:ext uri="{FF2B5EF4-FFF2-40B4-BE49-F238E27FC236}">
                <a16:creationId xmlns:a16="http://schemas.microsoft.com/office/drawing/2014/main" id="{9B0C0E79-B301-C38C-3BC5-4B36BA94DC21}"/>
              </a:ext>
            </a:extLst>
          </p:cNvPr>
          <p:cNvSpPr/>
          <p:nvPr/>
        </p:nvSpPr>
        <p:spPr>
          <a:xfrm>
            <a:off x="6362611" y="29848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43" name="사각형: 둥근 모서리 142">
            <a:extLst>
              <a:ext uri="{FF2B5EF4-FFF2-40B4-BE49-F238E27FC236}">
                <a16:creationId xmlns:a16="http://schemas.microsoft.com/office/drawing/2014/main" id="{24F9C6A4-AE46-4BED-F093-75AD862B5F5A}"/>
              </a:ext>
            </a:extLst>
          </p:cNvPr>
          <p:cNvSpPr/>
          <p:nvPr/>
        </p:nvSpPr>
        <p:spPr>
          <a:xfrm>
            <a:off x="1276062" y="1447159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3FABC150-1DD0-8E60-BC1F-454204764F18}"/>
              </a:ext>
            </a:extLst>
          </p:cNvPr>
          <p:cNvSpPr/>
          <p:nvPr/>
        </p:nvSpPr>
        <p:spPr>
          <a:xfrm>
            <a:off x="1277182" y="1805627"/>
            <a:ext cx="2263342" cy="51744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45" name="사각형: 둥근 모서리 144">
            <a:extLst>
              <a:ext uri="{FF2B5EF4-FFF2-40B4-BE49-F238E27FC236}">
                <a16:creationId xmlns:a16="http://schemas.microsoft.com/office/drawing/2014/main" id="{BE4259F1-D94F-184A-D21D-0BC88890FF29}"/>
              </a:ext>
            </a:extLst>
          </p:cNvPr>
          <p:cNvSpPr/>
          <p:nvPr/>
        </p:nvSpPr>
        <p:spPr>
          <a:xfrm>
            <a:off x="1276062" y="4585647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149" name="그래픽 148" descr="확인 표시 단색으로 채워진">
            <a:extLst>
              <a:ext uri="{FF2B5EF4-FFF2-40B4-BE49-F238E27FC236}">
                <a16:creationId xmlns:a16="http://schemas.microsoft.com/office/drawing/2014/main" id="{33722710-99A1-8242-128C-9056FF204D8D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06601" y="2320774"/>
            <a:ext cx="82916" cy="126261"/>
          </a:xfrm>
          <a:prstGeom prst="rect">
            <a:avLst/>
          </a:prstGeom>
        </p:spPr>
      </p:pic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89FAABB4-B7E0-F0F7-ECA3-E5DDD4F4E167}"/>
              </a:ext>
            </a:extLst>
          </p:cNvPr>
          <p:cNvGrpSpPr/>
          <p:nvPr/>
        </p:nvGrpSpPr>
        <p:grpSpPr>
          <a:xfrm>
            <a:off x="6639568" y="2753948"/>
            <a:ext cx="244417" cy="258694"/>
            <a:chOff x="1098607" y="3056422"/>
            <a:chExt cx="244417" cy="258694"/>
          </a:xfrm>
        </p:grpSpPr>
        <p:sp>
          <p:nvSpPr>
            <p:cNvPr id="154" name="이등변 삼각형 153">
              <a:extLst>
                <a:ext uri="{FF2B5EF4-FFF2-40B4-BE49-F238E27FC236}">
                  <a16:creationId xmlns:a16="http://schemas.microsoft.com/office/drawing/2014/main" id="{DEAF9DB7-880B-7055-8F69-739A8D731BC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5" name="그룹 154">
              <a:extLst>
                <a:ext uri="{FF2B5EF4-FFF2-40B4-BE49-F238E27FC236}">
                  <a16:creationId xmlns:a16="http://schemas.microsoft.com/office/drawing/2014/main" id="{8722E4F7-0EC8-B964-3375-F0B707784EE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6" name="Oval 593">
                <a:extLst>
                  <a:ext uri="{FF2B5EF4-FFF2-40B4-BE49-F238E27FC236}">
                    <a16:creationId xmlns:a16="http://schemas.microsoft.com/office/drawing/2014/main" id="{EBF9C998-749F-7CDF-DEE8-C91405994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7" name="TextBox 14">
                <a:extLst>
                  <a:ext uri="{FF2B5EF4-FFF2-40B4-BE49-F238E27FC236}">
                    <a16:creationId xmlns:a16="http://schemas.microsoft.com/office/drawing/2014/main" id="{7B2E7E3C-A7EA-5F49-756E-9F840F5E9D8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8" name="그룹 157">
            <a:extLst>
              <a:ext uri="{FF2B5EF4-FFF2-40B4-BE49-F238E27FC236}">
                <a16:creationId xmlns:a16="http://schemas.microsoft.com/office/drawing/2014/main" id="{C4D82354-F3F1-7BCC-5337-ECA3EB22F98B}"/>
              </a:ext>
            </a:extLst>
          </p:cNvPr>
          <p:cNvGrpSpPr/>
          <p:nvPr/>
        </p:nvGrpSpPr>
        <p:grpSpPr>
          <a:xfrm>
            <a:off x="7255854" y="2748554"/>
            <a:ext cx="244417" cy="258694"/>
            <a:chOff x="1098607" y="3056422"/>
            <a:chExt cx="244417" cy="258694"/>
          </a:xfrm>
        </p:grpSpPr>
        <p:sp>
          <p:nvSpPr>
            <p:cNvPr id="159" name="이등변 삼각형 158">
              <a:extLst>
                <a:ext uri="{FF2B5EF4-FFF2-40B4-BE49-F238E27FC236}">
                  <a16:creationId xmlns:a16="http://schemas.microsoft.com/office/drawing/2014/main" id="{AFFAF5B5-B100-4CB0-43DA-AA8C3407D43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0" name="그룹 159">
              <a:extLst>
                <a:ext uri="{FF2B5EF4-FFF2-40B4-BE49-F238E27FC236}">
                  <a16:creationId xmlns:a16="http://schemas.microsoft.com/office/drawing/2014/main" id="{2BC073CD-07C2-6477-307F-972AA290D84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1" name="Oval 593">
                <a:extLst>
                  <a:ext uri="{FF2B5EF4-FFF2-40B4-BE49-F238E27FC236}">
                    <a16:creationId xmlns:a16="http://schemas.microsoft.com/office/drawing/2014/main" id="{6DB14675-8386-8CD9-A17A-9884CEA19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2" name="TextBox 14">
                <a:extLst>
                  <a:ext uri="{FF2B5EF4-FFF2-40B4-BE49-F238E27FC236}">
                    <a16:creationId xmlns:a16="http://schemas.microsoft.com/office/drawing/2014/main" id="{BD6ABE78-16F9-46C4-2956-051F57DC66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BBBDB402-1B65-7D9F-964D-E9FFC559E065}"/>
              </a:ext>
            </a:extLst>
          </p:cNvPr>
          <p:cNvSpPr txBox="1"/>
          <p:nvPr/>
        </p:nvSpPr>
        <p:spPr>
          <a:xfrm>
            <a:off x="207665" y="142426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E66F951B-399B-9EB0-C261-A7533236B332}"/>
              </a:ext>
            </a:extLst>
          </p:cNvPr>
          <p:cNvSpPr txBox="1"/>
          <p:nvPr/>
        </p:nvSpPr>
        <p:spPr>
          <a:xfrm>
            <a:off x="204945" y="243619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FF60B52B-B1F4-2C31-F461-7695F7D62CF2}"/>
              </a:ext>
            </a:extLst>
          </p:cNvPr>
          <p:cNvSpPr txBox="1"/>
          <p:nvPr/>
        </p:nvSpPr>
        <p:spPr>
          <a:xfrm>
            <a:off x="204945" y="286626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A0129C26-8D16-F35D-84EE-A0EBEC14F9D3}"/>
              </a:ext>
            </a:extLst>
          </p:cNvPr>
          <p:cNvSpPr txBox="1"/>
          <p:nvPr/>
        </p:nvSpPr>
        <p:spPr>
          <a:xfrm>
            <a:off x="204945" y="392114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810B59AA-D8BE-3454-185F-45E5CF93184E}"/>
              </a:ext>
            </a:extLst>
          </p:cNvPr>
          <p:cNvSpPr/>
          <p:nvPr/>
        </p:nvSpPr>
        <p:spPr>
          <a:xfrm>
            <a:off x="1276062" y="2468330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BA84FF78-E896-D9AB-9145-CD0E0BA50520}"/>
              </a:ext>
            </a:extLst>
          </p:cNvPr>
          <p:cNvSpPr txBox="1"/>
          <p:nvPr/>
        </p:nvSpPr>
        <p:spPr>
          <a:xfrm>
            <a:off x="217505" y="18170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0" name="Box">
            <a:extLst>
              <a:ext uri="{FF2B5EF4-FFF2-40B4-BE49-F238E27FC236}">
                <a16:creationId xmlns:a16="http://schemas.microsoft.com/office/drawing/2014/main" id="{1986DD02-20DF-1904-8CCB-9485BD67C65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1174" y="3549477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54E14404-2FBA-80A2-3953-7BF9DE96B4BF}"/>
              </a:ext>
            </a:extLst>
          </p:cNvPr>
          <p:cNvSpPr txBox="1"/>
          <p:nvPr/>
        </p:nvSpPr>
        <p:spPr>
          <a:xfrm>
            <a:off x="1418474" y="3503117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172" name="그래픽 171" descr="확인 표시 단색으로 채워진">
            <a:extLst>
              <a:ext uri="{FF2B5EF4-FFF2-40B4-BE49-F238E27FC236}">
                <a16:creationId xmlns:a16="http://schemas.microsoft.com/office/drawing/2014/main" id="{31C5E03F-B887-F50D-DA2E-10F62DB105F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44101" y="3545525"/>
            <a:ext cx="82916" cy="126261"/>
          </a:xfrm>
          <a:prstGeom prst="rect">
            <a:avLst/>
          </a:prstGeom>
        </p:spPr>
      </p:pic>
      <p:sp>
        <p:nvSpPr>
          <p:cNvPr id="173" name="Box">
            <a:extLst>
              <a:ext uri="{FF2B5EF4-FFF2-40B4-BE49-F238E27FC236}">
                <a16:creationId xmlns:a16="http://schemas.microsoft.com/office/drawing/2014/main" id="{5B3ADB54-017A-94FF-39CE-AE6D7486374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16233" y="3549477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D192575A-FE30-C3AE-E65F-C7A007B0888E}"/>
              </a:ext>
            </a:extLst>
          </p:cNvPr>
          <p:cNvSpPr txBox="1"/>
          <p:nvPr/>
        </p:nvSpPr>
        <p:spPr>
          <a:xfrm>
            <a:off x="1813533" y="3503117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175" name="사각형: 둥근 모서리 174">
            <a:extLst>
              <a:ext uri="{FF2B5EF4-FFF2-40B4-BE49-F238E27FC236}">
                <a16:creationId xmlns:a16="http://schemas.microsoft.com/office/drawing/2014/main" id="{17E482CF-1D32-B4B4-D8C7-306CF9004773}"/>
              </a:ext>
            </a:extLst>
          </p:cNvPr>
          <p:cNvSpPr/>
          <p:nvPr/>
        </p:nvSpPr>
        <p:spPr>
          <a:xfrm>
            <a:off x="1276062" y="3754680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6" name="사각형: 둥근 모서리 175">
            <a:extLst>
              <a:ext uri="{FF2B5EF4-FFF2-40B4-BE49-F238E27FC236}">
                <a16:creationId xmlns:a16="http://schemas.microsoft.com/office/drawing/2014/main" id="{6A2797FC-28D4-1621-6EBD-72F45AAEBF03}"/>
              </a:ext>
            </a:extLst>
          </p:cNvPr>
          <p:cNvSpPr/>
          <p:nvPr/>
        </p:nvSpPr>
        <p:spPr>
          <a:xfrm>
            <a:off x="1276062" y="4994229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77" name="사각형: 둥근 모서리 176">
            <a:extLst>
              <a:ext uri="{FF2B5EF4-FFF2-40B4-BE49-F238E27FC236}">
                <a16:creationId xmlns:a16="http://schemas.microsoft.com/office/drawing/2014/main" id="{C7B480BF-F0FA-AFAE-46CD-8375A8B37795}"/>
              </a:ext>
            </a:extLst>
          </p:cNvPr>
          <p:cNvSpPr/>
          <p:nvPr/>
        </p:nvSpPr>
        <p:spPr>
          <a:xfrm>
            <a:off x="3062186" y="499422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178" name="직사각형 177">
            <a:extLst>
              <a:ext uri="{FF2B5EF4-FFF2-40B4-BE49-F238E27FC236}">
                <a16:creationId xmlns:a16="http://schemas.microsoft.com/office/drawing/2014/main" id="{19B66568-B55B-E849-9A1A-31704FBF5EEC}"/>
              </a:ext>
            </a:extLst>
          </p:cNvPr>
          <p:cNvSpPr/>
          <p:nvPr/>
        </p:nvSpPr>
        <p:spPr>
          <a:xfrm>
            <a:off x="1276062" y="5324832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CE2BCF11-9633-E5A9-0432-089B7AA1A8D6}"/>
              </a:ext>
            </a:extLst>
          </p:cNvPr>
          <p:cNvSpPr txBox="1"/>
          <p:nvPr/>
        </p:nvSpPr>
        <p:spPr>
          <a:xfrm>
            <a:off x="1681237" y="5403832"/>
            <a:ext cx="1472174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첨부 파일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0" name="사각형: 둥근 모서리 179">
            <a:extLst>
              <a:ext uri="{FF2B5EF4-FFF2-40B4-BE49-F238E27FC236}">
                <a16:creationId xmlns:a16="http://schemas.microsoft.com/office/drawing/2014/main" id="{81EA97D4-A0ED-711D-B65E-AA9FB6BBE290}"/>
              </a:ext>
            </a:extLst>
          </p:cNvPr>
          <p:cNvSpPr/>
          <p:nvPr/>
        </p:nvSpPr>
        <p:spPr>
          <a:xfrm>
            <a:off x="1275853" y="4182558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1" name="그림 180" descr="렌치, 도구이(가) 표시된 사진&#10;&#10;자동 생성된 설명">
            <a:extLst>
              <a:ext uri="{FF2B5EF4-FFF2-40B4-BE49-F238E27FC236}">
                <a16:creationId xmlns:a16="http://schemas.microsoft.com/office/drawing/2014/main" id="{36DB1B1A-6D01-B141-A72D-A19A557AFFB6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8791" y="4206091"/>
            <a:ext cx="195806" cy="193744"/>
          </a:xfrm>
          <a:prstGeom prst="rect">
            <a:avLst/>
          </a:prstGeom>
        </p:spPr>
      </p:pic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9DB59DDE-372F-6BA8-0A55-AD3D4A3FEF50}"/>
              </a:ext>
            </a:extLst>
          </p:cNvPr>
          <p:cNvSpPr/>
          <p:nvPr/>
        </p:nvSpPr>
        <p:spPr>
          <a:xfrm>
            <a:off x="2502035" y="417825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3" name="그림 182" descr="렌치, 도구이(가) 표시된 사진&#10;&#10;자동 생성된 설명">
            <a:extLst>
              <a:ext uri="{FF2B5EF4-FFF2-40B4-BE49-F238E27FC236}">
                <a16:creationId xmlns:a16="http://schemas.microsoft.com/office/drawing/2014/main" id="{DB49EB58-3718-2FB3-2E2D-32327C9A65B2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4973" y="4201787"/>
            <a:ext cx="195806" cy="193744"/>
          </a:xfrm>
          <a:prstGeom prst="rect">
            <a:avLst/>
          </a:prstGeom>
        </p:spPr>
      </p:pic>
      <p:sp>
        <p:nvSpPr>
          <p:cNvPr id="184" name="TextBox 183">
            <a:extLst>
              <a:ext uri="{FF2B5EF4-FFF2-40B4-BE49-F238E27FC236}">
                <a16:creationId xmlns:a16="http://schemas.microsoft.com/office/drawing/2014/main" id="{A02A6344-CA41-AF75-95F2-D3CA34F50234}"/>
              </a:ext>
            </a:extLst>
          </p:cNvPr>
          <p:cNvSpPr txBox="1"/>
          <p:nvPr/>
        </p:nvSpPr>
        <p:spPr>
          <a:xfrm>
            <a:off x="2270767" y="4179803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0D14A5F0-9472-BE37-FC34-0EFB71592D2E}"/>
              </a:ext>
            </a:extLst>
          </p:cNvPr>
          <p:cNvSpPr/>
          <p:nvPr/>
        </p:nvSpPr>
        <p:spPr>
          <a:xfrm>
            <a:off x="5333318" y="181090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93" name="사각형: 둥근 모서리 192">
            <a:extLst>
              <a:ext uri="{FF2B5EF4-FFF2-40B4-BE49-F238E27FC236}">
                <a16:creationId xmlns:a16="http://schemas.microsoft.com/office/drawing/2014/main" id="{45B34886-15B4-4B76-36F7-5D4786609092}"/>
              </a:ext>
            </a:extLst>
          </p:cNvPr>
          <p:cNvSpPr/>
          <p:nvPr/>
        </p:nvSpPr>
        <p:spPr>
          <a:xfrm>
            <a:off x="5332930" y="2206398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 hh:mm:ss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4" name="사각형: 둥근 모서리 193">
            <a:extLst>
              <a:ext uri="{FF2B5EF4-FFF2-40B4-BE49-F238E27FC236}">
                <a16:creationId xmlns:a16="http://schemas.microsoft.com/office/drawing/2014/main" id="{3D190C7F-F05C-CED8-740F-6CEC6BEC0E0B}"/>
              </a:ext>
            </a:extLst>
          </p:cNvPr>
          <p:cNvSpPr/>
          <p:nvPr/>
        </p:nvSpPr>
        <p:spPr>
          <a:xfrm>
            <a:off x="6419007" y="181090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5" name="직사각형 194">
            <a:extLst>
              <a:ext uri="{FF2B5EF4-FFF2-40B4-BE49-F238E27FC236}">
                <a16:creationId xmlns:a16="http://schemas.microsoft.com/office/drawing/2014/main" id="{949FAC8F-4F73-71C7-467E-5A7C08CB1DA0}"/>
              </a:ext>
            </a:extLst>
          </p:cNvPr>
          <p:cNvSpPr/>
          <p:nvPr/>
        </p:nvSpPr>
        <p:spPr>
          <a:xfrm>
            <a:off x="4217867" y="1693928"/>
            <a:ext cx="3258922" cy="841490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관리자 정보 및 해당 시간으로 자동 부여</a:t>
            </a:r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ko-KR" altLang="en-US" sz="900">
              <a:solidFill>
                <a:srgbClr val="C00000"/>
              </a:solidFill>
            </a:endParaRPr>
          </a:p>
        </p:txBody>
      </p:sp>
      <p:grpSp>
        <p:nvGrpSpPr>
          <p:cNvPr id="196" name="그룹 195">
            <a:extLst>
              <a:ext uri="{FF2B5EF4-FFF2-40B4-BE49-F238E27FC236}">
                <a16:creationId xmlns:a16="http://schemas.microsoft.com/office/drawing/2014/main" id="{9A432126-ED14-8FF7-54AA-63A2A39F2945}"/>
              </a:ext>
            </a:extLst>
          </p:cNvPr>
          <p:cNvGrpSpPr/>
          <p:nvPr/>
        </p:nvGrpSpPr>
        <p:grpSpPr>
          <a:xfrm rot="5400000">
            <a:off x="7433203" y="20137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7" name="이등변 삼각형 196">
              <a:extLst>
                <a:ext uri="{FF2B5EF4-FFF2-40B4-BE49-F238E27FC236}">
                  <a16:creationId xmlns:a16="http://schemas.microsoft.com/office/drawing/2014/main" id="{FBCB92DB-60E9-3E9A-26D7-08E637E54A0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8" name="Oval 593">
              <a:extLst>
                <a:ext uri="{FF2B5EF4-FFF2-40B4-BE49-F238E27FC236}">
                  <a16:creationId xmlns:a16="http://schemas.microsoft.com/office/drawing/2014/main" id="{E020A820-8417-6774-8E08-0C8106223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99" name="TextBox 198">
            <a:extLst>
              <a:ext uri="{FF2B5EF4-FFF2-40B4-BE49-F238E27FC236}">
                <a16:creationId xmlns:a16="http://schemas.microsoft.com/office/drawing/2014/main" id="{9068415A-1533-B707-1D3A-198C728A6796}"/>
              </a:ext>
            </a:extLst>
          </p:cNvPr>
          <p:cNvSpPr txBox="1"/>
          <p:nvPr/>
        </p:nvSpPr>
        <p:spPr>
          <a:xfrm>
            <a:off x="4386454" y="1777349"/>
            <a:ext cx="1087705" cy="688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 일시</a:t>
            </a:r>
            <a:endParaRPr lang="en-US" altLang="ko-KR" sz="900"/>
          </a:p>
        </p:txBody>
      </p:sp>
      <p:sp>
        <p:nvSpPr>
          <p:cNvPr id="200" name="직사각형 199">
            <a:extLst>
              <a:ext uri="{FF2B5EF4-FFF2-40B4-BE49-F238E27FC236}">
                <a16:creationId xmlns:a16="http://schemas.microsoft.com/office/drawing/2014/main" id="{2E2A4D64-EEFF-5BA2-3BAE-29384113F046}"/>
              </a:ext>
            </a:extLst>
          </p:cNvPr>
          <p:cNvSpPr/>
          <p:nvPr/>
        </p:nvSpPr>
        <p:spPr>
          <a:xfrm>
            <a:off x="0" y="6548597"/>
            <a:ext cx="405188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202" name="직선 연결선 201">
            <a:extLst>
              <a:ext uri="{FF2B5EF4-FFF2-40B4-BE49-F238E27FC236}">
                <a16:creationId xmlns:a16="http://schemas.microsoft.com/office/drawing/2014/main" id="{B67DC183-56A5-1A5E-77F4-C59E6DDBB32E}"/>
              </a:ext>
            </a:extLst>
          </p:cNvPr>
          <p:cNvCxnSpPr>
            <a:cxnSpLocks/>
          </p:cNvCxnSpPr>
          <p:nvPr/>
        </p:nvCxnSpPr>
        <p:spPr>
          <a:xfrm>
            <a:off x="3996920" y="1687878"/>
            <a:ext cx="54963" cy="470453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직사각형 202">
            <a:extLst>
              <a:ext uri="{FF2B5EF4-FFF2-40B4-BE49-F238E27FC236}">
                <a16:creationId xmlns:a16="http://schemas.microsoft.com/office/drawing/2014/main" id="{C4A163AB-87F2-202A-C3D7-29AA23CE3B11}"/>
              </a:ext>
            </a:extLst>
          </p:cNvPr>
          <p:cNvSpPr/>
          <p:nvPr/>
        </p:nvSpPr>
        <p:spPr>
          <a:xfrm>
            <a:off x="3993159" y="1098226"/>
            <a:ext cx="3801010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96EFF8B5-7E02-48E9-9DFD-CBB0FEDABE01}"/>
              </a:ext>
            </a:extLst>
          </p:cNvPr>
          <p:cNvSpPr txBox="1"/>
          <p:nvPr/>
        </p:nvSpPr>
        <p:spPr>
          <a:xfrm>
            <a:off x="1793885" y="1918947"/>
            <a:ext cx="12416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6DAC4A1-7780-E890-475E-25F2B86A4894}"/>
              </a:ext>
            </a:extLst>
          </p:cNvPr>
          <p:cNvSpPr txBox="1"/>
          <p:nvPr/>
        </p:nvSpPr>
        <p:spPr>
          <a:xfrm>
            <a:off x="7848332" y="2262737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FD3443D9-BCAE-ADEE-8FC9-C0F231EFEB40}"/>
              </a:ext>
            </a:extLst>
          </p:cNvPr>
          <p:cNvSpPr/>
          <p:nvPr/>
        </p:nvSpPr>
        <p:spPr>
          <a:xfrm>
            <a:off x="1295477" y="319150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8" name="그림 7" descr="렌치, 도구이(가) 표시된 사진&#10;&#10;자동 생성된 설명">
            <a:extLst>
              <a:ext uri="{FF2B5EF4-FFF2-40B4-BE49-F238E27FC236}">
                <a16:creationId xmlns:a16="http://schemas.microsoft.com/office/drawing/2014/main" id="{EA68A962-D97D-5EFA-4BB6-3E15C8F0195D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68415" y="3215038"/>
            <a:ext cx="195806" cy="193744"/>
          </a:xfrm>
          <a:prstGeom prst="rect">
            <a:avLst/>
          </a:prstGeom>
        </p:spPr>
      </p:pic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8BDC1070-9129-A9EA-5E55-A8809CEEF128}"/>
              </a:ext>
            </a:extLst>
          </p:cNvPr>
          <p:cNvSpPr/>
          <p:nvPr/>
        </p:nvSpPr>
        <p:spPr>
          <a:xfrm>
            <a:off x="2521659" y="318720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0" name="그림 9" descr="렌치, 도구이(가) 표시된 사진&#10;&#10;자동 생성된 설명">
            <a:extLst>
              <a:ext uri="{FF2B5EF4-FFF2-40B4-BE49-F238E27FC236}">
                <a16:creationId xmlns:a16="http://schemas.microsoft.com/office/drawing/2014/main" id="{68431B1A-3DA4-08AD-0740-2DA19EA4E6A3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94597" y="3210734"/>
            <a:ext cx="195806" cy="19374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2077B0F2-89BE-F95C-2238-31D5A820DD4B}"/>
              </a:ext>
            </a:extLst>
          </p:cNvPr>
          <p:cNvSpPr txBox="1"/>
          <p:nvPr/>
        </p:nvSpPr>
        <p:spPr>
          <a:xfrm>
            <a:off x="2290391" y="31887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7" name="Box">
            <a:extLst>
              <a:ext uri="{FF2B5EF4-FFF2-40B4-BE49-F238E27FC236}">
                <a16:creationId xmlns:a16="http://schemas.microsoft.com/office/drawing/2014/main" id="{49739E72-1CB4-052C-14B6-A3E5A44E081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1175" y="2931233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EFE74AA-E40F-7BA9-D19B-C1BE4EC4C960}"/>
              </a:ext>
            </a:extLst>
          </p:cNvPr>
          <p:cNvSpPr txBox="1"/>
          <p:nvPr/>
        </p:nvSpPr>
        <p:spPr>
          <a:xfrm>
            <a:off x="1418474" y="2884873"/>
            <a:ext cx="56791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무제한</a:t>
            </a:r>
          </a:p>
        </p:txBody>
      </p:sp>
      <p:pic>
        <p:nvPicPr>
          <p:cNvPr id="19" name="그래픽 18" descr="확인 표시 단색으로 채워진">
            <a:extLst>
              <a:ext uri="{FF2B5EF4-FFF2-40B4-BE49-F238E27FC236}">
                <a16:creationId xmlns:a16="http://schemas.microsoft.com/office/drawing/2014/main" id="{8F611FDD-92D5-B7EB-F1E9-CFC1B1B1657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44102" y="2927281"/>
            <a:ext cx="82916" cy="126261"/>
          </a:xfrm>
          <a:prstGeom prst="rect">
            <a:avLst/>
          </a:prstGeom>
        </p:spPr>
      </p:pic>
      <p:sp>
        <p:nvSpPr>
          <p:cNvPr id="22" name="직사각형 21">
            <a:extLst>
              <a:ext uri="{FF2B5EF4-FFF2-40B4-BE49-F238E27FC236}">
                <a16:creationId xmlns:a16="http://schemas.microsoft.com/office/drawing/2014/main" id="{E61805EE-2746-FF73-15DB-C869EE4372AA}"/>
              </a:ext>
            </a:extLst>
          </p:cNvPr>
          <p:cNvSpPr/>
          <p:nvPr/>
        </p:nvSpPr>
        <p:spPr>
          <a:xfrm>
            <a:off x="8102593" y="316932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12FA1D9-F23F-D9FE-29F5-B3166B45E19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93" y="347244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645F97C-A603-69D6-4653-E91D7DF5426E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86" y="412679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3B47271-8D98-0C44-7F63-00B67F7C5080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66" y="412679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Close Button">
            <a:extLst>
              <a:ext uri="{FF2B5EF4-FFF2-40B4-BE49-F238E27FC236}">
                <a16:creationId xmlns:a16="http://schemas.microsoft.com/office/drawing/2014/main" id="{93781470-9285-40FE-799D-76FDE8E5A31E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307" y="324862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CEF360D-0AB7-D0CE-DC05-53A6B075D98A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42" y="362139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D7B7CF8-685A-0728-74D9-301FD0A904CB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93" y="318775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94BB6972-CABE-5298-E755-CA3C0244B06F}"/>
              </a:ext>
            </a:extLst>
          </p:cNvPr>
          <p:cNvGrpSpPr/>
          <p:nvPr/>
        </p:nvGrpSpPr>
        <p:grpSpPr>
          <a:xfrm>
            <a:off x="10883418" y="3011735"/>
            <a:ext cx="244417" cy="258694"/>
            <a:chOff x="1098607" y="3056422"/>
            <a:chExt cx="244417" cy="258694"/>
          </a:xfrm>
        </p:grpSpPr>
        <p:sp>
          <p:nvSpPr>
            <p:cNvPr id="30" name="이등변 삼각형 29">
              <a:extLst>
                <a:ext uri="{FF2B5EF4-FFF2-40B4-BE49-F238E27FC236}">
                  <a16:creationId xmlns:a16="http://schemas.microsoft.com/office/drawing/2014/main" id="{CD342EA9-AB22-B6EC-C569-CE9A87246EE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" name="그룹 30">
              <a:extLst>
                <a:ext uri="{FF2B5EF4-FFF2-40B4-BE49-F238E27FC236}">
                  <a16:creationId xmlns:a16="http://schemas.microsoft.com/office/drawing/2014/main" id="{0D4D9F4F-596F-9A2F-072F-F1460D85B97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2" name="Oval 593">
                <a:extLst>
                  <a:ext uri="{FF2B5EF4-FFF2-40B4-BE49-F238E27FC236}">
                    <a16:creationId xmlns:a16="http://schemas.microsoft.com/office/drawing/2014/main" id="{6D7FDC97-1FB3-6FD0-B94C-B275DCF57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" name="TextBox 14">
                <a:extLst>
                  <a:ext uri="{FF2B5EF4-FFF2-40B4-BE49-F238E27FC236}">
                    <a16:creationId xmlns:a16="http://schemas.microsoft.com/office/drawing/2014/main" id="{41C9AD27-A4D0-B30A-C7DA-321DFA1DF40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5AB362F1-91F1-3D5A-CBCC-1C173F2EED44}"/>
              </a:ext>
            </a:extLst>
          </p:cNvPr>
          <p:cNvSpPr/>
          <p:nvPr/>
        </p:nvSpPr>
        <p:spPr>
          <a:xfrm>
            <a:off x="8092507" y="483008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32DB59A-E7D7-B2BF-6649-E3484B3B781C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57307" y="513320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B7AD2B8-4BC9-B6CD-1AAD-35F306D545F4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42800" y="578756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E41D948-61F1-7753-9AB3-67710DA39AC1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71980" y="578756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Close Button">
            <a:extLst>
              <a:ext uri="{FF2B5EF4-FFF2-40B4-BE49-F238E27FC236}">
                <a16:creationId xmlns:a16="http://schemas.microsoft.com/office/drawing/2014/main" id="{E4BF320E-1D00-56BA-96D0-F764F7DDE40A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22221" y="490939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733CF6E-DAF3-C0DC-9C19-5DB88BFA1130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92856" y="528216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A64BFE0-E37F-77E2-3C77-9A56749C3710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92507" y="484852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C2792321-8090-8CDE-BFB1-F13428837071}"/>
              </a:ext>
            </a:extLst>
          </p:cNvPr>
          <p:cNvGrpSpPr/>
          <p:nvPr/>
        </p:nvGrpSpPr>
        <p:grpSpPr>
          <a:xfrm>
            <a:off x="10910255" y="4659247"/>
            <a:ext cx="244417" cy="258694"/>
            <a:chOff x="1098607" y="3056422"/>
            <a:chExt cx="244417" cy="258694"/>
          </a:xfrm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1251EE03-5C20-1F3B-C6BA-8648E96FD06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F2E55087-D31A-2B31-5ADA-ABE04B66C9C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4" name="Oval 593">
                <a:extLst>
                  <a:ext uri="{FF2B5EF4-FFF2-40B4-BE49-F238E27FC236}">
                    <a16:creationId xmlns:a16="http://schemas.microsoft.com/office/drawing/2014/main" id="{F49C882D-9492-159B-D83D-297B90D2B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5" name="TextBox 14">
                <a:extLst>
                  <a:ext uri="{FF2B5EF4-FFF2-40B4-BE49-F238E27FC236}">
                    <a16:creationId xmlns:a16="http://schemas.microsoft.com/office/drawing/2014/main" id="{3F6C597B-4C7C-F57E-B418-320BFF23A2C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7987096" y="1025377"/>
            <a:ext cx="3633537" cy="7017306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navigation` {</a:t>
            </a:r>
          </a:p>
          <a:p>
            <a:r>
              <a:rPr lang="en-US" altLang="ko-KR" sz="900" dirty="0"/>
              <a:t> </a:t>
            </a:r>
            <a:r>
              <a:rPr lang="ko-KR" altLang="en-US" sz="900" dirty="0"/>
              <a:t>공지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게시글 관리 </a:t>
            </a:r>
            <a:r>
              <a:rPr lang="en-US" altLang="ko-KR" sz="900" dirty="0"/>
              <a:t>(post management</a:t>
            </a:r>
            <a:r>
              <a:rPr lang="en-US" altLang="ko-KR" sz="900" dirty="0" smtClean="0"/>
              <a:t>) &gt; </a:t>
            </a:r>
            <a:r>
              <a:rPr lang="ko-KR" altLang="en-US" sz="900" b="1" dirty="0" smtClean="0"/>
              <a:t>상세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(details)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1.. Fields</a:t>
            </a:r>
          </a:p>
          <a:p>
            <a:r>
              <a:rPr lang="en-US" altLang="ko-KR" sz="900" dirty="0" smtClean="0"/>
              <a:t>  0</a:t>
            </a:r>
            <a:r>
              <a:rPr lang="en-US" altLang="ko-KR" sz="900" dirty="0"/>
              <a:t>) common</a:t>
            </a:r>
          </a:p>
          <a:p>
            <a:r>
              <a:rPr lang="en-US" altLang="ko-KR" sz="900" dirty="0"/>
              <a:t>     - if field is required, append</a:t>
            </a:r>
            <a:r>
              <a:rPr lang="en-US" altLang="ko-KR" sz="900" b="1" dirty="0"/>
              <a:t> * (red) </a:t>
            </a:r>
            <a:r>
              <a:rPr lang="en-US" altLang="ko-KR" sz="900" dirty="0"/>
              <a:t>before field </a:t>
            </a:r>
            <a:r>
              <a:rPr lang="en-US" altLang="ko-KR" sz="900" dirty="0" smtClean="0"/>
              <a:t>label</a:t>
            </a:r>
            <a:endParaRPr lang="en-US" altLang="ko-KR" sz="900" dirty="0"/>
          </a:p>
          <a:p>
            <a:r>
              <a:rPr lang="en-US" altLang="ko-KR" sz="900" dirty="0"/>
              <a:t>  </a:t>
            </a:r>
            <a:r>
              <a:rPr lang="en-US" altLang="ko-KR" sz="900" dirty="0" smtClean="0"/>
              <a:t>1) </a:t>
            </a:r>
            <a:r>
              <a:rPr lang="ko-KR" altLang="en-US" sz="900" dirty="0"/>
              <a:t>제목 </a:t>
            </a:r>
            <a:r>
              <a:rPr lang="en-US" altLang="ko-KR" sz="900" dirty="0"/>
              <a:t>: {subject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 smtClean="0"/>
              <a:t>    </a:t>
            </a:r>
            <a:r>
              <a:rPr lang="en-US" altLang="ko-KR" sz="900" dirty="0"/>
              <a:t>a) </a:t>
            </a:r>
            <a:r>
              <a:rPr lang="en-US" altLang="ko-KR" sz="900" dirty="0" err="1"/>
              <a:t>inputbox</a:t>
            </a:r>
            <a:endParaRPr lang="en-US" altLang="ko-KR" sz="900" dirty="0"/>
          </a:p>
          <a:p>
            <a:r>
              <a:rPr lang="en-US" altLang="ko-KR" sz="900" dirty="0"/>
              <a:t>       - </a:t>
            </a:r>
            <a:r>
              <a:rPr lang="en-US" altLang="ko-KR" sz="900" dirty="0" smtClean="0"/>
              <a:t>validation: </a:t>
            </a:r>
            <a:r>
              <a:rPr lang="en-US" altLang="ko-KR" sz="900" b="1" dirty="0" smtClean="0"/>
              <a:t>required</a:t>
            </a:r>
            <a:r>
              <a:rPr lang="en-US" altLang="ko-KR" sz="900" dirty="0" smtClean="0"/>
              <a:t>, max length (256 bytes)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내용 </a:t>
            </a:r>
            <a:r>
              <a:rPr lang="en-US" altLang="ko-KR" sz="900" dirty="0" smtClean="0"/>
              <a:t>: {content}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html editor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게시글 종류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post_type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options: </a:t>
            </a:r>
            <a:r>
              <a:rPr lang="ko-KR" altLang="en-US" sz="900" dirty="0" smtClean="0"/>
              <a:t>선택</a:t>
            </a:r>
            <a:r>
              <a:rPr lang="en-US" altLang="ko-KR" sz="900" dirty="0" smtClean="0"/>
              <a:t>(select), BD codes</a:t>
            </a:r>
            <a:br>
              <a:rPr lang="en-US" altLang="ko-KR" sz="900" dirty="0" smtClean="0"/>
            </a:br>
            <a:r>
              <a:rPr lang="en-US" altLang="ko-KR" sz="900" dirty="0" smtClean="0"/>
              <a:t>       - validation: </a:t>
            </a:r>
            <a:r>
              <a:rPr lang="en-US" altLang="ko-KR" sz="900" b="1" dirty="0" smtClean="0"/>
              <a:t>required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4) </a:t>
            </a:r>
            <a:r>
              <a:rPr lang="ko-KR" altLang="en-US" sz="900" dirty="0" smtClean="0"/>
              <a:t>게시 기간 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a) checkbox: </a:t>
            </a:r>
            <a:r>
              <a:rPr lang="ko-KR" altLang="en-US" sz="900" dirty="0" smtClean="0"/>
              <a:t>무제한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post_nolimit_yn</a:t>
            </a:r>
            <a:r>
              <a:rPr lang="en-US" altLang="ko-KR" sz="900" dirty="0" smtClean="0"/>
              <a:t>} (check/uncheck: Y/N) – default: check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b) 2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/ </a:t>
            </a:r>
            <a:r>
              <a:rPr lang="en-US" altLang="ko-KR" sz="900" dirty="0" err="1" smtClean="0"/>
              <a:t>datepicker</a:t>
            </a:r>
            <a:r>
              <a:rPr lang="en-US" altLang="ko-KR" sz="900" dirty="0"/>
              <a:t> : {</a:t>
            </a:r>
            <a:r>
              <a:rPr lang="en-US" altLang="ko-KR" sz="900" dirty="0" err="1" smtClean="0"/>
              <a:t>post_start_date</a:t>
            </a:r>
            <a:r>
              <a:rPr lang="en-US" altLang="ko-KR" sz="900" dirty="0"/>
              <a:t>} {</a:t>
            </a:r>
            <a:r>
              <a:rPr lang="en-US" altLang="ko-KR" sz="900" dirty="0" err="1" smtClean="0"/>
              <a:t>post_end_date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if </a:t>
            </a:r>
            <a:r>
              <a:rPr lang="ko-KR" altLang="en-US" sz="900" dirty="0" smtClean="0"/>
              <a:t>무제한 </a:t>
            </a:r>
            <a:r>
              <a:rPr lang="en-US" altLang="ko-KR" sz="900" dirty="0" smtClean="0"/>
              <a:t>is checked, disable it (if else, enable it)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end date selection &gt;= start date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5) </a:t>
            </a:r>
            <a:r>
              <a:rPr lang="ko-KR" altLang="en-US" sz="900" dirty="0" smtClean="0"/>
              <a:t>상단 게시 여부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notice_yn</a:t>
            </a:r>
            <a:r>
              <a:rPr lang="en-US" altLang="ko-KR" sz="900" dirty="0" smtClean="0"/>
              <a:t>} –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radio button : </a:t>
            </a:r>
            <a:r>
              <a:rPr lang="ko-KR" altLang="en-US" sz="900" dirty="0" smtClean="0"/>
              <a:t>여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부 </a:t>
            </a:r>
            <a:r>
              <a:rPr lang="en-US" altLang="ko-KR" sz="900" dirty="0" smtClean="0"/>
              <a:t>(Y/N) – default (N)</a:t>
            </a:r>
            <a:br>
              <a:rPr lang="en-US" altLang="ko-KR" sz="900" dirty="0" smtClean="0"/>
            </a:br>
            <a:r>
              <a:rPr lang="en-US" altLang="ko-KR" sz="900" dirty="0" smtClean="0"/>
              <a:t>      </a:t>
            </a:r>
            <a:r>
              <a:rPr lang="en-US" altLang="ko-KR" sz="900" b="1" dirty="0" smtClean="0"/>
              <a:t>- if Y is selected, enable </a:t>
            </a:r>
            <a:r>
              <a:rPr lang="ko-KR" altLang="en-US" sz="900" b="1" dirty="0" smtClean="0"/>
              <a:t>정렬 순번 </a:t>
            </a:r>
            <a:r>
              <a:rPr lang="en-US" altLang="ko-KR" sz="900" b="1" dirty="0" smtClean="0"/>
              <a:t>/ </a:t>
            </a:r>
            <a:r>
              <a:rPr lang="ko-KR" altLang="en-US" sz="900" b="1" dirty="0" smtClean="0"/>
              <a:t>상단 게시 기간 </a:t>
            </a:r>
            <a:r>
              <a:rPr lang="en-US" altLang="ko-KR" sz="900" b="1" dirty="0" smtClean="0"/>
              <a:t>fields</a:t>
            </a:r>
            <a:br>
              <a:rPr lang="en-US" altLang="ko-KR" sz="900" b="1" dirty="0" smtClean="0"/>
            </a:br>
            <a:r>
              <a:rPr lang="en-US" altLang="ko-KR" sz="900" b="1" dirty="0" smtClean="0"/>
              <a:t>      - if N is selected, clear &amp; disable </a:t>
            </a:r>
            <a:r>
              <a:rPr lang="ko-KR" altLang="en-US" sz="900" b="1" dirty="0" smtClean="0"/>
              <a:t>정렬 </a:t>
            </a:r>
            <a:r>
              <a:rPr lang="ko-KR" altLang="en-US" sz="900" b="1" dirty="0"/>
              <a:t>순번 </a:t>
            </a:r>
            <a:r>
              <a:rPr lang="en-US" altLang="ko-KR" sz="900" b="1" dirty="0"/>
              <a:t>/ </a:t>
            </a:r>
            <a:r>
              <a:rPr lang="ko-KR" altLang="en-US" sz="900" b="1" dirty="0"/>
              <a:t>상단 게시 기간 </a:t>
            </a:r>
            <a:r>
              <a:rPr lang="en-US" altLang="ko-KR" sz="900" b="1" dirty="0" smtClean="0"/>
              <a:t>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6) - </a:t>
            </a:r>
            <a:r>
              <a:rPr lang="ko-KR" altLang="en-US" sz="900" dirty="0" smtClean="0"/>
              <a:t>정렬 순번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notice_seq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 a) </a:t>
            </a:r>
            <a:r>
              <a:rPr lang="en-US" altLang="ko-KR" sz="900" dirty="0" err="1" smtClean="0"/>
              <a:t>inputbox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validation: number, min (&gt; 0)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7) – </a:t>
            </a:r>
            <a:r>
              <a:rPr lang="ko-KR" altLang="en-US" sz="900" dirty="0" smtClean="0"/>
              <a:t>상단 게시 기간 </a:t>
            </a:r>
            <a:r>
              <a:rPr lang="en-US" altLang="ko-KR" sz="900" dirty="0" smtClean="0"/>
              <a:t>:</a:t>
            </a:r>
          </a:p>
          <a:p>
            <a:r>
              <a:rPr lang="en-US" altLang="ko-KR" sz="900" dirty="0" smtClean="0"/>
              <a:t>    a) </a:t>
            </a:r>
            <a:r>
              <a:rPr lang="en-US" altLang="ko-KR" sz="900" dirty="0"/>
              <a:t>2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 / </a:t>
            </a:r>
            <a:r>
              <a:rPr lang="en-US" altLang="ko-KR" sz="900" dirty="0" err="1"/>
              <a:t>datepicker</a:t>
            </a:r>
            <a:r>
              <a:rPr lang="en-US" altLang="ko-KR" sz="900" dirty="0"/>
              <a:t> : {</a:t>
            </a:r>
            <a:r>
              <a:rPr lang="en-US" altLang="ko-KR" sz="900" dirty="0" err="1"/>
              <a:t>notice_start_date</a:t>
            </a:r>
            <a:r>
              <a:rPr lang="en-US" altLang="ko-KR" sz="900" dirty="0"/>
              <a:t>} {</a:t>
            </a:r>
            <a:r>
              <a:rPr lang="en-US" altLang="ko-KR" sz="900" dirty="0" err="1"/>
              <a:t>notice_end_date</a:t>
            </a:r>
            <a:r>
              <a:rPr lang="en-US" altLang="ko-KR" sz="900" dirty="0" smtClean="0"/>
              <a:t>}</a:t>
            </a:r>
            <a:endParaRPr lang="en-US" altLang="ko-KR" sz="900" dirty="0"/>
          </a:p>
          <a:p>
            <a:r>
              <a:rPr lang="en-US" altLang="ko-KR" sz="900" dirty="0"/>
              <a:t>       - end date selection &gt;= start date</a:t>
            </a:r>
            <a:endParaRPr lang="en-US" altLang="ko-KR" sz="900" dirty="0" smtClean="0"/>
          </a:p>
          <a:p>
            <a:r>
              <a:rPr lang="en-US" altLang="ko-KR" sz="900" dirty="0" smtClean="0"/>
              <a:t>  8) </a:t>
            </a:r>
            <a:r>
              <a:rPr lang="ko-KR" altLang="en-US" sz="900" dirty="0" smtClean="0"/>
              <a:t>링크 </a:t>
            </a:r>
            <a:r>
              <a:rPr lang="en-US" altLang="ko-KR" sz="900" dirty="0"/>
              <a:t>URL : {</a:t>
            </a:r>
            <a:r>
              <a:rPr lang="en-US" altLang="ko-KR" sz="900" dirty="0" err="1" smtClean="0"/>
              <a:t>link_url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9) </a:t>
            </a:r>
            <a:r>
              <a:rPr lang="ko-KR" altLang="en-US" sz="900" dirty="0" smtClean="0"/>
              <a:t>첨부 파일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attach_file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</a:t>
            </a:r>
            <a:r>
              <a:rPr lang="en-US" altLang="ko-KR" sz="900" dirty="0"/>
              <a:t>) </a:t>
            </a:r>
            <a:r>
              <a:rPr lang="ko-KR" altLang="en-US" sz="900" dirty="0"/>
              <a:t>첨부 </a:t>
            </a:r>
            <a:r>
              <a:rPr lang="en-US" altLang="ko-KR" sz="900" dirty="0"/>
              <a:t>(attach) button</a:t>
            </a:r>
          </a:p>
          <a:p>
            <a:r>
              <a:rPr lang="en-US" altLang="ko-KR" sz="900" dirty="0"/>
              <a:t>       - if clicks, select </a:t>
            </a:r>
            <a:r>
              <a:rPr lang="en-US" altLang="ko-KR" sz="900" dirty="0" smtClean="0"/>
              <a:t>file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 b) show selected </a:t>
            </a:r>
            <a:r>
              <a:rPr lang="en-US" altLang="ko-KR" sz="900" dirty="0" smtClean="0"/>
              <a:t>file name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10) </a:t>
            </a:r>
            <a:r>
              <a:rPr lang="ko-KR" altLang="en-US" sz="900" dirty="0" smtClean="0"/>
              <a:t>등록자 </a:t>
            </a:r>
            <a:r>
              <a:rPr lang="en-US" altLang="ko-KR" sz="900" dirty="0" smtClean="0"/>
              <a:t>: username / ID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11) </a:t>
            </a:r>
            <a:r>
              <a:rPr lang="ko-KR" altLang="en-US" sz="900" dirty="0" smtClean="0"/>
              <a:t>등록 일시 </a:t>
            </a:r>
            <a:r>
              <a:rPr lang="en-US" altLang="ko-KR" sz="900" dirty="0" smtClean="0"/>
              <a:t>: {</a:t>
            </a:r>
            <a:r>
              <a:rPr lang="en-US" altLang="ko-KR" sz="900" dirty="0" err="1" smtClean="0"/>
              <a:t>reg_date</a:t>
            </a:r>
            <a:r>
              <a:rPr lang="en-US" altLang="ko-KR" sz="900" dirty="0" smtClean="0"/>
              <a:t>}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3.Buttons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저장 </a:t>
            </a:r>
            <a:r>
              <a:rPr lang="en-US" altLang="ko-KR" sz="900" dirty="0" smtClean="0"/>
              <a:t>(save)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if clicks, process the logic and show common save complete </a:t>
            </a:r>
            <a:r>
              <a:rPr lang="en-US" altLang="ko-KR" sz="900" dirty="0" err="1" smtClean="0"/>
              <a:t>msg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and move to the list page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[PROCESS]</a:t>
            </a:r>
            <a:endParaRPr lang="en-US" altLang="ko-KR" sz="900" dirty="0"/>
          </a:p>
          <a:p>
            <a:r>
              <a:rPr lang="en-US" altLang="ko-KR" sz="900" dirty="0"/>
              <a:t>        UPDATE </a:t>
            </a:r>
            <a:r>
              <a:rPr lang="en-US" altLang="ko-KR" sz="900" dirty="0" err="1"/>
              <a:t>st_board</a:t>
            </a:r>
            <a:endParaRPr lang="en-US" altLang="ko-KR" sz="900" dirty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</a:t>
            </a:r>
            <a:r>
              <a:rPr lang="en-US" altLang="ko-KR" sz="900" dirty="0" err="1" smtClean="0"/>
              <a:t>attach_file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:</a:t>
            </a:r>
            <a:r>
              <a:rPr lang="en-US" altLang="ko-KR" sz="900" b="1" dirty="0"/>
              <a:t> if file is changed, set new </a:t>
            </a:r>
            <a:r>
              <a:rPr lang="en-US" altLang="ko-KR" sz="900" b="1" dirty="0" err="1"/>
              <a:t>file_code</a:t>
            </a:r>
            <a:r>
              <a:rPr lang="en-US" altLang="ko-KR" sz="900" b="1" dirty="0"/>
              <a:t>. (DELETE previous </a:t>
            </a:r>
            <a:r>
              <a:rPr lang="en-US" altLang="ko-KR" sz="900" b="1" dirty="0" err="1"/>
              <a:t>st_files</a:t>
            </a:r>
            <a:r>
              <a:rPr lang="en-US" altLang="ko-KR" sz="900" b="1" dirty="0"/>
              <a:t> data and physical file)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2) </a:t>
            </a:r>
            <a:r>
              <a:rPr lang="ko-KR" altLang="en-US" sz="900" dirty="0" smtClean="0">
                <a:latin typeface="+mn-ea"/>
              </a:rPr>
              <a:t>취소 </a:t>
            </a:r>
            <a:r>
              <a:rPr lang="en-US" altLang="ko-KR" sz="900" dirty="0" smtClean="0">
                <a:latin typeface="+mn-ea"/>
              </a:rPr>
              <a:t>(cancel) : if clicks, move to the list page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446050976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2454853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게시글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27734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46494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30413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게시글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공지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AD-06-0002(2)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6E22962-23E4-A1E5-C71F-C5AE67F0A1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55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53C6220-85A3-520E-D1CD-A14CDACA1C84}"/>
              </a:ext>
            </a:extLst>
          </p:cNvPr>
          <p:cNvSpPr txBox="1"/>
          <p:nvPr/>
        </p:nvSpPr>
        <p:spPr>
          <a:xfrm>
            <a:off x="336150" y="785422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공지 관리  </a:t>
            </a:r>
            <a:r>
              <a:rPr lang="en-US" altLang="ko-KR" sz="900"/>
              <a:t>&gt; </a:t>
            </a:r>
            <a:r>
              <a:rPr lang="ko-KR" altLang="en-US" sz="900"/>
              <a:t>게시글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129EA7EC-0EF0-8CF8-8EBE-6DFB29A69ED7}"/>
              </a:ext>
            </a:extLst>
          </p:cNvPr>
          <p:cNvCxnSpPr>
            <a:cxnSpLocks/>
          </p:cNvCxnSpPr>
          <p:nvPr/>
        </p:nvCxnSpPr>
        <p:spPr>
          <a:xfrm>
            <a:off x="361660" y="1090406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6D637A49-0F2C-983B-B63B-7BF11428E134}"/>
              </a:ext>
            </a:extLst>
          </p:cNvPr>
          <p:cNvGrpSpPr/>
          <p:nvPr/>
        </p:nvGrpSpPr>
        <p:grpSpPr>
          <a:xfrm rot="5400000">
            <a:off x="2285484" y="77835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16102C-389C-CEFB-5686-CE7FE45751B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5D9F4DEE-DEA0-3B59-635C-E36F9F4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1BBC2306-F9EB-5BE0-BC67-2D7500B184A1}"/>
              </a:ext>
            </a:extLst>
          </p:cNvPr>
          <p:cNvSpPr txBox="1"/>
          <p:nvPr/>
        </p:nvSpPr>
        <p:spPr>
          <a:xfrm>
            <a:off x="555812" y="1417824"/>
            <a:ext cx="1087705" cy="42666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게시글 종류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상단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상단 게시 기간</a:t>
            </a:r>
            <a:endParaRPr lang="en-US" altLang="ko-KR" sz="900"/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링크 </a:t>
            </a:r>
            <a:r>
              <a:rPr lang="en-US" altLang="ko-KR" sz="900"/>
              <a:t>URL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첨부 파일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41" name="사각형: 둥근 모서리 140">
            <a:extLst>
              <a:ext uri="{FF2B5EF4-FFF2-40B4-BE49-F238E27FC236}">
                <a16:creationId xmlns:a16="http://schemas.microsoft.com/office/drawing/2014/main" id="{E3654336-750F-F604-6B4D-FAE090623570}"/>
              </a:ext>
            </a:extLst>
          </p:cNvPr>
          <p:cNvSpPr/>
          <p:nvPr/>
        </p:nvSpPr>
        <p:spPr>
          <a:xfrm>
            <a:off x="3571404" y="555354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42" name="사각형: 둥근 모서리 141">
            <a:extLst>
              <a:ext uri="{FF2B5EF4-FFF2-40B4-BE49-F238E27FC236}">
                <a16:creationId xmlns:a16="http://schemas.microsoft.com/office/drawing/2014/main" id="{9B0C0E79-B301-C38C-3BC5-4B36BA94DC21}"/>
              </a:ext>
            </a:extLst>
          </p:cNvPr>
          <p:cNvSpPr/>
          <p:nvPr/>
        </p:nvSpPr>
        <p:spPr>
          <a:xfrm>
            <a:off x="2975839" y="555354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43" name="사각형: 둥근 모서리 142">
            <a:extLst>
              <a:ext uri="{FF2B5EF4-FFF2-40B4-BE49-F238E27FC236}">
                <a16:creationId xmlns:a16="http://schemas.microsoft.com/office/drawing/2014/main" id="{24F9C6A4-AE46-4BED-F093-75AD862B5F5A}"/>
              </a:ext>
            </a:extLst>
          </p:cNvPr>
          <p:cNvSpPr/>
          <p:nvPr/>
        </p:nvSpPr>
        <p:spPr>
          <a:xfrm>
            <a:off x="1578066" y="1456995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3FABC150-1DD0-8E60-BC1F-454204764F18}"/>
              </a:ext>
            </a:extLst>
          </p:cNvPr>
          <p:cNvSpPr/>
          <p:nvPr/>
        </p:nvSpPr>
        <p:spPr>
          <a:xfrm>
            <a:off x="1579186" y="1815463"/>
            <a:ext cx="2263342" cy="51744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45" name="사각형: 둥근 모서리 144">
            <a:extLst>
              <a:ext uri="{FF2B5EF4-FFF2-40B4-BE49-F238E27FC236}">
                <a16:creationId xmlns:a16="http://schemas.microsoft.com/office/drawing/2014/main" id="{BE4259F1-D94F-184A-D21D-0BC88890FF29}"/>
              </a:ext>
            </a:extLst>
          </p:cNvPr>
          <p:cNvSpPr/>
          <p:nvPr/>
        </p:nvSpPr>
        <p:spPr>
          <a:xfrm>
            <a:off x="1578066" y="3963023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149" name="그래픽 148" descr="확인 표시 단색으로 채워진">
            <a:extLst>
              <a:ext uri="{FF2B5EF4-FFF2-40B4-BE49-F238E27FC236}">
                <a16:creationId xmlns:a16="http://schemas.microsoft.com/office/drawing/2014/main" id="{33722710-99A1-8242-128C-9056FF204D8D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08605" y="2330610"/>
            <a:ext cx="82916" cy="126261"/>
          </a:xfrm>
          <a:prstGeom prst="rect">
            <a:avLst/>
          </a:prstGeom>
        </p:spPr>
      </p:pic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89FAABB4-B7E0-F0F7-ECA3-E5DDD4F4E167}"/>
              </a:ext>
            </a:extLst>
          </p:cNvPr>
          <p:cNvGrpSpPr/>
          <p:nvPr/>
        </p:nvGrpSpPr>
        <p:grpSpPr>
          <a:xfrm>
            <a:off x="3252796" y="5322676"/>
            <a:ext cx="244417" cy="258694"/>
            <a:chOff x="1098607" y="3056422"/>
            <a:chExt cx="244417" cy="258694"/>
          </a:xfrm>
        </p:grpSpPr>
        <p:sp>
          <p:nvSpPr>
            <p:cNvPr id="154" name="이등변 삼각형 153">
              <a:extLst>
                <a:ext uri="{FF2B5EF4-FFF2-40B4-BE49-F238E27FC236}">
                  <a16:creationId xmlns:a16="http://schemas.microsoft.com/office/drawing/2014/main" id="{DEAF9DB7-880B-7055-8F69-739A8D731BC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5" name="그룹 154">
              <a:extLst>
                <a:ext uri="{FF2B5EF4-FFF2-40B4-BE49-F238E27FC236}">
                  <a16:creationId xmlns:a16="http://schemas.microsoft.com/office/drawing/2014/main" id="{8722E4F7-0EC8-B964-3375-F0B707784EE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6" name="Oval 593">
                <a:extLst>
                  <a:ext uri="{FF2B5EF4-FFF2-40B4-BE49-F238E27FC236}">
                    <a16:creationId xmlns:a16="http://schemas.microsoft.com/office/drawing/2014/main" id="{EBF9C998-749F-7CDF-DEE8-C91405994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7" name="TextBox 14">
                <a:extLst>
                  <a:ext uri="{FF2B5EF4-FFF2-40B4-BE49-F238E27FC236}">
                    <a16:creationId xmlns:a16="http://schemas.microsoft.com/office/drawing/2014/main" id="{7B2E7E3C-A7EA-5F49-756E-9F840F5E9D8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8" name="그룹 157">
            <a:extLst>
              <a:ext uri="{FF2B5EF4-FFF2-40B4-BE49-F238E27FC236}">
                <a16:creationId xmlns:a16="http://schemas.microsoft.com/office/drawing/2014/main" id="{C4D82354-F3F1-7BCC-5337-ECA3EB22F98B}"/>
              </a:ext>
            </a:extLst>
          </p:cNvPr>
          <p:cNvGrpSpPr/>
          <p:nvPr/>
        </p:nvGrpSpPr>
        <p:grpSpPr>
          <a:xfrm>
            <a:off x="3894299" y="5322676"/>
            <a:ext cx="244417" cy="258694"/>
            <a:chOff x="1098607" y="3056422"/>
            <a:chExt cx="244417" cy="258694"/>
          </a:xfrm>
        </p:grpSpPr>
        <p:sp>
          <p:nvSpPr>
            <p:cNvPr id="159" name="이등변 삼각형 158">
              <a:extLst>
                <a:ext uri="{FF2B5EF4-FFF2-40B4-BE49-F238E27FC236}">
                  <a16:creationId xmlns:a16="http://schemas.microsoft.com/office/drawing/2014/main" id="{AFFAF5B5-B100-4CB0-43DA-AA8C3407D43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0" name="그룹 159">
              <a:extLst>
                <a:ext uri="{FF2B5EF4-FFF2-40B4-BE49-F238E27FC236}">
                  <a16:creationId xmlns:a16="http://schemas.microsoft.com/office/drawing/2014/main" id="{2BC073CD-07C2-6477-307F-972AA290D84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1" name="Oval 593">
                <a:extLst>
                  <a:ext uri="{FF2B5EF4-FFF2-40B4-BE49-F238E27FC236}">
                    <a16:creationId xmlns:a16="http://schemas.microsoft.com/office/drawing/2014/main" id="{6DB14675-8386-8CD9-A17A-9884CEA19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2" name="TextBox 14">
                <a:extLst>
                  <a:ext uri="{FF2B5EF4-FFF2-40B4-BE49-F238E27FC236}">
                    <a16:creationId xmlns:a16="http://schemas.microsoft.com/office/drawing/2014/main" id="{BD6ABE78-16F9-46C4-2956-051F57DC66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BBBDB402-1B65-7D9F-964D-E9FFC559E065}"/>
              </a:ext>
            </a:extLst>
          </p:cNvPr>
          <p:cNvSpPr txBox="1"/>
          <p:nvPr/>
        </p:nvSpPr>
        <p:spPr>
          <a:xfrm>
            <a:off x="509669" y="143409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E66F951B-399B-9EB0-C261-A7533236B332}"/>
              </a:ext>
            </a:extLst>
          </p:cNvPr>
          <p:cNvSpPr txBox="1"/>
          <p:nvPr/>
        </p:nvSpPr>
        <p:spPr>
          <a:xfrm>
            <a:off x="506949" y="244603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FF60B52B-B1F4-2C31-F461-7695F7D62CF2}"/>
              </a:ext>
            </a:extLst>
          </p:cNvPr>
          <p:cNvSpPr txBox="1"/>
          <p:nvPr/>
        </p:nvSpPr>
        <p:spPr>
          <a:xfrm>
            <a:off x="506949" y="287609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A0129C26-8D16-F35D-84EE-A0EBEC14F9D3}"/>
              </a:ext>
            </a:extLst>
          </p:cNvPr>
          <p:cNvSpPr txBox="1"/>
          <p:nvPr/>
        </p:nvSpPr>
        <p:spPr>
          <a:xfrm>
            <a:off x="506949" y="393097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810B59AA-D8BE-3454-185F-45E5CF93184E}"/>
              </a:ext>
            </a:extLst>
          </p:cNvPr>
          <p:cNvSpPr/>
          <p:nvPr/>
        </p:nvSpPr>
        <p:spPr>
          <a:xfrm>
            <a:off x="1578066" y="2478166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BA84FF78-E896-D9AB-9145-CD0E0BA50520}"/>
              </a:ext>
            </a:extLst>
          </p:cNvPr>
          <p:cNvSpPr txBox="1"/>
          <p:nvPr/>
        </p:nvSpPr>
        <p:spPr>
          <a:xfrm>
            <a:off x="519509" y="182685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0" name="Box">
            <a:extLst>
              <a:ext uri="{FF2B5EF4-FFF2-40B4-BE49-F238E27FC236}">
                <a16:creationId xmlns:a16="http://schemas.microsoft.com/office/drawing/2014/main" id="{1986DD02-20DF-1904-8CCB-9485BD67C65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23178" y="2926853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54E14404-2FBA-80A2-3953-7BF9DE96B4BF}"/>
              </a:ext>
            </a:extLst>
          </p:cNvPr>
          <p:cNvSpPr txBox="1"/>
          <p:nvPr/>
        </p:nvSpPr>
        <p:spPr>
          <a:xfrm>
            <a:off x="1720478" y="2880493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172" name="그래픽 171" descr="확인 표시 단색으로 채워진">
            <a:extLst>
              <a:ext uri="{FF2B5EF4-FFF2-40B4-BE49-F238E27FC236}">
                <a16:creationId xmlns:a16="http://schemas.microsoft.com/office/drawing/2014/main" id="{31C5E03F-B887-F50D-DA2E-10F62DB105F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46105" y="2922901"/>
            <a:ext cx="82916" cy="126261"/>
          </a:xfrm>
          <a:prstGeom prst="rect">
            <a:avLst/>
          </a:prstGeom>
        </p:spPr>
      </p:pic>
      <p:sp>
        <p:nvSpPr>
          <p:cNvPr id="173" name="Box">
            <a:extLst>
              <a:ext uri="{FF2B5EF4-FFF2-40B4-BE49-F238E27FC236}">
                <a16:creationId xmlns:a16="http://schemas.microsoft.com/office/drawing/2014/main" id="{5B3ADB54-017A-94FF-39CE-AE6D7486374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18237" y="2926853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D192575A-FE30-C3AE-E65F-C7A007B0888E}"/>
              </a:ext>
            </a:extLst>
          </p:cNvPr>
          <p:cNvSpPr txBox="1"/>
          <p:nvPr/>
        </p:nvSpPr>
        <p:spPr>
          <a:xfrm>
            <a:off x="2115537" y="2880493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175" name="사각형: 둥근 모서리 174">
            <a:extLst>
              <a:ext uri="{FF2B5EF4-FFF2-40B4-BE49-F238E27FC236}">
                <a16:creationId xmlns:a16="http://schemas.microsoft.com/office/drawing/2014/main" id="{17E482CF-1D32-B4B4-D8C7-306CF9004773}"/>
              </a:ext>
            </a:extLst>
          </p:cNvPr>
          <p:cNvSpPr/>
          <p:nvPr/>
        </p:nvSpPr>
        <p:spPr>
          <a:xfrm>
            <a:off x="1578066" y="3132056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6" name="사각형: 둥근 모서리 175">
            <a:extLst>
              <a:ext uri="{FF2B5EF4-FFF2-40B4-BE49-F238E27FC236}">
                <a16:creationId xmlns:a16="http://schemas.microsoft.com/office/drawing/2014/main" id="{6A2797FC-28D4-1621-6EBD-72F45AAEBF03}"/>
              </a:ext>
            </a:extLst>
          </p:cNvPr>
          <p:cNvSpPr/>
          <p:nvPr/>
        </p:nvSpPr>
        <p:spPr>
          <a:xfrm>
            <a:off x="1578066" y="4371605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77" name="사각형: 둥근 모서리 176">
            <a:extLst>
              <a:ext uri="{FF2B5EF4-FFF2-40B4-BE49-F238E27FC236}">
                <a16:creationId xmlns:a16="http://schemas.microsoft.com/office/drawing/2014/main" id="{C7B480BF-F0FA-AFAE-46CD-8375A8B37795}"/>
              </a:ext>
            </a:extLst>
          </p:cNvPr>
          <p:cNvSpPr/>
          <p:nvPr/>
        </p:nvSpPr>
        <p:spPr>
          <a:xfrm>
            <a:off x="3364190" y="437160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178" name="직사각형 177">
            <a:extLst>
              <a:ext uri="{FF2B5EF4-FFF2-40B4-BE49-F238E27FC236}">
                <a16:creationId xmlns:a16="http://schemas.microsoft.com/office/drawing/2014/main" id="{19B66568-B55B-E849-9A1A-31704FBF5EEC}"/>
              </a:ext>
            </a:extLst>
          </p:cNvPr>
          <p:cNvSpPr/>
          <p:nvPr/>
        </p:nvSpPr>
        <p:spPr>
          <a:xfrm>
            <a:off x="1578066" y="4702208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CE2BCF11-9633-E5A9-0432-089B7AA1A8D6}"/>
              </a:ext>
            </a:extLst>
          </p:cNvPr>
          <p:cNvSpPr txBox="1"/>
          <p:nvPr/>
        </p:nvSpPr>
        <p:spPr>
          <a:xfrm>
            <a:off x="1983241" y="4781208"/>
            <a:ext cx="1472174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첨부 파일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0" name="사각형: 둥근 모서리 179">
            <a:extLst>
              <a:ext uri="{FF2B5EF4-FFF2-40B4-BE49-F238E27FC236}">
                <a16:creationId xmlns:a16="http://schemas.microsoft.com/office/drawing/2014/main" id="{81EA97D4-A0ED-711D-B65E-AA9FB6BBE290}"/>
              </a:ext>
            </a:extLst>
          </p:cNvPr>
          <p:cNvSpPr/>
          <p:nvPr/>
        </p:nvSpPr>
        <p:spPr>
          <a:xfrm>
            <a:off x="1577857" y="355993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1" name="그림 180" descr="렌치, 도구이(가) 표시된 사진&#10;&#10;자동 생성된 설명">
            <a:extLst>
              <a:ext uri="{FF2B5EF4-FFF2-40B4-BE49-F238E27FC236}">
                <a16:creationId xmlns:a16="http://schemas.microsoft.com/office/drawing/2014/main" id="{36DB1B1A-6D01-B141-A72D-A19A557AFFB6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50795" y="3583467"/>
            <a:ext cx="195806" cy="193744"/>
          </a:xfrm>
          <a:prstGeom prst="rect">
            <a:avLst/>
          </a:prstGeom>
        </p:spPr>
      </p:pic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9DB59DDE-372F-6BA8-0A55-AD3D4A3FEF50}"/>
              </a:ext>
            </a:extLst>
          </p:cNvPr>
          <p:cNvSpPr/>
          <p:nvPr/>
        </p:nvSpPr>
        <p:spPr>
          <a:xfrm>
            <a:off x="2804039" y="355563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3" name="그림 182" descr="렌치, 도구이(가) 표시된 사진&#10;&#10;자동 생성된 설명">
            <a:extLst>
              <a:ext uri="{FF2B5EF4-FFF2-40B4-BE49-F238E27FC236}">
                <a16:creationId xmlns:a16="http://schemas.microsoft.com/office/drawing/2014/main" id="{DB49EB58-3718-2FB3-2E2D-32327C9A65B2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6977" y="3579163"/>
            <a:ext cx="195806" cy="193744"/>
          </a:xfrm>
          <a:prstGeom prst="rect">
            <a:avLst/>
          </a:prstGeom>
        </p:spPr>
      </p:pic>
      <p:sp>
        <p:nvSpPr>
          <p:cNvPr id="184" name="TextBox 183">
            <a:extLst>
              <a:ext uri="{FF2B5EF4-FFF2-40B4-BE49-F238E27FC236}">
                <a16:creationId xmlns:a16="http://schemas.microsoft.com/office/drawing/2014/main" id="{A02A6344-CA41-AF75-95F2-D3CA34F50234}"/>
              </a:ext>
            </a:extLst>
          </p:cNvPr>
          <p:cNvSpPr txBox="1"/>
          <p:nvPr/>
        </p:nvSpPr>
        <p:spPr>
          <a:xfrm>
            <a:off x="2572771" y="3557179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96EFF8B5-7E02-48E9-9DFD-CBB0FEDABE01}"/>
              </a:ext>
            </a:extLst>
          </p:cNvPr>
          <p:cNvSpPr txBox="1"/>
          <p:nvPr/>
        </p:nvSpPr>
        <p:spPr>
          <a:xfrm>
            <a:off x="2095889" y="1928783"/>
            <a:ext cx="12416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B02EC32-C3BF-D1B3-FC70-D6A810407AE8}"/>
              </a:ext>
            </a:extLst>
          </p:cNvPr>
          <p:cNvSpPr txBox="1"/>
          <p:nvPr/>
        </p:nvSpPr>
        <p:spPr>
          <a:xfrm>
            <a:off x="7837219" y="1758460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8FA209CC-8372-EF9C-0EAE-55C19DB27CA0}"/>
              </a:ext>
            </a:extLst>
          </p:cNvPr>
          <p:cNvSpPr/>
          <p:nvPr/>
        </p:nvSpPr>
        <p:spPr>
          <a:xfrm>
            <a:off x="8027802" y="231129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3F5E8D1-BF3E-4505-A1A6-0222BD317850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92602" y="261440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38D3656-8955-2108-96C5-50517AA7256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78095" y="326876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48ED7EF-6195-86E4-DEBC-4B4952FFC42C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07275" y="326876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118F65A2-971F-8A9E-D2A1-84916BA3E112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57516" y="239059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C56D529-CCEF-39D3-6C54-82D7D4399A7F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28151" y="276336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D3E0139-45EF-5B19-2A21-8468EA6A3ECF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27802" y="232972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4CC9635B-6FBB-0C04-08CA-81DDCD1595E3}"/>
              </a:ext>
            </a:extLst>
          </p:cNvPr>
          <p:cNvGrpSpPr/>
          <p:nvPr/>
        </p:nvGrpSpPr>
        <p:grpSpPr>
          <a:xfrm>
            <a:off x="10808627" y="2153703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F4AFEA3C-08A2-D68E-E085-DE5A14A3ABF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E8AD0166-4C42-9EEB-3D74-0ABA1F0AC15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F36F25C3-093B-2587-3596-B01025D02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8B598344-4B51-EF0B-7286-E6EF7BC9280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02B7D374-2C53-AEB1-1B0F-3719B8B5856D}"/>
              </a:ext>
            </a:extLst>
          </p:cNvPr>
          <p:cNvSpPr/>
          <p:nvPr/>
        </p:nvSpPr>
        <p:spPr>
          <a:xfrm>
            <a:off x="8027802" y="406986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6122420-2E2A-5717-CB77-0B0CE1E6F10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92602" y="437298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11CDBA7-C313-DE28-1075-888D17D805C2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78095" y="502733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144B565-0BD8-4CB6-A2F3-CBD4A5A7EAB0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07275" y="502733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5F348B18-00C6-0918-E92A-72F5430E0F5B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57516" y="414916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91C990F-794C-784F-0EE3-5F5EA80663ED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28151" y="452194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D360DA1-C710-D3F8-D8DE-7B805E615610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27802" y="408830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BDF25F05-F792-F33F-31CE-ED06DA996A38}"/>
              </a:ext>
            </a:extLst>
          </p:cNvPr>
          <p:cNvGrpSpPr/>
          <p:nvPr/>
        </p:nvGrpSpPr>
        <p:grpSpPr>
          <a:xfrm>
            <a:off x="8375225" y="3862872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6CCCDDED-B9D5-A830-3C09-3464DD2FC5C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A22480B2-ABC2-48C4-0370-3BFD94F1D6F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95FD4025-038E-92FF-5592-6F087E32D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0DAF8D09-D414-FF99-B519-78A2654192E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5" name="TextBox 74"/>
          <p:cNvSpPr txBox="1"/>
          <p:nvPr/>
        </p:nvSpPr>
        <p:spPr>
          <a:xfrm>
            <a:off x="7933416" y="1071637"/>
            <a:ext cx="3633537" cy="2169825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navigation` {</a:t>
            </a:r>
          </a:p>
          <a:p>
            <a:r>
              <a:rPr lang="en-US" altLang="ko-KR" sz="900" dirty="0"/>
              <a:t> </a:t>
            </a:r>
            <a:r>
              <a:rPr lang="ko-KR" altLang="en-US" sz="900" dirty="0"/>
              <a:t>공지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게시글 관리 </a:t>
            </a:r>
            <a:r>
              <a:rPr lang="en-US" altLang="ko-KR" sz="900" dirty="0"/>
              <a:t>(post management</a:t>
            </a:r>
            <a:r>
              <a:rPr lang="en-US" altLang="ko-KR" sz="900" dirty="0" smtClean="0"/>
              <a:t>) &gt; </a:t>
            </a:r>
            <a:r>
              <a:rPr lang="ko-KR" altLang="en-US" sz="900" b="1" dirty="0" smtClean="0"/>
              <a:t>추가 </a:t>
            </a:r>
            <a:r>
              <a:rPr lang="en-US" altLang="ko-KR" sz="900" b="1" dirty="0" smtClean="0"/>
              <a:t>(Add)</a:t>
            </a:r>
            <a:endParaRPr lang="en-US" altLang="ko-KR" sz="900" dirty="0" smtClean="0"/>
          </a:p>
          <a:p>
            <a:endParaRPr lang="en-US" altLang="ko-KR" sz="900" dirty="0" smtClean="0"/>
          </a:p>
          <a:p>
            <a:r>
              <a:rPr lang="en-US" altLang="ko-KR" sz="900" dirty="0" smtClean="0"/>
              <a:t>1.. Fields</a:t>
            </a:r>
          </a:p>
          <a:p>
            <a:r>
              <a:rPr lang="en-US" altLang="ko-KR" sz="900" dirty="0" smtClean="0"/>
              <a:t>  - same with the Modify page except </a:t>
            </a:r>
            <a:r>
              <a:rPr lang="ko-KR" altLang="en-US" sz="900" dirty="0" smtClean="0"/>
              <a:t>등록자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등록 일시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</a:t>
            </a:r>
          </a:p>
          <a:p>
            <a:r>
              <a:rPr lang="en-US" altLang="ko-KR" sz="900" dirty="0" smtClean="0"/>
              <a:t>2.Buttons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저장 </a:t>
            </a:r>
            <a:r>
              <a:rPr lang="en-US" altLang="ko-KR" sz="900" dirty="0" smtClean="0"/>
              <a:t>(save)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if clicks, process the logic and show common save complete </a:t>
            </a:r>
            <a:r>
              <a:rPr lang="en-US" altLang="ko-KR" sz="900" dirty="0" err="1" smtClean="0"/>
              <a:t>msg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and move to the list page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[PROCESS]</a:t>
            </a:r>
            <a:endParaRPr lang="en-US" altLang="ko-KR" sz="900" dirty="0">
              <a:latin typeface="+mn-ea"/>
            </a:endParaRPr>
          </a:p>
          <a:p>
            <a:r>
              <a:rPr lang="en-US" altLang="ko-KR" sz="900" dirty="0" smtClean="0">
                <a:latin typeface="+mn-ea"/>
              </a:rPr>
              <a:t>     </a:t>
            </a:r>
            <a:r>
              <a:rPr lang="en-US" altLang="ko-KR" sz="900" dirty="0" smtClean="0"/>
              <a:t>INSERT </a:t>
            </a:r>
            <a:r>
              <a:rPr lang="en-US" altLang="ko-KR" sz="900" dirty="0" err="1"/>
              <a:t>st_board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    </a:t>
            </a:r>
            <a:r>
              <a:rPr lang="en-US" altLang="ko-KR" sz="900" dirty="0" err="1"/>
              <a:t>attach_file</a:t>
            </a:r>
            <a:r>
              <a:rPr lang="en-US" altLang="ko-KR" sz="900" dirty="0"/>
              <a:t> : </a:t>
            </a:r>
            <a:r>
              <a:rPr lang="en-US" altLang="ko-KR" sz="900" b="1" dirty="0"/>
              <a:t>set </a:t>
            </a:r>
            <a:r>
              <a:rPr lang="en-US" altLang="ko-KR" sz="900" b="1" dirty="0" err="1"/>
              <a:t>st_files.file_code</a:t>
            </a:r>
            <a:r>
              <a:rPr lang="en-US" altLang="ko-KR" sz="900" b="1" dirty="0"/>
              <a:t> (short UUID)</a:t>
            </a:r>
          </a:p>
          <a:p>
            <a:r>
              <a:rPr lang="en-US" altLang="ko-KR" sz="900" dirty="0"/>
              <a:t>        </a:t>
            </a:r>
            <a:r>
              <a:rPr lang="en-US" altLang="ko-KR" sz="900" dirty="0" err="1"/>
              <a:t>reg_date</a:t>
            </a:r>
            <a:r>
              <a:rPr lang="en-US" altLang="ko-KR" sz="900" dirty="0"/>
              <a:t> / </a:t>
            </a:r>
            <a:r>
              <a:rPr lang="en-US" altLang="ko-KR" sz="900" dirty="0" err="1"/>
              <a:t>reg_user_no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2) </a:t>
            </a:r>
            <a:r>
              <a:rPr lang="ko-KR" altLang="en-US" sz="900" dirty="0" smtClean="0">
                <a:latin typeface="+mn-ea"/>
              </a:rPr>
              <a:t>취소 </a:t>
            </a:r>
            <a:r>
              <a:rPr lang="en-US" altLang="ko-KR" sz="900" dirty="0" smtClean="0">
                <a:latin typeface="+mn-ea"/>
              </a:rPr>
              <a:t>(cancel) : if clicks, move to the list page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2186949721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7.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온라인몰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3751281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9326267"/>
              </p:ext>
            </p:extLst>
          </p:nvPr>
        </p:nvGraphicFramePr>
        <p:xfrm>
          <a:off x="7794170" y="725881"/>
          <a:ext cx="4397830" cy="4572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쇼핑몰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편집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(1))]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44742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카테고리 삭제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카테고리는 하위에 쇼핑몰이 포함되지 않은 경우에만 삭제할 수 있습니다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.(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아래에 쇼핑몰 정보가 포함된 경우에는 쇼핑몰 정보 수정에서 카테고리를 모두 수정한 후에 빈 경우에만 삭제할 수 있습니다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.)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22810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95946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01593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카테고리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002192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분류의 쇼핑몰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7881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59923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464601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41936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쇼핑몰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29750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쇼핑몰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(2))]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115511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추가 팝업 생성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818037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쇼핑몰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44821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쇼핑몰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0595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592968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401183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쇼핑몰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57</a:t>
            </a:fld>
            <a:endParaRPr lang="ko-KR" altLang="en-US"/>
          </a:p>
        </p:txBody>
      </p: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F62E720E-83A7-0EC6-5BAC-BFDA0241A6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2585619"/>
              </p:ext>
            </p:extLst>
          </p:nvPr>
        </p:nvGraphicFramePr>
        <p:xfrm>
          <a:off x="668183" y="2017051"/>
          <a:ext cx="1231868" cy="3105883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82309">
                  <a:extLst>
                    <a:ext uri="{9D8B030D-6E8A-4147-A177-3AD203B41FA5}">
                      <a16:colId xmlns:a16="http://schemas.microsoft.com/office/drawing/2014/main" val="3341730797"/>
                    </a:ext>
                  </a:extLst>
                </a:gridCol>
                <a:gridCol w="949559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패션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의류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잡화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생활용품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가전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디지털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도서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음반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/DVD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D3BF2998-1206-F2C5-E1DC-36437923D6FB}"/>
              </a:ext>
            </a:extLst>
          </p:cNvPr>
          <p:cNvSpPr txBox="1"/>
          <p:nvPr/>
        </p:nvSpPr>
        <p:spPr>
          <a:xfrm>
            <a:off x="612940" y="1759431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카테고리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5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0AE9C1A3-CBFC-A203-7BC6-C7DB44E4E27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0610" y="5173714"/>
            <a:ext cx="1419423" cy="314369"/>
          </a:xfrm>
          <a:prstGeom prst="rect">
            <a:avLst/>
          </a:prstGeom>
        </p:spPr>
      </p:pic>
      <p:graphicFrame>
        <p:nvGraphicFramePr>
          <p:cNvPr id="17" name="표 15">
            <a:extLst>
              <a:ext uri="{FF2B5EF4-FFF2-40B4-BE49-F238E27FC236}">
                <a16:creationId xmlns:a16="http://schemas.microsoft.com/office/drawing/2014/main" id="{CBBBD754-6496-55BD-0B44-79AA9352C63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691350"/>
              </p:ext>
            </p:extLst>
          </p:nvPr>
        </p:nvGraphicFramePr>
        <p:xfrm>
          <a:off x="2861783" y="2017051"/>
          <a:ext cx="3973903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512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69088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832167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582930">
                  <a:extLst>
                    <a:ext uri="{9D8B030D-6E8A-4147-A177-3AD203B41FA5}">
                      <a16:colId xmlns:a16="http://schemas.microsoft.com/office/drawing/2014/main" val="1923576228"/>
                    </a:ext>
                  </a:extLst>
                </a:gridCol>
                <a:gridCol w="849630">
                  <a:extLst>
                    <a:ext uri="{9D8B030D-6E8A-4147-A177-3AD203B41FA5}">
                      <a16:colId xmlns:a16="http://schemas.microsoft.com/office/drawing/2014/main" val="1700989293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링크 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URL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 담당자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260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100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buFont typeface="Wingdings" panose="05000000000000000000" pitchFamily="2" charset="2"/>
                        <a:buNone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22" name="직사각형 21">
            <a:extLst>
              <a:ext uri="{FF2B5EF4-FFF2-40B4-BE49-F238E27FC236}">
                <a16:creationId xmlns:a16="http://schemas.microsoft.com/office/drawing/2014/main" id="{7B0E95FD-47EE-C2D1-CB82-3173D647B107}"/>
              </a:ext>
            </a:extLst>
          </p:cNvPr>
          <p:cNvSpPr/>
          <p:nvPr/>
        </p:nvSpPr>
        <p:spPr>
          <a:xfrm>
            <a:off x="3188134" y="2292687"/>
            <a:ext cx="761297" cy="570261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D9D6496-8FF9-E261-AC4B-666CA18B8678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쇼핑몰 등록 관리</a:t>
            </a:r>
            <a:endParaRPr lang="en-US" altLang="ko-KR" sz="900"/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E6C71FD-60C6-B019-DCB9-BB1A26ED13A4}"/>
              </a:ext>
            </a:extLst>
          </p:cNvPr>
          <p:cNvGrpSpPr/>
          <p:nvPr/>
        </p:nvGrpSpPr>
        <p:grpSpPr>
          <a:xfrm rot="5400000">
            <a:off x="2333107" y="6045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DDA44ACF-DC4B-E301-E14F-31D3BBA57D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F010443E-FAB6-8117-FE85-F46350E49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61627269-61DC-BA26-A752-A2B062E5977D}"/>
              </a:ext>
            </a:extLst>
          </p:cNvPr>
          <p:cNvGrpSpPr/>
          <p:nvPr/>
        </p:nvGrpSpPr>
        <p:grpSpPr>
          <a:xfrm rot="5400000">
            <a:off x="1822058" y="174225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A6E4ABA4-AD3D-0BBC-8733-C0F67FFD43B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2" name="Oval 593">
              <a:extLst>
                <a:ext uri="{FF2B5EF4-FFF2-40B4-BE49-F238E27FC236}">
                  <a16:creationId xmlns:a16="http://schemas.microsoft.com/office/drawing/2014/main" id="{14578EAF-E139-4789-BD62-E43230C86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A0EADBA0-A8ED-AF6D-9E28-12E8CDB6519F}"/>
              </a:ext>
            </a:extLst>
          </p:cNvPr>
          <p:cNvGrpSpPr/>
          <p:nvPr/>
        </p:nvGrpSpPr>
        <p:grpSpPr>
          <a:xfrm rot="5400000">
            <a:off x="1877622" y="52006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3C13A9B8-B74B-7EC8-C120-1FC654000DA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3" name="Oval 593">
              <a:extLst>
                <a:ext uri="{FF2B5EF4-FFF2-40B4-BE49-F238E27FC236}">
                  <a16:creationId xmlns:a16="http://schemas.microsoft.com/office/drawing/2014/main" id="{5220D462-A245-C050-1193-8DEE21A51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2A19A5F5-6104-1E02-25EB-FC326DB41523}"/>
              </a:ext>
            </a:extLst>
          </p:cNvPr>
          <p:cNvSpPr/>
          <p:nvPr/>
        </p:nvSpPr>
        <p:spPr>
          <a:xfrm>
            <a:off x="2955852" y="207742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2CE9C14E-B4A4-AD3E-5A1E-57F0696AC53A}"/>
              </a:ext>
            </a:extLst>
          </p:cNvPr>
          <p:cNvSpPr/>
          <p:nvPr/>
        </p:nvSpPr>
        <p:spPr>
          <a:xfrm>
            <a:off x="2955852" y="236009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BCA5244A-6723-61DE-F250-259F5EBCB1AC}"/>
              </a:ext>
            </a:extLst>
          </p:cNvPr>
          <p:cNvSpPr/>
          <p:nvPr/>
        </p:nvSpPr>
        <p:spPr>
          <a:xfrm>
            <a:off x="2955852" y="264276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B175BA31-316D-5526-C96F-51EEC2963DA2}"/>
              </a:ext>
            </a:extLst>
          </p:cNvPr>
          <p:cNvGrpSpPr/>
          <p:nvPr/>
        </p:nvGrpSpPr>
        <p:grpSpPr>
          <a:xfrm>
            <a:off x="2675192" y="2055422"/>
            <a:ext cx="278496" cy="200053"/>
            <a:chOff x="1014019" y="2643309"/>
            <a:chExt cx="278496" cy="200053"/>
          </a:xfrm>
        </p:grpSpPr>
        <p:sp>
          <p:nvSpPr>
            <p:cNvPr id="85" name="이등변 삼각형 84">
              <a:extLst>
                <a:ext uri="{FF2B5EF4-FFF2-40B4-BE49-F238E27FC236}">
                  <a16:creationId xmlns:a16="http://schemas.microsoft.com/office/drawing/2014/main" id="{315D8272-23E0-7F49-BD5A-8351F9C36FC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CC66A9A2-C43E-F8DC-24FF-F3E1B4762D4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7" name="Oval 593">
                <a:extLst>
                  <a:ext uri="{FF2B5EF4-FFF2-40B4-BE49-F238E27FC236}">
                    <a16:creationId xmlns:a16="http://schemas.microsoft.com/office/drawing/2014/main" id="{5A74E607-4CE9-3308-68F8-9DAA52347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8" name="TextBox 14">
                <a:extLst>
                  <a:ext uri="{FF2B5EF4-FFF2-40B4-BE49-F238E27FC236}">
                    <a16:creationId xmlns:a16="http://schemas.microsoft.com/office/drawing/2014/main" id="{A16FBF37-B5BF-0E80-BE44-05F4C27098F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24D8DE80-756E-0E98-39DA-70E3D35D2654}"/>
              </a:ext>
            </a:extLst>
          </p:cNvPr>
          <p:cNvSpPr/>
          <p:nvPr/>
        </p:nvSpPr>
        <p:spPr>
          <a:xfrm>
            <a:off x="758827" y="208073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0F2126DB-00F5-6482-A171-DF50398CE2F4}"/>
              </a:ext>
            </a:extLst>
          </p:cNvPr>
          <p:cNvSpPr/>
          <p:nvPr/>
        </p:nvSpPr>
        <p:spPr>
          <a:xfrm>
            <a:off x="758827" y="236327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사각형: 둥근 모서리 103">
            <a:extLst>
              <a:ext uri="{FF2B5EF4-FFF2-40B4-BE49-F238E27FC236}">
                <a16:creationId xmlns:a16="http://schemas.microsoft.com/office/drawing/2014/main" id="{AB3A9382-3A63-A7E1-7628-97B54E59185A}"/>
              </a:ext>
            </a:extLst>
          </p:cNvPr>
          <p:cNvSpPr/>
          <p:nvPr/>
        </p:nvSpPr>
        <p:spPr>
          <a:xfrm>
            <a:off x="758827" y="264582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6126105D-5693-730E-6084-9C6D860230A0}"/>
              </a:ext>
            </a:extLst>
          </p:cNvPr>
          <p:cNvSpPr/>
          <p:nvPr/>
        </p:nvSpPr>
        <p:spPr>
          <a:xfrm>
            <a:off x="758827" y="292836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C34B5918-3EB7-0C78-A7FD-FE61DEEE01AA}"/>
              </a:ext>
            </a:extLst>
          </p:cNvPr>
          <p:cNvSpPr/>
          <p:nvPr/>
        </p:nvSpPr>
        <p:spPr>
          <a:xfrm>
            <a:off x="758827" y="321090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BEE0E023-CD17-6260-B74D-013DBBF8B126}"/>
              </a:ext>
            </a:extLst>
          </p:cNvPr>
          <p:cNvSpPr/>
          <p:nvPr/>
        </p:nvSpPr>
        <p:spPr>
          <a:xfrm>
            <a:off x="758827" y="349345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CECAFBE9-769B-9E43-0CAE-21F9BE0326E9}"/>
              </a:ext>
            </a:extLst>
          </p:cNvPr>
          <p:cNvSpPr/>
          <p:nvPr/>
        </p:nvSpPr>
        <p:spPr>
          <a:xfrm>
            <a:off x="758827" y="377599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EE728A1A-915D-5826-6B05-74EF54636CBD}"/>
              </a:ext>
            </a:extLst>
          </p:cNvPr>
          <p:cNvSpPr/>
          <p:nvPr/>
        </p:nvSpPr>
        <p:spPr>
          <a:xfrm>
            <a:off x="758827" y="405854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4BC28A5A-92AA-6656-9AD3-ECEE231635AD}"/>
              </a:ext>
            </a:extLst>
          </p:cNvPr>
          <p:cNvSpPr/>
          <p:nvPr/>
        </p:nvSpPr>
        <p:spPr>
          <a:xfrm>
            <a:off x="758827" y="434108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CF6D1E10-7420-063D-6B08-8DD3CF61B740}"/>
              </a:ext>
            </a:extLst>
          </p:cNvPr>
          <p:cNvSpPr/>
          <p:nvPr/>
        </p:nvSpPr>
        <p:spPr>
          <a:xfrm>
            <a:off x="758827" y="462362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BED5DC8C-DCFF-A2B0-9029-2E956C3B6552}"/>
              </a:ext>
            </a:extLst>
          </p:cNvPr>
          <p:cNvSpPr/>
          <p:nvPr/>
        </p:nvSpPr>
        <p:spPr>
          <a:xfrm>
            <a:off x="758827" y="490617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3732BC3F-4086-7197-BA1C-5B943A8D6270}"/>
              </a:ext>
            </a:extLst>
          </p:cNvPr>
          <p:cNvGrpSpPr/>
          <p:nvPr/>
        </p:nvGrpSpPr>
        <p:grpSpPr>
          <a:xfrm>
            <a:off x="484867" y="2055422"/>
            <a:ext cx="278496" cy="200053"/>
            <a:chOff x="1014019" y="2643309"/>
            <a:chExt cx="278496" cy="200053"/>
          </a:xfrm>
        </p:grpSpPr>
        <p:sp>
          <p:nvSpPr>
            <p:cNvPr id="116" name="이등변 삼각형 115">
              <a:extLst>
                <a:ext uri="{FF2B5EF4-FFF2-40B4-BE49-F238E27FC236}">
                  <a16:creationId xmlns:a16="http://schemas.microsoft.com/office/drawing/2014/main" id="{E42FADD5-124F-4265-5A56-D3B82553DFD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7" name="그룹 116">
              <a:extLst>
                <a:ext uri="{FF2B5EF4-FFF2-40B4-BE49-F238E27FC236}">
                  <a16:creationId xmlns:a16="http://schemas.microsoft.com/office/drawing/2014/main" id="{E3E379F8-8207-1699-A1D9-486C4A19E08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18" name="Oval 593">
                <a:extLst>
                  <a:ext uri="{FF2B5EF4-FFF2-40B4-BE49-F238E27FC236}">
                    <a16:creationId xmlns:a16="http://schemas.microsoft.com/office/drawing/2014/main" id="{F9530C0C-51AA-6C58-1524-0ADFBF49D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9" name="TextBox 14">
                <a:extLst>
                  <a:ext uri="{FF2B5EF4-FFF2-40B4-BE49-F238E27FC236}">
                    <a16:creationId xmlns:a16="http://schemas.microsoft.com/office/drawing/2014/main" id="{94EE9E3B-1EF5-B670-185C-0CE70CEFFFD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0" name="그룹 119">
            <a:extLst>
              <a:ext uri="{FF2B5EF4-FFF2-40B4-BE49-F238E27FC236}">
                <a16:creationId xmlns:a16="http://schemas.microsoft.com/office/drawing/2014/main" id="{D7782921-E7C1-9488-4934-64090451D1FE}"/>
              </a:ext>
            </a:extLst>
          </p:cNvPr>
          <p:cNvGrpSpPr/>
          <p:nvPr/>
        </p:nvGrpSpPr>
        <p:grpSpPr>
          <a:xfrm>
            <a:off x="481125" y="2625424"/>
            <a:ext cx="278496" cy="200053"/>
            <a:chOff x="1014019" y="2643309"/>
            <a:chExt cx="278496" cy="200053"/>
          </a:xfrm>
        </p:grpSpPr>
        <p:sp>
          <p:nvSpPr>
            <p:cNvPr id="121" name="이등변 삼각형 120">
              <a:extLst>
                <a:ext uri="{FF2B5EF4-FFF2-40B4-BE49-F238E27FC236}">
                  <a16:creationId xmlns:a16="http://schemas.microsoft.com/office/drawing/2014/main" id="{BB75911E-1DAE-7817-3CBD-D1A55BA22B7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2" name="그룹 121">
              <a:extLst>
                <a:ext uri="{FF2B5EF4-FFF2-40B4-BE49-F238E27FC236}">
                  <a16:creationId xmlns:a16="http://schemas.microsoft.com/office/drawing/2014/main" id="{B8A3AE7C-A2C6-C2B2-46CD-F73BCCB8C3B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3" name="Oval 593">
                <a:extLst>
                  <a:ext uri="{FF2B5EF4-FFF2-40B4-BE49-F238E27FC236}">
                    <a16:creationId xmlns:a16="http://schemas.microsoft.com/office/drawing/2014/main" id="{8181DBAC-797C-7CF0-3B61-B62423593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4" name="TextBox 14">
                <a:extLst>
                  <a:ext uri="{FF2B5EF4-FFF2-40B4-BE49-F238E27FC236}">
                    <a16:creationId xmlns:a16="http://schemas.microsoft.com/office/drawing/2014/main" id="{A879363F-685E-C124-6A22-F9FA71AD012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9F790CBF-0635-0E77-45D5-36920E911F06}"/>
              </a:ext>
            </a:extLst>
          </p:cNvPr>
          <p:cNvSpPr/>
          <p:nvPr/>
        </p:nvSpPr>
        <p:spPr>
          <a:xfrm>
            <a:off x="1085850" y="1477631"/>
            <a:ext cx="752764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r>
              <a:rPr lang="en-US" altLang="ko-KR" sz="900">
                <a:solidFill>
                  <a:schemeClr val="tx1"/>
                </a:solidFill>
              </a:rPr>
              <a:t>/</a:t>
            </a:r>
            <a:r>
              <a:rPr lang="ko-KR" altLang="en-US" sz="900">
                <a:solidFill>
                  <a:schemeClr val="tx1"/>
                </a:solidFill>
              </a:rPr>
              <a:t>편집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07B2C890-7E3D-00A1-FEDD-094F3A126AA4}"/>
              </a:ext>
            </a:extLst>
          </p:cNvPr>
          <p:cNvSpPr txBox="1"/>
          <p:nvPr/>
        </p:nvSpPr>
        <p:spPr>
          <a:xfrm>
            <a:off x="2887243" y="1750956"/>
            <a:ext cx="131938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쇼핑몰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523CF672-2C09-DEC7-AE4C-415C1EB52A49}"/>
              </a:ext>
            </a:extLst>
          </p:cNvPr>
          <p:cNvSpPr/>
          <p:nvPr/>
        </p:nvSpPr>
        <p:spPr>
          <a:xfrm>
            <a:off x="5802697" y="1475911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50" name="사각형: 둥근 모서리 149">
            <a:extLst>
              <a:ext uri="{FF2B5EF4-FFF2-40B4-BE49-F238E27FC236}">
                <a16:creationId xmlns:a16="http://schemas.microsoft.com/office/drawing/2014/main" id="{B3CF9C02-A92C-34F1-55CD-6AC8E5D51F49}"/>
              </a:ext>
            </a:extLst>
          </p:cNvPr>
          <p:cNvSpPr/>
          <p:nvPr/>
        </p:nvSpPr>
        <p:spPr>
          <a:xfrm>
            <a:off x="6333070" y="1475911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151" name="그룹 150">
            <a:extLst>
              <a:ext uri="{FF2B5EF4-FFF2-40B4-BE49-F238E27FC236}">
                <a16:creationId xmlns:a16="http://schemas.microsoft.com/office/drawing/2014/main" id="{5D72B8B9-365A-19DA-9844-B69394681751}"/>
              </a:ext>
            </a:extLst>
          </p:cNvPr>
          <p:cNvGrpSpPr/>
          <p:nvPr/>
        </p:nvGrpSpPr>
        <p:grpSpPr>
          <a:xfrm>
            <a:off x="5794556" y="1304421"/>
            <a:ext cx="215923" cy="224200"/>
            <a:chOff x="1098607" y="3056422"/>
            <a:chExt cx="244417" cy="258694"/>
          </a:xfrm>
        </p:grpSpPr>
        <p:sp>
          <p:nvSpPr>
            <p:cNvPr id="152" name="이등변 삼각형 151">
              <a:extLst>
                <a:ext uri="{FF2B5EF4-FFF2-40B4-BE49-F238E27FC236}">
                  <a16:creationId xmlns:a16="http://schemas.microsoft.com/office/drawing/2014/main" id="{A47C60D0-D774-32E3-1C04-F4C6C1237F9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3" name="그룹 152">
              <a:extLst>
                <a:ext uri="{FF2B5EF4-FFF2-40B4-BE49-F238E27FC236}">
                  <a16:creationId xmlns:a16="http://schemas.microsoft.com/office/drawing/2014/main" id="{3E4F6BB8-D104-0E9F-3D2C-EB5EF9329DB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54" name="Oval 593">
                <a:extLst>
                  <a:ext uri="{FF2B5EF4-FFF2-40B4-BE49-F238E27FC236}">
                    <a16:creationId xmlns:a16="http://schemas.microsoft.com/office/drawing/2014/main" id="{F233D07C-5391-C785-3E67-FA99CE606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5" name="TextBox 14">
                <a:extLst>
                  <a:ext uri="{FF2B5EF4-FFF2-40B4-BE49-F238E27FC236}">
                    <a16:creationId xmlns:a16="http://schemas.microsoft.com/office/drawing/2014/main" id="{AF215411-0A0B-D5B7-53E2-7740C8BB8E6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6" name="그룹 155">
            <a:extLst>
              <a:ext uri="{FF2B5EF4-FFF2-40B4-BE49-F238E27FC236}">
                <a16:creationId xmlns:a16="http://schemas.microsoft.com/office/drawing/2014/main" id="{A7AB7B03-0A13-7BD2-43B8-839568F20275}"/>
              </a:ext>
            </a:extLst>
          </p:cNvPr>
          <p:cNvGrpSpPr/>
          <p:nvPr/>
        </p:nvGrpSpPr>
        <p:grpSpPr>
          <a:xfrm>
            <a:off x="6342979" y="1304421"/>
            <a:ext cx="215923" cy="224200"/>
            <a:chOff x="1098607" y="3056422"/>
            <a:chExt cx="244417" cy="258694"/>
          </a:xfrm>
        </p:grpSpPr>
        <p:sp>
          <p:nvSpPr>
            <p:cNvPr id="157" name="이등변 삼각형 156">
              <a:extLst>
                <a:ext uri="{FF2B5EF4-FFF2-40B4-BE49-F238E27FC236}">
                  <a16:creationId xmlns:a16="http://schemas.microsoft.com/office/drawing/2014/main" id="{0E744096-306B-94C4-E8C2-1E21CACA8ED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8" name="그룹 157">
              <a:extLst>
                <a:ext uri="{FF2B5EF4-FFF2-40B4-BE49-F238E27FC236}">
                  <a16:creationId xmlns:a16="http://schemas.microsoft.com/office/drawing/2014/main" id="{0AB7E9FE-9FFA-FD07-2ECD-F01EA5424E8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59" name="Oval 593">
                <a:extLst>
                  <a:ext uri="{FF2B5EF4-FFF2-40B4-BE49-F238E27FC236}">
                    <a16:creationId xmlns:a16="http://schemas.microsoft.com/office/drawing/2014/main" id="{E3FD9ADE-6362-8DC5-304B-791258490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0" name="TextBox 14">
                <a:extLst>
                  <a:ext uri="{FF2B5EF4-FFF2-40B4-BE49-F238E27FC236}">
                    <a16:creationId xmlns:a16="http://schemas.microsoft.com/office/drawing/2014/main" id="{0E19226C-8D57-AEC2-6B86-BBAB4F1CB6F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1" name="사각형: 둥근 모서리 160">
            <a:extLst>
              <a:ext uri="{FF2B5EF4-FFF2-40B4-BE49-F238E27FC236}">
                <a16:creationId xmlns:a16="http://schemas.microsoft.com/office/drawing/2014/main" id="{C60E09AD-413D-912A-B5F5-6780BC8A7732}"/>
              </a:ext>
            </a:extLst>
          </p:cNvPr>
          <p:cNvSpPr/>
          <p:nvPr/>
        </p:nvSpPr>
        <p:spPr>
          <a:xfrm>
            <a:off x="5974403" y="172674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62" name="그래픽 161" descr="다운로드 윤곽선">
            <a:extLst>
              <a:ext uri="{FF2B5EF4-FFF2-40B4-BE49-F238E27FC236}">
                <a16:creationId xmlns:a16="http://schemas.microsoft.com/office/drawing/2014/main" id="{00D84647-6066-7584-5FC0-4878E83F78AD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009895" y="1739711"/>
            <a:ext cx="204905" cy="204905"/>
          </a:xfrm>
          <a:prstGeom prst="rect">
            <a:avLst/>
          </a:prstGeom>
        </p:spPr>
      </p:pic>
      <p:grpSp>
        <p:nvGrpSpPr>
          <p:cNvPr id="163" name="그룹 162">
            <a:extLst>
              <a:ext uri="{FF2B5EF4-FFF2-40B4-BE49-F238E27FC236}">
                <a16:creationId xmlns:a16="http://schemas.microsoft.com/office/drawing/2014/main" id="{9CE82861-A3D2-8021-E4E9-1F2092264115}"/>
              </a:ext>
            </a:extLst>
          </p:cNvPr>
          <p:cNvGrpSpPr/>
          <p:nvPr/>
        </p:nvGrpSpPr>
        <p:grpSpPr>
          <a:xfrm>
            <a:off x="5711576" y="1757526"/>
            <a:ext cx="278496" cy="200053"/>
            <a:chOff x="1014019" y="2643309"/>
            <a:chExt cx="278496" cy="200053"/>
          </a:xfrm>
        </p:grpSpPr>
        <p:sp>
          <p:nvSpPr>
            <p:cNvPr id="164" name="이등변 삼각형 163">
              <a:extLst>
                <a:ext uri="{FF2B5EF4-FFF2-40B4-BE49-F238E27FC236}">
                  <a16:creationId xmlns:a16="http://schemas.microsoft.com/office/drawing/2014/main" id="{1C234657-E497-BF98-66F0-C791E5BDDEC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5" name="그룹 164">
              <a:extLst>
                <a:ext uri="{FF2B5EF4-FFF2-40B4-BE49-F238E27FC236}">
                  <a16:creationId xmlns:a16="http://schemas.microsoft.com/office/drawing/2014/main" id="{DC107023-A8B0-A9E2-C263-564B6139DFEF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6" name="Oval 593">
                <a:extLst>
                  <a:ext uri="{FF2B5EF4-FFF2-40B4-BE49-F238E27FC236}">
                    <a16:creationId xmlns:a16="http://schemas.microsoft.com/office/drawing/2014/main" id="{939EFB41-229E-C561-1B46-DC9E2A45A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7" name="TextBox 14">
                <a:extLst>
                  <a:ext uri="{FF2B5EF4-FFF2-40B4-BE49-F238E27FC236}">
                    <a16:creationId xmlns:a16="http://schemas.microsoft.com/office/drawing/2014/main" id="{CA30C527-AD9C-BE6E-209B-9CCE736DD3B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8" name="직사각형 167">
            <a:extLst>
              <a:ext uri="{FF2B5EF4-FFF2-40B4-BE49-F238E27FC236}">
                <a16:creationId xmlns:a16="http://schemas.microsoft.com/office/drawing/2014/main" id="{27741E30-BAAE-48C7-FC23-46DB921502D1}"/>
              </a:ext>
            </a:extLst>
          </p:cNvPr>
          <p:cNvSpPr/>
          <p:nvPr/>
        </p:nvSpPr>
        <p:spPr>
          <a:xfrm>
            <a:off x="966101" y="2295563"/>
            <a:ext cx="927288" cy="1416155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9" name="그룹 168">
            <a:extLst>
              <a:ext uri="{FF2B5EF4-FFF2-40B4-BE49-F238E27FC236}">
                <a16:creationId xmlns:a16="http://schemas.microsoft.com/office/drawing/2014/main" id="{B8B7DB71-392E-BAC3-B7B4-FC4226612045}"/>
              </a:ext>
            </a:extLst>
          </p:cNvPr>
          <p:cNvGrpSpPr/>
          <p:nvPr/>
        </p:nvGrpSpPr>
        <p:grpSpPr>
          <a:xfrm rot="5400000">
            <a:off x="1923662" y="25593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0" name="이등변 삼각형 169">
              <a:extLst>
                <a:ext uri="{FF2B5EF4-FFF2-40B4-BE49-F238E27FC236}">
                  <a16:creationId xmlns:a16="http://schemas.microsoft.com/office/drawing/2014/main" id="{4A487D2F-7E6A-914F-3774-641301FCFAF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1" name="Oval 593">
              <a:extLst>
                <a:ext uri="{FF2B5EF4-FFF2-40B4-BE49-F238E27FC236}">
                  <a16:creationId xmlns:a16="http://schemas.microsoft.com/office/drawing/2014/main" id="{E6D3F4A0-45EF-3529-8500-D574023C9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172" name="그룹 171">
            <a:extLst>
              <a:ext uri="{FF2B5EF4-FFF2-40B4-BE49-F238E27FC236}">
                <a16:creationId xmlns:a16="http://schemas.microsoft.com/office/drawing/2014/main" id="{27629951-48FA-7B94-9B0C-FC57CDCFBD0F}"/>
              </a:ext>
            </a:extLst>
          </p:cNvPr>
          <p:cNvGrpSpPr/>
          <p:nvPr/>
        </p:nvGrpSpPr>
        <p:grpSpPr>
          <a:xfrm rot="5400000">
            <a:off x="3961278" y="17504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3" name="이등변 삼각형 172">
              <a:extLst>
                <a:ext uri="{FF2B5EF4-FFF2-40B4-BE49-F238E27FC236}">
                  <a16:creationId xmlns:a16="http://schemas.microsoft.com/office/drawing/2014/main" id="{902C9571-104A-6704-DBC4-6AC2136D18F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4" name="Oval 593">
              <a:extLst>
                <a:ext uri="{FF2B5EF4-FFF2-40B4-BE49-F238E27FC236}">
                  <a16:creationId xmlns:a16="http://schemas.microsoft.com/office/drawing/2014/main" id="{E61FCE0B-0476-EEFD-8B6A-E8A53CCE8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9</a:t>
              </a:r>
            </a:p>
          </p:txBody>
        </p:sp>
      </p:grpSp>
      <p:pic>
        <p:nvPicPr>
          <p:cNvPr id="175" name="그림 174">
            <a:extLst>
              <a:ext uri="{FF2B5EF4-FFF2-40B4-BE49-F238E27FC236}">
                <a16:creationId xmlns:a16="http://schemas.microsoft.com/office/drawing/2014/main" id="{7B22C90B-902A-3866-DBFC-40CABDD942C7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419677" y="2914905"/>
            <a:ext cx="924185" cy="347812"/>
          </a:xfrm>
          <a:prstGeom prst="rect">
            <a:avLst/>
          </a:prstGeom>
        </p:spPr>
      </p:pic>
      <p:grpSp>
        <p:nvGrpSpPr>
          <p:cNvPr id="176" name="그룹 175">
            <a:extLst>
              <a:ext uri="{FF2B5EF4-FFF2-40B4-BE49-F238E27FC236}">
                <a16:creationId xmlns:a16="http://schemas.microsoft.com/office/drawing/2014/main" id="{018C9DC9-6D27-5D44-25CA-D09B72E4218C}"/>
              </a:ext>
            </a:extLst>
          </p:cNvPr>
          <p:cNvGrpSpPr/>
          <p:nvPr/>
        </p:nvGrpSpPr>
        <p:grpSpPr>
          <a:xfrm>
            <a:off x="4187298" y="3003515"/>
            <a:ext cx="278496" cy="200053"/>
            <a:chOff x="1014019" y="2643309"/>
            <a:chExt cx="278496" cy="200053"/>
          </a:xfrm>
        </p:grpSpPr>
        <p:sp>
          <p:nvSpPr>
            <p:cNvPr id="177" name="이등변 삼각형 176">
              <a:extLst>
                <a:ext uri="{FF2B5EF4-FFF2-40B4-BE49-F238E27FC236}">
                  <a16:creationId xmlns:a16="http://schemas.microsoft.com/office/drawing/2014/main" id="{DE4BD899-F253-0511-B003-4E9CBE39C60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8" name="그룹 177">
              <a:extLst>
                <a:ext uri="{FF2B5EF4-FFF2-40B4-BE49-F238E27FC236}">
                  <a16:creationId xmlns:a16="http://schemas.microsoft.com/office/drawing/2014/main" id="{FF5E89CD-ED4E-5EB9-3991-CB6F562FAC3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79" name="Oval 593">
                <a:extLst>
                  <a:ext uri="{FF2B5EF4-FFF2-40B4-BE49-F238E27FC236}">
                    <a16:creationId xmlns:a16="http://schemas.microsoft.com/office/drawing/2014/main" id="{6D67C323-870C-4529-25CB-4F7C27BF7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0" name="TextBox 14">
                <a:extLst>
                  <a:ext uri="{FF2B5EF4-FFF2-40B4-BE49-F238E27FC236}">
                    <a16:creationId xmlns:a16="http://schemas.microsoft.com/office/drawing/2014/main" id="{FA269687-0841-CD81-F98D-DF9C6333C2D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84" name="그룹 183">
            <a:extLst>
              <a:ext uri="{FF2B5EF4-FFF2-40B4-BE49-F238E27FC236}">
                <a16:creationId xmlns:a16="http://schemas.microsoft.com/office/drawing/2014/main" id="{E5B864CA-EC8E-9445-557A-FE38A95F46D7}"/>
              </a:ext>
            </a:extLst>
          </p:cNvPr>
          <p:cNvGrpSpPr/>
          <p:nvPr/>
        </p:nvGrpSpPr>
        <p:grpSpPr>
          <a:xfrm>
            <a:off x="2674397" y="2342283"/>
            <a:ext cx="278496" cy="200053"/>
            <a:chOff x="1014019" y="2643309"/>
            <a:chExt cx="278496" cy="200053"/>
          </a:xfrm>
        </p:grpSpPr>
        <p:sp>
          <p:nvSpPr>
            <p:cNvPr id="185" name="이등변 삼각형 184">
              <a:extLst>
                <a:ext uri="{FF2B5EF4-FFF2-40B4-BE49-F238E27FC236}">
                  <a16:creationId xmlns:a16="http://schemas.microsoft.com/office/drawing/2014/main" id="{10349451-95B8-869E-BEEA-B4DAEEAC9AF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6" name="그룹 185">
              <a:extLst>
                <a:ext uri="{FF2B5EF4-FFF2-40B4-BE49-F238E27FC236}">
                  <a16:creationId xmlns:a16="http://schemas.microsoft.com/office/drawing/2014/main" id="{33708055-8212-04F9-353D-722C8C75E8F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87" name="Oval 593">
                <a:extLst>
                  <a:ext uri="{FF2B5EF4-FFF2-40B4-BE49-F238E27FC236}">
                    <a16:creationId xmlns:a16="http://schemas.microsoft.com/office/drawing/2014/main" id="{67665B07-9026-6806-284B-5EF3997EC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8" name="TextBox 14">
                <a:extLst>
                  <a:ext uri="{FF2B5EF4-FFF2-40B4-BE49-F238E27FC236}">
                    <a16:creationId xmlns:a16="http://schemas.microsoft.com/office/drawing/2014/main" id="{C83F24C3-02CA-5578-F811-B51FBA35008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89" name="그룹 188">
            <a:extLst>
              <a:ext uri="{FF2B5EF4-FFF2-40B4-BE49-F238E27FC236}">
                <a16:creationId xmlns:a16="http://schemas.microsoft.com/office/drawing/2014/main" id="{459CEAD6-D503-A74C-0B82-E2DEF994986B}"/>
              </a:ext>
            </a:extLst>
          </p:cNvPr>
          <p:cNvGrpSpPr/>
          <p:nvPr/>
        </p:nvGrpSpPr>
        <p:grpSpPr>
          <a:xfrm rot="5400000">
            <a:off x="3965874" y="247136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0" name="이등변 삼각형 189">
              <a:extLst>
                <a:ext uri="{FF2B5EF4-FFF2-40B4-BE49-F238E27FC236}">
                  <a16:creationId xmlns:a16="http://schemas.microsoft.com/office/drawing/2014/main" id="{E71C86FA-BBDB-4C7B-3E63-B96B1169B7F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1" name="Oval 593">
              <a:extLst>
                <a:ext uri="{FF2B5EF4-FFF2-40B4-BE49-F238E27FC236}">
                  <a16:creationId xmlns:a16="http://schemas.microsoft.com/office/drawing/2014/main" id="{03CCCD1D-2CBA-E577-7110-AC14E4A61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12</a:t>
              </a:r>
            </a:p>
          </p:txBody>
        </p:sp>
      </p:grpSp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AE4322F3-C3DE-8A33-7366-6D1AC8D2F818}"/>
              </a:ext>
            </a:extLst>
          </p:cNvPr>
          <p:cNvSpPr/>
          <p:nvPr/>
        </p:nvSpPr>
        <p:spPr>
          <a:xfrm>
            <a:off x="1903148" y="1471195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삭제</a:t>
            </a:r>
          </a:p>
        </p:txBody>
      </p: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1FE0B060-05F4-543A-F5D2-FE90AD0A3038}"/>
              </a:ext>
            </a:extLst>
          </p:cNvPr>
          <p:cNvGrpSpPr/>
          <p:nvPr/>
        </p:nvGrpSpPr>
        <p:grpSpPr>
          <a:xfrm>
            <a:off x="1378210" y="1305833"/>
            <a:ext cx="215923" cy="224200"/>
            <a:chOff x="1098607" y="3056422"/>
            <a:chExt cx="244417" cy="258694"/>
          </a:xfrm>
        </p:grpSpPr>
        <p:sp>
          <p:nvSpPr>
            <p:cNvPr id="144" name="이등변 삼각형 143">
              <a:extLst>
                <a:ext uri="{FF2B5EF4-FFF2-40B4-BE49-F238E27FC236}">
                  <a16:creationId xmlns:a16="http://schemas.microsoft.com/office/drawing/2014/main" id="{A9EDA6C3-F883-5AAA-A499-34A41341C6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5" name="그룹 144">
              <a:extLst>
                <a:ext uri="{FF2B5EF4-FFF2-40B4-BE49-F238E27FC236}">
                  <a16:creationId xmlns:a16="http://schemas.microsoft.com/office/drawing/2014/main" id="{4C7278D1-AD46-4404-CE02-F88CB244304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46" name="Oval 593">
                <a:extLst>
                  <a:ext uri="{FF2B5EF4-FFF2-40B4-BE49-F238E27FC236}">
                    <a16:creationId xmlns:a16="http://schemas.microsoft.com/office/drawing/2014/main" id="{A3EAB703-2620-D15A-DE27-0450F5EE5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7" name="TextBox 14">
                <a:extLst>
                  <a:ext uri="{FF2B5EF4-FFF2-40B4-BE49-F238E27FC236}">
                    <a16:creationId xmlns:a16="http://schemas.microsoft.com/office/drawing/2014/main" id="{782A33B4-1967-3758-EDF9-51E98B55964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6AD07280-8B79-F1EF-25B6-397ADB55A243}"/>
              </a:ext>
            </a:extLst>
          </p:cNvPr>
          <p:cNvGrpSpPr/>
          <p:nvPr/>
        </p:nvGrpSpPr>
        <p:grpSpPr>
          <a:xfrm>
            <a:off x="1898281" y="1311260"/>
            <a:ext cx="215923" cy="224200"/>
            <a:chOff x="1098607" y="3056422"/>
            <a:chExt cx="244417" cy="258694"/>
          </a:xfrm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DD98A7DB-7525-D7FC-268A-58BC081D2AF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2BA613F9-5E24-6BD9-A091-221DEFFF671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96" name="Oval 593">
                <a:extLst>
                  <a:ext uri="{FF2B5EF4-FFF2-40B4-BE49-F238E27FC236}">
                    <a16:creationId xmlns:a16="http://schemas.microsoft.com/office/drawing/2014/main" id="{604CA5D6-FD02-A778-D31D-009142ADC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7" name="TextBox 14">
                <a:extLst>
                  <a:ext uri="{FF2B5EF4-FFF2-40B4-BE49-F238E27FC236}">
                    <a16:creationId xmlns:a16="http://schemas.microsoft.com/office/drawing/2014/main" id="{D26DF54E-EA2A-F3FC-E79C-51F476722F8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98" name="TextBox 197">
            <a:extLst>
              <a:ext uri="{FF2B5EF4-FFF2-40B4-BE49-F238E27FC236}">
                <a16:creationId xmlns:a16="http://schemas.microsoft.com/office/drawing/2014/main" id="{7CDDC1DA-462D-850E-EFE5-E21A5B1B3F15}"/>
              </a:ext>
            </a:extLst>
          </p:cNvPr>
          <p:cNvSpPr txBox="1"/>
          <p:nvPr/>
        </p:nvSpPr>
        <p:spPr>
          <a:xfrm>
            <a:off x="7824782" y="5371250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93134D6C-242B-5425-2475-08F70AD41B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92D02728-73AD-A684-1E0B-A45FF04990FB}"/>
              </a:ext>
            </a:extLst>
          </p:cNvPr>
          <p:cNvSpPr txBox="1"/>
          <p:nvPr/>
        </p:nvSpPr>
        <p:spPr>
          <a:xfrm>
            <a:off x="5146011" y="4607694"/>
            <a:ext cx="2648158" cy="4810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카테고리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온라인몰카테고리그룹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코드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쇼핑몰 이름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브랜드그룹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코드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/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미정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BF7BBB49-A553-0BC8-1A94-4B1EF5CC1888}"/>
              </a:ext>
            </a:extLst>
          </p:cNvPr>
          <p:cNvSpPr/>
          <p:nvPr/>
        </p:nvSpPr>
        <p:spPr>
          <a:xfrm>
            <a:off x="4299315" y="520428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961AF06-4CB1-E4B5-116E-51718132C36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364115" y="550740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A8574DC-A479-B97C-3C39-DDE86AAD9195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849608" y="616176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8BB0969-CD2A-4D5F-0A2E-999C3C68648D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978788" y="616176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Close Button">
            <a:extLst>
              <a:ext uri="{FF2B5EF4-FFF2-40B4-BE49-F238E27FC236}">
                <a16:creationId xmlns:a16="http://schemas.microsoft.com/office/drawing/2014/main" id="{86BC58A1-57DC-1F46-3C10-E29D28F0A9AA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329029" y="528359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11B14D6-6283-33E5-092B-686FC671A1E8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399664" y="565636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B3EFCA2-8006-B7F1-EC0E-8CEEE863E57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299315" y="522272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772A4EDE-CD37-3742-BC39-E236404B300D}"/>
              </a:ext>
            </a:extLst>
          </p:cNvPr>
          <p:cNvGrpSpPr/>
          <p:nvPr/>
        </p:nvGrpSpPr>
        <p:grpSpPr>
          <a:xfrm>
            <a:off x="4352207" y="4963109"/>
            <a:ext cx="373832" cy="307775"/>
            <a:chOff x="1098607" y="3056422"/>
            <a:chExt cx="244417" cy="307775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E9EC935A-5C9F-B027-61C7-A557722FFB8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33569DF1-FF64-A927-673C-988292A0715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24" name="Oval 593">
                <a:extLst>
                  <a:ext uri="{FF2B5EF4-FFF2-40B4-BE49-F238E27FC236}">
                    <a16:creationId xmlns:a16="http://schemas.microsoft.com/office/drawing/2014/main" id="{7109B560-750A-A97D-C537-2B3B5E17C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ED0EDC1F-49E0-30E0-3A5E-1053099BD1C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0240341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3918000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쇼핑몰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내용 수정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카테고리 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이름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가능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518167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749283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447428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914051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쇼핑몰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(1))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58</a:t>
            </a:fld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3AF7FDA9-48B6-8DED-DB47-32FB29651093}"/>
              </a:ext>
            </a:extLst>
          </p:cNvPr>
          <p:cNvSpPr/>
          <p:nvPr/>
        </p:nvSpPr>
        <p:spPr>
          <a:xfrm>
            <a:off x="113115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D2324E9-3AE9-6FDC-215E-7565CA00387F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7A41A58-D7AF-CBE8-C1FD-56015ED30CF9}"/>
              </a:ext>
            </a:extLst>
          </p:cNvPr>
          <p:cNvSpPr txBox="1"/>
          <p:nvPr/>
        </p:nvSpPr>
        <p:spPr>
          <a:xfrm>
            <a:off x="352424" y="133507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카테고리</a:t>
            </a:r>
            <a:endParaRPr lang="en-US" altLang="ko-KR" sz="900"/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F89468FE-04F7-BC53-B75F-395FF82F3435}"/>
              </a:ext>
            </a:extLst>
          </p:cNvPr>
          <p:cNvSpPr/>
          <p:nvPr/>
        </p:nvSpPr>
        <p:spPr>
          <a:xfrm>
            <a:off x="1131159" y="137861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A7F3E7CF-B272-BA56-44A9-B6C5899177D5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E23EB2CB-BC00-AC9A-89D9-44E42316C4CF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F62E720E-83A7-0EC6-5BAC-BFDA0241A6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6708535"/>
              </p:ext>
            </p:extLst>
          </p:nvPr>
        </p:nvGraphicFramePr>
        <p:xfrm>
          <a:off x="467282" y="2591583"/>
          <a:ext cx="1231868" cy="3105883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82309">
                  <a:extLst>
                    <a:ext uri="{9D8B030D-6E8A-4147-A177-3AD203B41FA5}">
                      <a16:colId xmlns:a16="http://schemas.microsoft.com/office/drawing/2014/main" val="3341730797"/>
                    </a:ext>
                  </a:extLst>
                </a:gridCol>
                <a:gridCol w="949559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패션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의류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잡화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생활용품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가전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디지털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도서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음반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/DVD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D3BF2998-1206-F2C5-E1DC-36437923D6FB}"/>
              </a:ext>
            </a:extLst>
          </p:cNvPr>
          <p:cNvSpPr txBox="1"/>
          <p:nvPr/>
        </p:nvSpPr>
        <p:spPr>
          <a:xfrm>
            <a:off x="522007" y="2325633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카테고리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27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0AE9C1A3-CBFC-A203-7BC6-C7DB44E4E270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98325" y="5748246"/>
            <a:ext cx="1419423" cy="314369"/>
          </a:xfrm>
          <a:prstGeom prst="rect">
            <a:avLst/>
          </a:prstGeom>
        </p:spPr>
      </p:pic>
      <p:graphicFrame>
        <p:nvGraphicFramePr>
          <p:cNvPr id="17" name="표 15">
            <a:extLst>
              <a:ext uri="{FF2B5EF4-FFF2-40B4-BE49-F238E27FC236}">
                <a16:creationId xmlns:a16="http://schemas.microsoft.com/office/drawing/2014/main" id="{CBBBD754-6496-55BD-0B44-79AA9352C639}"/>
              </a:ext>
            </a:extLst>
          </p:cNvPr>
          <p:cNvGraphicFramePr>
            <a:graphicFrameLocks noGrp="1"/>
          </p:cNvGraphicFramePr>
          <p:nvPr/>
        </p:nvGraphicFramePr>
        <p:xfrm>
          <a:off x="3201647" y="2591583"/>
          <a:ext cx="3973903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512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69088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832167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582930">
                  <a:extLst>
                    <a:ext uri="{9D8B030D-6E8A-4147-A177-3AD203B41FA5}">
                      <a16:colId xmlns:a16="http://schemas.microsoft.com/office/drawing/2014/main" val="1923576228"/>
                    </a:ext>
                  </a:extLst>
                </a:gridCol>
                <a:gridCol w="849630">
                  <a:extLst>
                    <a:ext uri="{9D8B030D-6E8A-4147-A177-3AD203B41FA5}">
                      <a16:colId xmlns:a16="http://schemas.microsoft.com/office/drawing/2014/main" val="1700989293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차 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링크 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URL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 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260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100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buFont typeface="Wingdings" panose="05000000000000000000" pitchFamily="2" charset="2"/>
                        <a:buNone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AD9D6496-8FF9-E261-AC4B-666CA18B8678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쇼핑몰 등록 관리</a:t>
            </a:r>
            <a:endParaRPr lang="en-US" altLang="ko-KR" sz="900"/>
          </a:p>
        </p:txBody>
      </p:sp>
      <p:cxnSp>
        <p:nvCxnSpPr>
          <p:cNvPr id="24" name="직선 연결선 23">
            <a:extLst>
              <a:ext uri="{FF2B5EF4-FFF2-40B4-BE49-F238E27FC236}">
                <a16:creationId xmlns:a16="http://schemas.microsoft.com/office/drawing/2014/main" id="{F96FC13A-3607-73F7-DC70-4AD53A97668C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2A19A5F5-6104-1E02-25EB-FC326DB41523}"/>
              </a:ext>
            </a:extLst>
          </p:cNvPr>
          <p:cNvSpPr/>
          <p:nvPr/>
        </p:nvSpPr>
        <p:spPr>
          <a:xfrm>
            <a:off x="3295716" y="265195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2CE9C14E-B4A4-AD3E-5A1E-57F0696AC53A}"/>
              </a:ext>
            </a:extLst>
          </p:cNvPr>
          <p:cNvSpPr/>
          <p:nvPr/>
        </p:nvSpPr>
        <p:spPr>
          <a:xfrm>
            <a:off x="3295716" y="293462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BCA5244A-6723-61DE-F250-259F5EBCB1AC}"/>
              </a:ext>
            </a:extLst>
          </p:cNvPr>
          <p:cNvSpPr/>
          <p:nvPr/>
        </p:nvSpPr>
        <p:spPr>
          <a:xfrm>
            <a:off x="3295716" y="321729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24D8DE80-756E-0E98-39DA-70E3D35D2654}"/>
              </a:ext>
            </a:extLst>
          </p:cNvPr>
          <p:cNvSpPr/>
          <p:nvPr/>
        </p:nvSpPr>
        <p:spPr>
          <a:xfrm>
            <a:off x="538842" y="265526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0F2126DB-00F5-6482-A171-DF50398CE2F4}"/>
              </a:ext>
            </a:extLst>
          </p:cNvPr>
          <p:cNvSpPr/>
          <p:nvPr/>
        </p:nvSpPr>
        <p:spPr>
          <a:xfrm>
            <a:off x="538842" y="293780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사각형: 둥근 모서리 103">
            <a:extLst>
              <a:ext uri="{FF2B5EF4-FFF2-40B4-BE49-F238E27FC236}">
                <a16:creationId xmlns:a16="http://schemas.microsoft.com/office/drawing/2014/main" id="{AB3A9382-3A63-A7E1-7628-97B54E59185A}"/>
              </a:ext>
            </a:extLst>
          </p:cNvPr>
          <p:cNvSpPr/>
          <p:nvPr/>
        </p:nvSpPr>
        <p:spPr>
          <a:xfrm>
            <a:off x="538842" y="322035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6126105D-5693-730E-6084-9C6D860230A0}"/>
              </a:ext>
            </a:extLst>
          </p:cNvPr>
          <p:cNvSpPr/>
          <p:nvPr/>
        </p:nvSpPr>
        <p:spPr>
          <a:xfrm>
            <a:off x="538842" y="350289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C34B5918-3EB7-0C78-A7FD-FE61DEEE01AA}"/>
              </a:ext>
            </a:extLst>
          </p:cNvPr>
          <p:cNvSpPr/>
          <p:nvPr/>
        </p:nvSpPr>
        <p:spPr>
          <a:xfrm>
            <a:off x="538842" y="378544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BEE0E023-CD17-6260-B74D-013DBBF8B126}"/>
              </a:ext>
            </a:extLst>
          </p:cNvPr>
          <p:cNvSpPr/>
          <p:nvPr/>
        </p:nvSpPr>
        <p:spPr>
          <a:xfrm>
            <a:off x="538842" y="406798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CECAFBE9-769B-9E43-0CAE-21F9BE0326E9}"/>
              </a:ext>
            </a:extLst>
          </p:cNvPr>
          <p:cNvSpPr/>
          <p:nvPr/>
        </p:nvSpPr>
        <p:spPr>
          <a:xfrm>
            <a:off x="538842" y="435052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EE728A1A-915D-5826-6B05-74EF54636CBD}"/>
              </a:ext>
            </a:extLst>
          </p:cNvPr>
          <p:cNvSpPr/>
          <p:nvPr/>
        </p:nvSpPr>
        <p:spPr>
          <a:xfrm>
            <a:off x="538842" y="463307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4BC28A5A-92AA-6656-9AD3-ECEE231635AD}"/>
              </a:ext>
            </a:extLst>
          </p:cNvPr>
          <p:cNvSpPr/>
          <p:nvPr/>
        </p:nvSpPr>
        <p:spPr>
          <a:xfrm>
            <a:off x="538842" y="491561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CF6D1E10-7420-063D-6B08-8DD3CF61B740}"/>
              </a:ext>
            </a:extLst>
          </p:cNvPr>
          <p:cNvSpPr/>
          <p:nvPr/>
        </p:nvSpPr>
        <p:spPr>
          <a:xfrm>
            <a:off x="538842" y="51981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BED5DC8C-DCFF-A2B0-9029-2E956C3B6552}"/>
              </a:ext>
            </a:extLst>
          </p:cNvPr>
          <p:cNvSpPr/>
          <p:nvPr/>
        </p:nvSpPr>
        <p:spPr>
          <a:xfrm>
            <a:off x="538842" y="548070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사각형: 둥근 모서리 129">
            <a:extLst>
              <a:ext uri="{FF2B5EF4-FFF2-40B4-BE49-F238E27FC236}">
                <a16:creationId xmlns:a16="http://schemas.microsoft.com/office/drawing/2014/main" id="{45D69E84-B9FC-5DC7-30BB-71BE028AEBCF}"/>
              </a:ext>
            </a:extLst>
          </p:cNvPr>
          <p:cNvSpPr/>
          <p:nvPr/>
        </p:nvSpPr>
        <p:spPr>
          <a:xfrm>
            <a:off x="1176889" y="205216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9F790CBF-0635-0E77-45D5-36920E911F06}"/>
              </a:ext>
            </a:extLst>
          </p:cNvPr>
          <p:cNvSpPr/>
          <p:nvPr/>
        </p:nvSpPr>
        <p:spPr>
          <a:xfrm>
            <a:off x="1707262" y="205216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편집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07B2C890-7E3D-00A1-FEDD-094F3A126AA4}"/>
              </a:ext>
            </a:extLst>
          </p:cNvPr>
          <p:cNvSpPr txBox="1"/>
          <p:nvPr/>
        </p:nvSpPr>
        <p:spPr>
          <a:xfrm>
            <a:off x="3227107" y="2325488"/>
            <a:ext cx="131938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쇼핑몰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523CF672-2C09-DEC7-AE4C-415C1EB52A49}"/>
              </a:ext>
            </a:extLst>
          </p:cNvPr>
          <p:cNvSpPr/>
          <p:nvPr/>
        </p:nvSpPr>
        <p:spPr>
          <a:xfrm>
            <a:off x="6142561" y="205044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50" name="사각형: 둥근 모서리 149">
            <a:extLst>
              <a:ext uri="{FF2B5EF4-FFF2-40B4-BE49-F238E27FC236}">
                <a16:creationId xmlns:a16="http://schemas.microsoft.com/office/drawing/2014/main" id="{B3CF9C02-A92C-34F1-55CD-6AC8E5D51F49}"/>
              </a:ext>
            </a:extLst>
          </p:cNvPr>
          <p:cNvSpPr/>
          <p:nvPr/>
        </p:nvSpPr>
        <p:spPr>
          <a:xfrm>
            <a:off x="6672934" y="205044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61" name="사각형: 둥근 모서리 160">
            <a:extLst>
              <a:ext uri="{FF2B5EF4-FFF2-40B4-BE49-F238E27FC236}">
                <a16:creationId xmlns:a16="http://schemas.microsoft.com/office/drawing/2014/main" id="{C60E09AD-413D-912A-B5F5-6780BC8A7732}"/>
              </a:ext>
            </a:extLst>
          </p:cNvPr>
          <p:cNvSpPr/>
          <p:nvPr/>
        </p:nvSpPr>
        <p:spPr>
          <a:xfrm>
            <a:off x="6314267" y="230128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62" name="그래픽 161" descr="다운로드 윤곽선">
            <a:extLst>
              <a:ext uri="{FF2B5EF4-FFF2-40B4-BE49-F238E27FC236}">
                <a16:creationId xmlns:a16="http://schemas.microsoft.com/office/drawing/2014/main" id="{00D84647-6066-7584-5FC0-4878E83F78AD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6"/>
              </a:ext>
            </a:extLst>
          </a:blip>
          <a:stretch>
            <a:fillRect/>
          </a:stretch>
        </p:blipFill>
        <p:spPr>
          <a:xfrm>
            <a:off x="6349759" y="2314243"/>
            <a:ext cx="204905" cy="204905"/>
          </a:xfrm>
          <a:prstGeom prst="rect">
            <a:avLst/>
          </a:prstGeom>
        </p:spPr>
      </p:pic>
      <p:pic>
        <p:nvPicPr>
          <p:cNvPr id="175" name="그림 174">
            <a:extLst>
              <a:ext uri="{FF2B5EF4-FFF2-40B4-BE49-F238E27FC236}">
                <a16:creationId xmlns:a16="http://schemas.microsoft.com/office/drawing/2014/main" id="{7B22C90B-902A-3866-DBFC-40CABDD942C7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759541" y="3489437"/>
            <a:ext cx="924185" cy="347812"/>
          </a:xfrm>
          <a:prstGeom prst="rect">
            <a:avLst/>
          </a:prstGeom>
        </p:spPr>
      </p:pic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AE4322F3-C3DE-8A33-7366-6D1AC8D2F818}"/>
              </a:ext>
            </a:extLst>
          </p:cNvPr>
          <p:cNvSpPr/>
          <p:nvPr/>
        </p:nvSpPr>
        <p:spPr>
          <a:xfrm>
            <a:off x="2243012" y="2054116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삭제</a:t>
            </a:r>
          </a:p>
        </p:txBody>
      </p:sp>
      <p:sp>
        <p:nvSpPr>
          <p:cNvPr id="65" name="직사각형 64">
            <a:extLst>
              <a:ext uri="{FF2B5EF4-FFF2-40B4-BE49-F238E27FC236}">
                <a16:creationId xmlns:a16="http://schemas.microsoft.com/office/drawing/2014/main" id="{4D37FE73-9CAC-5F17-E88F-BFBCF1D93C88}"/>
              </a:ext>
            </a:extLst>
          </p:cNvPr>
          <p:cNvSpPr/>
          <p:nvPr/>
        </p:nvSpPr>
        <p:spPr>
          <a:xfrm>
            <a:off x="-12" y="478246"/>
            <a:ext cx="7794169" cy="6379754"/>
          </a:xfrm>
          <a:prstGeom prst="rect">
            <a:avLst/>
          </a:prstGeom>
          <a:solidFill>
            <a:schemeClr val="bg1">
              <a:lumMod val="5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5A2AEC0-5A05-B4B5-B19F-6E7C791C2D9C}"/>
              </a:ext>
            </a:extLst>
          </p:cNvPr>
          <p:cNvSpPr/>
          <p:nvPr/>
        </p:nvSpPr>
        <p:spPr>
          <a:xfrm>
            <a:off x="1176889" y="2050550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B327123C-E8AC-D0C3-FEFB-4053D95F9C49}"/>
              </a:ext>
            </a:extLst>
          </p:cNvPr>
          <p:cNvSpPr/>
          <p:nvPr/>
        </p:nvSpPr>
        <p:spPr>
          <a:xfrm>
            <a:off x="1707262" y="2050550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편집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D23367B4-3F49-E07F-EF37-D645D122C103}"/>
              </a:ext>
            </a:extLst>
          </p:cNvPr>
          <p:cNvSpPr/>
          <p:nvPr/>
        </p:nvSpPr>
        <p:spPr>
          <a:xfrm>
            <a:off x="2310446" y="1488590"/>
            <a:ext cx="4928038" cy="435009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C2F6161-2688-BFE8-A106-09BCF5FECF72}"/>
              </a:ext>
            </a:extLst>
          </p:cNvPr>
          <p:cNvSpPr txBox="1"/>
          <p:nvPr/>
        </p:nvSpPr>
        <p:spPr>
          <a:xfrm>
            <a:off x="2401273" y="160320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카테고리 추가</a:t>
            </a:r>
            <a:r>
              <a:rPr lang="en-US" altLang="ko-KR" sz="1000" b="1"/>
              <a:t>/</a:t>
            </a:r>
            <a:r>
              <a:rPr lang="ko-KR" altLang="en-US" sz="1000" b="1"/>
              <a:t>편집</a:t>
            </a:r>
          </a:p>
        </p:txBody>
      </p:sp>
      <p:sp>
        <p:nvSpPr>
          <p:cNvPr id="21" name="곱하기 기호 20">
            <a:extLst>
              <a:ext uri="{FF2B5EF4-FFF2-40B4-BE49-F238E27FC236}">
                <a16:creationId xmlns:a16="http://schemas.microsoft.com/office/drawing/2014/main" id="{4DAF3FFA-C8DA-A8F3-31A7-F13A17D5DA38}"/>
              </a:ext>
            </a:extLst>
          </p:cNvPr>
          <p:cNvSpPr/>
          <p:nvPr/>
        </p:nvSpPr>
        <p:spPr>
          <a:xfrm>
            <a:off x="6910561" y="1604072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7353C478-6EFE-E0C7-F092-2DB84B1DF922}"/>
              </a:ext>
            </a:extLst>
          </p:cNvPr>
          <p:cNvSpPr/>
          <p:nvPr/>
        </p:nvSpPr>
        <p:spPr>
          <a:xfrm>
            <a:off x="2618860" y="2294574"/>
            <a:ext cx="1677888" cy="2952250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807AD4E-D058-F89F-B465-957E7DC520D8}"/>
              </a:ext>
            </a:extLst>
          </p:cNvPr>
          <p:cNvSpPr txBox="1"/>
          <p:nvPr/>
        </p:nvSpPr>
        <p:spPr>
          <a:xfrm>
            <a:off x="2736892" y="2576009"/>
            <a:ext cx="10877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E42333B5-53EA-6EA8-FD04-318018FF3A3C}"/>
              </a:ext>
            </a:extLst>
          </p:cNvPr>
          <p:cNvSpPr/>
          <p:nvPr/>
        </p:nvSpPr>
        <p:spPr>
          <a:xfrm>
            <a:off x="6520149" y="546935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7DD8B3A1-5953-3F0A-9A26-B9DBB824E368}"/>
              </a:ext>
            </a:extLst>
          </p:cNvPr>
          <p:cNvSpPr/>
          <p:nvPr/>
        </p:nvSpPr>
        <p:spPr>
          <a:xfrm>
            <a:off x="5924584" y="546935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5C82EA44-B2DD-3D10-8092-D895AA2823E0}"/>
              </a:ext>
            </a:extLst>
          </p:cNvPr>
          <p:cNvGrpSpPr/>
          <p:nvPr/>
        </p:nvGrpSpPr>
        <p:grpSpPr>
          <a:xfrm>
            <a:off x="6201541" y="5238488"/>
            <a:ext cx="244417" cy="258694"/>
            <a:chOff x="1098607" y="3056422"/>
            <a:chExt cx="244417" cy="258694"/>
          </a:xfrm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7DE3592E-6666-D338-F60E-585FD10629C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5CDD64A9-C5D2-B666-E8A8-9F29ECA2B01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4" name="Oval 593">
                <a:extLst>
                  <a:ext uri="{FF2B5EF4-FFF2-40B4-BE49-F238E27FC236}">
                    <a16:creationId xmlns:a16="http://schemas.microsoft.com/office/drawing/2014/main" id="{B05C419A-C342-2A67-9B66-85BD4B15F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5" name="TextBox 14">
                <a:extLst>
                  <a:ext uri="{FF2B5EF4-FFF2-40B4-BE49-F238E27FC236}">
                    <a16:creationId xmlns:a16="http://schemas.microsoft.com/office/drawing/2014/main" id="{27ADE183-FA57-1FAD-A6DF-6D4AEF0459E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FE40C050-826C-7F01-FB98-6ED78357DFCB}"/>
              </a:ext>
            </a:extLst>
          </p:cNvPr>
          <p:cNvGrpSpPr/>
          <p:nvPr/>
        </p:nvGrpSpPr>
        <p:grpSpPr>
          <a:xfrm>
            <a:off x="6817827" y="5233094"/>
            <a:ext cx="244417" cy="258694"/>
            <a:chOff x="1098607" y="3056422"/>
            <a:chExt cx="244417" cy="258694"/>
          </a:xfrm>
        </p:grpSpPr>
        <p:sp>
          <p:nvSpPr>
            <p:cNvPr id="47" name="이등변 삼각형 46">
              <a:extLst>
                <a:ext uri="{FF2B5EF4-FFF2-40B4-BE49-F238E27FC236}">
                  <a16:creationId xmlns:a16="http://schemas.microsoft.com/office/drawing/2014/main" id="{6C737E0F-78AB-1925-39F7-06916A059B8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959DF93A-39F6-C600-ABC5-648EE401C1B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9" name="Oval 593">
                <a:extLst>
                  <a:ext uri="{FF2B5EF4-FFF2-40B4-BE49-F238E27FC236}">
                    <a16:creationId xmlns:a16="http://schemas.microsoft.com/office/drawing/2014/main" id="{B746520A-4AC2-5E30-CB8A-91B18B535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0" name="TextBox 14">
                <a:extLst>
                  <a:ext uri="{FF2B5EF4-FFF2-40B4-BE49-F238E27FC236}">
                    <a16:creationId xmlns:a16="http://schemas.microsoft.com/office/drawing/2014/main" id="{D8B6A457-0AAA-585C-56FF-A8245F5D83D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1898CD29-423B-126C-9986-3166E2F89576}"/>
              </a:ext>
            </a:extLst>
          </p:cNvPr>
          <p:cNvSpPr txBox="1"/>
          <p:nvPr/>
        </p:nvSpPr>
        <p:spPr>
          <a:xfrm>
            <a:off x="2736177" y="2452590"/>
            <a:ext cx="1560571" cy="131202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패션</a:t>
            </a:r>
            <a:r>
              <a:rPr lang="en-US" altLang="ko-KR" sz="900"/>
              <a:t>/</a:t>
            </a:r>
            <a:r>
              <a:rPr lang="ko-KR" altLang="en-US" sz="900"/>
              <a:t>의류</a:t>
            </a:r>
            <a:r>
              <a:rPr lang="en-US" altLang="ko-KR" sz="900"/>
              <a:t>/</a:t>
            </a:r>
            <a:r>
              <a:rPr lang="ko-KR" altLang="en-US" sz="900"/>
              <a:t>잡화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400"/>
          </a:p>
          <a:p>
            <a:pPr>
              <a:lnSpc>
                <a:spcPct val="150000"/>
              </a:lnSpc>
            </a:pPr>
            <a:r>
              <a:rPr lang="ko-KR" altLang="en-US" sz="900" b="1"/>
              <a:t>식품</a:t>
            </a:r>
            <a:r>
              <a:rPr lang="ko-KR" altLang="en-US" sz="900"/>
              <a:t>                        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400"/>
          </a:p>
          <a:p>
            <a:pPr>
              <a:lnSpc>
                <a:spcPct val="150000"/>
              </a:lnSpc>
            </a:pPr>
            <a:r>
              <a:rPr lang="ko-KR" altLang="en-US" sz="900"/>
              <a:t>생활용품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가전</a:t>
            </a:r>
            <a:r>
              <a:rPr lang="en-US" altLang="ko-KR" sz="900"/>
              <a:t>/</a:t>
            </a:r>
            <a:r>
              <a:rPr lang="ko-KR" altLang="en-US" sz="900"/>
              <a:t>디지털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도서</a:t>
            </a:r>
            <a:r>
              <a:rPr lang="en-US" altLang="ko-KR" sz="900"/>
              <a:t>/</a:t>
            </a:r>
            <a:r>
              <a:rPr lang="ko-KR" altLang="en-US" sz="900"/>
              <a:t>음반</a:t>
            </a:r>
            <a:r>
              <a:rPr lang="en-US" altLang="ko-KR" sz="900"/>
              <a:t>/DVD</a:t>
            </a:r>
          </a:p>
        </p:txBody>
      </p: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A513D5B9-33A3-6A13-A4CF-84E700BDF9A8}"/>
              </a:ext>
            </a:extLst>
          </p:cNvPr>
          <p:cNvGrpSpPr/>
          <p:nvPr/>
        </p:nvGrpSpPr>
        <p:grpSpPr>
          <a:xfrm>
            <a:off x="3216464" y="2028159"/>
            <a:ext cx="518132" cy="200053"/>
            <a:chOff x="2997149" y="1977182"/>
            <a:chExt cx="613353" cy="230832"/>
          </a:xfrm>
        </p:grpSpPr>
        <p:sp>
          <p:nvSpPr>
            <p:cNvPr id="52" name="사각형: 둥근 모서리 51">
              <a:extLst>
                <a:ext uri="{FF2B5EF4-FFF2-40B4-BE49-F238E27FC236}">
                  <a16:creationId xmlns:a16="http://schemas.microsoft.com/office/drawing/2014/main" id="{B50F7B9A-541E-DC2B-07BD-43FF9C97C7BC}"/>
                </a:ext>
              </a:extLst>
            </p:cNvPr>
            <p:cNvSpPr/>
            <p:nvPr/>
          </p:nvSpPr>
          <p:spPr>
            <a:xfrm>
              <a:off x="2997149" y="1977182"/>
              <a:ext cx="61335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ko-KR" altLang="en-US" sz="800">
                  <a:solidFill>
                    <a:schemeClr val="tx1"/>
                  </a:solidFill>
                </a:rPr>
                <a:t>추가</a:t>
              </a:r>
            </a:p>
          </p:txBody>
        </p:sp>
        <p:sp>
          <p:nvSpPr>
            <p:cNvPr id="53" name="더하기 기호 52">
              <a:extLst>
                <a:ext uri="{FF2B5EF4-FFF2-40B4-BE49-F238E27FC236}">
                  <a16:creationId xmlns:a16="http://schemas.microsoft.com/office/drawing/2014/main" id="{0720A942-FD71-BF7A-3910-56648F0165EE}"/>
                </a:ext>
              </a:extLst>
            </p:cNvPr>
            <p:cNvSpPr/>
            <p:nvPr/>
          </p:nvSpPr>
          <p:spPr>
            <a:xfrm>
              <a:off x="3067558" y="2018257"/>
              <a:ext cx="146391" cy="146391"/>
            </a:xfrm>
            <a:prstGeom prst="mathPlus">
              <a:avLst>
                <a:gd name="adj1" fmla="val 14073"/>
              </a:avLst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6"/>
                </a:solidFill>
              </a:endParaRPr>
            </a:p>
          </p:txBody>
        </p:sp>
      </p:grpSp>
      <p:grpSp>
        <p:nvGrpSpPr>
          <p:cNvPr id="62" name="그룹 61">
            <a:extLst>
              <a:ext uri="{FF2B5EF4-FFF2-40B4-BE49-F238E27FC236}">
                <a16:creationId xmlns:a16="http://schemas.microsoft.com/office/drawing/2014/main" id="{4583B014-26F4-945C-BD2F-278F41A63293}"/>
              </a:ext>
            </a:extLst>
          </p:cNvPr>
          <p:cNvGrpSpPr/>
          <p:nvPr/>
        </p:nvGrpSpPr>
        <p:grpSpPr>
          <a:xfrm>
            <a:off x="3782344" y="2028592"/>
            <a:ext cx="518132" cy="200053"/>
            <a:chOff x="3679218" y="1977182"/>
            <a:chExt cx="613353" cy="230832"/>
          </a:xfrm>
        </p:grpSpPr>
        <p:sp>
          <p:nvSpPr>
            <p:cNvPr id="54" name="사각형: 둥근 모서리 53">
              <a:extLst>
                <a:ext uri="{FF2B5EF4-FFF2-40B4-BE49-F238E27FC236}">
                  <a16:creationId xmlns:a16="http://schemas.microsoft.com/office/drawing/2014/main" id="{B34AA09C-4A62-D55B-4E3E-47FF3EC22B5A}"/>
                </a:ext>
              </a:extLst>
            </p:cNvPr>
            <p:cNvSpPr/>
            <p:nvPr/>
          </p:nvSpPr>
          <p:spPr>
            <a:xfrm>
              <a:off x="3679218" y="1977182"/>
              <a:ext cx="61335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ko-KR" altLang="en-US" sz="800">
                  <a:solidFill>
                    <a:schemeClr val="tx1"/>
                  </a:solidFill>
                </a:rPr>
                <a:t>삭제</a:t>
              </a:r>
            </a:p>
          </p:txBody>
        </p:sp>
        <p:sp>
          <p:nvSpPr>
            <p:cNvPr id="55" name="빼기 기호 54">
              <a:extLst>
                <a:ext uri="{FF2B5EF4-FFF2-40B4-BE49-F238E27FC236}">
                  <a16:creationId xmlns:a16="http://schemas.microsoft.com/office/drawing/2014/main" id="{C69FAD07-38DF-9A1C-36AE-63398112559A}"/>
                </a:ext>
              </a:extLst>
            </p:cNvPr>
            <p:cNvSpPr/>
            <p:nvPr/>
          </p:nvSpPr>
          <p:spPr>
            <a:xfrm>
              <a:off x="3749008" y="2049764"/>
              <a:ext cx="152472" cy="95971"/>
            </a:xfrm>
            <a:prstGeom prst="mathMinus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6"/>
                </a:solidFill>
              </a:endParaRPr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2EACBD77-66FA-1932-5AB6-5712425E1859}"/>
              </a:ext>
            </a:extLst>
          </p:cNvPr>
          <p:cNvSpPr txBox="1"/>
          <p:nvPr/>
        </p:nvSpPr>
        <p:spPr>
          <a:xfrm>
            <a:off x="4414065" y="2294574"/>
            <a:ext cx="10877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카테고리 이름</a:t>
            </a:r>
            <a:endParaRPr lang="en-US" altLang="ko-KR" sz="900"/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2FB62A01-5A5B-5291-2B95-15D55BA2D29C}"/>
              </a:ext>
            </a:extLst>
          </p:cNvPr>
          <p:cNvSpPr/>
          <p:nvPr/>
        </p:nvSpPr>
        <p:spPr>
          <a:xfrm>
            <a:off x="4484973" y="2598665"/>
            <a:ext cx="2332853" cy="250624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식품</a:t>
            </a: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E4E4B187-4738-0964-63ED-E87C0DCEBC11}"/>
              </a:ext>
            </a:extLst>
          </p:cNvPr>
          <p:cNvGrpSpPr/>
          <p:nvPr/>
        </p:nvGrpSpPr>
        <p:grpSpPr>
          <a:xfrm rot="5400000">
            <a:off x="7219621" y="205526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E352D3FD-B55E-828D-A0A5-ADA8EB1A205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0" name="Oval 593">
              <a:extLst>
                <a:ext uri="{FF2B5EF4-FFF2-40B4-BE49-F238E27FC236}">
                  <a16:creationId xmlns:a16="http://schemas.microsoft.com/office/drawing/2014/main" id="{F506C870-8F76-05C3-42A3-4D9C74635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64" name="TextBox 63">
            <a:extLst>
              <a:ext uri="{FF2B5EF4-FFF2-40B4-BE49-F238E27FC236}">
                <a16:creationId xmlns:a16="http://schemas.microsoft.com/office/drawing/2014/main" id="{AA27CC19-8945-C37B-D778-012B952E8A48}"/>
              </a:ext>
            </a:extLst>
          </p:cNvPr>
          <p:cNvSpPr txBox="1"/>
          <p:nvPr/>
        </p:nvSpPr>
        <p:spPr>
          <a:xfrm>
            <a:off x="7835955" y="1983507"/>
            <a:ext cx="4218077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해당 카테고리 클릭 시</a:t>
            </a:r>
            <a:r>
              <a:rPr lang="en-US" altLang="ko-KR" sz="900">
                <a:latin typeface="+mn-ea"/>
              </a:rPr>
              <a:t>, </a:t>
            </a:r>
            <a:r>
              <a:rPr lang="ko-KR" altLang="en-US" sz="900">
                <a:latin typeface="+mn-ea"/>
              </a:rPr>
              <a:t>오른쪽에 카테고리 이름 수정할 수 있도록 활성화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일정 카테고리 위치에서 추가를 누르면 그 아래에 새 카테고리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 ‘</a:t>
            </a:r>
            <a:r>
              <a:rPr lang="ko-KR" altLang="en-US" sz="900">
                <a:latin typeface="+mn-ea"/>
              </a:rPr>
              <a:t>카테고리명</a:t>
            </a:r>
            <a:r>
              <a:rPr lang="en-US" altLang="ko-KR" sz="900">
                <a:latin typeface="+mn-ea"/>
              </a:rPr>
              <a:t>1’</a:t>
            </a:r>
            <a:r>
              <a:rPr lang="ko-KR" altLang="en-US" sz="900">
                <a:latin typeface="+mn-ea"/>
              </a:rPr>
              <a:t>으로 임시 생성됨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일정 카테고리 위치에서 삭제를 누르면 해당 카테고리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0187A262-319A-B6F1-0204-C4E2432C1533}"/>
              </a:ext>
            </a:extLst>
          </p:cNvPr>
          <p:cNvGrpSpPr/>
          <p:nvPr/>
        </p:nvGrpSpPr>
        <p:grpSpPr>
          <a:xfrm rot="5400000">
            <a:off x="4994102" y="260399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7295BFCE-041D-DCFA-08FE-0FFA5F72DDE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" name="Oval 593">
              <a:extLst>
                <a:ext uri="{FF2B5EF4-FFF2-40B4-BE49-F238E27FC236}">
                  <a16:creationId xmlns:a16="http://schemas.microsoft.com/office/drawing/2014/main" id="{71A34DBF-A1B5-F901-9D6B-19046BA25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AA7814D2-97D3-1422-6F58-9E72AED51B8B}"/>
              </a:ext>
            </a:extLst>
          </p:cNvPr>
          <p:cNvSpPr/>
          <p:nvPr/>
        </p:nvSpPr>
        <p:spPr>
          <a:xfrm>
            <a:off x="8102571" y="330814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D9912AD-F35A-FCC4-9746-F588A0FFA17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71" y="361126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3FA153-B5A5-525F-2E63-CCCAFE27D5EA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64" y="426561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0198FED-4F72-0634-B8B8-C9F3E4505798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44" y="426561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Close Button">
            <a:extLst>
              <a:ext uri="{FF2B5EF4-FFF2-40B4-BE49-F238E27FC236}">
                <a16:creationId xmlns:a16="http://schemas.microsoft.com/office/drawing/2014/main" id="{33215458-CC95-0002-CCA2-8CBD0F1DC611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285" y="338744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F522537-A928-32B2-A44A-3AFE9D681D9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20" y="376021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E722BA7-9C65-2B43-62D3-54DA8898DF4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71" y="332657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97D706D5-0A79-C5A7-3A61-65FA3C090AA6}"/>
              </a:ext>
            </a:extLst>
          </p:cNvPr>
          <p:cNvGrpSpPr/>
          <p:nvPr/>
        </p:nvGrpSpPr>
        <p:grpSpPr>
          <a:xfrm>
            <a:off x="8155463" y="3066965"/>
            <a:ext cx="244417" cy="258694"/>
            <a:chOff x="1098607" y="3056422"/>
            <a:chExt cx="244417" cy="258694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55ACF3EE-5B39-D9BB-5DE2-A4D6E8F728D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7E7D208C-E953-6CB2-ABC4-0958D3BA93A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B66CDE4E-C0C7-0DCF-767F-8388D2F4B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7C4B5058-81CE-6DBF-5FB0-2DCB14445C6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76EB8F61-CE14-33E7-27A8-F03798EB3E09}"/>
              </a:ext>
            </a:extLst>
          </p:cNvPr>
          <p:cNvSpPr/>
          <p:nvPr/>
        </p:nvSpPr>
        <p:spPr>
          <a:xfrm>
            <a:off x="8111089" y="49261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DB60F99-46AF-F315-48A0-BEB97A665D6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75889" y="52292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8530754-8170-5A65-3ACE-4131C0FE3885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61382" y="58836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A98F5C5-794E-58E6-3349-8346EEF87034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90562" y="58836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" name="Close Button">
            <a:extLst>
              <a:ext uri="{FF2B5EF4-FFF2-40B4-BE49-F238E27FC236}">
                <a16:creationId xmlns:a16="http://schemas.microsoft.com/office/drawing/2014/main" id="{326D290A-4E5D-6065-4F62-2929C8EE6820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40803" y="50054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6FF4234-B207-CEA0-7F24-3D96D2555EF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11438" y="53782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C10FFA6-4E45-0FF2-BD70-DAD132A1089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11089" y="49445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5467F109-67C1-3EAD-78BE-47E1FED32494}"/>
              </a:ext>
            </a:extLst>
          </p:cNvPr>
          <p:cNvGrpSpPr/>
          <p:nvPr/>
        </p:nvGrpSpPr>
        <p:grpSpPr>
          <a:xfrm>
            <a:off x="8355935" y="4692137"/>
            <a:ext cx="244417" cy="258694"/>
            <a:chOff x="1098607" y="3056422"/>
            <a:chExt cx="244417" cy="258694"/>
          </a:xfrm>
        </p:grpSpPr>
        <p:sp>
          <p:nvSpPr>
            <p:cNvPr id="77" name="이등변 삼각형 76">
              <a:extLst>
                <a:ext uri="{FF2B5EF4-FFF2-40B4-BE49-F238E27FC236}">
                  <a16:creationId xmlns:a16="http://schemas.microsoft.com/office/drawing/2014/main" id="{0E0C5A9C-48C1-5D4B-1511-C54C0C75B15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8" name="그룹 77">
              <a:extLst>
                <a:ext uri="{FF2B5EF4-FFF2-40B4-BE49-F238E27FC236}">
                  <a16:creationId xmlns:a16="http://schemas.microsoft.com/office/drawing/2014/main" id="{E8CEB096-FF45-C4EE-53D6-4553E4B12C5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9" name="Oval 593">
                <a:extLst>
                  <a:ext uri="{FF2B5EF4-FFF2-40B4-BE49-F238E27FC236}">
                    <a16:creationId xmlns:a16="http://schemas.microsoft.com/office/drawing/2014/main" id="{450AC475-53AC-131E-C863-FFAD80BD5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0" name="TextBox 14">
                <a:extLst>
                  <a:ext uri="{FF2B5EF4-FFF2-40B4-BE49-F238E27FC236}">
                    <a16:creationId xmlns:a16="http://schemas.microsoft.com/office/drawing/2014/main" id="{17BC8709-5D34-4C17-3857-6B05F26E32B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36961088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4773056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쇼핑몰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749283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447428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667645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쇼핑몰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(2))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AD-07-0003(1)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59</a:t>
            </a:fld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D9D6496-8FF9-E261-AC4B-666CA18B8678}"/>
              </a:ext>
            </a:extLst>
          </p:cNvPr>
          <p:cNvSpPr txBox="1"/>
          <p:nvPr/>
        </p:nvSpPr>
        <p:spPr>
          <a:xfrm>
            <a:off x="336150" y="617555"/>
            <a:ext cx="24546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dirty="0"/>
              <a:t>온라인몰 관리  </a:t>
            </a:r>
            <a:r>
              <a:rPr lang="en-US" altLang="ko-KR" sz="900" dirty="0"/>
              <a:t>&gt; </a:t>
            </a:r>
            <a:r>
              <a:rPr lang="ko-KR" altLang="en-US" sz="900" dirty="0"/>
              <a:t>쇼핑몰 등록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상세</a:t>
            </a:r>
            <a:endParaRPr lang="en-US" altLang="ko-KR" sz="900" dirty="0"/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E6C71FD-60C6-B019-DCB9-BB1A26ED13A4}"/>
              </a:ext>
            </a:extLst>
          </p:cNvPr>
          <p:cNvGrpSpPr/>
          <p:nvPr/>
        </p:nvGrpSpPr>
        <p:grpSpPr>
          <a:xfrm rot="5400000">
            <a:off x="2726707" y="61292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DDA44ACF-DC4B-E301-E14F-31D3BBA57D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F010443E-FAB6-8117-FE85-F46350E49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93134D6C-242B-5425-2475-08F70AD41B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E200C87A-84D5-F685-DB55-1E5174E571A6}"/>
              </a:ext>
            </a:extLst>
          </p:cNvPr>
          <p:cNvSpPr/>
          <p:nvPr/>
        </p:nvSpPr>
        <p:spPr>
          <a:xfrm>
            <a:off x="1950114" y="337277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598AB1D-EA5A-D7B1-1722-32E38FDB2A11}"/>
              </a:ext>
            </a:extLst>
          </p:cNvPr>
          <p:cNvSpPr txBox="1"/>
          <p:nvPr/>
        </p:nvSpPr>
        <p:spPr>
          <a:xfrm>
            <a:off x="696051" y="1691461"/>
            <a:ext cx="1087705" cy="32778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쇼핑몰 이름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카테고리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링크 </a:t>
            </a:r>
            <a:r>
              <a:rPr lang="en-US" altLang="ko-KR" sz="900"/>
              <a:t>URL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관리자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관리자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대표 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2FFDC035-8082-48FD-5E05-C6646D030D8B}"/>
              </a:ext>
            </a:extLst>
          </p:cNvPr>
          <p:cNvSpPr/>
          <p:nvPr/>
        </p:nvSpPr>
        <p:spPr>
          <a:xfrm>
            <a:off x="1719838" y="170356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84848A97-02FD-360D-A4BF-26646A97B397}"/>
              </a:ext>
            </a:extLst>
          </p:cNvPr>
          <p:cNvSpPr/>
          <p:nvPr/>
        </p:nvSpPr>
        <p:spPr>
          <a:xfrm>
            <a:off x="1719838" y="2088611"/>
            <a:ext cx="226334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텍스트 입력</a:t>
            </a:r>
          </a:p>
        </p:txBody>
      </p:sp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25F27CC1-3F62-7895-B66E-9FCFBF61777F}"/>
              </a:ext>
            </a:extLst>
          </p:cNvPr>
          <p:cNvSpPr/>
          <p:nvPr/>
        </p:nvSpPr>
        <p:spPr>
          <a:xfrm>
            <a:off x="1719838" y="2919414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34" name="그래픽 33" descr="확인 표시 단색으로 채워진">
            <a:extLst>
              <a:ext uri="{FF2B5EF4-FFF2-40B4-BE49-F238E27FC236}">
                <a16:creationId xmlns:a16="http://schemas.microsoft.com/office/drawing/2014/main" id="{5B0C9AE6-CF22-130F-B7A4-6DE93FA6CD0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720903" y="2510507"/>
            <a:ext cx="82916" cy="126261"/>
          </a:xfrm>
          <a:prstGeom prst="rect">
            <a:avLst/>
          </a:prstGeom>
        </p:spPr>
      </p:pic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18B888A5-3374-7005-36F1-D87332FBBCB2}"/>
              </a:ext>
            </a:extLst>
          </p:cNvPr>
          <p:cNvSpPr/>
          <p:nvPr/>
        </p:nvSpPr>
        <p:spPr>
          <a:xfrm>
            <a:off x="1719838" y="4149268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33D4E5D9-E4C0-A7CB-FA28-90B0D6BB7701}"/>
              </a:ext>
            </a:extLst>
          </p:cNvPr>
          <p:cNvSpPr/>
          <p:nvPr/>
        </p:nvSpPr>
        <p:spPr>
          <a:xfrm>
            <a:off x="3495538" y="414926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104DD388-364E-F017-D87E-CA0A3A9DEF8F}"/>
              </a:ext>
            </a:extLst>
          </p:cNvPr>
          <p:cNvSpPr/>
          <p:nvPr/>
        </p:nvSpPr>
        <p:spPr>
          <a:xfrm>
            <a:off x="1719838" y="4479871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6CAECA3-BCE0-2636-4F4A-0475086E5FCD}"/>
              </a:ext>
            </a:extLst>
          </p:cNvPr>
          <p:cNvSpPr txBox="1"/>
          <p:nvPr/>
        </p:nvSpPr>
        <p:spPr>
          <a:xfrm>
            <a:off x="2190218" y="4558871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9C58ED0-267F-DDD9-2E7E-37DAB9D1196C}"/>
              </a:ext>
            </a:extLst>
          </p:cNvPr>
          <p:cNvSpPr txBox="1"/>
          <p:nvPr/>
        </p:nvSpPr>
        <p:spPr>
          <a:xfrm>
            <a:off x="628222" y="166096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5B4788F-14B0-EC39-044A-3677B4EF35E5}"/>
              </a:ext>
            </a:extLst>
          </p:cNvPr>
          <p:cNvSpPr txBox="1"/>
          <p:nvPr/>
        </p:nvSpPr>
        <p:spPr>
          <a:xfrm>
            <a:off x="636077" y="328988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0851C05-25B4-16C6-7E8C-89BAB50FDB49}"/>
              </a:ext>
            </a:extLst>
          </p:cNvPr>
          <p:cNvSpPr txBox="1"/>
          <p:nvPr/>
        </p:nvSpPr>
        <p:spPr>
          <a:xfrm>
            <a:off x="619247" y="413676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CA0A3D62-A308-193A-B61C-767F2BA19398}"/>
              </a:ext>
            </a:extLst>
          </p:cNvPr>
          <p:cNvSpPr/>
          <p:nvPr/>
        </p:nvSpPr>
        <p:spPr>
          <a:xfrm>
            <a:off x="1719838" y="2516268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식품          ▼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EE94BF6C-67A5-90CA-6C66-15844CB57C1D}"/>
              </a:ext>
            </a:extLst>
          </p:cNvPr>
          <p:cNvSpPr txBox="1"/>
          <p:nvPr/>
        </p:nvSpPr>
        <p:spPr>
          <a:xfrm>
            <a:off x="619247" y="207346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0DB4EDDE-9612-88D5-1F58-17455D9E5D49}"/>
              </a:ext>
            </a:extLst>
          </p:cNvPr>
          <p:cNvSpPr/>
          <p:nvPr/>
        </p:nvSpPr>
        <p:spPr>
          <a:xfrm>
            <a:off x="1719838" y="3318471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62588812-C311-4F3D-063D-215EAFA87709}"/>
              </a:ext>
            </a:extLst>
          </p:cNvPr>
          <p:cNvSpPr/>
          <p:nvPr/>
        </p:nvSpPr>
        <p:spPr>
          <a:xfrm>
            <a:off x="3582140" y="509306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748B173A-E279-6BC8-9CF9-340B03E6A47B}"/>
              </a:ext>
            </a:extLst>
          </p:cNvPr>
          <p:cNvSpPr/>
          <p:nvPr/>
        </p:nvSpPr>
        <p:spPr>
          <a:xfrm>
            <a:off x="2986575" y="509306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75933C41-BC93-B54E-30C8-9AD1FC73545C}"/>
              </a:ext>
            </a:extLst>
          </p:cNvPr>
          <p:cNvGrpSpPr/>
          <p:nvPr/>
        </p:nvGrpSpPr>
        <p:grpSpPr>
          <a:xfrm>
            <a:off x="3263532" y="4862200"/>
            <a:ext cx="244417" cy="258694"/>
            <a:chOff x="1098607" y="3056422"/>
            <a:chExt cx="244417" cy="258694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86832DC8-1222-C46B-099D-B62906678CB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4F97C52B-DEB1-7CE5-316F-3983688CCA6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7CF97BCA-CFE8-9069-8106-36ED1B23E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6775D548-A0D6-8D82-5EF6-156F062DB03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E4DBE4F3-04AC-3914-479E-C39FAE99A417}"/>
              </a:ext>
            </a:extLst>
          </p:cNvPr>
          <p:cNvGrpSpPr/>
          <p:nvPr/>
        </p:nvGrpSpPr>
        <p:grpSpPr>
          <a:xfrm>
            <a:off x="3879818" y="4856806"/>
            <a:ext cx="244417" cy="258694"/>
            <a:chOff x="1098607" y="3056422"/>
            <a:chExt cx="244417" cy="258694"/>
          </a:xfrm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71A04E31-A242-1378-808E-D63CB9D5F62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322B29FE-25E3-D906-E886-4EC7856356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8" name="Oval 593">
                <a:extLst>
                  <a:ext uri="{FF2B5EF4-FFF2-40B4-BE49-F238E27FC236}">
                    <a16:creationId xmlns:a16="http://schemas.microsoft.com/office/drawing/2014/main" id="{89E1552E-D780-1417-08E6-2600B9745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9" name="TextBox 14">
                <a:extLst>
                  <a:ext uri="{FF2B5EF4-FFF2-40B4-BE49-F238E27FC236}">
                    <a16:creationId xmlns:a16="http://schemas.microsoft.com/office/drawing/2014/main" id="{4640DA0B-96A7-75FE-0F52-B3D3C955A9B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8A0D5F7D-31C6-D60B-72D5-E76E1F01328A}"/>
              </a:ext>
            </a:extLst>
          </p:cNvPr>
          <p:cNvSpPr/>
          <p:nvPr/>
        </p:nvSpPr>
        <p:spPr>
          <a:xfrm>
            <a:off x="1719837" y="372592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B7EED1F2-D8FC-9165-5879-9766140CE32F}"/>
              </a:ext>
            </a:extLst>
          </p:cNvPr>
          <p:cNvSpPr/>
          <p:nvPr/>
        </p:nvSpPr>
        <p:spPr>
          <a:xfrm>
            <a:off x="2488622" y="372592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CFD39C53-E743-5197-F90E-AB93C62FEAFC}"/>
              </a:ext>
            </a:extLst>
          </p:cNvPr>
          <p:cNvSpPr/>
          <p:nvPr/>
        </p:nvSpPr>
        <p:spPr>
          <a:xfrm>
            <a:off x="3260314" y="372592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0C661F4-9B50-E646-DDF2-EB2627D22EBA}"/>
              </a:ext>
            </a:extLst>
          </p:cNvPr>
          <p:cNvSpPr txBox="1"/>
          <p:nvPr/>
        </p:nvSpPr>
        <p:spPr>
          <a:xfrm>
            <a:off x="2319198" y="372405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E0EF0565-49BA-E850-AD81-32D4DCD0988E}"/>
              </a:ext>
            </a:extLst>
          </p:cNvPr>
          <p:cNvSpPr txBox="1"/>
          <p:nvPr/>
        </p:nvSpPr>
        <p:spPr>
          <a:xfrm>
            <a:off x="3092046" y="373357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D0A6C076-8D20-1239-E2A8-1963053DDD5D}"/>
              </a:ext>
            </a:extLst>
          </p:cNvPr>
          <p:cNvSpPr/>
          <p:nvPr/>
        </p:nvSpPr>
        <p:spPr>
          <a:xfrm>
            <a:off x="2805760" y="170377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66" name="그래픽 65" descr="돋보기 단색으로 채워진">
            <a:extLst>
              <a:ext uri="{FF2B5EF4-FFF2-40B4-BE49-F238E27FC236}">
                <a16:creationId xmlns:a16="http://schemas.microsoft.com/office/drawing/2014/main" id="{3E3D184B-DC0C-398B-E162-45B0A3FF4F61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854272" y="1743170"/>
            <a:ext cx="145373" cy="147683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:a16="http://schemas.microsoft.com/office/drawing/2014/main" id="{A9BB6FCD-CD52-3685-FB32-9AC56FFA29E0}"/>
              </a:ext>
            </a:extLst>
          </p:cNvPr>
          <p:cNvSpPr txBox="1"/>
          <p:nvPr/>
        </p:nvSpPr>
        <p:spPr>
          <a:xfrm>
            <a:off x="7861731" y="1768689"/>
            <a:ext cx="3616884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8D77F34-8FEA-859B-BFAE-2B2F4266688C}"/>
              </a:ext>
            </a:extLst>
          </p:cNvPr>
          <p:cNvSpPr txBox="1"/>
          <p:nvPr/>
        </p:nvSpPr>
        <p:spPr>
          <a:xfrm>
            <a:off x="7861730" y="2652797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endParaRPr lang="en-US" altLang="ko-KR" sz="900"/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3C792497-E109-DD8F-6DAE-5E334CC22816}"/>
              </a:ext>
            </a:extLst>
          </p:cNvPr>
          <p:cNvSpPr/>
          <p:nvPr/>
        </p:nvSpPr>
        <p:spPr>
          <a:xfrm>
            <a:off x="8102571" y="330814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CD97180-6BBC-F267-E90A-7408C766186E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71" y="361126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248452C-C2C3-0B1C-C012-1CF3F72B7657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64" y="426561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C8ED6B-8E0C-E64D-2E8A-B11B63A9A306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44" y="426561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Close Button">
            <a:extLst>
              <a:ext uri="{FF2B5EF4-FFF2-40B4-BE49-F238E27FC236}">
                <a16:creationId xmlns:a16="http://schemas.microsoft.com/office/drawing/2014/main" id="{C8755F31-3C94-6BA9-1852-3A95D4C889EE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285" y="338744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F2E732B-453E-57BE-0DCA-6C070FD8729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20" y="376021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5DCC860-50F9-1660-BB85-598F4E230073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71" y="332657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6C0A2BA6-CD5E-1633-39A4-0EF7BA81166F}"/>
              </a:ext>
            </a:extLst>
          </p:cNvPr>
          <p:cNvGrpSpPr/>
          <p:nvPr/>
        </p:nvGrpSpPr>
        <p:grpSpPr>
          <a:xfrm>
            <a:off x="8155463" y="3066965"/>
            <a:ext cx="244417" cy="258694"/>
            <a:chOff x="1098607" y="3056422"/>
            <a:chExt cx="244417" cy="258694"/>
          </a:xfrm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91007D36-8129-7C32-78F2-3F469663061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" name="그룹 17">
              <a:extLst>
                <a:ext uri="{FF2B5EF4-FFF2-40B4-BE49-F238E27FC236}">
                  <a16:creationId xmlns:a16="http://schemas.microsoft.com/office/drawing/2014/main" id="{19004156-5C01-1E0E-EA02-2B25DC9BA1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" name="Oval 593">
                <a:extLst>
                  <a:ext uri="{FF2B5EF4-FFF2-40B4-BE49-F238E27FC236}">
                    <a16:creationId xmlns:a16="http://schemas.microsoft.com/office/drawing/2014/main" id="{0E9EBF26-B349-A44D-DCB3-C34618858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" name="TextBox 14">
                <a:extLst>
                  <a:ext uri="{FF2B5EF4-FFF2-40B4-BE49-F238E27FC236}">
                    <a16:creationId xmlns:a16="http://schemas.microsoft.com/office/drawing/2014/main" id="{7A50832B-4013-651C-4484-9914E8DAB41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12DA6C89-3565-B753-5434-1B810CD19280}"/>
              </a:ext>
            </a:extLst>
          </p:cNvPr>
          <p:cNvSpPr/>
          <p:nvPr/>
        </p:nvSpPr>
        <p:spPr>
          <a:xfrm>
            <a:off x="8111089" y="49261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68149E9-F6B1-10BB-830E-EB2976B2046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75889" y="52292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11CA7C4-C4A0-B91C-738A-6898BF6E1CBE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61382" y="58836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E11D469-84B3-65E6-7772-6C71B29A676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90562" y="58836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" name="Close Button">
            <a:extLst>
              <a:ext uri="{FF2B5EF4-FFF2-40B4-BE49-F238E27FC236}">
                <a16:creationId xmlns:a16="http://schemas.microsoft.com/office/drawing/2014/main" id="{4E89D6C4-E3F8-47B2-81D1-AB6EFCF00E0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40803" y="50054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81AC8AA-0695-DAAE-463B-E9F2C649AF27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11438" y="53782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D9FABBA-AD03-4CF5-7FAE-713A05ABEA6B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11089" y="49445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925F01A1-59E8-3808-9FC3-1CD2FE85B2F9}"/>
              </a:ext>
            </a:extLst>
          </p:cNvPr>
          <p:cNvGrpSpPr/>
          <p:nvPr/>
        </p:nvGrpSpPr>
        <p:grpSpPr>
          <a:xfrm>
            <a:off x="8355935" y="4692137"/>
            <a:ext cx="244417" cy="258694"/>
            <a:chOff x="1098607" y="3056422"/>
            <a:chExt cx="244417" cy="258694"/>
          </a:xfrm>
        </p:grpSpPr>
        <p:sp>
          <p:nvSpPr>
            <p:cNvPr id="67" name="이등변 삼각형 66">
              <a:extLst>
                <a:ext uri="{FF2B5EF4-FFF2-40B4-BE49-F238E27FC236}">
                  <a16:creationId xmlns:a16="http://schemas.microsoft.com/office/drawing/2014/main" id="{3B945470-416D-CCCD-81FC-077CF3F6E0A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3ABDB2CF-4797-59D7-3F0A-DA0334F7A61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0" name="Oval 593">
                <a:extLst>
                  <a:ext uri="{FF2B5EF4-FFF2-40B4-BE49-F238E27FC236}">
                    <a16:creationId xmlns:a16="http://schemas.microsoft.com/office/drawing/2014/main" id="{AD9F5570-DFE1-DDC7-F064-5CBEDDD08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1" name="TextBox 14">
                <a:extLst>
                  <a:ext uri="{FF2B5EF4-FFF2-40B4-BE49-F238E27FC236}">
                    <a16:creationId xmlns:a16="http://schemas.microsoft.com/office/drawing/2014/main" id="{E158562E-0AF7-413A-3C4A-3784D0A45D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2" name="TextBox 71"/>
          <p:cNvSpPr txBox="1"/>
          <p:nvPr/>
        </p:nvSpPr>
        <p:spPr>
          <a:xfrm>
            <a:off x="8003575" y="1269772"/>
            <a:ext cx="3633537" cy="1477328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navigation` {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온라인몰 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쇼핑몰 등록 관리 </a:t>
            </a:r>
            <a:r>
              <a:rPr lang="en-US" altLang="ko-KR" sz="900" dirty="0" smtClean="0"/>
              <a:t>(mall management) 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8) </a:t>
            </a:r>
            <a:r>
              <a:rPr lang="ko-KR" altLang="en-US" sz="900" dirty="0" smtClean="0"/>
              <a:t>모바일 이미지 </a:t>
            </a:r>
            <a:r>
              <a:rPr lang="en-US" altLang="ko-KR" sz="900" dirty="0"/>
              <a:t>: </a:t>
            </a:r>
            <a:r>
              <a:rPr lang="en-US" altLang="ko-KR" sz="900" b="1" dirty="0"/>
              <a:t>{</a:t>
            </a:r>
            <a:r>
              <a:rPr lang="en-US" altLang="ko-KR" sz="900" b="1" dirty="0" err="1" smtClean="0"/>
              <a:t>mobile_image_file</a:t>
            </a:r>
            <a:r>
              <a:rPr lang="en-US" altLang="ko-KR" sz="900" b="1" dirty="0" smtClean="0"/>
              <a:t>} - DELETE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DB (</a:t>
            </a:r>
            <a:r>
              <a:rPr lang="en-US" altLang="ko-KR" sz="900" dirty="0" err="1" smtClean="0"/>
              <a:t>st_mall</a:t>
            </a:r>
            <a:r>
              <a:rPr lang="en-US" altLang="ko-KR" sz="900" dirty="0"/>
              <a:t>) : </a:t>
            </a:r>
            <a:r>
              <a:rPr lang="en-US" altLang="ko-KR" sz="900" dirty="0" err="1" smtClean="0"/>
              <a:t>mobile_image_file</a:t>
            </a:r>
            <a:r>
              <a:rPr lang="en-US" altLang="ko-KR" sz="900" dirty="0" smtClean="0"/>
              <a:t> column is DELETED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3.Buttons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취소 </a:t>
            </a:r>
            <a:r>
              <a:rPr lang="en-US" altLang="ko-KR" sz="900" dirty="0" smtClean="0"/>
              <a:t>(cancel) : if clicks, move to the list page</a:t>
            </a:r>
          </a:p>
        </p:txBody>
      </p:sp>
    </p:spTree>
    <p:extLst>
      <p:ext uri="{BB962C8B-B14F-4D97-AF65-F5344CB8AC3E}">
        <p14:creationId xmlns:p14="http://schemas.microsoft.com/office/powerpoint/2010/main" val="5613569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6482659"/>
              </p:ext>
            </p:extLst>
          </p:nvPr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7160359"/>
              </p:ext>
            </p:extLst>
          </p:nvPr>
        </p:nvGraphicFramePr>
        <p:xfrm>
          <a:off x="9008390" y="725881"/>
          <a:ext cx="3183609" cy="2529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 이름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대시보드 접고 펴기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18861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권한에 따른 매뉴얼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도움말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다운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24508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최근 접속 일시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48058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관리자명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22832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6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말풍선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257690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권한명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24819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로그아웃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399906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전체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자료 엑셀로 다운로드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순위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현황 등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4210769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226445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(1)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15356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361411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59310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3804209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1887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485339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800378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77" name="그래픽 76" descr="사용자 단색으로 채워진">
            <a:extLst>
              <a:ext uri="{FF2B5EF4-FFF2-40B4-BE49-F238E27FC236}">
                <a16:creationId xmlns:a16="http://schemas.microsoft.com/office/drawing/2014/main" id="{8EC556F2-A3EB-B57D-DBA9-995A58D1B4D6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6461" y="2107629"/>
            <a:ext cx="285208" cy="285208"/>
          </a:xfrm>
          <a:prstGeom prst="rect">
            <a:avLst/>
          </a:prstGeom>
        </p:spPr>
      </p:pic>
      <p:grpSp>
        <p:nvGrpSpPr>
          <p:cNvPr id="78" name="그룹 77">
            <a:extLst>
              <a:ext uri="{FF2B5EF4-FFF2-40B4-BE49-F238E27FC236}">
                <a16:creationId xmlns:a16="http://schemas.microsoft.com/office/drawing/2014/main" id="{9A12A442-75A7-004F-C21B-AB77F7E4F2AC}"/>
              </a:ext>
            </a:extLst>
          </p:cNvPr>
          <p:cNvGrpSpPr/>
          <p:nvPr/>
        </p:nvGrpSpPr>
        <p:grpSpPr>
          <a:xfrm>
            <a:off x="302425" y="663373"/>
            <a:ext cx="278496" cy="200053"/>
            <a:chOff x="1014019" y="2643309"/>
            <a:chExt cx="278496" cy="200053"/>
          </a:xfrm>
        </p:grpSpPr>
        <p:sp>
          <p:nvSpPr>
            <p:cNvPr id="79" name="이등변 삼각형 78">
              <a:extLst>
                <a:ext uri="{FF2B5EF4-FFF2-40B4-BE49-F238E27FC236}">
                  <a16:creationId xmlns:a16="http://schemas.microsoft.com/office/drawing/2014/main" id="{A55DA059-DF2B-62CF-1BDC-0CDD4F8E5B6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A56FDD28-6C5F-957E-DED7-FEFC54861C8F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1" name="Oval 593">
                <a:extLst>
                  <a:ext uri="{FF2B5EF4-FFF2-40B4-BE49-F238E27FC236}">
                    <a16:creationId xmlns:a16="http://schemas.microsoft.com/office/drawing/2014/main" id="{A2E8D4EB-D2E3-CDBB-7EEC-C588C2DD8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2" name="TextBox 14">
                <a:extLst>
                  <a:ext uri="{FF2B5EF4-FFF2-40B4-BE49-F238E27FC236}">
                    <a16:creationId xmlns:a16="http://schemas.microsoft.com/office/drawing/2014/main" id="{29E12B46-47E7-34C8-395A-39CF23333CAE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BF753A0B-4324-B908-5B94-B253BF3301B9}"/>
              </a:ext>
            </a:extLst>
          </p:cNvPr>
          <p:cNvGrpSpPr/>
          <p:nvPr/>
        </p:nvGrpSpPr>
        <p:grpSpPr>
          <a:xfrm>
            <a:off x="4181397" y="655099"/>
            <a:ext cx="278496" cy="200053"/>
            <a:chOff x="1014019" y="2643309"/>
            <a:chExt cx="278496" cy="200053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268085C6-5AD6-30A6-B257-743DDE457D9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9757F235-253D-82BB-F2F1-4E3125A7B45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5589521A-135F-B545-4088-0AA54122D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6C2F780C-C754-B95D-8EB5-4F84B539EF5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7622766C-F7EE-CFA7-B64A-B3836DCACB3D}"/>
              </a:ext>
            </a:extLst>
          </p:cNvPr>
          <p:cNvGrpSpPr/>
          <p:nvPr/>
        </p:nvGrpSpPr>
        <p:grpSpPr>
          <a:xfrm>
            <a:off x="6277583" y="401920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80E37120-555A-22F3-10C9-7B95551161A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F0A46EC0-5160-6ABB-11D9-A1CAE162026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C78D9D1E-8C8A-142F-04AB-50B808E92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96F559F0-0CF3-BE82-9759-B082D7ED2A0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7B03B4A9-79E7-4D47-E468-A57A1346524F}"/>
              </a:ext>
            </a:extLst>
          </p:cNvPr>
          <p:cNvGrpSpPr/>
          <p:nvPr/>
        </p:nvGrpSpPr>
        <p:grpSpPr>
          <a:xfrm>
            <a:off x="7912740" y="395594"/>
            <a:ext cx="244417" cy="258694"/>
            <a:chOff x="1098607" y="3056422"/>
            <a:chExt cx="244417" cy="258694"/>
          </a:xfrm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33DC47D3-EEC5-25E2-84A4-91A26A1D722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29AD0225-88E0-1D76-9881-A62C2B84F9B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6" name="Oval 593">
                <a:extLst>
                  <a:ext uri="{FF2B5EF4-FFF2-40B4-BE49-F238E27FC236}">
                    <a16:creationId xmlns:a16="http://schemas.microsoft.com/office/drawing/2014/main" id="{C6E99294-7106-BE47-4115-A92173291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7" name="TextBox 14">
                <a:extLst>
                  <a:ext uri="{FF2B5EF4-FFF2-40B4-BE49-F238E27FC236}">
                    <a16:creationId xmlns:a16="http://schemas.microsoft.com/office/drawing/2014/main" id="{853633F1-B51A-49AA-AF49-B92E8BC03B6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8" name="그룹 107">
            <a:extLst>
              <a:ext uri="{FF2B5EF4-FFF2-40B4-BE49-F238E27FC236}">
                <a16:creationId xmlns:a16="http://schemas.microsoft.com/office/drawing/2014/main" id="{CDD6C9EB-16B8-2118-D988-D4F50A0406A5}"/>
              </a:ext>
            </a:extLst>
          </p:cNvPr>
          <p:cNvGrpSpPr/>
          <p:nvPr/>
        </p:nvGrpSpPr>
        <p:grpSpPr>
          <a:xfrm>
            <a:off x="8518505" y="387600"/>
            <a:ext cx="244417" cy="258694"/>
            <a:chOff x="1098607" y="3056422"/>
            <a:chExt cx="244417" cy="258694"/>
          </a:xfrm>
        </p:grpSpPr>
        <p:sp>
          <p:nvSpPr>
            <p:cNvPr id="109" name="이등변 삼각형 108">
              <a:extLst>
                <a:ext uri="{FF2B5EF4-FFF2-40B4-BE49-F238E27FC236}">
                  <a16:creationId xmlns:a16="http://schemas.microsoft.com/office/drawing/2014/main" id="{5C793D6F-C8B6-03A2-6C4A-AB31FE3C29C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0" name="그룹 109">
              <a:extLst>
                <a:ext uri="{FF2B5EF4-FFF2-40B4-BE49-F238E27FC236}">
                  <a16:creationId xmlns:a16="http://schemas.microsoft.com/office/drawing/2014/main" id="{9A60DCE3-5A62-B695-253D-DA38EE071B6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1" name="Oval 593">
                <a:extLst>
                  <a:ext uri="{FF2B5EF4-FFF2-40B4-BE49-F238E27FC236}">
                    <a16:creationId xmlns:a16="http://schemas.microsoft.com/office/drawing/2014/main" id="{22CA48DB-80C1-8690-F727-F32135AEC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2" name="TextBox 14">
                <a:extLst>
                  <a:ext uri="{FF2B5EF4-FFF2-40B4-BE49-F238E27FC236}">
                    <a16:creationId xmlns:a16="http://schemas.microsoft.com/office/drawing/2014/main" id="{B0D4574E-1A10-61FE-4130-185F0A59A58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FFB4FA5E-6BF2-939A-FCF7-0C512A27BABA}"/>
              </a:ext>
            </a:extLst>
          </p:cNvPr>
          <p:cNvGrpSpPr/>
          <p:nvPr/>
        </p:nvGrpSpPr>
        <p:grpSpPr>
          <a:xfrm rot="5400000">
            <a:off x="1851468" y="6456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4" name="이등변 삼각형 113">
              <a:extLst>
                <a:ext uri="{FF2B5EF4-FFF2-40B4-BE49-F238E27FC236}">
                  <a16:creationId xmlns:a16="http://schemas.microsoft.com/office/drawing/2014/main" id="{F8BA45A5-97BC-7C88-23E2-92E7A5BBCD1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5" name="Oval 593">
              <a:extLst>
                <a:ext uri="{FF2B5EF4-FFF2-40B4-BE49-F238E27FC236}">
                  <a16:creationId xmlns:a16="http://schemas.microsoft.com/office/drawing/2014/main" id="{41553309-16BE-DE04-E2D9-1346D11DE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44870E8B-2D1D-AEC8-B272-E41F71A6AB12}"/>
              </a:ext>
            </a:extLst>
          </p:cNvPr>
          <p:cNvSpPr/>
          <p:nvPr/>
        </p:nvSpPr>
        <p:spPr>
          <a:xfrm>
            <a:off x="2041062" y="1121587"/>
            <a:ext cx="2988720" cy="187435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" name="그림 9">
            <a:extLst>
              <a:ext uri="{FF2B5EF4-FFF2-40B4-BE49-F238E27FC236}">
                <a16:creationId xmlns:a16="http://schemas.microsoft.com/office/drawing/2014/main" id="{695B7049-12AB-8580-F327-BCE46CF6C329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2209655" y="1223724"/>
            <a:ext cx="2619585" cy="1201696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30E47097-2DDB-7E3F-5F4F-F00E1284FC30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2130495" y="2405017"/>
            <a:ext cx="1256561" cy="500261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A0DDA8A2-B5F0-B861-DE93-3E159C95AE16}"/>
              </a:ext>
            </a:extLst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3006732" y="1189547"/>
            <a:ext cx="1057379" cy="221546"/>
          </a:xfrm>
          <a:prstGeom prst="rect">
            <a:avLst/>
          </a:prstGeom>
        </p:spPr>
      </p:pic>
      <p:sp>
        <p:nvSpPr>
          <p:cNvPr id="21" name="직사각형 20">
            <a:extLst>
              <a:ext uri="{FF2B5EF4-FFF2-40B4-BE49-F238E27FC236}">
                <a16:creationId xmlns:a16="http://schemas.microsoft.com/office/drawing/2014/main" id="{365225FF-4B5B-FABC-E548-7F98E0BEAED8}"/>
              </a:ext>
            </a:extLst>
          </p:cNvPr>
          <p:cNvSpPr/>
          <p:nvPr/>
        </p:nvSpPr>
        <p:spPr>
          <a:xfrm>
            <a:off x="2041062" y="3074020"/>
            <a:ext cx="2988720" cy="283666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D6CF79C-96C7-A365-A51B-2210EAA52C76}"/>
              </a:ext>
            </a:extLst>
          </p:cNvPr>
          <p:cNvSpPr txBox="1"/>
          <p:nvPr/>
        </p:nvSpPr>
        <p:spPr>
          <a:xfrm>
            <a:off x="2215076" y="3180831"/>
            <a:ext cx="10937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포인트 적립 현황</a:t>
            </a:r>
          </a:p>
        </p:txBody>
      </p:sp>
      <p:cxnSp>
        <p:nvCxnSpPr>
          <p:cNvPr id="31" name="직선 연결선 30">
            <a:extLst>
              <a:ext uri="{FF2B5EF4-FFF2-40B4-BE49-F238E27FC236}">
                <a16:creationId xmlns:a16="http://schemas.microsoft.com/office/drawing/2014/main" id="{50066C95-2B27-DCDB-5F92-5501A61522E7}"/>
              </a:ext>
            </a:extLst>
          </p:cNvPr>
          <p:cNvCxnSpPr>
            <a:cxnSpLocks/>
          </p:cNvCxnSpPr>
          <p:nvPr/>
        </p:nvCxnSpPr>
        <p:spPr>
          <a:xfrm>
            <a:off x="3532713" y="3074020"/>
            <a:ext cx="0" cy="2836667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D0C417D3-5F64-EF68-5223-308246F1AD49}"/>
              </a:ext>
            </a:extLst>
          </p:cNvPr>
          <p:cNvSpPr txBox="1"/>
          <p:nvPr/>
        </p:nvSpPr>
        <p:spPr>
          <a:xfrm>
            <a:off x="3710715" y="3180831"/>
            <a:ext cx="108283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포인트 사용 현황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02245D0-D961-FE8F-3571-828C1B8A3889}"/>
              </a:ext>
            </a:extLst>
          </p:cNvPr>
          <p:cNvSpPr txBox="1"/>
          <p:nvPr/>
        </p:nvSpPr>
        <p:spPr>
          <a:xfrm>
            <a:off x="2174106" y="3418028"/>
            <a:ext cx="1161363" cy="5562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700"/>
              <a:t>누적 </a:t>
            </a:r>
            <a:r>
              <a:rPr lang="en-US" altLang="ko-KR" sz="700"/>
              <a:t>: 2,216,060,000</a:t>
            </a:r>
            <a:r>
              <a:rPr lang="ko-KR" altLang="en-US" sz="700"/>
              <a:t>원</a:t>
            </a:r>
          </a:p>
          <a:p>
            <a:pPr>
              <a:lnSpc>
                <a:spcPct val="150000"/>
              </a:lnSpc>
            </a:pPr>
            <a:r>
              <a:rPr lang="ko-KR" altLang="en-US" sz="700"/>
              <a:t>금월 </a:t>
            </a:r>
            <a:r>
              <a:rPr lang="en-US" altLang="ko-KR" sz="700"/>
              <a:t>: 475,860,000</a:t>
            </a:r>
            <a:r>
              <a:rPr lang="ko-KR" altLang="en-US" sz="700"/>
              <a:t>원</a:t>
            </a:r>
          </a:p>
          <a:p>
            <a:pPr>
              <a:lnSpc>
                <a:spcPct val="150000"/>
              </a:lnSpc>
            </a:pPr>
            <a:r>
              <a:rPr lang="ko-KR" altLang="en-US" sz="700"/>
              <a:t>금일 </a:t>
            </a:r>
            <a:r>
              <a:rPr lang="en-US" altLang="ko-KR" sz="700"/>
              <a:t>: 15,862,000</a:t>
            </a:r>
            <a:r>
              <a:rPr lang="ko-KR" altLang="en-US" sz="700"/>
              <a:t>원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EA18A4C-8EA2-9CCB-A51F-7CAFE0B86935}"/>
              </a:ext>
            </a:extLst>
          </p:cNvPr>
          <p:cNvSpPr txBox="1"/>
          <p:nvPr/>
        </p:nvSpPr>
        <p:spPr>
          <a:xfrm>
            <a:off x="2758775" y="1189305"/>
            <a:ext cx="1449888" cy="2308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ko-KR" altLang="en-US" sz="900" b="1"/>
              <a:t>최근 </a:t>
            </a:r>
            <a:r>
              <a:rPr lang="en-US" altLang="ko-KR" sz="900" b="1"/>
              <a:t>6</a:t>
            </a:r>
            <a:r>
              <a:rPr lang="ko-KR" altLang="en-US" sz="900" b="1"/>
              <a:t>개월 가입 현황</a:t>
            </a:r>
          </a:p>
        </p:txBody>
      </p:sp>
      <p:pic>
        <p:nvPicPr>
          <p:cNvPr id="38" name="Picture 2">
            <a:extLst>
              <a:ext uri="{FF2B5EF4-FFF2-40B4-BE49-F238E27FC236}">
                <a16:creationId xmlns:a16="http://schemas.microsoft.com/office/drawing/2014/main" id="{B4C94CA4-1F85-9C88-8B4B-379121722E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hq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8475" y="5692231"/>
            <a:ext cx="160467" cy="1492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2">
            <a:extLst>
              <a:ext uri="{FF2B5EF4-FFF2-40B4-BE49-F238E27FC236}">
                <a16:creationId xmlns:a16="http://schemas.microsoft.com/office/drawing/2014/main" id="{E415898A-AF73-390A-0783-1F2C36CD35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hq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8004" y="5685735"/>
            <a:ext cx="160467" cy="1492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0" name="TextBox 59">
            <a:extLst>
              <a:ext uri="{FF2B5EF4-FFF2-40B4-BE49-F238E27FC236}">
                <a16:creationId xmlns:a16="http://schemas.microsoft.com/office/drawing/2014/main" id="{7A41787A-9097-3D0E-E07A-4AE6C237C1DA}"/>
              </a:ext>
            </a:extLst>
          </p:cNvPr>
          <p:cNvSpPr txBox="1"/>
          <p:nvPr/>
        </p:nvSpPr>
        <p:spPr>
          <a:xfrm>
            <a:off x="3673059" y="3418028"/>
            <a:ext cx="1161363" cy="5562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700"/>
              <a:t>누적 </a:t>
            </a:r>
            <a:r>
              <a:rPr lang="en-US" altLang="ko-KR" sz="700"/>
              <a:t>: 1,758,778,560</a:t>
            </a:r>
            <a:r>
              <a:rPr lang="ko-KR" altLang="en-US" sz="700"/>
              <a:t>원</a:t>
            </a:r>
          </a:p>
          <a:p>
            <a:pPr>
              <a:lnSpc>
                <a:spcPct val="150000"/>
              </a:lnSpc>
            </a:pPr>
            <a:r>
              <a:rPr lang="ko-KR" altLang="en-US" sz="700"/>
              <a:t>금월 </a:t>
            </a:r>
            <a:r>
              <a:rPr lang="en-US" altLang="ko-KR" sz="700"/>
              <a:t>: 366,412,200</a:t>
            </a:r>
            <a:r>
              <a:rPr lang="ko-KR" altLang="en-US" sz="700"/>
              <a:t>원</a:t>
            </a:r>
          </a:p>
          <a:p>
            <a:pPr>
              <a:lnSpc>
                <a:spcPct val="150000"/>
              </a:lnSpc>
            </a:pPr>
            <a:r>
              <a:rPr lang="ko-KR" altLang="en-US" sz="700"/>
              <a:t>금일 </a:t>
            </a:r>
            <a:r>
              <a:rPr lang="en-US" altLang="ko-KR" sz="700"/>
              <a:t>: 18,320,200</a:t>
            </a:r>
            <a:r>
              <a:rPr lang="ko-KR" altLang="en-US" sz="700"/>
              <a:t>원</a:t>
            </a:r>
          </a:p>
        </p:txBody>
      </p:sp>
      <p:pic>
        <p:nvPicPr>
          <p:cNvPr id="62" name="Picture 2">
            <a:extLst>
              <a:ext uri="{FF2B5EF4-FFF2-40B4-BE49-F238E27FC236}">
                <a16:creationId xmlns:a16="http://schemas.microsoft.com/office/drawing/2014/main" id="{72FBC4A6-5E3D-6BBF-9D83-A52A8B25AC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hq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6387" y="2785845"/>
            <a:ext cx="160467" cy="1492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46" name="그룹 1045">
            <a:extLst>
              <a:ext uri="{FF2B5EF4-FFF2-40B4-BE49-F238E27FC236}">
                <a16:creationId xmlns:a16="http://schemas.microsoft.com/office/drawing/2014/main" id="{D697C38E-287D-CFAA-ABBD-7BC7B300428C}"/>
              </a:ext>
            </a:extLst>
          </p:cNvPr>
          <p:cNvGrpSpPr/>
          <p:nvPr/>
        </p:nvGrpSpPr>
        <p:grpSpPr>
          <a:xfrm>
            <a:off x="5196441" y="1128112"/>
            <a:ext cx="3590170" cy="1466182"/>
            <a:chOff x="5196436" y="1077778"/>
            <a:chExt cx="3075820" cy="1466182"/>
          </a:xfrm>
        </p:grpSpPr>
        <p:sp>
          <p:nvSpPr>
            <p:cNvPr id="68" name="직사각형 67">
              <a:extLst>
                <a:ext uri="{FF2B5EF4-FFF2-40B4-BE49-F238E27FC236}">
                  <a16:creationId xmlns:a16="http://schemas.microsoft.com/office/drawing/2014/main" id="{3CBB9AF2-8381-4549-E4C9-79EF768425A8}"/>
                </a:ext>
              </a:extLst>
            </p:cNvPr>
            <p:cNvSpPr/>
            <p:nvPr/>
          </p:nvSpPr>
          <p:spPr>
            <a:xfrm>
              <a:off x="5196436" y="1077778"/>
              <a:ext cx="2988720" cy="14661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0B5348AB-9240-E5A0-4671-6530C5D10974}"/>
                </a:ext>
              </a:extLst>
            </p:cNvPr>
            <p:cNvSpPr txBox="1"/>
            <p:nvPr/>
          </p:nvSpPr>
          <p:spPr>
            <a:xfrm>
              <a:off x="6123574" y="1133110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ko-KR" altLang="en-US" sz="900" b="1"/>
                <a:t>주문 많은 순위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A47B3563-D1CE-3E29-7D97-EF4A1AC0343D}"/>
                </a:ext>
              </a:extLst>
            </p:cNvPr>
            <p:cNvSpPr txBox="1"/>
            <p:nvPr/>
          </p:nvSpPr>
          <p:spPr>
            <a:xfrm>
              <a:off x="5498071" y="1753551"/>
              <a:ext cx="985670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 err="1"/>
                <a:t>고향뜨락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명품마루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온라인몰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35576BF0-FB98-A3D9-8E36-6777E1676D0B}"/>
                </a:ext>
              </a:extLst>
            </p:cNvPr>
            <p:cNvSpPr txBox="1"/>
            <p:nvPr/>
          </p:nvSpPr>
          <p:spPr>
            <a:xfrm>
              <a:off x="5385288" y="1532272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온라인몰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62E1D4F7-3DDF-4369-C0B5-8504204CF92F}"/>
                </a:ext>
              </a:extLst>
            </p:cNvPr>
            <p:cNvSpPr txBox="1"/>
            <p:nvPr/>
          </p:nvSpPr>
          <p:spPr>
            <a:xfrm>
              <a:off x="6771770" y="1755382"/>
              <a:ext cx="1500486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맥도날드 서울역점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 err="1"/>
                <a:t>파리크라상</a:t>
              </a:r>
              <a:r>
                <a:rPr lang="ko-KR" altLang="en-US" sz="800"/>
                <a:t> 서울역점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맥도날드 수원역점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B06B2865-C33F-C6D1-BF60-E2F5B7B86E6C}"/>
                </a:ext>
              </a:extLst>
            </p:cNvPr>
            <p:cNvSpPr txBox="1"/>
            <p:nvPr/>
          </p:nvSpPr>
          <p:spPr>
            <a:xfrm>
              <a:off x="6858482" y="1532272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스마트 오더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cxnSp>
          <p:nvCxnSpPr>
            <p:cNvPr id="117" name="직선 연결선 116">
              <a:extLst>
                <a:ext uri="{FF2B5EF4-FFF2-40B4-BE49-F238E27FC236}">
                  <a16:creationId xmlns:a16="http://schemas.microsoft.com/office/drawing/2014/main" id="{78D91A94-343C-4E4D-046C-FF96DCBD883F}"/>
                </a:ext>
              </a:extLst>
            </p:cNvPr>
            <p:cNvCxnSpPr/>
            <p:nvPr/>
          </p:nvCxnSpPr>
          <p:spPr>
            <a:xfrm>
              <a:off x="5196436" y="1424030"/>
              <a:ext cx="2988720" cy="0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8" name="Picture 2">
              <a:extLst>
                <a:ext uri="{FF2B5EF4-FFF2-40B4-BE49-F238E27FC236}">
                  <a16:creationId xmlns:a16="http://schemas.microsoft.com/office/drawing/2014/main" id="{D1A7F26C-969C-2ADC-66B6-5021D418D8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9640" y="2338058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2">
              <a:extLst>
                <a:ext uri="{FF2B5EF4-FFF2-40B4-BE49-F238E27FC236}">
                  <a16:creationId xmlns:a16="http://schemas.microsoft.com/office/drawing/2014/main" id="{F9B0D2C3-314C-A8B3-9199-48C6FB8698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09456" y="2330811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23" name="직선 연결선 122">
              <a:extLst>
                <a:ext uri="{FF2B5EF4-FFF2-40B4-BE49-F238E27FC236}">
                  <a16:creationId xmlns:a16="http://schemas.microsoft.com/office/drawing/2014/main" id="{C63CCC1B-C6F3-128F-15BE-49881F3AEA49}"/>
                </a:ext>
              </a:extLst>
            </p:cNvPr>
            <p:cNvCxnSpPr>
              <a:cxnSpLocks/>
              <a:endCxn id="68" idx="2"/>
            </p:cNvCxnSpPr>
            <p:nvPr/>
          </p:nvCxnSpPr>
          <p:spPr>
            <a:xfrm>
              <a:off x="6650563" y="1420137"/>
              <a:ext cx="0" cy="1123823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" name="말풍선: 모서리가 둥근 사각형 48">
            <a:extLst>
              <a:ext uri="{FF2B5EF4-FFF2-40B4-BE49-F238E27FC236}">
                <a16:creationId xmlns:a16="http://schemas.microsoft.com/office/drawing/2014/main" id="{A72C041A-BC48-F6AE-6340-0799FD9EC8BD}"/>
              </a:ext>
            </a:extLst>
          </p:cNvPr>
          <p:cNvSpPr/>
          <p:nvPr/>
        </p:nvSpPr>
        <p:spPr>
          <a:xfrm>
            <a:off x="7907217" y="1046086"/>
            <a:ext cx="946547" cy="676032"/>
          </a:xfrm>
          <a:prstGeom prst="wedgeRoundRectCallout">
            <a:avLst>
              <a:gd name="adj1" fmla="val 33058"/>
              <a:gd name="adj2" fmla="val -69166"/>
              <a:gd name="adj3" fmla="val 16667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227831AB-FD4A-1A2E-803C-5037ACC5A30A}"/>
              </a:ext>
            </a:extLst>
          </p:cNvPr>
          <p:cNvCxnSpPr/>
          <p:nvPr/>
        </p:nvCxnSpPr>
        <p:spPr>
          <a:xfrm>
            <a:off x="8001000" y="1446888"/>
            <a:ext cx="735767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8" name="그룹 97">
            <a:extLst>
              <a:ext uri="{FF2B5EF4-FFF2-40B4-BE49-F238E27FC236}">
                <a16:creationId xmlns:a16="http://schemas.microsoft.com/office/drawing/2014/main" id="{6B443B67-EFB3-F1B1-1B3E-6A9345AEF78E}"/>
              </a:ext>
            </a:extLst>
          </p:cNvPr>
          <p:cNvGrpSpPr/>
          <p:nvPr/>
        </p:nvGrpSpPr>
        <p:grpSpPr>
          <a:xfrm>
            <a:off x="7718120" y="1143480"/>
            <a:ext cx="278496" cy="200053"/>
            <a:chOff x="1014019" y="2643309"/>
            <a:chExt cx="278496" cy="200053"/>
          </a:xfrm>
        </p:grpSpPr>
        <p:sp>
          <p:nvSpPr>
            <p:cNvPr id="99" name="이등변 삼각형 98">
              <a:extLst>
                <a:ext uri="{FF2B5EF4-FFF2-40B4-BE49-F238E27FC236}">
                  <a16:creationId xmlns:a16="http://schemas.microsoft.com/office/drawing/2014/main" id="{C1A05201-4762-B7F0-C58E-BED8C3E11C9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88EA04C2-0C74-7AA6-0486-365D44FB580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1" name="Oval 593">
                <a:extLst>
                  <a:ext uri="{FF2B5EF4-FFF2-40B4-BE49-F238E27FC236}">
                    <a16:creationId xmlns:a16="http://schemas.microsoft.com/office/drawing/2014/main" id="{A453246D-EE32-3E54-FB79-D0BC97125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2" name="TextBox 14">
                <a:extLst>
                  <a:ext uri="{FF2B5EF4-FFF2-40B4-BE49-F238E27FC236}">
                    <a16:creationId xmlns:a16="http://schemas.microsoft.com/office/drawing/2014/main" id="{008A6AF7-821B-F5AD-318D-1628E6B9EDB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32BCD784-AD99-EE6B-4367-08B06291CB53}"/>
              </a:ext>
            </a:extLst>
          </p:cNvPr>
          <p:cNvGrpSpPr/>
          <p:nvPr/>
        </p:nvGrpSpPr>
        <p:grpSpPr>
          <a:xfrm>
            <a:off x="7733264" y="1463170"/>
            <a:ext cx="278496" cy="200053"/>
            <a:chOff x="1014019" y="2643309"/>
            <a:chExt cx="278496" cy="200053"/>
          </a:xfrm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8B62415A-7BF5-FE79-4F53-41BF9D04CE8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5" name="그룹 104">
              <a:extLst>
                <a:ext uri="{FF2B5EF4-FFF2-40B4-BE49-F238E27FC236}">
                  <a16:creationId xmlns:a16="http://schemas.microsoft.com/office/drawing/2014/main" id="{2E02DE9D-9269-1BA9-1557-FAA941C4B0E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6" name="Oval 593">
                <a:extLst>
                  <a:ext uri="{FF2B5EF4-FFF2-40B4-BE49-F238E27FC236}">
                    <a16:creationId xmlns:a16="http://schemas.microsoft.com/office/drawing/2014/main" id="{B34B4F74-2A20-9064-ABDF-304B23E59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7" name="TextBox 14">
                <a:extLst>
                  <a:ext uri="{FF2B5EF4-FFF2-40B4-BE49-F238E27FC236}">
                    <a16:creationId xmlns:a16="http://schemas.microsoft.com/office/drawing/2014/main" id="{150627A2-F286-F7D2-1CC2-3535CD3DCF8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12458AE5-9730-56A5-B403-99B927BBD7A5}"/>
              </a:ext>
            </a:extLst>
          </p:cNvPr>
          <p:cNvSpPr txBox="1"/>
          <p:nvPr/>
        </p:nvSpPr>
        <p:spPr>
          <a:xfrm>
            <a:off x="7955725" y="1101677"/>
            <a:ext cx="10096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관리자명</a:t>
            </a:r>
            <a:endParaRPr lang="en-US" altLang="ko-KR" sz="800"/>
          </a:p>
          <a:p>
            <a:r>
              <a:rPr lang="ko-KR" altLang="en-US" sz="800" err="1"/>
              <a:t>권한명</a:t>
            </a:r>
            <a:endParaRPr lang="ko-KR" altLang="en-US" sz="800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B2EEE89E-AF67-9172-30A7-FB6F26CAB829}"/>
              </a:ext>
            </a:extLst>
          </p:cNvPr>
          <p:cNvSpPr txBox="1"/>
          <p:nvPr/>
        </p:nvSpPr>
        <p:spPr>
          <a:xfrm>
            <a:off x="8113368" y="1482802"/>
            <a:ext cx="100965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로그아웃</a:t>
            </a:r>
          </a:p>
        </p:txBody>
      </p:sp>
      <p:pic>
        <p:nvPicPr>
          <p:cNvPr id="55" name="그래픽 54" descr="제곱 단색으로 채워진">
            <a:extLst>
              <a:ext uri="{FF2B5EF4-FFF2-40B4-BE49-F238E27FC236}">
                <a16:creationId xmlns:a16="http://schemas.microsoft.com/office/drawing/2014/main" id="{75580A78-D40F-5818-31F4-F42FF8C581B2}"/>
              </a:ext>
            </a:extLst>
          </p:cNvPr>
          <p:cNvPicPr>
            <a:picLocks noChangeAspect="1"/>
          </p:cNvPicPr>
          <p:nvPr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7"/>
              </a:ext>
            </a:extLst>
          </a:blip>
          <a:stretch>
            <a:fillRect/>
          </a:stretch>
        </p:blipFill>
        <p:spPr>
          <a:xfrm>
            <a:off x="8048625" y="1490270"/>
            <a:ext cx="119063" cy="119063"/>
          </a:xfrm>
          <a:prstGeom prst="rect">
            <a:avLst/>
          </a:prstGeom>
        </p:spPr>
      </p:pic>
      <p:grpSp>
        <p:nvGrpSpPr>
          <p:cNvPr id="1045" name="그룹 1044">
            <a:extLst>
              <a:ext uri="{FF2B5EF4-FFF2-40B4-BE49-F238E27FC236}">
                <a16:creationId xmlns:a16="http://schemas.microsoft.com/office/drawing/2014/main" id="{CE6427F8-64BF-FD4E-7800-E309E1494688}"/>
              </a:ext>
            </a:extLst>
          </p:cNvPr>
          <p:cNvGrpSpPr/>
          <p:nvPr/>
        </p:nvGrpSpPr>
        <p:grpSpPr>
          <a:xfrm>
            <a:off x="5189051" y="2787386"/>
            <a:ext cx="3590170" cy="1466182"/>
            <a:chOff x="5189046" y="2622577"/>
            <a:chExt cx="3075820" cy="1466182"/>
          </a:xfrm>
        </p:grpSpPr>
        <p:sp>
          <p:nvSpPr>
            <p:cNvPr id="127" name="직사각형 126">
              <a:extLst>
                <a:ext uri="{FF2B5EF4-FFF2-40B4-BE49-F238E27FC236}">
                  <a16:creationId xmlns:a16="http://schemas.microsoft.com/office/drawing/2014/main" id="{6E00474C-DF6E-9BDD-DEC4-8E1412EA245B}"/>
                </a:ext>
              </a:extLst>
            </p:cNvPr>
            <p:cNvSpPr/>
            <p:nvPr/>
          </p:nvSpPr>
          <p:spPr>
            <a:xfrm>
              <a:off x="5189046" y="2622577"/>
              <a:ext cx="2988720" cy="14661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24" name="TextBox 1023">
              <a:extLst>
                <a:ext uri="{FF2B5EF4-FFF2-40B4-BE49-F238E27FC236}">
                  <a16:creationId xmlns:a16="http://schemas.microsoft.com/office/drawing/2014/main" id="{AF50E159-EAF8-03D2-0962-6C387A99D444}"/>
                </a:ext>
              </a:extLst>
            </p:cNvPr>
            <p:cNvSpPr txBox="1"/>
            <p:nvPr/>
          </p:nvSpPr>
          <p:spPr>
            <a:xfrm>
              <a:off x="6116184" y="2687434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ko-KR" altLang="en-US" sz="900" b="1"/>
                <a:t>매출액 순위</a:t>
              </a:r>
            </a:p>
          </p:txBody>
        </p:sp>
        <p:sp>
          <p:nvSpPr>
            <p:cNvPr id="1025" name="TextBox 1024">
              <a:extLst>
                <a:ext uri="{FF2B5EF4-FFF2-40B4-BE49-F238E27FC236}">
                  <a16:creationId xmlns:a16="http://schemas.microsoft.com/office/drawing/2014/main" id="{9928AE5D-045A-96AD-0FAE-827E9FE08D0E}"/>
                </a:ext>
              </a:extLst>
            </p:cNvPr>
            <p:cNvSpPr txBox="1"/>
            <p:nvPr/>
          </p:nvSpPr>
          <p:spPr>
            <a:xfrm>
              <a:off x="5490681" y="3298350"/>
              <a:ext cx="985670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 err="1"/>
                <a:t>고향뜨락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명품마루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온라인몰</a:t>
              </a:r>
            </a:p>
          </p:txBody>
        </p:sp>
        <p:sp>
          <p:nvSpPr>
            <p:cNvPr id="1027" name="TextBox 1026">
              <a:extLst>
                <a:ext uri="{FF2B5EF4-FFF2-40B4-BE49-F238E27FC236}">
                  <a16:creationId xmlns:a16="http://schemas.microsoft.com/office/drawing/2014/main" id="{81825208-6D2F-0014-EDC1-27C8A940A6C4}"/>
                </a:ext>
              </a:extLst>
            </p:cNvPr>
            <p:cNvSpPr txBox="1"/>
            <p:nvPr/>
          </p:nvSpPr>
          <p:spPr>
            <a:xfrm>
              <a:off x="5377898" y="3077071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온라인몰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sp>
          <p:nvSpPr>
            <p:cNvPr id="1028" name="TextBox 1027">
              <a:extLst>
                <a:ext uri="{FF2B5EF4-FFF2-40B4-BE49-F238E27FC236}">
                  <a16:creationId xmlns:a16="http://schemas.microsoft.com/office/drawing/2014/main" id="{60DDF2BE-A07A-387E-FCB9-DB90F0156F55}"/>
                </a:ext>
              </a:extLst>
            </p:cNvPr>
            <p:cNvSpPr txBox="1"/>
            <p:nvPr/>
          </p:nvSpPr>
          <p:spPr>
            <a:xfrm>
              <a:off x="6764380" y="3300181"/>
              <a:ext cx="1500486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맥도날드 서울역점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 err="1"/>
                <a:t>파리크라상</a:t>
              </a:r>
              <a:r>
                <a:rPr lang="ko-KR" altLang="en-US" sz="800"/>
                <a:t> 서울역점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맥도날드 수원역점</a:t>
              </a:r>
            </a:p>
          </p:txBody>
        </p:sp>
        <p:sp>
          <p:nvSpPr>
            <p:cNvPr id="1029" name="TextBox 1028">
              <a:extLst>
                <a:ext uri="{FF2B5EF4-FFF2-40B4-BE49-F238E27FC236}">
                  <a16:creationId xmlns:a16="http://schemas.microsoft.com/office/drawing/2014/main" id="{5513ABD8-620C-6B1E-11BA-977EBBB06759}"/>
                </a:ext>
              </a:extLst>
            </p:cNvPr>
            <p:cNvSpPr txBox="1"/>
            <p:nvPr/>
          </p:nvSpPr>
          <p:spPr>
            <a:xfrm>
              <a:off x="6851092" y="3077071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스마트 오더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cxnSp>
          <p:nvCxnSpPr>
            <p:cNvPr id="1030" name="직선 연결선 1029">
              <a:extLst>
                <a:ext uri="{FF2B5EF4-FFF2-40B4-BE49-F238E27FC236}">
                  <a16:creationId xmlns:a16="http://schemas.microsoft.com/office/drawing/2014/main" id="{3748537D-102D-F711-38FC-C4B79F5B3259}"/>
                </a:ext>
              </a:extLst>
            </p:cNvPr>
            <p:cNvCxnSpPr/>
            <p:nvPr/>
          </p:nvCxnSpPr>
          <p:spPr>
            <a:xfrm>
              <a:off x="5189046" y="2968829"/>
              <a:ext cx="2988720" cy="0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31" name="Picture 2">
              <a:extLst>
                <a:ext uri="{FF2B5EF4-FFF2-40B4-BE49-F238E27FC236}">
                  <a16:creationId xmlns:a16="http://schemas.microsoft.com/office/drawing/2014/main" id="{CB081073-1878-DA10-C53F-5FB7B8E622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2250" y="3882857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2" name="Picture 2">
              <a:extLst>
                <a:ext uri="{FF2B5EF4-FFF2-40B4-BE49-F238E27FC236}">
                  <a16:creationId xmlns:a16="http://schemas.microsoft.com/office/drawing/2014/main" id="{9AAC5BA1-41FD-EC0E-5BDF-7EF8DF434A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02066" y="3875610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033" name="직선 연결선 1032">
              <a:extLst>
                <a:ext uri="{FF2B5EF4-FFF2-40B4-BE49-F238E27FC236}">
                  <a16:creationId xmlns:a16="http://schemas.microsoft.com/office/drawing/2014/main" id="{95AF8308-B46B-B9BD-9301-6823AB7353D9}"/>
                </a:ext>
              </a:extLst>
            </p:cNvPr>
            <p:cNvCxnSpPr>
              <a:cxnSpLocks/>
              <a:endCxn id="127" idx="2"/>
            </p:cNvCxnSpPr>
            <p:nvPr/>
          </p:nvCxnSpPr>
          <p:spPr>
            <a:xfrm>
              <a:off x="6643173" y="2964936"/>
              <a:ext cx="0" cy="1123823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4" name="그룹 1043">
            <a:extLst>
              <a:ext uri="{FF2B5EF4-FFF2-40B4-BE49-F238E27FC236}">
                <a16:creationId xmlns:a16="http://schemas.microsoft.com/office/drawing/2014/main" id="{519D3A87-754A-CC6D-A9E2-16449DEF8C5F}"/>
              </a:ext>
            </a:extLst>
          </p:cNvPr>
          <p:cNvGrpSpPr/>
          <p:nvPr/>
        </p:nvGrpSpPr>
        <p:grpSpPr>
          <a:xfrm>
            <a:off x="5202852" y="4444505"/>
            <a:ext cx="3488505" cy="1466182"/>
            <a:chOff x="5202847" y="4215555"/>
            <a:chExt cx="2988720" cy="1466182"/>
          </a:xfrm>
        </p:grpSpPr>
        <p:sp>
          <p:nvSpPr>
            <p:cNvPr id="1034" name="직사각형 1033">
              <a:extLst>
                <a:ext uri="{FF2B5EF4-FFF2-40B4-BE49-F238E27FC236}">
                  <a16:creationId xmlns:a16="http://schemas.microsoft.com/office/drawing/2014/main" id="{43D3E03E-EA69-82E3-00AD-B4A1948380E3}"/>
                </a:ext>
              </a:extLst>
            </p:cNvPr>
            <p:cNvSpPr/>
            <p:nvPr/>
          </p:nvSpPr>
          <p:spPr>
            <a:xfrm>
              <a:off x="5202847" y="4215555"/>
              <a:ext cx="2988720" cy="14661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35" name="TextBox 1034">
              <a:extLst>
                <a:ext uri="{FF2B5EF4-FFF2-40B4-BE49-F238E27FC236}">
                  <a16:creationId xmlns:a16="http://schemas.microsoft.com/office/drawing/2014/main" id="{B71B1B31-2C30-F484-9F44-360DD283614E}"/>
                </a:ext>
              </a:extLst>
            </p:cNvPr>
            <p:cNvSpPr txBox="1"/>
            <p:nvPr/>
          </p:nvSpPr>
          <p:spPr>
            <a:xfrm>
              <a:off x="6129985" y="4280412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ko-KR" altLang="en-US" sz="900" b="1"/>
                <a:t>인기 상품 순위</a:t>
              </a:r>
            </a:p>
          </p:txBody>
        </p:sp>
        <p:sp>
          <p:nvSpPr>
            <p:cNvPr id="1036" name="TextBox 1035">
              <a:extLst>
                <a:ext uri="{FF2B5EF4-FFF2-40B4-BE49-F238E27FC236}">
                  <a16:creationId xmlns:a16="http://schemas.microsoft.com/office/drawing/2014/main" id="{B1D23DAB-FCCA-99C2-E4CF-38A274F0A32F}"/>
                </a:ext>
              </a:extLst>
            </p:cNvPr>
            <p:cNvSpPr txBox="1"/>
            <p:nvPr/>
          </p:nvSpPr>
          <p:spPr>
            <a:xfrm>
              <a:off x="6782565" y="4895314"/>
              <a:ext cx="1247896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빙그레</a:t>
              </a:r>
              <a:r>
                <a:rPr lang="en-US" altLang="ko-KR" sz="800"/>
                <a:t> </a:t>
              </a:r>
              <a:r>
                <a:rPr lang="ko-KR" altLang="en-US" sz="800"/>
                <a:t>바나나맛우유</a:t>
              </a:r>
              <a:r>
                <a:rPr lang="en-US" altLang="ko-KR" sz="800"/>
                <a:t>..</a:t>
              </a:r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농심 신라면 소컵</a:t>
              </a:r>
              <a:r>
                <a:rPr lang="en-US" altLang="ko-KR" sz="800"/>
                <a:t> 65g</a:t>
              </a:r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롯데칠성음료 레쓰비</a:t>
              </a:r>
              <a:r>
                <a:rPr lang="en-US" altLang="ko-KR" sz="800"/>
                <a:t>..</a:t>
              </a:r>
              <a:r>
                <a:rPr lang="ko-KR" altLang="en-US" sz="800"/>
                <a:t> </a:t>
              </a:r>
            </a:p>
          </p:txBody>
        </p:sp>
        <p:sp>
          <p:nvSpPr>
            <p:cNvPr id="1037" name="TextBox 1036">
              <a:extLst>
                <a:ext uri="{FF2B5EF4-FFF2-40B4-BE49-F238E27FC236}">
                  <a16:creationId xmlns:a16="http://schemas.microsoft.com/office/drawing/2014/main" id="{825AF833-4346-DC25-56B9-C582DB3DCF6C}"/>
                </a:ext>
              </a:extLst>
            </p:cNvPr>
            <p:cNvSpPr txBox="1"/>
            <p:nvPr/>
          </p:nvSpPr>
          <p:spPr>
            <a:xfrm>
              <a:off x="5391699" y="4670049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온라인몰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sp>
          <p:nvSpPr>
            <p:cNvPr id="1038" name="TextBox 1037">
              <a:extLst>
                <a:ext uri="{FF2B5EF4-FFF2-40B4-BE49-F238E27FC236}">
                  <a16:creationId xmlns:a16="http://schemas.microsoft.com/office/drawing/2014/main" id="{41C463E9-C2AE-5064-235A-5C2ECC76CCE6}"/>
                </a:ext>
              </a:extLst>
            </p:cNvPr>
            <p:cNvSpPr txBox="1"/>
            <p:nvPr/>
          </p:nvSpPr>
          <p:spPr>
            <a:xfrm>
              <a:off x="5331354" y="4906515"/>
              <a:ext cx="1500486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전남화순 황금눈쌀</a:t>
              </a:r>
              <a:r>
                <a:rPr lang="en-US" altLang="ko-KR" sz="800"/>
                <a:t>..</a:t>
              </a:r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햇감자 수미감자 </a:t>
              </a:r>
              <a:r>
                <a:rPr lang="en-US" altLang="ko-KR" sz="800"/>
                <a:t>10..</a:t>
              </a:r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짭짤이 토마토 </a:t>
              </a:r>
              <a:r>
                <a:rPr lang="en-US" altLang="ko-KR" sz="800"/>
                <a:t>1kg</a:t>
              </a:r>
              <a:endParaRPr lang="ko-KR" altLang="en-US" sz="800"/>
            </a:p>
          </p:txBody>
        </p:sp>
        <p:sp>
          <p:nvSpPr>
            <p:cNvPr id="1039" name="TextBox 1038">
              <a:extLst>
                <a:ext uri="{FF2B5EF4-FFF2-40B4-BE49-F238E27FC236}">
                  <a16:creationId xmlns:a16="http://schemas.microsoft.com/office/drawing/2014/main" id="{A7328F2F-CACA-FE09-9F58-22FF16DE1992}"/>
                </a:ext>
              </a:extLst>
            </p:cNvPr>
            <p:cNvSpPr txBox="1"/>
            <p:nvPr/>
          </p:nvSpPr>
          <p:spPr>
            <a:xfrm>
              <a:off x="6864893" y="4670049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스마트 오더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cxnSp>
          <p:nvCxnSpPr>
            <p:cNvPr id="1040" name="직선 연결선 1039">
              <a:extLst>
                <a:ext uri="{FF2B5EF4-FFF2-40B4-BE49-F238E27FC236}">
                  <a16:creationId xmlns:a16="http://schemas.microsoft.com/office/drawing/2014/main" id="{747689C2-396B-52D1-ADFF-3BE5A69177D9}"/>
                </a:ext>
              </a:extLst>
            </p:cNvPr>
            <p:cNvCxnSpPr/>
            <p:nvPr/>
          </p:nvCxnSpPr>
          <p:spPr>
            <a:xfrm>
              <a:off x="5202847" y="4561807"/>
              <a:ext cx="2988720" cy="0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41" name="Picture 2">
              <a:extLst>
                <a:ext uri="{FF2B5EF4-FFF2-40B4-BE49-F238E27FC236}">
                  <a16:creationId xmlns:a16="http://schemas.microsoft.com/office/drawing/2014/main" id="{5C1186B5-221E-549F-504B-35D76380AB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6051" y="5475835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42" name="Picture 2">
              <a:extLst>
                <a:ext uri="{FF2B5EF4-FFF2-40B4-BE49-F238E27FC236}">
                  <a16:creationId xmlns:a16="http://schemas.microsoft.com/office/drawing/2014/main" id="{C60C43CD-84C6-7577-BC5A-0397944F0C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15867" y="5468588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043" name="직선 연결선 1042">
              <a:extLst>
                <a:ext uri="{FF2B5EF4-FFF2-40B4-BE49-F238E27FC236}">
                  <a16:creationId xmlns:a16="http://schemas.microsoft.com/office/drawing/2014/main" id="{458CDADA-2318-76A2-0D90-253B51352334}"/>
                </a:ext>
              </a:extLst>
            </p:cNvPr>
            <p:cNvCxnSpPr>
              <a:cxnSpLocks/>
              <a:endCxn id="1034" idx="2"/>
            </p:cNvCxnSpPr>
            <p:nvPr/>
          </p:nvCxnSpPr>
          <p:spPr>
            <a:xfrm>
              <a:off x="6656974" y="4557914"/>
              <a:ext cx="0" cy="1123823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7" name="그룹 1046">
            <a:extLst>
              <a:ext uri="{FF2B5EF4-FFF2-40B4-BE49-F238E27FC236}">
                <a16:creationId xmlns:a16="http://schemas.microsoft.com/office/drawing/2014/main" id="{40231A9D-B2FF-B617-978B-0EF05D87B286}"/>
              </a:ext>
            </a:extLst>
          </p:cNvPr>
          <p:cNvGrpSpPr/>
          <p:nvPr/>
        </p:nvGrpSpPr>
        <p:grpSpPr>
          <a:xfrm>
            <a:off x="4455568" y="2759294"/>
            <a:ext cx="278496" cy="200053"/>
            <a:chOff x="1014019" y="2643309"/>
            <a:chExt cx="278496" cy="200053"/>
          </a:xfrm>
        </p:grpSpPr>
        <p:sp>
          <p:nvSpPr>
            <p:cNvPr id="1048" name="이등변 삼각형 1047">
              <a:extLst>
                <a:ext uri="{FF2B5EF4-FFF2-40B4-BE49-F238E27FC236}">
                  <a16:creationId xmlns:a16="http://schemas.microsoft.com/office/drawing/2014/main" id="{6F6B9D6F-79D8-774A-0AB8-36C1170DD42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49" name="그룹 1048">
              <a:extLst>
                <a:ext uri="{FF2B5EF4-FFF2-40B4-BE49-F238E27FC236}">
                  <a16:creationId xmlns:a16="http://schemas.microsoft.com/office/drawing/2014/main" id="{79A71276-2791-FFD6-66FA-3424FA9A551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50" name="Oval 593">
                <a:extLst>
                  <a:ext uri="{FF2B5EF4-FFF2-40B4-BE49-F238E27FC236}">
                    <a16:creationId xmlns:a16="http://schemas.microsoft.com/office/drawing/2014/main" id="{C7FEF0EA-6B62-7EEB-59EA-04B8E495A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51" name="TextBox 14">
                <a:extLst>
                  <a:ext uri="{FF2B5EF4-FFF2-40B4-BE49-F238E27FC236}">
                    <a16:creationId xmlns:a16="http://schemas.microsoft.com/office/drawing/2014/main" id="{AC2511E5-EFA6-C9A4-419D-1F22BD8E27B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56" name="TextBox 1055">
            <a:extLst>
              <a:ext uri="{FF2B5EF4-FFF2-40B4-BE49-F238E27FC236}">
                <a16:creationId xmlns:a16="http://schemas.microsoft.com/office/drawing/2014/main" id="{B946CBDB-42E7-1681-C355-3E09BC848728}"/>
              </a:ext>
            </a:extLst>
          </p:cNvPr>
          <p:cNvSpPr txBox="1"/>
          <p:nvPr/>
        </p:nvSpPr>
        <p:spPr>
          <a:xfrm>
            <a:off x="2159363" y="4878172"/>
            <a:ext cx="1200701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[</a:t>
            </a:r>
            <a:r>
              <a:rPr lang="ko-KR" altLang="en-US" sz="700"/>
              <a:t>월별 적립</a:t>
            </a:r>
            <a:r>
              <a:rPr lang="en-US" altLang="ko-KR" sz="700"/>
              <a:t>]</a:t>
            </a:r>
          </a:p>
          <a:p>
            <a:pPr algn="ctr"/>
            <a:endParaRPr lang="en-US" altLang="ko-KR" sz="400"/>
          </a:p>
          <a:p>
            <a:r>
              <a:rPr lang="en-US" altLang="ko-KR" sz="700"/>
              <a:t>2023-08 : 475,860,000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2023-07 : 457,380,000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2023-06 : 431,200,000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2023-05 : 391,160,000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2023-04 : 341,880,000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2023-03 : 118,580,000</a:t>
            </a:r>
            <a:r>
              <a:rPr lang="ko-KR" altLang="en-US" sz="700"/>
              <a:t>원</a:t>
            </a:r>
          </a:p>
        </p:txBody>
      </p:sp>
      <p:pic>
        <p:nvPicPr>
          <p:cNvPr id="1059" name="그림 1058">
            <a:extLst>
              <a:ext uri="{FF2B5EF4-FFF2-40B4-BE49-F238E27FC236}">
                <a16:creationId xmlns:a16="http://schemas.microsoft.com/office/drawing/2014/main" id="{6585DF58-9AFF-C329-637E-CD063C4D3684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>
            <a:off x="2117974" y="4034765"/>
            <a:ext cx="1297698" cy="761240"/>
          </a:xfrm>
          <a:prstGeom prst="rect">
            <a:avLst/>
          </a:prstGeom>
        </p:spPr>
      </p:pic>
      <p:pic>
        <p:nvPicPr>
          <p:cNvPr id="1061" name="그림 1060">
            <a:extLst>
              <a:ext uri="{FF2B5EF4-FFF2-40B4-BE49-F238E27FC236}">
                <a16:creationId xmlns:a16="http://schemas.microsoft.com/office/drawing/2014/main" id="{6E6F466F-58B8-628E-BC6B-2D79DBE9CA42}"/>
              </a:ext>
            </a:extLst>
          </p:cNvPr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3574175" y="4025355"/>
            <a:ext cx="1407902" cy="843537"/>
          </a:xfrm>
          <a:prstGeom prst="rect">
            <a:avLst/>
          </a:prstGeom>
        </p:spPr>
      </p:pic>
      <p:sp>
        <p:nvSpPr>
          <p:cNvPr id="1062" name="TextBox 1061">
            <a:extLst>
              <a:ext uri="{FF2B5EF4-FFF2-40B4-BE49-F238E27FC236}">
                <a16:creationId xmlns:a16="http://schemas.microsoft.com/office/drawing/2014/main" id="{BF4F293B-C1B8-7B79-EAC7-950CFCE15DDB}"/>
              </a:ext>
            </a:extLst>
          </p:cNvPr>
          <p:cNvSpPr txBox="1"/>
          <p:nvPr/>
        </p:nvSpPr>
        <p:spPr>
          <a:xfrm>
            <a:off x="3658129" y="4901182"/>
            <a:ext cx="1200701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[</a:t>
            </a:r>
            <a:r>
              <a:rPr lang="ko-KR" altLang="en-US" sz="700"/>
              <a:t>월별 사용</a:t>
            </a:r>
            <a:r>
              <a:rPr lang="en-US" altLang="ko-KR" sz="700"/>
              <a:t>]</a:t>
            </a:r>
          </a:p>
          <a:p>
            <a:pPr algn="ctr"/>
            <a:endParaRPr lang="en-US" altLang="ko-KR" sz="400"/>
          </a:p>
          <a:p>
            <a:r>
              <a:rPr lang="en-US" altLang="ko-KR" sz="700"/>
              <a:t>2023-08 : 366,412,200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2023-07 : 352,182,600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2023-06 : 332,024,000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2023-05 : 301,193,200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2023-04 : 263,247,600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2023-03 : 91,306,600</a:t>
            </a:r>
            <a:r>
              <a:rPr lang="ko-KR" altLang="en-US" sz="700"/>
              <a:t>원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92C4DA4-F9BF-C43B-779E-7A9B6F4982EC}"/>
              </a:ext>
            </a:extLst>
          </p:cNvPr>
          <p:cNvSpPr txBox="1"/>
          <p:nvPr/>
        </p:nvSpPr>
        <p:spPr>
          <a:xfrm>
            <a:off x="9089462" y="3350937"/>
            <a:ext cx="2837485" cy="17404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관리자명 </a:t>
            </a:r>
            <a:r>
              <a:rPr lang="en-US" altLang="ko-KR" sz="900"/>
              <a:t>: </a:t>
            </a:r>
            <a:r>
              <a:rPr lang="ko-KR" altLang="en-US" sz="900"/>
              <a:t>관리자 이름</a:t>
            </a:r>
            <a:endParaRPr lang="en-US" altLang="ko-KR" sz="900"/>
          </a:p>
          <a:p>
            <a:r>
              <a:rPr lang="en-US" altLang="ko-KR" sz="900"/>
              <a:t>- </a:t>
            </a:r>
            <a:r>
              <a:rPr lang="ko-KR" altLang="en-US" sz="900"/>
              <a:t>권한명 </a:t>
            </a:r>
            <a:r>
              <a:rPr lang="en-US" altLang="ko-KR" sz="900"/>
              <a:t>: </a:t>
            </a:r>
            <a:r>
              <a:rPr lang="ko-KR" altLang="en-US" sz="900"/>
              <a:t>권한그룹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 </a:t>
            </a:r>
            <a:r>
              <a:rPr lang="ko-KR" altLang="en-US" sz="900"/>
              <a:t>내용 </a:t>
            </a:r>
            <a:endParaRPr lang="en-US" altLang="ko-KR" sz="900"/>
          </a:p>
          <a:p>
            <a:r>
              <a:rPr lang="en-US" altLang="ko-KR" sz="900"/>
              <a:t>   1. </a:t>
            </a:r>
            <a:r>
              <a:rPr lang="ko-KR" altLang="en-US" sz="900"/>
              <a:t>시스템 관리자</a:t>
            </a:r>
            <a:endParaRPr lang="en-US" altLang="ko-KR" sz="900"/>
          </a:p>
          <a:p>
            <a:r>
              <a:rPr lang="en-US" altLang="ko-KR" sz="900"/>
              <a:t>   2. </a:t>
            </a:r>
            <a:r>
              <a:rPr lang="ko-KR" altLang="en-US" sz="900"/>
              <a:t>관리자</a:t>
            </a:r>
            <a:endParaRPr lang="en-US" altLang="ko-KR" sz="900"/>
          </a:p>
          <a:p>
            <a:r>
              <a:rPr lang="en-US" altLang="ko-KR" sz="900"/>
              <a:t>   3. </a:t>
            </a:r>
            <a:r>
              <a:rPr lang="ko-KR" altLang="en-US" sz="900"/>
              <a:t>일반</a:t>
            </a:r>
            <a:endParaRPr lang="en-US" altLang="ko-KR" sz="900"/>
          </a:p>
          <a:p>
            <a:r>
              <a:rPr lang="en-US" altLang="ko-KR" sz="900"/>
              <a:t>   4. </a:t>
            </a:r>
            <a:r>
              <a:rPr lang="ko-KR" altLang="en-US" sz="900"/>
              <a:t>판매자</a:t>
            </a:r>
            <a:endParaRPr lang="en-US" altLang="ko-KR" sz="900"/>
          </a:p>
          <a:p>
            <a:endParaRPr lang="en-US" altLang="ko-KR" sz="900"/>
          </a:p>
          <a:p>
            <a:pPr marL="0" marR="0" indent="0" algn="l" fontAlgn="base" latinLnBrk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z="900" u="sng">
                <a:latin typeface="+mn-ea"/>
              </a:rPr>
              <a:t>*</a:t>
            </a:r>
            <a:r>
              <a:rPr lang="ko-KR" altLang="en-US" sz="900" u="sng">
                <a:latin typeface="+mn-ea"/>
              </a:rPr>
              <a:t>요구 사항 </a:t>
            </a:r>
            <a:r>
              <a:rPr lang="en-US" altLang="ko-KR" sz="900" u="sng">
                <a:latin typeface="+mn-ea"/>
              </a:rPr>
              <a:t>: 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다양한 판매통계</a:t>
            </a:r>
            <a:r>
              <a:rPr lang="en-US" altLang="ko-KR" sz="900" u="sng" kern="0" spc="-30">
                <a:solidFill>
                  <a:srgbClr val="000000"/>
                </a:solidFill>
                <a:effectLst/>
                <a:latin typeface="+mn-ea"/>
              </a:rPr>
              <a:t>(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전체 매출액</a:t>
            </a:r>
            <a:r>
              <a:rPr lang="en-US" altLang="ko-KR" sz="900" u="sng" kern="0" spc="-30">
                <a:solidFill>
                  <a:srgbClr val="000000"/>
                </a:solidFill>
                <a:effectLst/>
                <a:latin typeface="+mn-ea"/>
              </a:rPr>
              <a:t>, 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상품별 판매수량</a:t>
            </a:r>
            <a:r>
              <a:rPr lang="en-US" altLang="ko-KR" sz="900" u="sng" kern="0" spc="-30">
                <a:solidFill>
                  <a:srgbClr val="000000"/>
                </a:solidFill>
                <a:effectLst/>
                <a:latin typeface="+mn-ea"/>
              </a:rPr>
              <a:t>, 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매출액 통계</a:t>
            </a:r>
            <a:r>
              <a:rPr lang="en-US" altLang="ko-KR" sz="900" u="sng" kern="0" spc="-30">
                <a:solidFill>
                  <a:srgbClr val="000000"/>
                </a:solidFill>
                <a:effectLst/>
                <a:latin typeface="+mn-ea"/>
              </a:rPr>
              <a:t>)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를</a:t>
            </a:r>
            <a:r>
              <a:rPr lang="ko-KR" altLang="en-US" sz="900" u="sng" kern="0" spc="0">
                <a:solidFill>
                  <a:srgbClr val="000000"/>
                </a:solidFill>
                <a:effectLst/>
                <a:latin typeface="+mn-ea"/>
              </a:rPr>
              <a:t> </a:t>
            </a:r>
            <a:r>
              <a:rPr lang="ko-KR" altLang="en-US" sz="900" u="sng" kern="0" spc="-10">
                <a:solidFill>
                  <a:srgbClr val="000000"/>
                </a:solidFill>
                <a:effectLst/>
                <a:latin typeface="+mn-ea"/>
              </a:rPr>
              <a:t>확인할 수 있어야 하며</a:t>
            </a:r>
            <a:r>
              <a:rPr lang="en-US" altLang="ko-KR" sz="900" u="sng" kern="0" spc="-10">
                <a:solidFill>
                  <a:srgbClr val="000000"/>
                </a:solidFill>
                <a:effectLst/>
                <a:latin typeface="+mn-ea"/>
              </a:rPr>
              <a:t>, </a:t>
            </a:r>
            <a:r>
              <a:rPr lang="ko-KR" altLang="en-US" sz="900" u="sng" kern="0" spc="-10">
                <a:solidFill>
                  <a:srgbClr val="000000"/>
                </a:solidFill>
                <a:effectLst/>
                <a:latin typeface="+mn-ea"/>
              </a:rPr>
              <a:t>카테고리</a:t>
            </a:r>
            <a:r>
              <a:rPr lang="en-US" altLang="ko-KR" sz="900" u="sng" kern="0" spc="-10">
                <a:solidFill>
                  <a:srgbClr val="000000"/>
                </a:solidFill>
                <a:effectLst/>
                <a:latin typeface="+mn-ea"/>
              </a:rPr>
              <a:t>, </a:t>
            </a:r>
            <a:r>
              <a:rPr lang="ko-KR" altLang="en-US" sz="900" u="sng" kern="0" spc="-10">
                <a:solidFill>
                  <a:srgbClr val="000000"/>
                </a:solidFill>
                <a:effectLst/>
                <a:latin typeface="+mn-ea"/>
              </a:rPr>
              <a:t>기간별로 설정 가능해야 함</a:t>
            </a:r>
            <a:r>
              <a:rPr lang="en-US" altLang="ko-KR" sz="900" u="sng" kern="0" spc="-10">
                <a:solidFill>
                  <a:srgbClr val="000000"/>
                </a:solidFill>
                <a:effectLst/>
                <a:latin typeface="+mn-ea"/>
              </a:rPr>
              <a:t>.</a:t>
            </a:r>
            <a:endParaRPr lang="ko-KR" altLang="en-US" sz="900" u="sng" kern="0" spc="0">
              <a:solidFill>
                <a:srgbClr val="000000"/>
              </a:solidFill>
              <a:effectLst/>
              <a:latin typeface="+mn-ea"/>
            </a:endParaRPr>
          </a:p>
          <a:p>
            <a:r>
              <a:rPr lang="en-US" altLang="ko-KR" sz="900"/>
              <a:t> </a:t>
            </a:r>
            <a:endParaRPr lang="ko-KR" altLang="en-US" sz="900"/>
          </a:p>
        </p:txBody>
      </p:sp>
    </p:spTree>
    <p:extLst>
      <p:ext uri="{BB962C8B-B14F-4D97-AF65-F5344CB8AC3E}">
        <p14:creationId xmlns:p14="http://schemas.microsoft.com/office/powerpoint/2010/main" val="974379326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1438766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쇼핑몰 추가 등록을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정보 내용 수정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749283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447428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879001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쇼핑몰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AD-07-0003(2)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60</a:t>
            </a:fld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3AF7FDA9-48B6-8DED-DB47-32FB29651093}"/>
              </a:ext>
            </a:extLst>
          </p:cNvPr>
          <p:cNvSpPr/>
          <p:nvPr/>
        </p:nvSpPr>
        <p:spPr>
          <a:xfrm>
            <a:off x="113115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D2324E9-3AE9-6FDC-215E-7565CA00387F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7A41A58-D7AF-CBE8-C1FD-56015ED30CF9}"/>
              </a:ext>
            </a:extLst>
          </p:cNvPr>
          <p:cNvSpPr txBox="1"/>
          <p:nvPr/>
        </p:nvSpPr>
        <p:spPr>
          <a:xfrm>
            <a:off x="352424" y="133507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카테고리</a:t>
            </a:r>
            <a:endParaRPr lang="en-US" altLang="ko-KR" sz="900"/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F89468FE-04F7-BC53-B75F-395FF82F3435}"/>
              </a:ext>
            </a:extLst>
          </p:cNvPr>
          <p:cNvSpPr/>
          <p:nvPr/>
        </p:nvSpPr>
        <p:spPr>
          <a:xfrm>
            <a:off x="1131159" y="137861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A7F3E7CF-B272-BA56-44A9-B6C5899177D5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E23EB2CB-BC00-AC9A-89D9-44E42316C4CF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F62E720E-83A7-0EC6-5BAC-BFDA0241A6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5510595"/>
              </p:ext>
            </p:extLst>
          </p:nvPr>
        </p:nvGraphicFramePr>
        <p:xfrm>
          <a:off x="467282" y="2591583"/>
          <a:ext cx="1231868" cy="3105883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82309">
                  <a:extLst>
                    <a:ext uri="{9D8B030D-6E8A-4147-A177-3AD203B41FA5}">
                      <a16:colId xmlns:a16="http://schemas.microsoft.com/office/drawing/2014/main" val="3341730797"/>
                    </a:ext>
                  </a:extLst>
                </a:gridCol>
                <a:gridCol w="949559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패션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의류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잡화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생활용품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가전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디지털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도서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음반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/DVD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D3BF2998-1206-F2C5-E1DC-36437923D6FB}"/>
              </a:ext>
            </a:extLst>
          </p:cNvPr>
          <p:cNvSpPr txBox="1"/>
          <p:nvPr/>
        </p:nvSpPr>
        <p:spPr>
          <a:xfrm>
            <a:off x="522007" y="2325633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카테고리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27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0AE9C1A3-CBFC-A203-7BC6-C7DB44E4E270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98325" y="5748246"/>
            <a:ext cx="1419423" cy="314369"/>
          </a:xfrm>
          <a:prstGeom prst="rect">
            <a:avLst/>
          </a:prstGeom>
        </p:spPr>
      </p:pic>
      <p:graphicFrame>
        <p:nvGraphicFramePr>
          <p:cNvPr id="17" name="표 15">
            <a:extLst>
              <a:ext uri="{FF2B5EF4-FFF2-40B4-BE49-F238E27FC236}">
                <a16:creationId xmlns:a16="http://schemas.microsoft.com/office/drawing/2014/main" id="{CBBBD754-6496-55BD-0B44-79AA9352C63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2107585"/>
              </p:ext>
            </p:extLst>
          </p:nvPr>
        </p:nvGraphicFramePr>
        <p:xfrm>
          <a:off x="3201647" y="2591583"/>
          <a:ext cx="3973903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512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69088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832167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582930">
                  <a:extLst>
                    <a:ext uri="{9D8B030D-6E8A-4147-A177-3AD203B41FA5}">
                      <a16:colId xmlns:a16="http://schemas.microsoft.com/office/drawing/2014/main" val="1923576228"/>
                    </a:ext>
                  </a:extLst>
                </a:gridCol>
                <a:gridCol w="849630">
                  <a:extLst>
                    <a:ext uri="{9D8B030D-6E8A-4147-A177-3AD203B41FA5}">
                      <a16:colId xmlns:a16="http://schemas.microsoft.com/office/drawing/2014/main" val="1700989293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차 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링크 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URL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 담당자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260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100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buFont typeface="Wingdings" panose="05000000000000000000" pitchFamily="2" charset="2"/>
                        <a:buNone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AD9D6496-8FF9-E261-AC4B-666CA18B8678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쇼핑몰 등록 관리</a:t>
            </a:r>
            <a:endParaRPr lang="en-US" altLang="ko-KR" sz="900"/>
          </a:p>
        </p:txBody>
      </p:sp>
      <p:cxnSp>
        <p:nvCxnSpPr>
          <p:cNvPr id="24" name="직선 연결선 23">
            <a:extLst>
              <a:ext uri="{FF2B5EF4-FFF2-40B4-BE49-F238E27FC236}">
                <a16:creationId xmlns:a16="http://schemas.microsoft.com/office/drawing/2014/main" id="{F96FC13A-3607-73F7-DC70-4AD53A97668C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2A19A5F5-6104-1E02-25EB-FC326DB41523}"/>
              </a:ext>
            </a:extLst>
          </p:cNvPr>
          <p:cNvSpPr/>
          <p:nvPr/>
        </p:nvSpPr>
        <p:spPr>
          <a:xfrm>
            <a:off x="3295716" y="265195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2CE9C14E-B4A4-AD3E-5A1E-57F0696AC53A}"/>
              </a:ext>
            </a:extLst>
          </p:cNvPr>
          <p:cNvSpPr/>
          <p:nvPr/>
        </p:nvSpPr>
        <p:spPr>
          <a:xfrm>
            <a:off x="3295716" y="293462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BCA5244A-6723-61DE-F250-259F5EBCB1AC}"/>
              </a:ext>
            </a:extLst>
          </p:cNvPr>
          <p:cNvSpPr/>
          <p:nvPr/>
        </p:nvSpPr>
        <p:spPr>
          <a:xfrm>
            <a:off x="3295716" y="321729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24D8DE80-756E-0E98-39DA-70E3D35D2654}"/>
              </a:ext>
            </a:extLst>
          </p:cNvPr>
          <p:cNvSpPr/>
          <p:nvPr/>
        </p:nvSpPr>
        <p:spPr>
          <a:xfrm>
            <a:off x="538842" y="265526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0F2126DB-00F5-6482-A171-DF50398CE2F4}"/>
              </a:ext>
            </a:extLst>
          </p:cNvPr>
          <p:cNvSpPr/>
          <p:nvPr/>
        </p:nvSpPr>
        <p:spPr>
          <a:xfrm>
            <a:off x="538842" y="293780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사각형: 둥근 모서리 103">
            <a:extLst>
              <a:ext uri="{FF2B5EF4-FFF2-40B4-BE49-F238E27FC236}">
                <a16:creationId xmlns:a16="http://schemas.microsoft.com/office/drawing/2014/main" id="{AB3A9382-3A63-A7E1-7628-97B54E59185A}"/>
              </a:ext>
            </a:extLst>
          </p:cNvPr>
          <p:cNvSpPr/>
          <p:nvPr/>
        </p:nvSpPr>
        <p:spPr>
          <a:xfrm>
            <a:off x="538842" y="322035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6126105D-5693-730E-6084-9C6D860230A0}"/>
              </a:ext>
            </a:extLst>
          </p:cNvPr>
          <p:cNvSpPr/>
          <p:nvPr/>
        </p:nvSpPr>
        <p:spPr>
          <a:xfrm>
            <a:off x="538842" y="350289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C34B5918-3EB7-0C78-A7FD-FE61DEEE01AA}"/>
              </a:ext>
            </a:extLst>
          </p:cNvPr>
          <p:cNvSpPr/>
          <p:nvPr/>
        </p:nvSpPr>
        <p:spPr>
          <a:xfrm>
            <a:off x="538842" y="378544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BEE0E023-CD17-6260-B74D-013DBBF8B126}"/>
              </a:ext>
            </a:extLst>
          </p:cNvPr>
          <p:cNvSpPr/>
          <p:nvPr/>
        </p:nvSpPr>
        <p:spPr>
          <a:xfrm>
            <a:off x="538842" y="406798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CECAFBE9-769B-9E43-0CAE-21F9BE0326E9}"/>
              </a:ext>
            </a:extLst>
          </p:cNvPr>
          <p:cNvSpPr/>
          <p:nvPr/>
        </p:nvSpPr>
        <p:spPr>
          <a:xfrm>
            <a:off x="538842" y="435052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EE728A1A-915D-5826-6B05-74EF54636CBD}"/>
              </a:ext>
            </a:extLst>
          </p:cNvPr>
          <p:cNvSpPr/>
          <p:nvPr/>
        </p:nvSpPr>
        <p:spPr>
          <a:xfrm>
            <a:off x="538842" y="463307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4BC28A5A-92AA-6656-9AD3-ECEE231635AD}"/>
              </a:ext>
            </a:extLst>
          </p:cNvPr>
          <p:cNvSpPr/>
          <p:nvPr/>
        </p:nvSpPr>
        <p:spPr>
          <a:xfrm>
            <a:off x="538842" y="491561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CF6D1E10-7420-063D-6B08-8DD3CF61B740}"/>
              </a:ext>
            </a:extLst>
          </p:cNvPr>
          <p:cNvSpPr/>
          <p:nvPr/>
        </p:nvSpPr>
        <p:spPr>
          <a:xfrm>
            <a:off x="538842" y="51981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BED5DC8C-DCFF-A2B0-9029-2E956C3B6552}"/>
              </a:ext>
            </a:extLst>
          </p:cNvPr>
          <p:cNvSpPr/>
          <p:nvPr/>
        </p:nvSpPr>
        <p:spPr>
          <a:xfrm>
            <a:off x="538842" y="548070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사각형: 둥근 모서리 129">
            <a:extLst>
              <a:ext uri="{FF2B5EF4-FFF2-40B4-BE49-F238E27FC236}">
                <a16:creationId xmlns:a16="http://schemas.microsoft.com/office/drawing/2014/main" id="{45D69E84-B9FC-5DC7-30BB-71BE028AEBCF}"/>
              </a:ext>
            </a:extLst>
          </p:cNvPr>
          <p:cNvSpPr/>
          <p:nvPr/>
        </p:nvSpPr>
        <p:spPr>
          <a:xfrm>
            <a:off x="1176889" y="205216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9F790CBF-0635-0E77-45D5-36920E911F06}"/>
              </a:ext>
            </a:extLst>
          </p:cNvPr>
          <p:cNvSpPr/>
          <p:nvPr/>
        </p:nvSpPr>
        <p:spPr>
          <a:xfrm>
            <a:off x="1707262" y="205216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편집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07B2C890-7E3D-00A1-FEDD-094F3A126AA4}"/>
              </a:ext>
            </a:extLst>
          </p:cNvPr>
          <p:cNvSpPr txBox="1"/>
          <p:nvPr/>
        </p:nvSpPr>
        <p:spPr>
          <a:xfrm>
            <a:off x="3227107" y="2325488"/>
            <a:ext cx="131938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쇼핑몰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523CF672-2C09-DEC7-AE4C-415C1EB52A49}"/>
              </a:ext>
            </a:extLst>
          </p:cNvPr>
          <p:cNvSpPr/>
          <p:nvPr/>
        </p:nvSpPr>
        <p:spPr>
          <a:xfrm>
            <a:off x="6142561" y="205044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50" name="사각형: 둥근 모서리 149">
            <a:extLst>
              <a:ext uri="{FF2B5EF4-FFF2-40B4-BE49-F238E27FC236}">
                <a16:creationId xmlns:a16="http://schemas.microsoft.com/office/drawing/2014/main" id="{B3CF9C02-A92C-34F1-55CD-6AC8E5D51F49}"/>
              </a:ext>
            </a:extLst>
          </p:cNvPr>
          <p:cNvSpPr/>
          <p:nvPr/>
        </p:nvSpPr>
        <p:spPr>
          <a:xfrm>
            <a:off x="6672934" y="205044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61" name="사각형: 둥근 모서리 160">
            <a:extLst>
              <a:ext uri="{FF2B5EF4-FFF2-40B4-BE49-F238E27FC236}">
                <a16:creationId xmlns:a16="http://schemas.microsoft.com/office/drawing/2014/main" id="{C60E09AD-413D-912A-B5F5-6780BC8A7732}"/>
              </a:ext>
            </a:extLst>
          </p:cNvPr>
          <p:cNvSpPr/>
          <p:nvPr/>
        </p:nvSpPr>
        <p:spPr>
          <a:xfrm>
            <a:off x="6314267" y="230128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62" name="그래픽 161" descr="다운로드 윤곽선">
            <a:extLst>
              <a:ext uri="{FF2B5EF4-FFF2-40B4-BE49-F238E27FC236}">
                <a16:creationId xmlns:a16="http://schemas.microsoft.com/office/drawing/2014/main" id="{00D84647-6066-7584-5FC0-4878E83F78AD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6"/>
              </a:ext>
            </a:extLst>
          </a:blip>
          <a:stretch>
            <a:fillRect/>
          </a:stretch>
        </p:blipFill>
        <p:spPr>
          <a:xfrm>
            <a:off x="6349759" y="2314243"/>
            <a:ext cx="204905" cy="204905"/>
          </a:xfrm>
          <a:prstGeom prst="rect">
            <a:avLst/>
          </a:prstGeom>
        </p:spPr>
      </p:pic>
      <p:pic>
        <p:nvPicPr>
          <p:cNvPr id="175" name="그림 174">
            <a:extLst>
              <a:ext uri="{FF2B5EF4-FFF2-40B4-BE49-F238E27FC236}">
                <a16:creationId xmlns:a16="http://schemas.microsoft.com/office/drawing/2014/main" id="{7B22C90B-902A-3866-DBFC-40CABDD942C7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759541" y="3489437"/>
            <a:ext cx="924185" cy="347812"/>
          </a:xfrm>
          <a:prstGeom prst="rect">
            <a:avLst/>
          </a:prstGeom>
        </p:spPr>
      </p:pic>
      <p:sp>
        <p:nvSpPr>
          <p:cNvPr id="65" name="직사각형 64">
            <a:extLst>
              <a:ext uri="{FF2B5EF4-FFF2-40B4-BE49-F238E27FC236}">
                <a16:creationId xmlns:a16="http://schemas.microsoft.com/office/drawing/2014/main" id="{DAD2D493-803E-DD6F-0C98-697EABDD87A5}"/>
              </a:ext>
            </a:extLst>
          </p:cNvPr>
          <p:cNvSpPr/>
          <p:nvPr/>
        </p:nvSpPr>
        <p:spPr>
          <a:xfrm>
            <a:off x="1847" y="478246"/>
            <a:ext cx="7794169" cy="6379754"/>
          </a:xfrm>
          <a:prstGeom prst="rect">
            <a:avLst/>
          </a:prstGeom>
          <a:solidFill>
            <a:schemeClr val="bg1">
              <a:lumMod val="5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AE4322F3-C3DE-8A33-7366-6D1AC8D2F818}"/>
              </a:ext>
            </a:extLst>
          </p:cNvPr>
          <p:cNvSpPr/>
          <p:nvPr/>
        </p:nvSpPr>
        <p:spPr>
          <a:xfrm>
            <a:off x="2243012" y="2054116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삭제</a:t>
            </a: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C125047-16E2-1A52-7501-87F1638DF1FC}"/>
              </a:ext>
            </a:extLst>
          </p:cNvPr>
          <p:cNvSpPr/>
          <p:nvPr/>
        </p:nvSpPr>
        <p:spPr>
          <a:xfrm>
            <a:off x="1882680" y="702960"/>
            <a:ext cx="3703824" cy="436346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0BE5D5F-BB19-4020-5DCB-CBA9D1E673A6}"/>
              </a:ext>
            </a:extLst>
          </p:cNvPr>
          <p:cNvSpPr txBox="1"/>
          <p:nvPr/>
        </p:nvSpPr>
        <p:spPr>
          <a:xfrm>
            <a:off x="1954457" y="808045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쇼핑몰 정보 추가</a:t>
            </a:r>
          </a:p>
        </p:txBody>
      </p:sp>
      <p:sp>
        <p:nvSpPr>
          <p:cNvPr id="20" name="곱하기 기호 19">
            <a:extLst>
              <a:ext uri="{FF2B5EF4-FFF2-40B4-BE49-F238E27FC236}">
                <a16:creationId xmlns:a16="http://schemas.microsoft.com/office/drawing/2014/main" id="{4533C64B-3E86-5C80-5705-9418D5ED5C24}"/>
              </a:ext>
            </a:extLst>
          </p:cNvPr>
          <p:cNvSpPr/>
          <p:nvPr/>
        </p:nvSpPr>
        <p:spPr>
          <a:xfrm>
            <a:off x="5263595" y="818442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3653C2E-FFAF-A0F0-7ECD-6E3969FD1E2C}"/>
              </a:ext>
            </a:extLst>
          </p:cNvPr>
          <p:cNvSpPr txBox="1"/>
          <p:nvPr/>
        </p:nvSpPr>
        <p:spPr>
          <a:xfrm>
            <a:off x="2041653" y="1253311"/>
            <a:ext cx="1087705" cy="32778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쇼핑몰 이름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카테고리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링크 </a:t>
            </a:r>
            <a:r>
              <a:rPr lang="en-US" altLang="ko-KR" sz="900"/>
              <a:t>URL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관리자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관리자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대표 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645CFAF8-7CD9-196B-FCEB-FCC83CD9C54F}"/>
              </a:ext>
            </a:extLst>
          </p:cNvPr>
          <p:cNvSpPr/>
          <p:nvPr/>
        </p:nvSpPr>
        <p:spPr>
          <a:xfrm>
            <a:off x="3065440" y="126541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DAEA89D3-7532-1ACA-1B4D-7ED480A71CCA}"/>
              </a:ext>
            </a:extLst>
          </p:cNvPr>
          <p:cNvSpPr/>
          <p:nvPr/>
        </p:nvSpPr>
        <p:spPr>
          <a:xfrm>
            <a:off x="3065440" y="1650461"/>
            <a:ext cx="226334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텍스트 입력</a:t>
            </a: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A7FE0455-96DD-F2AA-49AD-60BC13DC35AE}"/>
              </a:ext>
            </a:extLst>
          </p:cNvPr>
          <p:cNvSpPr/>
          <p:nvPr/>
        </p:nvSpPr>
        <p:spPr>
          <a:xfrm>
            <a:off x="3065440" y="2481264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1AB7444F-02EF-9ECF-CAF0-D67DDA6A0F1D}"/>
              </a:ext>
            </a:extLst>
          </p:cNvPr>
          <p:cNvGrpSpPr/>
          <p:nvPr/>
        </p:nvGrpSpPr>
        <p:grpSpPr>
          <a:xfrm rot="5400000">
            <a:off x="5553531" y="138680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87225C24-7D76-FCFD-5160-96B7EE950CF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9" name="Oval 593">
              <a:extLst>
                <a:ext uri="{FF2B5EF4-FFF2-40B4-BE49-F238E27FC236}">
                  <a16:creationId xmlns:a16="http://schemas.microsoft.com/office/drawing/2014/main" id="{CBB6EBCC-6436-5DA3-5ACF-2CBA65A2B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30" name="그래픽 29" descr="확인 표시 단색으로 채워진">
            <a:extLst>
              <a:ext uri="{FF2B5EF4-FFF2-40B4-BE49-F238E27FC236}">
                <a16:creationId xmlns:a16="http://schemas.microsoft.com/office/drawing/2014/main" id="{17F680F1-B403-76C1-755E-CFBDFD8DCFC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066505" y="2072357"/>
            <a:ext cx="82916" cy="126261"/>
          </a:xfrm>
          <a:prstGeom prst="rect">
            <a:avLst/>
          </a:prstGeom>
        </p:spPr>
      </p:pic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49B0E9D1-F913-997F-6741-DC64A9EF50C4}"/>
              </a:ext>
            </a:extLst>
          </p:cNvPr>
          <p:cNvSpPr/>
          <p:nvPr/>
        </p:nvSpPr>
        <p:spPr>
          <a:xfrm>
            <a:off x="3065440" y="3711118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6312B900-7A64-050B-67BF-88657070D2E0}"/>
              </a:ext>
            </a:extLst>
          </p:cNvPr>
          <p:cNvSpPr/>
          <p:nvPr/>
        </p:nvSpPr>
        <p:spPr>
          <a:xfrm>
            <a:off x="4841140" y="37111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9CDA1E04-0890-A515-5E50-F2B9DACF1A16}"/>
              </a:ext>
            </a:extLst>
          </p:cNvPr>
          <p:cNvSpPr/>
          <p:nvPr/>
        </p:nvSpPr>
        <p:spPr>
          <a:xfrm>
            <a:off x="3065440" y="4041721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2B2A197-EB45-027C-6181-7584F6FDEEE0}"/>
              </a:ext>
            </a:extLst>
          </p:cNvPr>
          <p:cNvSpPr txBox="1"/>
          <p:nvPr/>
        </p:nvSpPr>
        <p:spPr>
          <a:xfrm>
            <a:off x="3535820" y="4120721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7C9F39D-9489-442E-75DE-BA541C5DF470}"/>
              </a:ext>
            </a:extLst>
          </p:cNvPr>
          <p:cNvSpPr txBox="1"/>
          <p:nvPr/>
        </p:nvSpPr>
        <p:spPr>
          <a:xfrm>
            <a:off x="1973824" y="12228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C511346-5A06-C6E7-A490-0A05559A0D61}"/>
              </a:ext>
            </a:extLst>
          </p:cNvPr>
          <p:cNvSpPr txBox="1"/>
          <p:nvPr/>
        </p:nvSpPr>
        <p:spPr>
          <a:xfrm>
            <a:off x="1981679" y="285173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D1B1635-5745-407B-847C-0A8654CA928A}"/>
              </a:ext>
            </a:extLst>
          </p:cNvPr>
          <p:cNvSpPr txBox="1"/>
          <p:nvPr/>
        </p:nvSpPr>
        <p:spPr>
          <a:xfrm>
            <a:off x="1964849" y="369861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DDD5C3EA-D2A9-FE34-AD0A-4F1F7B73A983}"/>
              </a:ext>
            </a:extLst>
          </p:cNvPr>
          <p:cNvSpPr/>
          <p:nvPr/>
        </p:nvSpPr>
        <p:spPr>
          <a:xfrm>
            <a:off x="3065440" y="2078118"/>
            <a:ext cx="973575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식품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4C5C0B4-0CB1-C67B-3E88-AA7454D14A8B}"/>
              </a:ext>
            </a:extLst>
          </p:cNvPr>
          <p:cNvSpPr txBox="1"/>
          <p:nvPr/>
        </p:nvSpPr>
        <p:spPr>
          <a:xfrm>
            <a:off x="1964849" y="163531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69352EF4-174D-1B63-9D40-6C04361D1FBA}"/>
              </a:ext>
            </a:extLst>
          </p:cNvPr>
          <p:cNvSpPr/>
          <p:nvPr/>
        </p:nvSpPr>
        <p:spPr>
          <a:xfrm>
            <a:off x="3065440" y="2880321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1AF10DA2-63AC-DE81-2B21-E76EE661E755}"/>
              </a:ext>
            </a:extLst>
          </p:cNvPr>
          <p:cNvSpPr/>
          <p:nvPr/>
        </p:nvSpPr>
        <p:spPr>
          <a:xfrm>
            <a:off x="4927742" y="465491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6ECEF70F-F985-3044-B6C3-FA72EA4CBCFD}"/>
              </a:ext>
            </a:extLst>
          </p:cNvPr>
          <p:cNvSpPr/>
          <p:nvPr/>
        </p:nvSpPr>
        <p:spPr>
          <a:xfrm>
            <a:off x="4332177" y="465491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330423ED-1A46-F649-B55F-7DD2D4E56A95}"/>
              </a:ext>
            </a:extLst>
          </p:cNvPr>
          <p:cNvGrpSpPr/>
          <p:nvPr/>
        </p:nvGrpSpPr>
        <p:grpSpPr>
          <a:xfrm>
            <a:off x="4609134" y="4424050"/>
            <a:ext cx="244417" cy="258694"/>
            <a:chOff x="1098607" y="3056422"/>
            <a:chExt cx="244417" cy="258694"/>
          </a:xfrm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DEAC1F6A-B58B-0CA9-6B09-7D93931EF74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11DEDCE3-EB4B-52E6-7ACE-61EA156DFD9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1" name="Oval 593">
                <a:extLst>
                  <a:ext uri="{FF2B5EF4-FFF2-40B4-BE49-F238E27FC236}">
                    <a16:creationId xmlns:a16="http://schemas.microsoft.com/office/drawing/2014/main" id="{FD5EF984-BBAE-44C4-DA6E-D1CEAD16D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2" name="TextBox 14">
                <a:extLst>
                  <a:ext uri="{FF2B5EF4-FFF2-40B4-BE49-F238E27FC236}">
                    <a16:creationId xmlns:a16="http://schemas.microsoft.com/office/drawing/2014/main" id="{C471E0CC-600C-B7BB-4706-C072D2539BA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AE92F5F5-4858-D7D6-C6F1-4A13E8148755}"/>
              </a:ext>
            </a:extLst>
          </p:cNvPr>
          <p:cNvGrpSpPr/>
          <p:nvPr/>
        </p:nvGrpSpPr>
        <p:grpSpPr>
          <a:xfrm>
            <a:off x="5225420" y="4418656"/>
            <a:ext cx="244417" cy="258694"/>
            <a:chOff x="1098607" y="3056422"/>
            <a:chExt cx="244417" cy="258694"/>
          </a:xfrm>
        </p:grpSpPr>
        <p:sp>
          <p:nvSpPr>
            <p:cNvPr id="54" name="이등변 삼각형 53">
              <a:extLst>
                <a:ext uri="{FF2B5EF4-FFF2-40B4-BE49-F238E27FC236}">
                  <a16:creationId xmlns:a16="http://schemas.microsoft.com/office/drawing/2014/main" id="{885EECAE-FEE0-DFDA-B1E7-3FD8935CCBC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7F1925EF-29A0-0D6F-685F-598426EFAA3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6" name="Oval 593">
                <a:extLst>
                  <a:ext uri="{FF2B5EF4-FFF2-40B4-BE49-F238E27FC236}">
                    <a16:creationId xmlns:a16="http://schemas.microsoft.com/office/drawing/2014/main" id="{0A01ACC6-79CA-499E-D722-F556164A0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7" name="TextBox 14">
                <a:extLst>
                  <a:ext uri="{FF2B5EF4-FFF2-40B4-BE49-F238E27FC236}">
                    <a16:creationId xmlns:a16="http://schemas.microsoft.com/office/drawing/2014/main" id="{1694E20C-38E4-3D35-3A57-3708D226712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727CC28E-98D1-8D6A-C11E-EC1781F6BC02}"/>
              </a:ext>
            </a:extLst>
          </p:cNvPr>
          <p:cNvSpPr/>
          <p:nvPr/>
        </p:nvSpPr>
        <p:spPr>
          <a:xfrm>
            <a:off x="3065439" y="328777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235BD39E-90F4-E769-82E9-114C17ADC193}"/>
              </a:ext>
            </a:extLst>
          </p:cNvPr>
          <p:cNvSpPr/>
          <p:nvPr/>
        </p:nvSpPr>
        <p:spPr>
          <a:xfrm>
            <a:off x="3834224" y="328777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25985901-E99C-093B-0FE0-0B8B33F91BDB}"/>
              </a:ext>
            </a:extLst>
          </p:cNvPr>
          <p:cNvSpPr/>
          <p:nvPr/>
        </p:nvSpPr>
        <p:spPr>
          <a:xfrm>
            <a:off x="4605916" y="328777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0092611-F335-CA86-5F15-E42749A4088C}"/>
              </a:ext>
            </a:extLst>
          </p:cNvPr>
          <p:cNvSpPr txBox="1"/>
          <p:nvPr/>
        </p:nvSpPr>
        <p:spPr>
          <a:xfrm>
            <a:off x="3664800" y="328590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350425D-5FC7-1D6A-D86E-3FB9109A9208}"/>
              </a:ext>
            </a:extLst>
          </p:cNvPr>
          <p:cNvSpPr txBox="1"/>
          <p:nvPr/>
        </p:nvSpPr>
        <p:spPr>
          <a:xfrm>
            <a:off x="4437648" y="329542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BE657A11-54E4-B7D5-054A-7528153A0994}"/>
              </a:ext>
            </a:extLst>
          </p:cNvPr>
          <p:cNvSpPr/>
          <p:nvPr/>
        </p:nvSpPr>
        <p:spPr>
          <a:xfrm>
            <a:off x="6142561" y="2049569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7EE7CB13-E767-E851-64B9-01CD48DC8AF7}"/>
              </a:ext>
            </a:extLst>
          </p:cNvPr>
          <p:cNvSpPr txBox="1"/>
          <p:nvPr/>
        </p:nvSpPr>
        <p:spPr>
          <a:xfrm>
            <a:off x="7835955" y="1747287"/>
            <a:ext cx="4218077" cy="1519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>
                <a:latin typeface="+mn-ea"/>
              </a:rPr>
              <a:t>코드 자동 부여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  &gt;</a:t>
            </a:r>
            <a:r>
              <a:rPr lang="en-US" altLang="ko-KR" sz="900">
                <a:latin typeface="+mn-ea"/>
              </a:rPr>
              <a:t>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MD0</a:t>
            </a:r>
            <a:r>
              <a:rPr lang="en-US" altLang="ko-KR" sz="900">
                <a:latin typeface="+mn-ea"/>
              </a:rPr>
              <a:t>1</a:t>
            </a:r>
            <a:r>
              <a:rPr lang="ko-KR" altLang="en-US" sz="900">
                <a:latin typeface="+mn-ea"/>
              </a:rPr>
              <a:t>부터 등록순으로 자동 부여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6" name="사각형: 둥근 모서리 65">
            <a:extLst>
              <a:ext uri="{FF2B5EF4-FFF2-40B4-BE49-F238E27FC236}">
                <a16:creationId xmlns:a16="http://schemas.microsoft.com/office/drawing/2014/main" id="{790B7A67-479B-1ACB-1028-E03845F92E6C}"/>
              </a:ext>
            </a:extLst>
          </p:cNvPr>
          <p:cNvSpPr/>
          <p:nvPr/>
        </p:nvSpPr>
        <p:spPr>
          <a:xfrm>
            <a:off x="4151362" y="12656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8" name="그래픽 7" descr="돋보기 단색으로 채워진">
            <a:extLst>
              <a:ext uri="{FF2B5EF4-FFF2-40B4-BE49-F238E27FC236}">
                <a16:creationId xmlns:a16="http://schemas.microsoft.com/office/drawing/2014/main" id="{9F7662AF-4C1A-2994-A341-757DE7EB56C7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1"/>
              </a:ext>
            </a:extLst>
          </a:blip>
          <a:stretch>
            <a:fillRect/>
          </a:stretch>
        </p:blipFill>
        <p:spPr>
          <a:xfrm>
            <a:off x="5199874" y="1305020"/>
            <a:ext cx="145373" cy="147683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26BDB88F-80A5-996E-7ABD-CE94FD1B5F63}"/>
              </a:ext>
            </a:extLst>
          </p:cNvPr>
          <p:cNvSpPr txBox="1"/>
          <p:nvPr/>
        </p:nvSpPr>
        <p:spPr>
          <a:xfrm>
            <a:off x="7848332" y="333779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5F02996B-9624-4B48-5C1D-4C7147D75805}"/>
              </a:ext>
            </a:extLst>
          </p:cNvPr>
          <p:cNvSpPr/>
          <p:nvPr/>
        </p:nvSpPr>
        <p:spPr>
          <a:xfrm>
            <a:off x="7965791" y="382953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98B6F21-84B5-ECA2-832E-CBBA2383CCC5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30591" y="413265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7C849BA-842D-9D83-29B7-52FB56C962B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16084" y="478700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FB077BE-EAC7-EF00-C5DC-7D58F450435E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45264" y="478701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Close Button">
            <a:extLst>
              <a:ext uri="{FF2B5EF4-FFF2-40B4-BE49-F238E27FC236}">
                <a16:creationId xmlns:a16="http://schemas.microsoft.com/office/drawing/2014/main" id="{811A8555-C304-3C77-5A92-E6AA6B26DDF9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0995505" y="390884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9CB42D8-2912-FC6D-11FA-E3A5CFACEFF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66140" y="428161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AA7BC3F-25E2-6A3F-3364-BBE0299A8095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65791" y="384797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BCEEE653-94EE-71AD-F22B-D52C438F02FA}"/>
              </a:ext>
            </a:extLst>
          </p:cNvPr>
          <p:cNvGrpSpPr/>
          <p:nvPr/>
        </p:nvGrpSpPr>
        <p:grpSpPr>
          <a:xfrm>
            <a:off x="8018683" y="3588358"/>
            <a:ext cx="244417" cy="258694"/>
            <a:chOff x="1098607" y="3056422"/>
            <a:chExt cx="244417" cy="258694"/>
          </a:xfrm>
        </p:grpSpPr>
        <p:sp>
          <p:nvSpPr>
            <p:cNvPr id="70" name="이등변 삼각형 69">
              <a:extLst>
                <a:ext uri="{FF2B5EF4-FFF2-40B4-BE49-F238E27FC236}">
                  <a16:creationId xmlns:a16="http://schemas.microsoft.com/office/drawing/2014/main" id="{1B38EAC0-F2E5-C247-375C-64C4587217D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AEACC2DF-03E2-F31C-9A5B-B9ABE0F6C4D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2" name="Oval 593">
                <a:extLst>
                  <a:ext uri="{FF2B5EF4-FFF2-40B4-BE49-F238E27FC236}">
                    <a16:creationId xmlns:a16="http://schemas.microsoft.com/office/drawing/2014/main" id="{E931CFE6-C345-E2AF-4BC3-43541D6FB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3" name="TextBox 14">
                <a:extLst>
                  <a:ext uri="{FF2B5EF4-FFF2-40B4-BE49-F238E27FC236}">
                    <a16:creationId xmlns:a16="http://schemas.microsoft.com/office/drawing/2014/main" id="{3AB12D23-680D-D632-5D9F-B7236A1666C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7" name="직사각형 76">
            <a:extLst>
              <a:ext uri="{FF2B5EF4-FFF2-40B4-BE49-F238E27FC236}">
                <a16:creationId xmlns:a16="http://schemas.microsoft.com/office/drawing/2014/main" id="{3A2FF452-51AA-7DC0-D4A6-A2FB5E16B00B}"/>
              </a:ext>
            </a:extLst>
          </p:cNvPr>
          <p:cNvSpPr/>
          <p:nvPr/>
        </p:nvSpPr>
        <p:spPr>
          <a:xfrm>
            <a:off x="5309692" y="528689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A49497E-0F20-3F02-FD5F-2B47EFA8E7E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5374492" y="559001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89F2476-BE17-2CF3-EC69-A60E72F8FBD5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6859985" y="624437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33B34B3-CFEE-58A0-EB8E-B21EEB704D50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5989165" y="624437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" name="Close Button">
            <a:extLst>
              <a:ext uri="{FF2B5EF4-FFF2-40B4-BE49-F238E27FC236}">
                <a16:creationId xmlns:a16="http://schemas.microsoft.com/office/drawing/2014/main" id="{1164871E-A712-7EF8-0777-4E591EDBB681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8339406" y="536620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CE0CC33-A61F-85FA-BCB8-63525579A55A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5410041" y="573897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FE05498-8F46-B764-0C8C-D89B22D41FF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5309692" y="530533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A494AC42-7158-E90C-4D2D-26451ECEF885}"/>
              </a:ext>
            </a:extLst>
          </p:cNvPr>
          <p:cNvGrpSpPr/>
          <p:nvPr/>
        </p:nvGrpSpPr>
        <p:grpSpPr>
          <a:xfrm>
            <a:off x="5657115" y="5079907"/>
            <a:ext cx="244417" cy="258694"/>
            <a:chOff x="1098607" y="3056422"/>
            <a:chExt cx="244417" cy="258694"/>
          </a:xfrm>
        </p:grpSpPr>
        <p:sp>
          <p:nvSpPr>
            <p:cNvPr id="85" name="이등변 삼각형 84">
              <a:extLst>
                <a:ext uri="{FF2B5EF4-FFF2-40B4-BE49-F238E27FC236}">
                  <a16:creationId xmlns:a16="http://schemas.microsoft.com/office/drawing/2014/main" id="{42928300-4FBD-3C72-2CD9-69D7870BE72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AE8DB149-12F4-5ECE-520B-1494AE7400A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7" name="Oval 593">
                <a:extLst>
                  <a:ext uri="{FF2B5EF4-FFF2-40B4-BE49-F238E27FC236}">
                    <a16:creationId xmlns:a16="http://schemas.microsoft.com/office/drawing/2014/main" id="{117DCDE3-4584-6E0D-D76E-424D19AE5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D1F31A22-AB3B-338F-61D5-D8A5973F8E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3" name="TextBox 112"/>
          <p:cNvSpPr txBox="1"/>
          <p:nvPr/>
        </p:nvSpPr>
        <p:spPr>
          <a:xfrm>
            <a:off x="8003575" y="1269772"/>
            <a:ext cx="3633537" cy="1477328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navigation` {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온라인몰 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쇼핑몰 등록 관리 </a:t>
            </a:r>
            <a:r>
              <a:rPr lang="en-US" altLang="ko-KR" sz="900" dirty="0" smtClean="0"/>
              <a:t>(mall management) &gt; </a:t>
            </a:r>
            <a:r>
              <a:rPr lang="ko-KR" altLang="en-US" sz="900" b="1" dirty="0" smtClean="0"/>
              <a:t>추가 </a:t>
            </a:r>
            <a:r>
              <a:rPr lang="en-US" altLang="ko-KR" sz="900" b="1" dirty="0" smtClean="0"/>
              <a:t>(Add)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8) </a:t>
            </a:r>
            <a:r>
              <a:rPr lang="ko-KR" altLang="en-US" sz="900" dirty="0" smtClean="0"/>
              <a:t>모바일 이미지 </a:t>
            </a:r>
            <a:r>
              <a:rPr lang="en-US" altLang="ko-KR" sz="900" dirty="0"/>
              <a:t>: </a:t>
            </a:r>
            <a:r>
              <a:rPr lang="en-US" altLang="ko-KR" sz="900" b="1" dirty="0"/>
              <a:t>{</a:t>
            </a:r>
            <a:r>
              <a:rPr lang="en-US" altLang="ko-KR" sz="900" b="1" dirty="0" err="1" smtClean="0"/>
              <a:t>mobile_image_file</a:t>
            </a:r>
            <a:r>
              <a:rPr lang="en-US" altLang="ko-KR" sz="900" b="1" dirty="0" smtClean="0"/>
              <a:t>} - DELETE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DB (</a:t>
            </a:r>
            <a:r>
              <a:rPr lang="en-US" altLang="ko-KR" sz="900" dirty="0" err="1" smtClean="0"/>
              <a:t>st_mall</a:t>
            </a:r>
            <a:r>
              <a:rPr lang="en-US" altLang="ko-KR" sz="900" dirty="0"/>
              <a:t>) : </a:t>
            </a:r>
            <a:r>
              <a:rPr lang="en-US" altLang="ko-KR" sz="900" dirty="0" err="1" smtClean="0"/>
              <a:t>mobile_image_file</a:t>
            </a:r>
            <a:r>
              <a:rPr lang="en-US" altLang="ko-KR" sz="900" dirty="0" smtClean="0"/>
              <a:t> column is DELETED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3.Buttons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취소 </a:t>
            </a:r>
            <a:r>
              <a:rPr lang="en-US" altLang="ko-KR" sz="900" dirty="0" smtClean="0"/>
              <a:t>(cancel) : if clicks, move to the list page</a:t>
            </a:r>
          </a:p>
        </p:txBody>
      </p:sp>
    </p:spTree>
    <p:extLst>
      <p:ext uri="{BB962C8B-B14F-4D97-AF65-F5344CB8AC3E}">
        <p14:creationId xmlns:p14="http://schemas.microsoft.com/office/powerpoint/2010/main" val="182228761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1663323"/>
              </p:ext>
            </p:extLst>
          </p:nvPr>
        </p:nvGraphicFramePr>
        <p:xfrm>
          <a:off x="7794170" y="725881"/>
          <a:ext cx="4397830" cy="4480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551011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76313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56316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쇼핑몰의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93005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034338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쇼핑몰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5312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목록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右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66980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64978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상품 목록의 수 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331517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09951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상품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51934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상품 상세 화면 표시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590085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추가 페이지로 이동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745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상품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63531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상품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65651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855995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297444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61</a:t>
            </a:fld>
            <a:endParaRPr lang="ko-KR" altLang="en-US"/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E8835262-2C1A-043E-FDD2-FE86DBE236C9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64B4E51F-2B1E-3BBD-45F4-B3B98112E4C8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4" name="직선 연결선 133">
            <a:extLst>
              <a:ext uri="{FF2B5EF4-FFF2-40B4-BE49-F238E27FC236}">
                <a16:creationId xmlns:a16="http://schemas.microsoft.com/office/drawing/2014/main" id="{5259FDF4-150F-8671-3048-8FE50031EF6E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38" name="표 15">
            <a:extLst>
              <a:ext uri="{FF2B5EF4-FFF2-40B4-BE49-F238E27FC236}">
                <a16:creationId xmlns:a16="http://schemas.microsoft.com/office/drawing/2014/main" id="{C1271224-875B-0EDF-55E7-B1FE328FCB2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7477688"/>
              </p:ext>
            </p:extLst>
          </p:nvPr>
        </p:nvGraphicFramePr>
        <p:xfrm>
          <a:off x="580206" y="2648616"/>
          <a:ext cx="1709176" cy="2823530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512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69088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260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100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374652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0056651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828703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744824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576339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606217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8209833"/>
                  </a:ext>
                </a:extLst>
              </a:tr>
            </a:tbl>
          </a:graphicData>
        </a:graphic>
      </p:graphicFrame>
      <p:sp>
        <p:nvSpPr>
          <p:cNvPr id="139" name="직사각형 138">
            <a:extLst>
              <a:ext uri="{FF2B5EF4-FFF2-40B4-BE49-F238E27FC236}">
                <a16:creationId xmlns:a16="http://schemas.microsoft.com/office/drawing/2014/main" id="{0F4D24A0-CC22-0079-ED03-FE04BCF861FE}"/>
              </a:ext>
            </a:extLst>
          </p:cNvPr>
          <p:cNvSpPr/>
          <p:nvPr/>
        </p:nvSpPr>
        <p:spPr>
          <a:xfrm>
            <a:off x="580205" y="2648616"/>
            <a:ext cx="394607" cy="845898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0D4C1D0E-0C23-EF0E-2E13-D21E6D2EABB2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</a:t>
            </a:r>
            <a:endParaRPr lang="en-US" altLang="ko-KR" sz="900"/>
          </a:p>
        </p:txBody>
      </p:sp>
      <p:cxnSp>
        <p:nvCxnSpPr>
          <p:cNvPr id="141" name="직선 연결선 140">
            <a:extLst>
              <a:ext uri="{FF2B5EF4-FFF2-40B4-BE49-F238E27FC236}">
                <a16:creationId xmlns:a16="http://schemas.microsoft.com/office/drawing/2014/main" id="{CC9D96BA-EEE1-A6D8-B7BD-1649F62F7535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42" name="그룹 141">
            <a:extLst>
              <a:ext uri="{FF2B5EF4-FFF2-40B4-BE49-F238E27FC236}">
                <a16:creationId xmlns:a16="http://schemas.microsoft.com/office/drawing/2014/main" id="{7AF2633C-B288-7B1E-E7BF-576963E8875E}"/>
              </a:ext>
            </a:extLst>
          </p:cNvPr>
          <p:cNvGrpSpPr/>
          <p:nvPr/>
        </p:nvGrpSpPr>
        <p:grpSpPr>
          <a:xfrm rot="5400000">
            <a:off x="2249152" y="60431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3" name="이등변 삼각형 142">
              <a:extLst>
                <a:ext uri="{FF2B5EF4-FFF2-40B4-BE49-F238E27FC236}">
                  <a16:creationId xmlns:a16="http://schemas.microsoft.com/office/drawing/2014/main" id="{AD26667B-E6D8-2011-80E7-711F1EE177C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4" name="Oval 593">
              <a:extLst>
                <a:ext uri="{FF2B5EF4-FFF2-40B4-BE49-F238E27FC236}">
                  <a16:creationId xmlns:a16="http://schemas.microsoft.com/office/drawing/2014/main" id="{BCDBB86D-0490-784D-0F21-789E15D15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F564ADB9-2934-13C7-7DA3-56955FCD8241}"/>
              </a:ext>
            </a:extLst>
          </p:cNvPr>
          <p:cNvGrpSpPr/>
          <p:nvPr/>
        </p:nvGrpSpPr>
        <p:grpSpPr>
          <a:xfrm rot="5400000">
            <a:off x="7068173" y="14493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4F5D3F36-4067-9E7C-BE4D-54E42CD1E65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0" name="Oval 593">
              <a:extLst>
                <a:ext uri="{FF2B5EF4-FFF2-40B4-BE49-F238E27FC236}">
                  <a16:creationId xmlns:a16="http://schemas.microsoft.com/office/drawing/2014/main" id="{865849C4-5C0D-2C58-7A78-A118661DE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57" name="사각형: 둥근 모서리 156">
            <a:extLst>
              <a:ext uri="{FF2B5EF4-FFF2-40B4-BE49-F238E27FC236}">
                <a16:creationId xmlns:a16="http://schemas.microsoft.com/office/drawing/2014/main" id="{E1ACC8F7-9E41-BAD0-5A56-597CCDCCF2CA}"/>
              </a:ext>
            </a:extLst>
          </p:cNvPr>
          <p:cNvSpPr/>
          <p:nvPr/>
        </p:nvSpPr>
        <p:spPr>
          <a:xfrm>
            <a:off x="674275" y="270899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사각형: 둥근 모서리 157">
            <a:extLst>
              <a:ext uri="{FF2B5EF4-FFF2-40B4-BE49-F238E27FC236}">
                <a16:creationId xmlns:a16="http://schemas.microsoft.com/office/drawing/2014/main" id="{0E84CDF0-C6D1-471B-7A7B-909D431F5043}"/>
              </a:ext>
            </a:extLst>
          </p:cNvPr>
          <p:cNvSpPr/>
          <p:nvPr/>
        </p:nvSpPr>
        <p:spPr>
          <a:xfrm>
            <a:off x="674275" y="29916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4E8C6504-C7FB-3CDA-BF57-EA409DC89EB7}"/>
              </a:ext>
            </a:extLst>
          </p:cNvPr>
          <p:cNvSpPr/>
          <p:nvPr/>
        </p:nvSpPr>
        <p:spPr>
          <a:xfrm>
            <a:off x="674275" y="327433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5" name="그룹 164">
            <a:extLst>
              <a:ext uri="{FF2B5EF4-FFF2-40B4-BE49-F238E27FC236}">
                <a16:creationId xmlns:a16="http://schemas.microsoft.com/office/drawing/2014/main" id="{5123A581-787D-1DB8-6FB4-E53B31B41D4D}"/>
              </a:ext>
            </a:extLst>
          </p:cNvPr>
          <p:cNvGrpSpPr/>
          <p:nvPr/>
        </p:nvGrpSpPr>
        <p:grpSpPr>
          <a:xfrm>
            <a:off x="393615" y="2686987"/>
            <a:ext cx="278496" cy="200053"/>
            <a:chOff x="1014019" y="2643309"/>
            <a:chExt cx="278496" cy="200053"/>
          </a:xfrm>
        </p:grpSpPr>
        <p:sp>
          <p:nvSpPr>
            <p:cNvPr id="166" name="이등변 삼각형 165">
              <a:extLst>
                <a:ext uri="{FF2B5EF4-FFF2-40B4-BE49-F238E27FC236}">
                  <a16:creationId xmlns:a16="http://schemas.microsoft.com/office/drawing/2014/main" id="{D1CCB266-4647-A000-C6C5-421BF96B102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7" name="그룹 166">
              <a:extLst>
                <a:ext uri="{FF2B5EF4-FFF2-40B4-BE49-F238E27FC236}">
                  <a16:creationId xmlns:a16="http://schemas.microsoft.com/office/drawing/2014/main" id="{3FC03ECA-017B-01B4-2C53-B7D03086D58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8" name="Oval 593">
                <a:extLst>
                  <a:ext uri="{FF2B5EF4-FFF2-40B4-BE49-F238E27FC236}">
                    <a16:creationId xmlns:a16="http://schemas.microsoft.com/office/drawing/2014/main" id="{4819BB91-C5D1-F40A-2697-0F010C97E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9" name="TextBox 14">
                <a:extLst>
                  <a:ext uri="{FF2B5EF4-FFF2-40B4-BE49-F238E27FC236}">
                    <a16:creationId xmlns:a16="http://schemas.microsoft.com/office/drawing/2014/main" id="{659DA71A-9EF9-5F05-9F75-46203E8D73B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C5E6FF46-2C54-66B3-229C-68161252C7A5}"/>
              </a:ext>
            </a:extLst>
          </p:cNvPr>
          <p:cNvSpPr txBox="1"/>
          <p:nvPr/>
        </p:nvSpPr>
        <p:spPr>
          <a:xfrm>
            <a:off x="605666" y="2382521"/>
            <a:ext cx="131938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쇼핑몰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28" name="그룹 227">
            <a:extLst>
              <a:ext uri="{FF2B5EF4-FFF2-40B4-BE49-F238E27FC236}">
                <a16:creationId xmlns:a16="http://schemas.microsoft.com/office/drawing/2014/main" id="{91060871-66BE-107C-4D50-24947229E875}"/>
              </a:ext>
            </a:extLst>
          </p:cNvPr>
          <p:cNvGrpSpPr/>
          <p:nvPr/>
        </p:nvGrpSpPr>
        <p:grpSpPr>
          <a:xfrm rot="5400000">
            <a:off x="1679701" y="238204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9" name="이등변 삼각형 228">
              <a:extLst>
                <a:ext uri="{FF2B5EF4-FFF2-40B4-BE49-F238E27FC236}">
                  <a16:creationId xmlns:a16="http://schemas.microsoft.com/office/drawing/2014/main" id="{52B3DA40-0239-FB36-A777-0179BF94EFF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0" name="Oval 593">
              <a:extLst>
                <a:ext uri="{FF2B5EF4-FFF2-40B4-BE49-F238E27FC236}">
                  <a16:creationId xmlns:a16="http://schemas.microsoft.com/office/drawing/2014/main" id="{D3CB8BF5-3B86-DBD8-05E5-3DB572AFB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pic>
        <p:nvPicPr>
          <p:cNvPr id="231" name="그림 230">
            <a:extLst>
              <a:ext uri="{FF2B5EF4-FFF2-40B4-BE49-F238E27FC236}">
                <a16:creationId xmlns:a16="http://schemas.microsoft.com/office/drawing/2014/main" id="{8AEB8A77-D56F-B17A-8C9C-0FC5EFC2291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99430" y="5575428"/>
            <a:ext cx="766362" cy="288416"/>
          </a:xfrm>
          <a:prstGeom prst="rect">
            <a:avLst/>
          </a:prstGeom>
        </p:spPr>
      </p:pic>
      <p:grpSp>
        <p:nvGrpSpPr>
          <p:cNvPr id="232" name="그룹 231">
            <a:extLst>
              <a:ext uri="{FF2B5EF4-FFF2-40B4-BE49-F238E27FC236}">
                <a16:creationId xmlns:a16="http://schemas.microsoft.com/office/drawing/2014/main" id="{9FDEDBBA-6AD0-5426-4E15-3E5CA1AA1309}"/>
              </a:ext>
            </a:extLst>
          </p:cNvPr>
          <p:cNvGrpSpPr/>
          <p:nvPr/>
        </p:nvGrpSpPr>
        <p:grpSpPr>
          <a:xfrm>
            <a:off x="835035" y="5619609"/>
            <a:ext cx="278496" cy="200053"/>
            <a:chOff x="1014019" y="2643309"/>
            <a:chExt cx="278496" cy="200053"/>
          </a:xfrm>
        </p:grpSpPr>
        <p:sp>
          <p:nvSpPr>
            <p:cNvPr id="233" name="이등변 삼각형 232">
              <a:extLst>
                <a:ext uri="{FF2B5EF4-FFF2-40B4-BE49-F238E27FC236}">
                  <a16:creationId xmlns:a16="http://schemas.microsoft.com/office/drawing/2014/main" id="{FD2B84AF-5429-F46B-1C55-1A084CF98DD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34" name="그룹 233">
              <a:extLst>
                <a:ext uri="{FF2B5EF4-FFF2-40B4-BE49-F238E27FC236}">
                  <a16:creationId xmlns:a16="http://schemas.microsoft.com/office/drawing/2014/main" id="{8385EC1F-0AE0-66C3-AC2F-A0848D4EED7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35" name="Oval 593">
                <a:extLst>
                  <a:ext uri="{FF2B5EF4-FFF2-40B4-BE49-F238E27FC236}">
                    <a16:creationId xmlns:a16="http://schemas.microsoft.com/office/drawing/2014/main" id="{92702467-B23B-33AD-249D-4CACDD923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6" name="TextBox 14">
                <a:extLst>
                  <a:ext uri="{FF2B5EF4-FFF2-40B4-BE49-F238E27FC236}">
                    <a16:creationId xmlns:a16="http://schemas.microsoft.com/office/drawing/2014/main" id="{25395159-AFC5-F99D-131B-FB5D853C7CE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40" name="그룹 239">
            <a:extLst>
              <a:ext uri="{FF2B5EF4-FFF2-40B4-BE49-F238E27FC236}">
                <a16:creationId xmlns:a16="http://schemas.microsoft.com/office/drawing/2014/main" id="{417457DC-F9E1-2DE8-6FB8-2D227B37DBDC}"/>
              </a:ext>
            </a:extLst>
          </p:cNvPr>
          <p:cNvGrpSpPr/>
          <p:nvPr/>
        </p:nvGrpSpPr>
        <p:grpSpPr>
          <a:xfrm>
            <a:off x="392820" y="2973848"/>
            <a:ext cx="278496" cy="200053"/>
            <a:chOff x="1014019" y="2643309"/>
            <a:chExt cx="278496" cy="200053"/>
          </a:xfrm>
        </p:grpSpPr>
        <p:sp>
          <p:nvSpPr>
            <p:cNvPr id="241" name="이등변 삼각형 240">
              <a:extLst>
                <a:ext uri="{FF2B5EF4-FFF2-40B4-BE49-F238E27FC236}">
                  <a16:creationId xmlns:a16="http://schemas.microsoft.com/office/drawing/2014/main" id="{02C5F824-06DC-05B9-F219-C6852A96598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2" name="그룹 241">
              <a:extLst>
                <a:ext uri="{FF2B5EF4-FFF2-40B4-BE49-F238E27FC236}">
                  <a16:creationId xmlns:a16="http://schemas.microsoft.com/office/drawing/2014/main" id="{4D88041C-E744-96CE-C6D5-1F3C577AE5F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43" name="Oval 593">
                <a:extLst>
                  <a:ext uri="{FF2B5EF4-FFF2-40B4-BE49-F238E27FC236}">
                    <a16:creationId xmlns:a16="http://schemas.microsoft.com/office/drawing/2014/main" id="{887A6FEC-210F-5EBA-B1CA-BA30EE28E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4" name="TextBox 14">
                <a:extLst>
                  <a:ext uri="{FF2B5EF4-FFF2-40B4-BE49-F238E27FC236}">
                    <a16:creationId xmlns:a16="http://schemas.microsoft.com/office/drawing/2014/main" id="{01C0F462-0E8E-DE7D-0CE7-BA392F6E8D4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45" name="그룹 244">
            <a:extLst>
              <a:ext uri="{FF2B5EF4-FFF2-40B4-BE49-F238E27FC236}">
                <a16:creationId xmlns:a16="http://schemas.microsoft.com/office/drawing/2014/main" id="{D4DDF9D5-99EC-44C0-68FD-8A132E23A979}"/>
              </a:ext>
            </a:extLst>
          </p:cNvPr>
          <p:cNvGrpSpPr/>
          <p:nvPr/>
        </p:nvGrpSpPr>
        <p:grpSpPr>
          <a:xfrm rot="5400000">
            <a:off x="970739" y="282646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46" name="이등변 삼각형 245">
              <a:extLst>
                <a:ext uri="{FF2B5EF4-FFF2-40B4-BE49-F238E27FC236}">
                  <a16:creationId xmlns:a16="http://schemas.microsoft.com/office/drawing/2014/main" id="{7A75B731-6F7B-3B1D-75B1-F4C4DAA7281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47" name="Oval 593">
              <a:extLst>
                <a:ext uri="{FF2B5EF4-FFF2-40B4-BE49-F238E27FC236}">
                  <a16:creationId xmlns:a16="http://schemas.microsoft.com/office/drawing/2014/main" id="{633F93DE-8682-97AC-E53E-B9F980702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261" name="TextBox 260">
            <a:extLst>
              <a:ext uri="{FF2B5EF4-FFF2-40B4-BE49-F238E27FC236}">
                <a16:creationId xmlns:a16="http://schemas.microsoft.com/office/drawing/2014/main" id="{504813B2-D439-CF2A-1524-C2DCCC8C9648}"/>
              </a:ext>
            </a:extLst>
          </p:cNvPr>
          <p:cNvSpPr txBox="1"/>
          <p:nvPr/>
        </p:nvSpPr>
        <p:spPr>
          <a:xfrm>
            <a:off x="351226" y="13555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 이름</a:t>
            </a:r>
            <a:endParaRPr lang="en-US" altLang="ko-KR" sz="900"/>
          </a:p>
        </p:txBody>
      </p:sp>
      <p:graphicFrame>
        <p:nvGraphicFramePr>
          <p:cNvPr id="265" name="표 15">
            <a:extLst>
              <a:ext uri="{FF2B5EF4-FFF2-40B4-BE49-F238E27FC236}">
                <a16:creationId xmlns:a16="http://schemas.microsoft.com/office/drawing/2014/main" id="{2F2F479D-92C8-DA28-B162-2525F26D37B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9764197"/>
              </p:ext>
            </p:extLst>
          </p:nvPr>
        </p:nvGraphicFramePr>
        <p:xfrm>
          <a:off x="3199970" y="2648882"/>
          <a:ext cx="3355045" cy="2823530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98880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400606">
                  <a:extLst>
                    <a:ext uri="{9D8B030D-6E8A-4147-A177-3AD203B41FA5}">
                      <a16:colId xmlns:a16="http://schemas.microsoft.com/office/drawing/2014/main" val="558024186"/>
                    </a:ext>
                  </a:extLst>
                </a:gridCol>
                <a:gridCol w="60514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570230">
                  <a:extLst>
                    <a:ext uri="{9D8B030D-6E8A-4147-A177-3AD203B41FA5}">
                      <a16:colId xmlns:a16="http://schemas.microsoft.com/office/drawing/2014/main" val="4031911969"/>
                    </a:ext>
                  </a:extLst>
                </a:gridCol>
                <a:gridCol w="740093">
                  <a:extLst>
                    <a:ext uri="{9D8B030D-6E8A-4147-A177-3AD203B41FA5}">
                      <a16:colId xmlns:a16="http://schemas.microsoft.com/office/drawing/2014/main" val="685377603"/>
                    </a:ext>
                  </a:extLst>
                </a:gridCol>
                <a:gridCol w="740093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연번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차 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차 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b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c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065419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963806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62702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f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862293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2957500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4100070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 err="1">
                          <a:solidFill>
                            <a:schemeClr val="tx1"/>
                          </a:solidFill>
                        </a:rPr>
                        <a:t>i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508215"/>
                  </a:ext>
                </a:extLst>
              </a:tr>
            </a:tbl>
          </a:graphicData>
        </a:graphic>
      </p:graphicFrame>
      <p:sp>
        <p:nvSpPr>
          <p:cNvPr id="267" name="사각형: 둥근 모서리 266">
            <a:extLst>
              <a:ext uri="{FF2B5EF4-FFF2-40B4-BE49-F238E27FC236}">
                <a16:creationId xmlns:a16="http://schemas.microsoft.com/office/drawing/2014/main" id="{0B565CE8-C8E8-4936-3ECE-5D8BC9F7D6CD}"/>
              </a:ext>
            </a:extLst>
          </p:cNvPr>
          <p:cNvSpPr/>
          <p:nvPr/>
        </p:nvSpPr>
        <p:spPr>
          <a:xfrm>
            <a:off x="3275001" y="273439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8" name="사각형: 둥근 모서리 267">
            <a:extLst>
              <a:ext uri="{FF2B5EF4-FFF2-40B4-BE49-F238E27FC236}">
                <a16:creationId xmlns:a16="http://schemas.microsoft.com/office/drawing/2014/main" id="{36C42238-7D76-6FAB-B47B-CD1094DCF347}"/>
              </a:ext>
            </a:extLst>
          </p:cNvPr>
          <p:cNvSpPr/>
          <p:nvPr/>
        </p:nvSpPr>
        <p:spPr>
          <a:xfrm>
            <a:off x="3275001" y="302299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9" name="사각형: 둥근 모서리 268">
            <a:extLst>
              <a:ext uri="{FF2B5EF4-FFF2-40B4-BE49-F238E27FC236}">
                <a16:creationId xmlns:a16="http://schemas.microsoft.com/office/drawing/2014/main" id="{8A3126BC-A065-FCAB-6AD0-5F0CE0EF199B}"/>
              </a:ext>
            </a:extLst>
          </p:cNvPr>
          <p:cNvSpPr/>
          <p:nvPr/>
        </p:nvSpPr>
        <p:spPr>
          <a:xfrm>
            <a:off x="3275001" y="330651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70" name="그룹 269">
            <a:extLst>
              <a:ext uri="{FF2B5EF4-FFF2-40B4-BE49-F238E27FC236}">
                <a16:creationId xmlns:a16="http://schemas.microsoft.com/office/drawing/2014/main" id="{23247731-119E-DC4C-7B3C-F4A8F68E85B8}"/>
              </a:ext>
            </a:extLst>
          </p:cNvPr>
          <p:cNvGrpSpPr/>
          <p:nvPr/>
        </p:nvGrpSpPr>
        <p:grpSpPr>
          <a:xfrm>
            <a:off x="2985719" y="2712154"/>
            <a:ext cx="278496" cy="200053"/>
            <a:chOff x="1014019" y="2643309"/>
            <a:chExt cx="278496" cy="200053"/>
          </a:xfrm>
        </p:grpSpPr>
        <p:sp>
          <p:nvSpPr>
            <p:cNvPr id="271" name="이등변 삼각형 270">
              <a:extLst>
                <a:ext uri="{FF2B5EF4-FFF2-40B4-BE49-F238E27FC236}">
                  <a16:creationId xmlns:a16="http://schemas.microsoft.com/office/drawing/2014/main" id="{5E099C8D-738A-B52F-A5BF-D223F9DC3DB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72" name="그룹 271">
              <a:extLst>
                <a:ext uri="{FF2B5EF4-FFF2-40B4-BE49-F238E27FC236}">
                  <a16:creationId xmlns:a16="http://schemas.microsoft.com/office/drawing/2014/main" id="{1BC479B0-8D50-BB7C-079A-BD3B1E19925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73" name="Oval 593">
                <a:extLst>
                  <a:ext uri="{FF2B5EF4-FFF2-40B4-BE49-F238E27FC236}">
                    <a16:creationId xmlns:a16="http://schemas.microsoft.com/office/drawing/2014/main" id="{C018CCFC-943C-C93E-C8D3-D0BCCA9A6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4" name="TextBox 14">
                <a:extLst>
                  <a:ext uri="{FF2B5EF4-FFF2-40B4-BE49-F238E27FC236}">
                    <a16:creationId xmlns:a16="http://schemas.microsoft.com/office/drawing/2014/main" id="{F70934B2-8745-D28A-6BBD-C4A2A2A7080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75" name="TextBox 274">
            <a:extLst>
              <a:ext uri="{FF2B5EF4-FFF2-40B4-BE49-F238E27FC236}">
                <a16:creationId xmlns:a16="http://schemas.microsoft.com/office/drawing/2014/main" id="{1953B3E2-95FD-3379-FDF5-6B262730ABD9}"/>
              </a:ext>
            </a:extLst>
          </p:cNvPr>
          <p:cNvSpPr txBox="1"/>
          <p:nvPr/>
        </p:nvSpPr>
        <p:spPr>
          <a:xfrm>
            <a:off x="3170448" y="2387664"/>
            <a:ext cx="148404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상품 목록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260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6" name="사각형: 둥근 모서리 275">
            <a:extLst>
              <a:ext uri="{FF2B5EF4-FFF2-40B4-BE49-F238E27FC236}">
                <a16:creationId xmlns:a16="http://schemas.microsoft.com/office/drawing/2014/main" id="{79B7BEF4-373B-2FF7-7B34-F83972A3A05B}"/>
              </a:ext>
            </a:extLst>
          </p:cNvPr>
          <p:cNvSpPr/>
          <p:nvPr/>
        </p:nvSpPr>
        <p:spPr>
          <a:xfrm>
            <a:off x="6096446" y="2040801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77" name="사각형: 둥근 모서리 276">
            <a:extLst>
              <a:ext uri="{FF2B5EF4-FFF2-40B4-BE49-F238E27FC236}">
                <a16:creationId xmlns:a16="http://schemas.microsoft.com/office/drawing/2014/main" id="{F9828815-A2C4-ACBA-E625-95CCE8193461}"/>
              </a:ext>
            </a:extLst>
          </p:cNvPr>
          <p:cNvSpPr/>
          <p:nvPr/>
        </p:nvSpPr>
        <p:spPr>
          <a:xfrm>
            <a:off x="6626819" y="2040801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278" name="그룹 277">
            <a:extLst>
              <a:ext uri="{FF2B5EF4-FFF2-40B4-BE49-F238E27FC236}">
                <a16:creationId xmlns:a16="http://schemas.microsoft.com/office/drawing/2014/main" id="{AB8B024F-49B3-571F-2259-750D88F617CE}"/>
              </a:ext>
            </a:extLst>
          </p:cNvPr>
          <p:cNvGrpSpPr/>
          <p:nvPr/>
        </p:nvGrpSpPr>
        <p:grpSpPr>
          <a:xfrm>
            <a:off x="6088305" y="1869311"/>
            <a:ext cx="215923" cy="224200"/>
            <a:chOff x="1098607" y="3056422"/>
            <a:chExt cx="244417" cy="258694"/>
          </a:xfrm>
        </p:grpSpPr>
        <p:sp>
          <p:nvSpPr>
            <p:cNvPr id="279" name="이등변 삼각형 278">
              <a:extLst>
                <a:ext uri="{FF2B5EF4-FFF2-40B4-BE49-F238E27FC236}">
                  <a16:creationId xmlns:a16="http://schemas.microsoft.com/office/drawing/2014/main" id="{D78F7719-3B90-43F7-3C3E-8942C82AFE6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0" name="그룹 279">
              <a:extLst>
                <a:ext uri="{FF2B5EF4-FFF2-40B4-BE49-F238E27FC236}">
                  <a16:creationId xmlns:a16="http://schemas.microsoft.com/office/drawing/2014/main" id="{FE99FE3A-E7BD-DE4D-1E23-A73AB6CA20E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281" name="Oval 593">
                <a:extLst>
                  <a:ext uri="{FF2B5EF4-FFF2-40B4-BE49-F238E27FC236}">
                    <a16:creationId xmlns:a16="http://schemas.microsoft.com/office/drawing/2014/main" id="{9FCA130C-EB16-CB6E-1712-D80BD326F9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2" name="TextBox 14">
                <a:extLst>
                  <a:ext uri="{FF2B5EF4-FFF2-40B4-BE49-F238E27FC236}">
                    <a16:creationId xmlns:a16="http://schemas.microsoft.com/office/drawing/2014/main" id="{95ABF19D-46C7-CCA5-1A9B-D13E910F3F7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83" name="그룹 282">
            <a:extLst>
              <a:ext uri="{FF2B5EF4-FFF2-40B4-BE49-F238E27FC236}">
                <a16:creationId xmlns:a16="http://schemas.microsoft.com/office/drawing/2014/main" id="{72AED992-5557-5D37-A9C1-282E8674F67C}"/>
              </a:ext>
            </a:extLst>
          </p:cNvPr>
          <p:cNvGrpSpPr/>
          <p:nvPr/>
        </p:nvGrpSpPr>
        <p:grpSpPr>
          <a:xfrm>
            <a:off x="6636728" y="1869311"/>
            <a:ext cx="215923" cy="224200"/>
            <a:chOff x="1098607" y="3056422"/>
            <a:chExt cx="244417" cy="258694"/>
          </a:xfrm>
        </p:grpSpPr>
        <p:sp>
          <p:nvSpPr>
            <p:cNvPr id="284" name="이등변 삼각형 283">
              <a:extLst>
                <a:ext uri="{FF2B5EF4-FFF2-40B4-BE49-F238E27FC236}">
                  <a16:creationId xmlns:a16="http://schemas.microsoft.com/office/drawing/2014/main" id="{44713FA1-668E-5C68-C070-3C1916E2A9C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5" name="그룹 284">
              <a:extLst>
                <a:ext uri="{FF2B5EF4-FFF2-40B4-BE49-F238E27FC236}">
                  <a16:creationId xmlns:a16="http://schemas.microsoft.com/office/drawing/2014/main" id="{8F15127F-688D-4A70-3FD4-61EEC6BD45F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286" name="Oval 593">
                <a:extLst>
                  <a:ext uri="{FF2B5EF4-FFF2-40B4-BE49-F238E27FC236}">
                    <a16:creationId xmlns:a16="http://schemas.microsoft.com/office/drawing/2014/main" id="{D35A3DFF-1B80-250B-A082-307E91357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7" name="TextBox 14">
                <a:extLst>
                  <a:ext uri="{FF2B5EF4-FFF2-40B4-BE49-F238E27FC236}">
                    <a16:creationId xmlns:a16="http://schemas.microsoft.com/office/drawing/2014/main" id="{B3939E9F-151F-E588-379B-BB3F3B1C5A7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88" name="사각형: 둥근 모서리 287">
            <a:extLst>
              <a:ext uri="{FF2B5EF4-FFF2-40B4-BE49-F238E27FC236}">
                <a16:creationId xmlns:a16="http://schemas.microsoft.com/office/drawing/2014/main" id="{3BABE00F-2927-5A93-AE22-5E94B2BAED38}"/>
              </a:ext>
            </a:extLst>
          </p:cNvPr>
          <p:cNvSpPr/>
          <p:nvPr/>
        </p:nvSpPr>
        <p:spPr>
          <a:xfrm>
            <a:off x="6268152" y="229163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89" name="그래픽 288" descr="다운로드 윤곽선">
            <a:extLst>
              <a:ext uri="{FF2B5EF4-FFF2-40B4-BE49-F238E27FC236}">
                <a16:creationId xmlns:a16="http://schemas.microsoft.com/office/drawing/2014/main" id="{B8F035E2-0F4D-4720-EB17-425C00F4B612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303644" y="2304601"/>
            <a:ext cx="204905" cy="204905"/>
          </a:xfrm>
          <a:prstGeom prst="rect">
            <a:avLst/>
          </a:prstGeom>
        </p:spPr>
      </p:pic>
      <p:grpSp>
        <p:nvGrpSpPr>
          <p:cNvPr id="290" name="그룹 289">
            <a:extLst>
              <a:ext uri="{FF2B5EF4-FFF2-40B4-BE49-F238E27FC236}">
                <a16:creationId xmlns:a16="http://schemas.microsoft.com/office/drawing/2014/main" id="{7D2D6921-62B3-3EAE-03BC-7A2371262DCA}"/>
              </a:ext>
            </a:extLst>
          </p:cNvPr>
          <p:cNvGrpSpPr/>
          <p:nvPr/>
        </p:nvGrpSpPr>
        <p:grpSpPr>
          <a:xfrm>
            <a:off x="6005325" y="2312891"/>
            <a:ext cx="278496" cy="200053"/>
            <a:chOff x="1014019" y="2643309"/>
            <a:chExt cx="278496" cy="200053"/>
          </a:xfrm>
        </p:grpSpPr>
        <p:sp>
          <p:nvSpPr>
            <p:cNvPr id="291" name="이등변 삼각형 290">
              <a:extLst>
                <a:ext uri="{FF2B5EF4-FFF2-40B4-BE49-F238E27FC236}">
                  <a16:creationId xmlns:a16="http://schemas.microsoft.com/office/drawing/2014/main" id="{15BB482A-7D78-8C83-3DBB-C381BBE61AE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2" name="그룹 291">
              <a:extLst>
                <a:ext uri="{FF2B5EF4-FFF2-40B4-BE49-F238E27FC236}">
                  <a16:creationId xmlns:a16="http://schemas.microsoft.com/office/drawing/2014/main" id="{7C532CF2-6EAC-26A7-E54B-19F39D346B7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93" name="Oval 593">
                <a:extLst>
                  <a:ext uri="{FF2B5EF4-FFF2-40B4-BE49-F238E27FC236}">
                    <a16:creationId xmlns:a16="http://schemas.microsoft.com/office/drawing/2014/main" id="{FE899465-5A31-9139-25D3-5C230AB7E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94" name="TextBox 14">
                <a:extLst>
                  <a:ext uri="{FF2B5EF4-FFF2-40B4-BE49-F238E27FC236}">
                    <a16:creationId xmlns:a16="http://schemas.microsoft.com/office/drawing/2014/main" id="{2E874878-9E7D-0861-3B5A-DC6E84D5E482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95" name="그룹 294">
            <a:extLst>
              <a:ext uri="{FF2B5EF4-FFF2-40B4-BE49-F238E27FC236}">
                <a16:creationId xmlns:a16="http://schemas.microsoft.com/office/drawing/2014/main" id="{340095B1-2A53-D6D1-6FCA-B21FF0AE1844}"/>
              </a:ext>
            </a:extLst>
          </p:cNvPr>
          <p:cNvGrpSpPr/>
          <p:nvPr/>
        </p:nvGrpSpPr>
        <p:grpSpPr>
          <a:xfrm rot="5400000">
            <a:off x="4522233" y="238204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96" name="이등변 삼각형 295">
              <a:extLst>
                <a:ext uri="{FF2B5EF4-FFF2-40B4-BE49-F238E27FC236}">
                  <a16:creationId xmlns:a16="http://schemas.microsoft.com/office/drawing/2014/main" id="{2EEF1B79-5F80-9C8B-7BD0-142BB4EEA0F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97" name="Oval 593">
              <a:extLst>
                <a:ext uri="{FF2B5EF4-FFF2-40B4-BE49-F238E27FC236}">
                  <a16:creationId xmlns:a16="http://schemas.microsoft.com/office/drawing/2014/main" id="{33D55C42-3C4E-7F95-DE11-6D2AA7A95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10</a:t>
              </a:r>
            </a:p>
          </p:txBody>
        </p:sp>
      </p:grpSp>
      <p:grpSp>
        <p:nvGrpSpPr>
          <p:cNvPr id="304" name="그룹 303">
            <a:extLst>
              <a:ext uri="{FF2B5EF4-FFF2-40B4-BE49-F238E27FC236}">
                <a16:creationId xmlns:a16="http://schemas.microsoft.com/office/drawing/2014/main" id="{E768CD7F-F557-A374-2239-BB0EEF0C569A}"/>
              </a:ext>
            </a:extLst>
          </p:cNvPr>
          <p:cNvGrpSpPr/>
          <p:nvPr/>
        </p:nvGrpSpPr>
        <p:grpSpPr>
          <a:xfrm>
            <a:off x="2976535" y="2990626"/>
            <a:ext cx="278496" cy="200053"/>
            <a:chOff x="1014019" y="2643309"/>
            <a:chExt cx="278496" cy="200053"/>
          </a:xfrm>
        </p:grpSpPr>
        <p:sp>
          <p:nvSpPr>
            <p:cNvPr id="305" name="이등변 삼각형 304">
              <a:extLst>
                <a:ext uri="{FF2B5EF4-FFF2-40B4-BE49-F238E27FC236}">
                  <a16:creationId xmlns:a16="http://schemas.microsoft.com/office/drawing/2014/main" id="{1023E1A7-9EFE-CE26-3C75-59574FBEC7F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6" name="그룹 305">
              <a:extLst>
                <a:ext uri="{FF2B5EF4-FFF2-40B4-BE49-F238E27FC236}">
                  <a16:creationId xmlns:a16="http://schemas.microsoft.com/office/drawing/2014/main" id="{C754A4E2-CFF8-7A01-224C-876F62A9E43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07" name="Oval 593">
                <a:extLst>
                  <a:ext uri="{FF2B5EF4-FFF2-40B4-BE49-F238E27FC236}">
                    <a16:creationId xmlns:a16="http://schemas.microsoft.com/office/drawing/2014/main" id="{A157BC7C-983B-EA2C-EE5B-1276AE6BC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8" name="TextBox 14">
                <a:extLst>
                  <a:ext uri="{FF2B5EF4-FFF2-40B4-BE49-F238E27FC236}">
                    <a16:creationId xmlns:a16="http://schemas.microsoft.com/office/drawing/2014/main" id="{00318238-090B-F96F-5AC2-D98E1A2C3AD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312" name="그림 311">
            <a:extLst>
              <a:ext uri="{FF2B5EF4-FFF2-40B4-BE49-F238E27FC236}">
                <a16:creationId xmlns:a16="http://schemas.microsoft.com/office/drawing/2014/main" id="{B72C052C-F132-8D3E-F781-8EEF89C7DBBE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r="17191" b="-636"/>
          <a:stretch/>
        </p:blipFill>
        <p:spPr>
          <a:xfrm>
            <a:off x="3591006" y="5679045"/>
            <a:ext cx="2866323" cy="286147"/>
          </a:xfrm>
          <a:prstGeom prst="rect">
            <a:avLst/>
          </a:prstGeom>
        </p:spPr>
      </p:pic>
      <p:grpSp>
        <p:nvGrpSpPr>
          <p:cNvPr id="313" name="그룹 312">
            <a:extLst>
              <a:ext uri="{FF2B5EF4-FFF2-40B4-BE49-F238E27FC236}">
                <a16:creationId xmlns:a16="http://schemas.microsoft.com/office/drawing/2014/main" id="{DA606451-9009-23A6-3EAA-5390D42FD123}"/>
              </a:ext>
            </a:extLst>
          </p:cNvPr>
          <p:cNvGrpSpPr/>
          <p:nvPr/>
        </p:nvGrpSpPr>
        <p:grpSpPr>
          <a:xfrm>
            <a:off x="3386692" y="5734060"/>
            <a:ext cx="278496" cy="200053"/>
            <a:chOff x="1014019" y="2643309"/>
            <a:chExt cx="278496" cy="200053"/>
          </a:xfrm>
        </p:grpSpPr>
        <p:sp>
          <p:nvSpPr>
            <p:cNvPr id="314" name="이등변 삼각형 313">
              <a:extLst>
                <a:ext uri="{FF2B5EF4-FFF2-40B4-BE49-F238E27FC236}">
                  <a16:creationId xmlns:a16="http://schemas.microsoft.com/office/drawing/2014/main" id="{75460453-FF98-4AFF-3073-B7960D3B229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5" name="그룹 314">
              <a:extLst>
                <a:ext uri="{FF2B5EF4-FFF2-40B4-BE49-F238E27FC236}">
                  <a16:creationId xmlns:a16="http://schemas.microsoft.com/office/drawing/2014/main" id="{7653DFBB-2E5E-6A20-807D-FDCD7FBB012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16" name="Oval 593">
                <a:extLst>
                  <a:ext uri="{FF2B5EF4-FFF2-40B4-BE49-F238E27FC236}">
                    <a16:creationId xmlns:a16="http://schemas.microsoft.com/office/drawing/2014/main" id="{50F05398-2105-C637-AEBE-90DA67BB9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7" name="TextBox 14">
                <a:extLst>
                  <a:ext uri="{FF2B5EF4-FFF2-40B4-BE49-F238E27FC236}">
                    <a16:creationId xmlns:a16="http://schemas.microsoft.com/office/drawing/2014/main" id="{B79DDF58-691A-5082-A11A-B661AFB19A0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18" name="사각형: 둥근 모서리 317">
            <a:extLst>
              <a:ext uri="{FF2B5EF4-FFF2-40B4-BE49-F238E27FC236}">
                <a16:creationId xmlns:a16="http://schemas.microsoft.com/office/drawing/2014/main" id="{A1E1E5FC-312F-22F0-CDB1-8FCA016A6621}"/>
              </a:ext>
            </a:extLst>
          </p:cNvPr>
          <p:cNvSpPr/>
          <p:nvPr/>
        </p:nvSpPr>
        <p:spPr>
          <a:xfrm>
            <a:off x="3275001" y="358559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9" name="사각형: 둥근 모서리 318">
            <a:extLst>
              <a:ext uri="{FF2B5EF4-FFF2-40B4-BE49-F238E27FC236}">
                <a16:creationId xmlns:a16="http://schemas.microsoft.com/office/drawing/2014/main" id="{8B5BFFDA-CED1-DFCC-9968-AEE5B3FF51D1}"/>
              </a:ext>
            </a:extLst>
          </p:cNvPr>
          <p:cNvSpPr/>
          <p:nvPr/>
        </p:nvSpPr>
        <p:spPr>
          <a:xfrm>
            <a:off x="3275001" y="386784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사각형: 둥근 모서리 319">
            <a:extLst>
              <a:ext uri="{FF2B5EF4-FFF2-40B4-BE49-F238E27FC236}">
                <a16:creationId xmlns:a16="http://schemas.microsoft.com/office/drawing/2014/main" id="{3B6CDEC5-3C8D-0418-2C9B-8BAD24177DB9}"/>
              </a:ext>
            </a:extLst>
          </p:cNvPr>
          <p:cNvSpPr/>
          <p:nvPr/>
        </p:nvSpPr>
        <p:spPr>
          <a:xfrm>
            <a:off x="3275001" y="415010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사각형: 둥근 모서리 320">
            <a:extLst>
              <a:ext uri="{FF2B5EF4-FFF2-40B4-BE49-F238E27FC236}">
                <a16:creationId xmlns:a16="http://schemas.microsoft.com/office/drawing/2014/main" id="{FC84ABFC-A5BD-7CC8-E21E-DD62173D7C35}"/>
              </a:ext>
            </a:extLst>
          </p:cNvPr>
          <p:cNvSpPr/>
          <p:nvPr/>
        </p:nvSpPr>
        <p:spPr>
          <a:xfrm>
            <a:off x="3275001" y="442759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사각형: 둥근 모서리 321">
            <a:extLst>
              <a:ext uri="{FF2B5EF4-FFF2-40B4-BE49-F238E27FC236}">
                <a16:creationId xmlns:a16="http://schemas.microsoft.com/office/drawing/2014/main" id="{E8B04B6F-1459-24EA-AF14-2494FA836474}"/>
              </a:ext>
            </a:extLst>
          </p:cNvPr>
          <p:cNvSpPr/>
          <p:nvPr/>
        </p:nvSpPr>
        <p:spPr>
          <a:xfrm>
            <a:off x="3275001" y="470984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사각형: 둥근 모서리 322">
            <a:extLst>
              <a:ext uri="{FF2B5EF4-FFF2-40B4-BE49-F238E27FC236}">
                <a16:creationId xmlns:a16="http://schemas.microsoft.com/office/drawing/2014/main" id="{5D3A6A8E-77AF-E156-1108-551CB7B767A7}"/>
              </a:ext>
            </a:extLst>
          </p:cNvPr>
          <p:cNvSpPr/>
          <p:nvPr/>
        </p:nvSpPr>
        <p:spPr>
          <a:xfrm>
            <a:off x="3275001" y="499844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사각형: 둥근 모서리 323">
            <a:extLst>
              <a:ext uri="{FF2B5EF4-FFF2-40B4-BE49-F238E27FC236}">
                <a16:creationId xmlns:a16="http://schemas.microsoft.com/office/drawing/2014/main" id="{689DE7D4-7C2A-5F75-A015-5008832BFFAC}"/>
              </a:ext>
            </a:extLst>
          </p:cNvPr>
          <p:cNvSpPr/>
          <p:nvPr/>
        </p:nvSpPr>
        <p:spPr>
          <a:xfrm>
            <a:off x="3275001" y="528705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직사각형 324">
            <a:extLst>
              <a:ext uri="{FF2B5EF4-FFF2-40B4-BE49-F238E27FC236}">
                <a16:creationId xmlns:a16="http://schemas.microsoft.com/office/drawing/2014/main" id="{3AB648A0-788F-80A7-AED8-34B0C91BCF00}"/>
              </a:ext>
            </a:extLst>
          </p:cNvPr>
          <p:cNvSpPr/>
          <p:nvPr/>
        </p:nvSpPr>
        <p:spPr>
          <a:xfrm>
            <a:off x="3923112" y="2960343"/>
            <a:ext cx="558427" cy="2534515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26" name="그룹 325">
            <a:extLst>
              <a:ext uri="{FF2B5EF4-FFF2-40B4-BE49-F238E27FC236}">
                <a16:creationId xmlns:a16="http://schemas.microsoft.com/office/drawing/2014/main" id="{8EC596C6-4399-DEA3-6619-551F39D26259}"/>
              </a:ext>
            </a:extLst>
          </p:cNvPr>
          <p:cNvGrpSpPr/>
          <p:nvPr/>
        </p:nvGrpSpPr>
        <p:grpSpPr>
          <a:xfrm>
            <a:off x="3685331" y="3425144"/>
            <a:ext cx="278496" cy="200053"/>
            <a:chOff x="1014019" y="2643309"/>
            <a:chExt cx="278496" cy="200053"/>
          </a:xfrm>
        </p:grpSpPr>
        <p:sp>
          <p:nvSpPr>
            <p:cNvPr id="327" name="이등변 삼각형 326">
              <a:extLst>
                <a:ext uri="{FF2B5EF4-FFF2-40B4-BE49-F238E27FC236}">
                  <a16:creationId xmlns:a16="http://schemas.microsoft.com/office/drawing/2014/main" id="{5B9B4180-3BD6-CE3A-AF9C-CA57D6B650E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8" name="그룹 327">
              <a:extLst>
                <a:ext uri="{FF2B5EF4-FFF2-40B4-BE49-F238E27FC236}">
                  <a16:creationId xmlns:a16="http://schemas.microsoft.com/office/drawing/2014/main" id="{137EEF00-CA53-1839-3EC1-E02CECBD296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29" name="Oval 593">
                <a:extLst>
                  <a:ext uri="{FF2B5EF4-FFF2-40B4-BE49-F238E27FC236}">
                    <a16:creationId xmlns:a16="http://schemas.microsoft.com/office/drawing/2014/main" id="{AFD23755-7C1F-0690-1CF3-EDCBF771D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0" name="TextBox 14">
                <a:extLst>
                  <a:ext uri="{FF2B5EF4-FFF2-40B4-BE49-F238E27FC236}">
                    <a16:creationId xmlns:a16="http://schemas.microsoft.com/office/drawing/2014/main" id="{E13B8B9E-2240-1962-6F36-A7EEDEB385B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32" name="그룹 331">
            <a:extLst>
              <a:ext uri="{FF2B5EF4-FFF2-40B4-BE49-F238E27FC236}">
                <a16:creationId xmlns:a16="http://schemas.microsoft.com/office/drawing/2014/main" id="{A5AE6565-142A-60CD-B869-BBEB14D8D2F7}"/>
              </a:ext>
            </a:extLst>
          </p:cNvPr>
          <p:cNvGrpSpPr/>
          <p:nvPr/>
        </p:nvGrpSpPr>
        <p:grpSpPr>
          <a:xfrm rot="5400000">
            <a:off x="354859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33" name="이등변 삼각형 332">
              <a:extLst>
                <a:ext uri="{FF2B5EF4-FFF2-40B4-BE49-F238E27FC236}">
                  <a16:creationId xmlns:a16="http://schemas.microsoft.com/office/drawing/2014/main" id="{20D4B1C2-E345-ED08-54F2-691B66C531D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34" name="Oval 593">
              <a:extLst>
                <a:ext uri="{FF2B5EF4-FFF2-40B4-BE49-F238E27FC236}">
                  <a16:creationId xmlns:a16="http://schemas.microsoft.com/office/drawing/2014/main" id="{3A6032D9-8408-2C37-4957-40CA62700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335" name="사각형: 둥근 모서리 334">
            <a:extLst>
              <a:ext uri="{FF2B5EF4-FFF2-40B4-BE49-F238E27FC236}">
                <a16:creationId xmlns:a16="http://schemas.microsoft.com/office/drawing/2014/main" id="{4B1F3F15-207F-389A-8BF9-8EE4DE4809DE}"/>
              </a:ext>
            </a:extLst>
          </p:cNvPr>
          <p:cNvSpPr/>
          <p:nvPr/>
        </p:nvSpPr>
        <p:spPr>
          <a:xfrm>
            <a:off x="1186840" y="109328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336" name="사각형: 둥근 모서리 335">
            <a:extLst>
              <a:ext uri="{FF2B5EF4-FFF2-40B4-BE49-F238E27FC236}">
                <a16:creationId xmlns:a16="http://schemas.microsoft.com/office/drawing/2014/main" id="{98A56970-4C4F-C72B-CC1E-DE0AF59EF467}"/>
              </a:ext>
            </a:extLst>
          </p:cNvPr>
          <p:cNvSpPr/>
          <p:nvPr/>
        </p:nvSpPr>
        <p:spPr>
          <a:xfrm>
            <a:off x="2272762" y="109349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337" name="그래픽 336" descr="돋보기 단색으로 채워진">
            <a:extLst>
              <a:ext uri="{FF2B5EF4-FFF2-40B4-BE49-F238E27FC236}">
                <a16:creationId xmlns:a16="http://schemas.microsoft.com/office/drawing/2014/main" id="{9947E944-6737-1BBE-D214-D64E5FB1E347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331936" y="1134859"/>
            <a:ext cx="145373" cy="147683"/>
          </a:xfrm>
          <a:prstGeom prst="rect">
            <a:avLst/>
          </a:prstGeom>
        </p:spPr>
      </p:pic>
      <p:grpSp>
        <p:nvGrpSpPr>
          <p:cNvPr id="338" name="그룹 337">
            <a:extLst>
              <a:ext uri="{FF2B5EF4-FFF2-40B4-BE49-F238E27FC236}">
                <a16:creationId xmlns:a16="http://schemas.microsoft.com/office/drawing/2014/main" id="{F019E203-5C0B-275A-1724-6C9FCE8286EA}"/>
              </a:ext>
            </a:extLst>
          </p:cNvPr>
          <p:cNvGrpSpPr/>
          <p:nvPr/>
        </p:nvGrpSpPr>
        <p:grpSpPr>
          <a:xfrm rot="5400000">
            <a:off x="3548594" y="137466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39" name="이등변 삼각형 338">
              <a:extLst>
                <a:ext uri="{FF2B5EF4-FFF2-40B4-BE49-F238E27FC236}">
                  <a16:creationId xmlns:a16="http://schemas.microsoft.com/office/drawing/2014/main" id="{93056537-2343-49DA-F529-91E5091483C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40" name="Oval 593">
              <a:extLst>
                <a:ext uri="{FF2B5EF4-FFF2-40B4-BE49-F238E27FC236}">
                  <a16:creationId xmlns:a16="http://schemas.microsoft.com/office/drawing/2014/main" id="{2D8ABF4B-8F57-2064-963E-F9F96ABA8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341" name="사각형: 둥근 모서리 340">
            <a:extLst>
              <a:ext uri="{FF2B5EF4-FFF2-40B4-BE49-F238E27FC236}">
                <a16:creationId xmlns:a16="http://schemas.microsoft.com/office/drawing/2014/main" id="{A08CAD40-F36F-C4E9-1BAA-0634309A6205}"/>
              </a:ext>
            </a:extLst>
          </p:cNvPr>
          <p:cNvSpPr/>
          <p:nvPr/>
        </p:nvSpPr>
        <p:spPr>
          <a:xfrm>
            <a:off x="1186840" y="138865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342" name="사각형: 둥근 모서리 341">
            <a:extLst>
              <a:ext uri="{FF2B5EF4-FFF2-40B4-BE49-F238E27FC236}">
                <a16:creationId xmlns:a16="http://schemas.microsoft.com/office/drawing/2014/main" id="{09D1BF08-AAD6-980D-DC29-D3EC6D28478C}"/>
              </a:ext>
            </a:extLst>
          </p:cNvPr>
          <p:cNvSpPr/>
          <p:nvPr/>
        </p:nvSpPr>
        <p:spPr>
          <a:xfrm>
            <a:off x="2272762" y="138886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343" name="그래픽 342" descr="돋보기 단색으로 채워진">
            <a:extLst>
              <a:ext uri="{FF2B5EF4-FFF2-40B4-BE49-F238E27FC236}">
                <a16:creationId xmlns:a16="http://schemas.microsoft.com/office/drawing/2014/main" id="{0E4FA00C-790C-C094-DCFF-43A36E475D5C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331936" y="1430231"/>
            <a:ext cx="145373" cy="147683"/>
          </a:xfrm>
          <a:prstGeom prst="rect">
            <a:avLst/>
          </a:prstGeom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D354EA4B-88CA-BF94-D5A1-B1A000F19B5F}"/>
              </a:ext>
            </a:extLst>
          </p:cNvPr>
          <p:cNvSpPr/>
          <p:nvPr/>
        </p:nvSpPr>
        <p:spPr>
          <a:xfrm>
            <a:off x="6977109" y="527888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53CFDD2-8E79-6ED8-118E-EFB982BCD7C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7041909" y="558200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02FA4F7-DA61-3C01-8B09-22E07890A43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8527402" y="623635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E3A1E1B-DBC9-D2C0-0B8B-E16AE2E29ABC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7656582" y="623635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Close Button">
            <a:extLst>
              <a:ext uri="{FF2B5EF4-FFF2-40B4-BE49-F238E27FC236}">
                <a16:creationId xmlns:a16="http://schemas.microsoft.com/office/drawing/2014/main" id="{82654EAC-562C-FFBA-0EB7-D02135123517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0006823" y="535818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0C9DC24-4376-40FF-1F86-71E1CA6A0020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7077458" y="573095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3751DC9-9EF3-94EF-EDDE-12835AECADD5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6977109" y="529731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7B1DEAA0-DBCA-AF06-A4C5-E51063B5B09E}"/>
              </a:ext>
            </a:extLst>
          </p:cNvPr>
          <p:cNvGrpSpPr/>
          <p:nvPr/>
        </p:nvGrpSpPr>
        <p:grpSpPr>
          <a:xfrm>
            <a:off x="7030001" y="5037705"/>
            <a:ext cx="370698" cy="307775"/>
            <a:chOff x="1098607" y="3056422"/>
            <a:chExt cx="244417" cy="307775"/>
          </a:xfrm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0A6E4064-1AC4-A137-107F-6D9E3793211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FA2F54C3-A212-0C50-F208-8B07D6BEE65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16" name="Oval 593">
                <a:extLst>
                  <a:ext uri="{FF2B5EF4-FFF2-40B4-BE49-F238E27FC236}">
                    <a16:creationId xmlns:a16="http://schemas.microsoft.com/office/drawing/2014/main" id="{7B8DAB50-226B-91B9-CB68-BBA9C1C98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" name="TextBox 14">
                <a:extLst>
                  <a:ext uri="{FF2B5EF4-FFF2-40B4-BE49-F238E27FC236}">
                    <a16:creationId xmlns:a16="http://schemas.microsoft.com/office/drawing/2014/main" id="{4DBD4F4C-5660-B33F-12E2-67B9F8509D6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6" name="TextBox 125"/>
          <p:cNvSpPr txBox="1"/>
          <p:nvPr/>
        </p:nvSpPr>
        <p:spPr>
          <a:xfrm>
            <a:off x="7899980" y="1046007"/>
            <a:ext cx="3633537" cy="923330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온라인몰 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상품 등록 관리 </a:t>
            </a:r>
            <a:r>
              <a:rPr lang="en-US" altLang="ko-KR" sz="900" dirty="0" smtClean="0"/>
              <a:t>(product management)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</a:t>
            </a:r>
            <a:r>
              <a:rPr lang="ko-KR" altLang="en-US" sz="900" dirty="0" smtClean="0"/>
              <a:t>상품 목록 </a:t>
            </a:r>
            <a:r>
              <a:rPr lang="en-US" altLang="ko-KR" sz="900" dirty="0" smtClean="0"/>
              <a:t>(product list)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1) </a:t>
            </a:r>
            <a:r>
              <a:rPr lang="en-US" altLang="ko-KR" sz="900" dirty="0"/>
              <a:t>grid columns</a:t>
            </a:r>
            <a:br>
              <a:rPr lang="en-US" altLang="ko-KR" sz="900" dirty="0"/>
            </a:br>
            <a:r>
              <a:rPr lang="en-US" altLang="ko-KR" sz="900" dirty="0"/>
              <a:t>    a) </a:t>
            </a:r>
            <a:r>
              <a:rPr lang="ko-KR" altLang="en-US" sz="900" dirty="0" smtClean="0"/>
              <a:t>링크 </a:t>
            </a:r>
            <a:r>
              <a:rPr lang="en-US" altLang="ko-KR" sz="900" dirty="0" smtClean="0"/>
              <a:t>URL </a:t>
            </a:r>
            <a:r>
              <a:rPr lang="en-US" altLang="ko-KR" sz="900" dirty="0"/>
              <a:t>: </a:t>
            </a:r>
            <a:r>
              <a:rPr lang="en-US" altLang="ko-KR" sz="900" b="1" dirty="0" smtClean="0"/>
              <a:t>REMOVE</a:t>
            </a:r>
          </a:p>
        </p:txBody>
      </p:sp>
    </p:spTree>
    <p:extLst>
      <p:ext uri="{BB962C8B-B14F-4D97-AF65-F5344CB8AC3E}">
        <p14:creationId xmlns:p14="http://schemas.microsoft.com/office/powerpoint/2010/main" val="363760648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5774854"/>
              </p:ext>
            </p:extLst>
          </p:nvPr>
        </p:nvGraphicFramePr>
        <p:xfrm>
          <a:off x="7794170" y="725881"/>
          <a:ext cx="4397830" cy="1767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상세 확인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수정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정가에는 상품의 가격 자동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금액 수정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자동으로 우측에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%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할인 변환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텍스트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= 3000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2400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으로 수정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우측에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20%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할인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551011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등록된 재고량만큼 주문 수량이 찬 경우 자동으로 품절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품절이 아닌 상태에서는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비활성화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76313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56316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930055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596824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AD-07-0005(1)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62</a:t>
            </a:fld>
            <a:endParaRPr lang="ko-KR" altLang="en-US"/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0D4C1D0E-0C23-EF0E-2E13-D21E6D2EABB2}"/>
              </a:ext>
            </a:extLst>
          </p:cNvPr>
          <p:cNvSpPr txBox="1"/>
          <p:nvPr/>
        </p:nvSpPr>
        <p:spPr>
          <a:xfrm>
            <a:off x="336150" y="617555"/>
            <a:ext cx="23118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41" name="직선 연결선 140">
            <a:extLst>
              <a:ext uri="{FF2B5EF4-FFF2-40B4-BE49-F238E27FC236}">
                <a16:creationId xmlns:a16="http://schemas.microsoft.com/office/drawing/2014/main" id="{CC9D96BA-EEE1-A6D8-B7BD-1649F62F7535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42" name="그룹 141">
            <a:extLst>
              <a:ext uri="{FF2B5EF4-FFF2-40B4-BE49-F238E27FC236}">
                <a16:creationId xmlns:a16="http://schemas.microsoft.com/office/drawing/2014/main" id="{7AF2633C-B288-7B1E-E7BF-576963E8875E}"/>
              </a:ext>
            </a:extLst>
          </p:cNvPr>
          <p:cNvGrpSpPr/>
          <p:nvPr/>
        </p:nvGrpSpPr>
        <p:grpSpPr>
          <a:xfrm rot="5400000">
            <a:off x="2618846" y="6123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3" name="이등변 삼각형 142">
              <a:extLst>
                <a:ext uri="{FF2B5EF4-FFF2-40B4-BE49-F238E27FC236}">
                  <a16:creationId xmlns:a16="http://schemas.microsoft.com/office/drawing/2014/main" id="{AD26667B-E6D8-2011-80E7-711F1EE177C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4" name="Oval 593">
              <a:extLst>
                <a:ext uri="{FF2B5EF4-FFF2-40B4-BE49-F238E27FC236}">
                  <a16:creationId xmlns:a16="http://schemas.microsoft.com/office/drawing/2014/main" id="{BCDBB86D-0490-784D-0F21-789E15D15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971E4886-ECBC-37AC-0480-573F537A298A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5BD8824F-EA9F-D0BB-572E-618947243495}"/>
              </a:ext>
            </a:extLst>
          </p:cNvPr>
          <p:cNvSpPr txBox="1"/>
          <p:nvPr/>
        </p:nvSpPr>
        <p:spPr>
          <a:xfrm>
            <a:off x="391721" y="1317041"/>
            <a:ext cx="1023602" cy="480131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판매 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가격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카테고리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상세 정보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무료배송 조건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정보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정렬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8E6F9810-D8D2-A347-7469-93A24DB6372E}"/>
              </a:ext>
            </a:extLst>
          </p:cNvPr>
          <p:cNvSpPr/>
          <p:nvPr/>
        </p:nvSpPr>
        <p:spPr>
          <a:xfrm>
            <a:off x="1326632" y="1743495"/>
            <a:ext cx="100238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25BBC61F-0845-5E43-3A0A-5DBB3D4FF5C7}"/>
              </a:ext>
            </a:extLst>
          </p:cNvPr>
          <p:cNvSpPr/>
          <p:nvPr/>
        </p:nvSpPr>
        <p:spPr>
          <a:xfrm>
            <a:off x="1326632" y="3004607"/>
            <a:ext cx="2263342" cy="435002"/>
          </a:xfrm>
          <a:prstGeom prst="roundRect">
            <a:avLst>
              <a:gd name="adj" fmla="val 956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42" name="그래픽 41" descr="확인 표시 단색으로 채워진">
            <a:extLst>
              <a:ext uri="{FF2B5EF4-FFF2-40B4-BE49-F238E27FC236}">
                <a16:creationId xmlns:a16="http://schemas.microsoft.com/office/drawing/2014/main" id="{8CB01743-AEF6-93CB-F2D0-9FDBBC23760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44105" y="2117766"/>
            <a:ext cx="82916" cy="126261"/>
          </a:xfrm>
          <a:prstGeom prst="rect">
            <a:avLst/>
          </a:prstGeom>
        </p:spPr>
      </p:pic>
      <p:sp>
        <p:nvSpPr>
          <p:cNvPr id="43" name="직사각형 42">
            <a:extLst>
              <a:ext uri="{FF2B5EF4-FFF2-40B4-BE49-F238E27FC236}">
                <a16:creationId xmlns:a16="http://schemas.microsoft.com/office/drawing/2014/main" id="{F967869F-C193-6680-1926-717BAB9E95F0}"/>
              </a:ext>
            </a:extLst>
          </p:cNvPr>
          <p:cNvSpPr/>
          <p:nvPr/>
        </p:nvSpPr>
        <p:spPr>
          <a:xfrm>
            <a:off x="1326632" y="3532357"/>
            <a:ext cx="2309052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C12A0AB-155B-C235-2577-169AC2E8F5C0}"/>
              </a:ext>
            </a:extLst>
          </p:cNvPr>
          <p:cNvSpPr txBox="1"/>
          <p:nvPr/>
        </p:nvSpPr>
        <p:spPr>
          <a:xfrm>
            <a:off x="1787195" y="3764488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5" name="그래픽 44" descr="돋보기 단색으로 채워진">
            <a:extLst>
              <a:ext uri="{FF2B5EF4-FFF2-40B4-BE49-F238E27FC236}">
                <a16:creationId xmlns:a16="http://schemas.microsoft.com/office/drawing/2014/main" id="{4FF9253A-A995-7AB7-D694-B22B31A0D85C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460019" y="1793939"/>
            <a:ext cx="145373" cy="147683"/>
          </a:xfrm>
          <a:prstGeom prst="rect">
            <a:avLst/>
          </a:prstGeom>
        </p:spPr>
      </p:pic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06F687B3-E558-6F54-B1EB-66E0B484868C}"/>
              </a:ext>
            </a:extLst>
          </p:cNvPr>
          <p:cNvSpPr/>
          <p:nvPr/>
        </p:nvSpPr>
        <p:spPr>
          <a:xfrm>
            <a:off x="1326632" y="258103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차 선택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4D3C6191-DDC3-77B4-AC3D-B49BF13A123B}"/>
              </a:ext>
            </a:extLst>
          </p:cNvPr>
          <p:cNvSpPr/>
          <p:nvPr/>
        </p:nvSpPr>
        <p:spPr>
          <a:xfrm>
            <a:off x="2388334" y="258103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차 선택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24AD0A3-4680-DA66-9B54-556DFC474CFA}"/>
              </a:ext>
            </a:extLst>
          </p:cNvPr>
          <p:cNvSpPr txBox="1"/>
          <p:nvPr/>
        </p:nvSpPr>
        <p:spPr>
          <a:xfrm>
            <a:off x="348854" y="13009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0412304-677B-7DB0-DB71-4091E22543BE}"/>
              </a:ext>
            </a:extLst>
          </p:cNvPr>
          <p:cNvSpPr txBox="1"/>
          <p:nvPr/>
        </p:nvSpPr>
        <p:spPr>
          <a:xfrm>
            <a:off x="348854" y="170749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081A7C1-C9F4-14A7-0BCF-E357CCB168D5}"/>
              </a:ext>
            </a:extLst>
          </p:cNvPr>
          <p:cNvSpPr txBox="1"/>
          <p:nvPr/>
        </p:nvSpPr>
        <p:spPr>
          <a:xfrm>
            <a:off x="351688" y="21299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FBE4079-449E-2684-EC8F-D31DBBD2D9B6}"/>
              </a:ext>
            </a:extLst>
          </p:cNvPr>
          <p:cNvSpPr txBox="1"/>
          <p:nvPr/>
        </p:nvSpPr>
        <p:spPr>
          <a:xfrm>
            <a:off x="351688" y="255760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0FA4315-DC6E-2655-0D4C-127FD785F11B}"/>
              </a:ext>
            </a:extLst>
          </p:cNvPr>
          <p:cNvSpPr txBox="1"/>
          <p:nvPr/>
        </p:nvSpPr>
        <p:spPr>
          <a:xfrm>
            <a:off x="348854" y="298007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F1054BED-37BF-FF19-A2D8-56BD57B989FD}"/>
              </a:ext>
            </a:extLst>
          </p:cNvPr>
          <p:cNvSpPr txBox="1"/>
          <p:nvPr/>
        </p:nvSpPr>
        <p:spPr>
          <a:xfrm>
            <a:off x="362948" y="34684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782AE753-4519-9D12-7804-C478F55FECCB}"/>
              </a:ext>
            </a:extLst>
          </p:cNvPr>
          <p:cNvSpPr txBox="1"/>
          <p:nvPr/>
        </p:nvSpPr>
        <p:spPr>
          <a:xfrm>
            <a:off x="348854" y="442628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A60CDAB5-E767-1BF7-07D2-EE00886F0C53}"/>
              </a:ext>
            </a:extLst>
          </p:cNvPr>
          <p:cNvSpPr/>
          <p:nvPr/>
        </p:nvSpPr>
        <p:spPr>
          <a:xfrm>
            <a:off x="1326632" y="2162316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F60D3780-0D40-AACB-9530-F0635F2B45BA}"/>
              </a:ext>
            </a:extLst>
          </p:cNvPr>
          <p:cNvSpPr/>
          <p:nvPr/>
        </p:nvSpPr>
        <p:spPr>
          <a:xfrm>
            <a:off x="1326632" y="4456383"/>
            <a:ext cx="104462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E5A7BB5-DC67-9384-C2BA-1C398C862616}"/>
              </a:ext>
            </a:extLst>
          </p:cNvPr>
          <p:cNvSpPr txBox="1"/>
          <p:nvPr/>
        </p:nvSpPr>
        <p:spPr>
          <a:xfrm>
            <a:off x="4149810" y="1750977"/>
            <a:ext cx="1023602" cy="355481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최대 주문</a:t>
            </a:r>
            <a:endParaRPr lang="en-US" altLang="ko-KR" sz="900"/>
          </a:p>
          <a:p>
            <a:r>
              <a:rPr lang="ko-KR" altLang="en-US" sz="900"/>
              <a:t>가능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재고량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대표 </a:t>
            </a:r>
            <a:endParaRPr lang="en-US" altLang="ko-KR" sz="900"/>
          </a:p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링크</a:t>
            </a:r>
            <a:endParaRPr lang="en-US" altLang="ko-KR" sz="900"/>
          </a:p>
          <a:p>
            <a:r>
              <a:rPr lang="en-US" altLang="ko-KR" sz="900"/>
              <a:t>URL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노출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품절 </a:t>
            </a:r>
            <a:endParaRPr lang="en-US" altLang="ko-KR" sz="900"/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B8A74568-4579-8905-E6C0-E41ECBF3C155}"/>
              </a:ext>
            </a:extLst>
          </p:cNvPr>
          <p:cNvSpPr/>
          <p:nvPr/>
        </p:nvSpPr>
        <p:spPr>
          <a:xfrm>
            <a:off x="5020897" y="1812334"/>
            <a:ext cx="9852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60" name="그래픽 59" descr="확인 표시 단색으로 채워진">
            <a:extLst>
              <a:ext uri="{FF2B5EF4-FFF2-40B4-BE49-F238E27FC236}">
                <a16:creationId xmlns:a16="http://schemas.microsoft.com/office/drawing/2014/main" id="{A6BD1241-45BF-CEF4-3092-5872AD163278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5072395" y="3377508"/>
            <a:ext cx="82916" cy="126261"/>
          </a:xfrm>
          <a:prstGeom prst="rect">
            <a:avLst/>
          </a:prstGeom>
        </p:spPr>
      </p:pic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C48007C2-BBAD-CCEC-B649-9F1C29FD11CE}"/>
              </a:ext>
            </a:extLst>
          </p:cNvPr>
          <p:cNvSpPr/>
          <p:nvPr/>
        </p:nvSpPr>
        <p:spPr>
          <a:xfrm>
            <a:off x="5020897" y="3144931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B6C57F35-03AE-D3B7-65D4-A2FB5050ABA6}"/>
              </a:ext>
            </a:extLst>
          </p:cNvPr>
          <p:cNvSpPr/>
          <p:nvPr/>
        </p:nvSpPr>
        <p:spPr>
          <a:xfrm>
            <a:off x="6818455" y="314493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63" name="직사각형 62">
            <a:extLst>
              <a:ext uri="{FF2B5EF4-FFF2-40B4-BE49-F238E27FC236}">
                <a16:creationId xmlns:a16="http://schemas.microsoft.com/office/drawing/2014/main" id="{189C47BE-6E26-0E82-B671-A03B8774F57A}"/>
              </a:ext>
            </a:extLst>
          </p:cNvPr>
          <p:cNvSpPr/>
          <p:nvPr/>
        </p:nvSpPr>
        <p:spPr>
          <a:xfrm>
            <a:off x="5020897" y="3475534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457CC1A7-1942-8BD3-B07B-6056E91A5819}"/>
              </a:ext>
            </a:extLst>
          </p:cNvPr>
          <p:cNvSpPr txBox="1"/>
          <p:nvPr/>
        </p:nvSpPr>
        <p:spPr>
          <a:xfrm>
            <a:off x="5579810" y="3554534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23B9E9F8-B6B3-45D7-1EAD-44E101D43C2F}"/>
              </a:ext>
            </a:extLst>
          </p:cNvPr>
          <p:cNvSpPr/>
          <p:nvPr/>
        </p:nvSpPr>
        <p:spPr>
          <a:xfrm>
            <a:off x="6920604" y="544929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31" name="사각형: 둥근 모서리 130">
            <a:extLst>
              <a:ext uri="{FF2B5EF4-FFF2-40B4-BE49-F238E27FC236}">
                <a16:creationId xmlns:a16="http://schemas.microsoft.com/office/drawing/2014/main" id="{9EC2E490-F99C-6A83-56F2-6E961D97E0F1}"/>
              </a:ext>
            </a:extLst>
          </p:cNvPr>
          <p:cNvSpPr/>
          <p:nvPr/>
        </p:nvSpPr>
        <p:spPr>
          <a:xfrm>
            <a:off x="6325039" y="544929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FD99A54F-2915-867A-6E0A-DD295D8F6D33}"/>
              </a:ext>
            </a:extLst>
          </p:cNvPr>
          <p:cNvGrpSpPr/>
          <p:nvPr/>
        </p:nvGrpSpPr>
        <p:grpSpPr>
          <a:xfrm>
            <a:off x="6601996" y="5218426"/>
            <a:ext cx="244417" cy="258694"/>
            <a:chOff x="1098607" y="3056422"/>
            <a:chExt cx="244417" cy="258694"/>
          </a:xfrm>
        </p:grpSpPr>
        <p:sp>
          <p:nvSpPr>
            <p:cNvPr id="135" name="이등변 삼각형 134">
              <a:extLst>
                <a:ext uri="{FF2B5EF4-FFF2-40B4-BE49-F238E27FC236}">
                  <a16:creationId xmlns:a16="http://schemas.microsoft.com/office/drawing/2014/main" id="{F6954915-5A0C-0364-EE74-1C00879EC7F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6" name="그룹 135">
              <a:extLst>
                <a:ext uri="{FF2B5EF4-FFF2-40B4-BE49-F238E27FC236}">
                  <a16:creationId xmlns:a16="http://schemas.microsoft.com/office/drawing/2014/main" id="{EC16B45B-F213-9944-4BA4-2E15A44D382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7" name="Oval 593">
                <a:extLst>
                  <a:ext uri="{FF2B5EF4-FFF2-40B4-BE49-F238E27FC236}">
                    <a16:creationId xmlns:a16="http://schemas.microsoft.com/office/drawing/2014/main" id="{7FB2D786-6D06-26B4-7EEA-188B77842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5" name="TextBox 14">
                <a:extLst>
                  <a:ext uri="{FF2B5EF4-FFF2-40B4-BE49-F238E27FC236}">
                    <a16:creationId xmlns:a16="http://schemas.microsoft.com/office/drawing/2014/main" id="{8177EBBD-28FC-A119-0FA5-39B1FB63D3F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6" name="그룹 145">
            <a:extLst>
              <a:ext uri="{FF2B5EF4-FFF2-40B4-BE49-F238E27FC236}">
                <a16:creationId xmlns:a16="http://schemas.microsoft.com/office/drawing/2014/main" id="{D5A4CE8B-7500-201B-D59F-A139677A7F22}"/>
              </a:ext>
            </a:extLst>
          </p:cNvPr>
          <p:cNvGrpSpPr/>
          <p:nvPr/>
        </p:nvGrpSpPr>
        <p:grpSpPr>
          <a:xfrm>
            <a:off x="7218282" y="5213032"/>
            <a:ext cx="244417" cy="258694"/>
            <a:chOff x="1098607" y="3056422"/>
            <a:chExt cx="244417" cy="258694"/>
          </a:xfrm>
        </p:grpSpPr>
        <p:sp>
          <p:nvSpPr>
            <p:cNvPr id="147" name="이등변 삼각형 146">
              <a:extLst>
                <a:ext uri="{FF2B5EF4-FFF2-40B4-BE49-F238E27FC236}">
                  <a16:creationId xmlns:a16="http://schemas.microsoft.com/office/drawing/2014/main" id="{16113FD6-F563-CFAD-494E-94DC7F87EBB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1" name="그룹 150">
              <a:extLst>
                <a:ext uri="{FF2B5EF4-FFF2-40B4-BE49-F238E27FC236}">
                  <a16:creationId xmlns:a16="http://schemas.microsoft.com/office/drawing/2014/main" id="{64049A64-101B-72F9-C7C1-0F375F08942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2" name="Oval 593">
                <a:extLst>
                  <a:ext uri="{FF2B5EF4-FFF2-40B4-BE49-F238E27FC236}">
                    <a16:creationId xmlns:a16="http://schemas.microsoft.com/office/drawing/2014/main" id="{1ECA977C-7419-074A-D0C8-AA11F0992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3" name="TextBox 14">
                <a:extLst>
                  <a:ext uri="{FF2B5EF4-FFF2-40B4-BE49-F238E27FC236}">
                    <a16:creationId xmlns:a16="http://schemas.microsoft.com/office/drawing/2014/main" id="{81489409-3BDA-FD48-3931-5BA62C81B04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6" name="TextBox 155">
            <a:extLst>
              <a:ext uri="{FF2B5EF4-FFF2-40B4-BE49-F238E27FC236}">
                <a16:creationId xmlns:a16="http://schemas.microsoft.com/office/drawing/2014/main" id="{21E3E9C0-2144-67BB-FC80-828F56C1EB1C}"/>
              </a:ext>
            </a:extLst>
          </p:cNvPr>
          <p:cNvSpPr txBox="1"/>
          <p:nvPr/>
        </p:nvSpPr>
        <p:spPr>
          <a:xfrm>
            <a:off x="4108351" y="170461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6022F2BA-E4F2-BD30-C802-57598868DEEB}"/>
              </a:ext>
            </a:extLst>
          </p:cNvPr>
          <p:cNvSpPr/>
          <p:nvPr/>
        </p:nvSpPr>
        <p:spPr>
          <a:xfrm>
            <a:off x="5015428" y="4095773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F32826EC-49DC-A6C4-81B9-EEED6E2914B1}"/>
              </a:ext>
            </a:extLst>
          </p:cNvPr>
          <p:cNvSpPr txBox="1"/>
          <p:nvPr/>
        </p:nvSpPr>
        <p:spPr>
          <a:xfrm>
            <a:off x="4115586" y="226243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8D022C27-479D-9015-A46A-C054D0C06E0D}"/>
              </a:ext>
            </a:extLst>
          </p:cNvPr>
          <p:cNvSpPr/>
          <p:nvPr/>
        </p:nvSpPr>
        <p:spPr>
          <a:xfrm>
            <a:off x="1326632" y="133352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1" name="사각형: 둥근 모서리 170">
            <a:extLst>
              <a:ext uri="{FF2B5EF4-FFF2-40B4-BE49-F238E27FC236}">
                <a16:creationId xmlns:a16="http://schemas.microsoft.com/office/drawing/2014/main" id="{B00CF82F-7BB7-96B6-4378-8B5F5C2E1064}"/>
              </a:ext>
            </a:extLst>
          </p:cNvPr>
          <p:cNvSpPr/>
          <p:nvPr/>
        </p:nvSpPr>
        <p:spPr>
          <a:xfrm>
            <a:off x="2412554" y="133373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B8327864-33A7-23C3-FEE9-AC44D57231A6}"/>
              </a:ext>
            </a:extLst>
          </p:cNvPr>
          <p:cNvSpPr txBox="1"/>
          <p:nvPr/>
        </p:nvSpPr>
        <p:spPr>
          <a:xfrm>
            <a:off x="4088840" y="309396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3" name="Box">
            <a:extLst>
              <a:ext uri="{FF2B5EF4-FFF2-40B4-BE49-F238E27FC236}">
                <a16:creationId xmlns:a16="http://schemas.microsoft.com/office/drawing/2014/main" id="{976BFBA4-7C32-3FA6-E474-6C8D479640F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38796" y="4673709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42A766B3-107F-A15C-81F1-6908A00636BB}"/>
              </a:ext>
            </a:extLst>
          </p:cNvPr>
          <p:cNvSpPr txBox="1"/>
          <p:nvPr/>
        </p:nvSpPr>
        <p:spPr>
          <a:xfrm>
            <a:off x="5136096" y="4627349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175" name="그래픽 174" descr="확인 표시 단색으로 채워진">
            <a:extLst>
              <a:ext uri="{FF2B5EF4-FFF2-40B4-BE49-F238E27FC236}">
                <a16:creationId xmlns:a16="http://schemas.microsoft.com/office/drawing/2014/main" id="{0749C0D5-55A6-2D9E-E9C3-120F2F84F4E5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5061723" y="4669757"/>
            <a:ext cx="82916" cy="126261"/>
          </a:xfrm>
          <a:prstGeom prst="rect">
            <a:avLst/>
          </a:prstGeom>
        </p:spPr>
      </p:pic>
      <p:sp>
        <p:nvSpPr>
          <p:cNvPr id="176" name="Box">
            <a:extLst>
              <a:ext uri="{FF2B5EF4-FFF2-40B4-BE49-F238E27FC236}">
                <a16:creationId xmlns:a16="http://schemas.microsoft.com/office/drawing/2014/main" id="{1FF1AABA-A61E-EE09-9CA0-C59A69A73C7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433855" y="4673709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0F6D24FA-EB3F-24E2-09FD-804121A526CA}"/>
              </a:ext>
            </a:extLst>
          </p:cNvPr>
          <p:cNvSpPr txBox="1"/>
          <p:nvPr/>
        </p:nvSpPr>
        <p:spPr>
          <a:xfrm>
            <a:off x="5531155" y="4627349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82E1482E-3537-566E-3884-66E63CD47FD4}"/>
              </a:ext>
            </a:extLst>
          </p:cNvPr>
          <p:cNvSpPr txBox="1"/>
          <p:nvPr/>
        </p:nvSpPr>
        <p:spPr>
          <a:xfrm>
            <a:off x="4124896" y="458750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9" name="사각형: 둥근 모서리 178">
            <a:extLst>
              <a:ext uri="{FF2B5EF4-FFF2-40B4-BE49-F238E27FC236}">
                <a16:creationId xmlns:a16="http://schemas.microsoft.com/office/drawing/2014/main" id="{2C3D90D0-8034-274A-E252-F917EB7882B3}"/>
              </a:ext>
            </a:extLst>
          </p:cNvPr>
          <p:cNvSpPr/>
          <p:nvPr/>
        </p:nvSpPr>
        <p:spPr>
          <a:xfrm>
            <a:off x="2412554" y="175171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62D86856-27A4-9E84-8C85-645C5F8EE66B}"/>
              </a:ext>
            </a:extLst>
          </p:cNvPr>
          <p:cNvSpPr txBox="1"/>
          <p:nvPr/>
        </p:nvSpPr>
        <p:spPr>
          <a:xfrm>
            <a:off x="4105044" y="405027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73016A54-8C52-ECD1-EA7B-36A174E31762}"/>
              </a:ext>
            </a:extLst>
          </p:cNvPr>
          <p:cNvSpPr txBox="1"/>
          <p:nvPr/>
        </p:nvSpPr>
        <p:spPr>
          <a:xfrm>
            <a:off x="365986" y="484699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F2856201-AD14-D75E-FF9B-F67DE5F041DF}"/>
              </a:ext>
            </a:extLst>
          </p:cNvPr>
          <p:cNvSpPr txBox="1"/>
          <p:nvPr/>
        </p:nvSpPr>
        <p:spPr>
          <a:xfrm>
            <a:off x="365744" y="525857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3" name="사각형: 둥근 모서리 182">
            <a:extLst>
              <a:ext uri="{FF2B5EF4-FFF2-40B4-BE49-F238E27FC236}">
                <a16:creationId xmlns:a16="http://schemas.microsoft.com/office/drawing/2014/main" id="{33CD5BD6-D0BB-D4CF-3547-C259FBEBC1E9}"/>
              </a:ext>
            </a:extLst>
          </p:cNvPr>
          <p:cNvSpPr/>
          <p:nvPr/>
        </p:nvSpPr>
        <p:spPr>
          <a:xfrm>
            <a:off x="1322206" y="4858950"/>
            <a:ext cx="230905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4" name="사각형: 둥근 모서리 183">
            <a:extLst>
              <a:ext uri="{FF2B5EF4-FFF2-40B4-BE49-F238E27FC236}">
                <a16:creationId xmlns:a16="http://schemas.microsoft.com/office/drawing/2014/main" id="{4060A99D-E454-6A15-D1D3-12CFA660A15E}"/>
              </a:ext>
            </a:extLst>
          </p:cNvPr>
          <p:cNvSpPr/>
          <p:nvPr/>
        </p:nvSpPr>
        <p:spPr>
          <a:xfrm>
            <a:off x="1312874" y="5296277"/>
            <a:ext cx="230905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5" name="사각형: 둥근 모서리 184">
            <a:extLst>
              <a:ext uri="{FF2B5EF4-FFF2-40B4-BE49-F238E27FC236}">
                <a16:creationId xmlns:a16="http://schemas.microsoft.com/office/drawing/2014/main" id="{207873E6-3E24-1825-4DA1-7EE5F47058AA}"/>
              </a:ext>
            </a:extLst>
          </p:cNvPr>
          <p:cNvSpPr/>
          <p:nvPr/>
        </p:nvSpPr>
        <p:spPr>
          <a:xfrm>
            <a:off x="5015428" y="5023754"/>
            <a:ext cx="501366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품절</a:t>
            </a:r>
          </a:p>
        </p:txBody>
      </p: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BDF4B261-EB8D-A274-A9C0-2A9D15100D60}"/>
              </a:ext>
            </a:extLst>
          </p:cNvPr>
          <p:cNvSpPr/>
          <p:nvPr/>
        </p:nvSpPr>
        <p:spPr>
          <a:xfrm>
            <a:off x="5020897" y="2276069"/>
            <a:ext cx="9852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grpSp>
        <p:nvGrpSpPr>
          <p:cNvPr id="187" name="그룹 186">
            <a:extLst>
              <a:ext uri="{FF2B5EF4-FFF2-40B4-BE49-F238E27FC236}">
                <a16:creationId xmlns:a16="http://schemas.microsoft.com/office/drawing/2014/main" id="{8B39E033-1EF9-08E3-0EF7-413E353D4095}"/>
              </a:ext>
            </a:extLst>
          </p:cNvPr>
          <p:cNvGrpSpPr/>
          <p:nvPr/>
        </p:nvGrpSpPr>
        <p:grpSpPr>
          <a:xfrm rot="5400000">
            <a:off x="5551165" y="502906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8" name="이등변 삼각형 187">
              <a:extLst>
                <a:ext uri="{FF2B5EF4-FFF2-40B4-BE49-F238E27FC236}">
                  <a16:creationId xmlns:a16="http://schemas.microsoft.com/office/drawing/2014/main" id="{F48E7276-8C87-7095-E731-D512B53548A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9" name="Oval 593">
              <a:extLst>
                <a:ext uri="{FF2B5EF4-FFF2-40B4-BE49-F238E27FC236}">
                  <a16:creationId xmlns:a16="http://schemas.microsoft.com/office/drawing/2014/main" id="{757A0371-6F48-9F51-3466-B8E96721E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90" name="사각형: 둥근 모서리 189">
            <a:extLst>
              <a:ext uri="{FF2B5EF4-FFF2-40B4-BE49-F238E27FC236}">
                <a16:creationId xmlns:a16="http://schemas.microsoft.com/office/drawing/2014/main" id="{C7EAF427-30E8-A44F-E7BB-276023701014}"/>
              </a:ext>
            </a:extLst>
          </p:cNvPr>
          <p:cNvSpPr/>
          <p:nvPr/>
        </p:nvSpPr>
        <p:spPr>
          <a:xfrm>
            <a:off x="5035414" y="2700699"/>
            <a:ext cx="75484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정가</a:t>
            </a: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92F8F423-984C-6F0B-991D-724DBCBD5D17}"/>
              </a:ext>
            </a:extLst>
          </p:cNvPr>
          <p:cNvSpPr txBox="1"/>
          <p:nvPr/>
        </p:nvSpPr>
        <p:spPr>
          <a:xfrm>
            <a:off x="5790227" y="2666396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n 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할인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5" name="직사각형 194">
            <a:extLst>
              <a:ext uri="{FF2B5EF4-FFF2-40B4-BE49-F238E27FC236}">
                <a16:creationId xmlns:a16="http://schemas.microsoft.com/office/drawing/2014/main" id="{B071FE69-060B-18B5-4C59-6CEDAC9BADED}"/>
              </a:ext>
            </a:extLst>
          </p:cNvPr>
          <p:cNvSpPr/>
          <p:nvPr/>
        </p:nvSpPr>
        <p:spPr>
          <a:xfrm>
            <a:off x="0" y="6548597"/>
            <a:ext cx="405188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96" name="직선 연결선 195">
            <a:extLst>
              <a:ext uri="{FF2B5EF4-FFF2-40B4-BE49-F238E27FC236}">
                <a16:creationId xmlns:a16="http://schemas.microsoft.com/office/drawing/2014/main" id="{79DEAE47-448B-2E6C-0111-FD7D3BB62C59}"/>
              </a:ext>
            </a:extLst>
          </p:cNvPr>
          <p:cNvCxnSpPr>
            <a:cxnSpLocks/>
          </p:cNvCxnSpPr>
          <p:nvPr/>
        </p:nvCxnSpPr>
        <p:spPr>
          <a:xfrm>
            <a:off x="399407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" name="직사각형 196">
            <a:extLst>
              <a:ext uri="{FF2B5EF4-FFF2-40B4-BE49-F238E27FC236}">
                <a16:creationId xmlns:a16="http://schemas.microsoft.com/office/drawing/2014/main" id="{F8CACA46-9D62-8EA2-0E43-6D9317B671FD}"/>
              </a:ext>
            </a:extLst>
          </p:cNvPr>
          <p:cNvSpPr/>
          <p:nvPr/>
        </p:nvSpPr>
        <p:spPr>
          <a:xfrm>
            <a:off x="3993159" y="926776"/>
            <a:ext cx="3801010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199" name="그룹 198">
            <a:extLst>
              <a:ext uri="{FF2B5EF4-FFF2-40B4-BE49-F238E27FC236}">
                <a16:creationId xmlns:a16="http://schemas.microsoft.com/office/drawing/2014/main" id="{8164C232-ABDD-7C37-5B65-8C4C0A983DC8}"/>
              </a:ext>
            </a:extLst>
          </p:cNvPr>
          <p:cNvGrpSpPr/>
          <p:nvPr/>
        </p:nvGrpSpPr>
        <p:grpSpPr>
          <a:xfrm rot="5400000">
            <a:off x="6007062" y="22686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0" name="이등변 삼각형 199">
              <a:extLst>
                <a:ext uri="{FF2B5EF4-FFF2-40B4-BE49-F238E27FC236}">
                  <a16:creationId xmlns:a16="http://schemas.microsoft.com/office/drawing/2014/main" id="{5BD20700-45AC-0833-ADA3-CE053ED234C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1" name="Oval 593">
              <a:extLst>
                <a:ext uri="{FF2B5EF4-FFF2-40B4-BE49-F238E27FC236}">
                  <a16:creationId xmlns:a16="http://schemas.microsoft.com/office/drawing/2014/main" id="{48216E33-BADB-0C68-AD0C-EBC738F0D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2F24F238-DA38-CF00-B478-FB33228CF62E}"/>
              </a:ext>
            </a:extLst>
          </p:cNvPr>
          <p:cNvSpPr txBox="1"/>
          <p:nvPr/>
        </p:nvSpPr>
        <p:spPr>
          <a:xfrm>
            <a:off x="7824488" y="258253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42BD543A-9A89-E898-7E3D-8E15A3D62C4A}"/>
              </a:ext>
            </a:extLst>
          </p:cNvPr>
          <p:cNvSpPr/>
          <p:nvPr/>
        </p:nvSpPr>
        <p:spPr>
          <a:xfrm>
            <a:off x="1312874" y="5691621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                                 ▼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C7A5809-8F43-875B-D608-FC89734CCFC1}"/>
              </a:ext>
            </a:extLst>
          </p:cNvPr>
          <p:cNvSpPr txBox="1"/>
          <p:nvPr/>
        </p:nvSpPr>
        <p:spPr>
          <a:xfrm>
            <a:off x="365744" y="567002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1E75A6AE-52AC-D922-8FB5-B3536D9E8AD2}"/>
              </a:ext>
            </a:extLst>
          </p:cNvPr>
          <p:cNvSpPr/>
          <p:nvPr/>
        </p:nvSpPr>
        <p:spPr>
          <a:xfrm>
            <a:off x="8102571" y="330814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C2471EF-5A77-FAB6-5662-BCBE412DF2C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71" y="361126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95FA643-084F-CE47-720F-C0E841B5390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64" y="426561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7F318F0-64E5-1909-C3D3-57E2569112DC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44" y="426561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Close Button">
            <a:extLst>
              <a:ext uri="{FF2B5EF4-FFF2-40B4-BE49-F238E27FC236}">
                <a16:creationId xmlns:a16="http://schemas.microsoft.com/office/drawing/2014/main" id="{9333B888-C26C-1D84-B95C-7DF43EC9198F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285" y="338744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0E01E86-89BA-976E-29A6-5F175978DA26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20" y="376021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FA75596-6163-5C5C-3EC3-E602AD789720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71" y="332657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AA2C041F-D867-16A3-FB10-FE131D6B791C}"/>
              </a:ext>
            </a:extLst>
          </p:cNvPr>
          <p:cNvGrpSpPr/>
          <p:nvPr/>
        </p:nvGrpSpPr>
        <p:grpSpPr>
          <a:xfrm>
            <a:off x="8155463" y="3066965"/>
            <a:ext cx="244417" cy="258694"/>
            <a:chOff x="1098607" y="3056422"/>
            <a:chExt cx="244417" cy="258694"/>
          </a:xfrm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1E796BFB-FD3A-3B47-9088-FE1BE37DEA5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" name="그룹 19">
              <a:extLst>
                <a:ext uri="{FF2B5EF4-FFF2-40B4-BE49-F238E27FC236}">
                  <a16:creationId xmlns:a16="http://schemas.microsoft.com/office/drawing/2014/main" id="{FD2FA47E-2A01-E502-7BBA-CF00CF4F392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1" name="Oval 593">
                <a:extLst>
                  <a:ext uri="{FF2B5EF4-FFF2-40B4-BE49-F238E27FC236}">
                    <a16:creationId xmlns:a16="http://schemas.microsoft.com/office/drawing/2014/main" id="{1BAB6B98-6C8C-CA1B-1BF8-A09F5704E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" name="TextBox 14">
                <a:extLst>
                  <a:ext uri="{FF2B5EF4-FFF2-40B4-BE49-F238E27FC236}">
                    <a16:creationId xmlns:a16="http://schemas.microsoft.com/office/drawing/2014/main" id="{7B5E2460-206B-B20F-DA47-6D169F263A0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171F1A43-FE24-4A9E-6561-3E1C39A883F1}"/>
              </a:ext>
            </a:extLst>
          </p:cNvPr>
          <p:cNvSpPr/>
          <p:nvPr/>
        </p:nvSpPr>
        <p:spPr>
          <a:xfrm>
            <a:off x="8111089" y="49261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C37A9C1-65EB-CC60-B973-C9BBF222B1A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75889" y="52292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CD019CA-2FEC-2A3E-E9FA-DDB6C51530B1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61382" y="58836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E8EE3AD-3940-2BC4-3C56-7CC1B0147AFD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90562" y="58836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Close Button">
            <a:extLst>
              <a:ext uri="{FF2B5EF4-FFF2-40B4-BE49-F238E27FC236}">
                <a16:creationId xmlns:a16="http://schemas.microsoft.com/office/drawing/2014/main" id="{B76135D0-3263-5FEA-12A1-076B054C6524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40803" y="50054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BE0EF99-86A1-D7CB-4331-214382BD4DF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11438" y="53782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E1F0E89-D4B2-BE2F-DA75-0A62828B47B0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11089" y="49445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481B5AEF-1739-B030-501C-2BBA804F3146}"/>
              </a:ext>
            </a:extLst>
          </p:cNvPr>
          <p:cNvGrpSpPr/>
          <p:nvPr/>
        </p:nvGrpSpPr>
        <p:grpSpPr>
          <a:xfrm>
            <a:off x="8355935" y="4692137"/>
            <a:ext cx="244417" cy="258694"/>
            <a:chOff x="1098607" y="3056422"/>
            <a:chExt cx="244417" cy="258694"/>
          </a:xfrm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AEAAD52F-4487-6953-7654-3C33428E61E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" name="그룹 31">
              <a:extLst>
                <a:ext uri="{FF2B5EF4-FFF2-40B4-BE49-F238E27FC236}">
                  <a16:creationId xmlns:a16="http://schemas.microsoft.com/office/drawing/2014/main" id="{38759330-FF5D-BBDF-A714-6B990187314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3" name="Oval 593">
                <a:extLst>
                  <a:ext uri="{FF2B5EF4-FFF2-40B4-BE49-F238E27FC236}">
                    <a16:creationId xmlns:a16="http://schemas.microsoft.com/office/drawing/2014/main" id="{84C529C8-CD33-4389-F8FC-BCF158804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4" name="TextBox 14">
                <a:extLst>
                  <a:ext uri="{FF2B5EF4-FFF2-40B4-BE49-F238E27FC236}">
                    <a16:creationId xmlns:a16="http://schemas.microsoft.com/office/drawing/2014/main" id="{BCB0BB7C-FA2D-2AE5-1A55-6068BB74B9D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7" name="TextBox 106"/>
          <p:cNvSpPr txBox="1"/>
          <p:nvPr/>
        </p:nvSpPr>
        <p:spPr>
          <a:xfrm>
            <a:off x="7849130" y="796502"/>
            <a:ext cx="3633537" cy="4247317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/>
              <a:t>온라인몰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상품 등록 관리 </a:t>
            </a:r>
            <a:r>
              <a:rPr lang="en-US" altLang="ko-KR" sz="900" dirty="0"/>
              <a:t>(product management</a:t>
            </a:r>
            <a:r>
              <a:rPr lang="en-US" altLang="ko-KR" sz="900" dirty="0" smtClean="0"/>
              <a:t>) 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  <a:br>
              <a:rPr lang="en-US" altLang="ko-KR" sz="900" dirty="0" smtClean="0"/>
            </a:br>
            <a:r>
              <a:rPr lang="en-US" altLang="ko-KR" sz="900" dirty="0" smtClean="0"/>
              <a:t>  1) </a:t>
            </a:r>
            <a:r>
              <a:rPr lang="ko-KR" altLang="en-US" sz="900" dirty="0" smtClean="0"/>
              <a:t>배송비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delivery_fee</a:t>
            </a:r>
            <a:r>
              <a:rPr lang="en-US" altLang="ko-KR" sz="900" dirty="0" smtClean="0"/>
              <a:t>} </a:t>
            </a:r>
            <a:r>
              <a:rPr lang="en-US" altLang="ko-KR" sz="900" b="1" dirty="0" smtClean="0"/>
              <a:t>(NEW) </a:t>
            </a:r>
            <a:r>
              <a:rPr lang="en-US" altLang="ko-KR" sz="900" dirty="0" smtClean="0"/>
              <a:t>– next to </a:t>
            </a:r>
            <a:r>
              <a:rPr lang="ko-KR" altLang="en-US" sz="900" dirty="0" smtClean="0"/>
              <a:t>상세 정보 </a:t>
            </a:r>
            <a:r>
              <a:rPr lang="en-US" altLang="ko-KR" sz="900" dirty="0" smtClean="0"/>
              <a:t>field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inputbox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placeholder: ‘</a:t>
            </a:r>
            <a:r>
              <a:rPr lang="ko-KR" altLang="en-US" sz="900" dirty="0" smtClean="0"/>
              <a:t>원단위 입력</a:t>
            </a:r>
            <a:r>
              <a:rPr lang="en-US" altLang="ko-KR" sz="900" dirty="0" smtClean="0"/>
              <a:t>‘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validation: required, number, min (&gt;= 0)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재고량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stock_count</a:t>
            </a:r>
            <a:r>
              <a:rPr lang="en-US" altLang="ko-KR" sz="900" dirty="0" smtClean="0"/>
              <a:t>}</a:t>
            </a:r>
            <a:r>
              <a:rPr lang="en-US" altLang="ko-KR" sz="900" b="1" dirty="0" smtClean="0"/>
              <a:t> </a:t>
            </a:r>
            <a:r>
              <a:rPr lang="en-US" altLang="ko-KR" sz="900" b="1" dirty="0"/>
              <a:t>(NEW) </a:t>
            </a:r>
            <a:r>
              <a:rPr lang="en-US" altLang="ko-KR" sz="900" dirty="0"/>
              <a:t>– next to </a:t>
            </a:r>
            <a:r>
              <a:rPr lang="ko-KR" altLang="en-US" sz="900" dirty="0" smtClean="0"/>
              <a:t>최대 주문 가능 수량 </a:t>
            </a:r>
            <a:r>
              <a:rPr lang="en-US" altLang="ko-KR" sz="900" dirty="0" smtClean="0"/>
              <a:t>field</a:t>
            </a:r>
            <a:br>
              <a:rPr lang="en-US" altLang="ko-KR" sz="900" dirty="0" smtClean="0"/>
            </a:br>
            <a:r>
              <a:rPr lang="en-US" altLang="ko-KR" sz="900" dirty="0" smtClean="0"/>
              <a:t>    a</a:t>
            </a:r>
            <a:r>
              <a:rPr lang="en-US" altLang="ko-KR" sz="900" dirty="0"/>
              <a:t>) </a:t>
            </a:r>
            <a:r>
              <a:rPr lang="en-US" altLang="ko-KR" sz="900" dirty="0" err="1" smtClean="0"/>
              <a:t>inputbox</a:t>
            </a:r>
            <a:endParaRPr lang="en-US" altLang="ko-KR" sz="900" dirty="0"/>
          </a:p>
          <a:p>
            <a:r>
              <a:rPr lang="en-US" altLang="ko-KR" sz="900" dirty="0"/>
              <a:t>      - validation: required, number, min (&gt;= 0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상품 할인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discount_rate</a:t>
            </a:r>
            <a:r>
              <a:rPr lang="en-US" altLang="ko-KR" sz="900" dirty="0" smtClean="0"/>
              <a:t>} </a:t>
            </a:r>
            <a:r>
              <a:rPr lang="en-US" altLang="ko-KR" sz="900" b="1" dirty="0"/>
              <a:t>(NEW) </a:t>
            </a:r>
            <a:r>
              <a:rPr lang="en-US" altLang="ko-KR" sz="900" dirty="0"/>
              <a:t>– next to </a:t>
            </a:r>
            <a:r>
              <a:rPr lang="ko-KR" altLang="en-US" sz="900" dirty="0" smtClean="0"/>
              <a:t>재고량 </a:t>
            </a:r>
            <a:r>
              <a:rPr lang="en-US" altLang="ko-KR" sz="900" dirty="0" smtClean="0"/>
              <a:t>field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</a:t>
            </a:r>
            <a:r>
              <a:rPr lang="en-US" altLang="ko-KR" sz="900" dirty="0"/>
              <a:t>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 + ‘% </a:t>
            </a:r>
            <a:r>
              <a:rPr lang="ko-KR" altLang="en-US" sz="900" dirty="0" smtClean="0"/>
              <a:t>할인</a:t>
            </a:r>
            <a:r>
              <a:rPr lang="en-US" altLang="ko-KR" sz="900" dirty="0" smtClean="0"/>
              <a:t>’ (text)</a:t>
            </a:r>
            <a:endParaRPr lang="en-US" altLang="ko-KR" sz="900" dirty="0"/>
          </a:p>
          <a:p>
            <a:r>
              <a:rPr lang="en-US" altLang="ko-KR" sz="900" dirty="0"/>
              <a:t>      - validation: </a:t>
            </a:r>
            <a:r>
              <a:rPr lang="en-US" altLang="ko-KR" sz="900" dirty="0" smtClean="0"/>
              <a:t>number</a:t>
            </a:r>
            <a:r>
              <a:rPr lang="en-US" altLang="ko-KR" sz="900" dirty="0"/>
              <a:t>, min (&gt;= 0</a:t>
            </a:r>
            <a:r>
              <a:rPr lang="en-US" altLang="ko-KR" sz="900" dirty="0" smtClean="0"/>
              <a:t>), max (&lt;= 100)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4) </a:t>
            </a:r>
            <a:r>
              <a:rPr lang="ko-KR" altLang="en-US" sz="900" dirty="0" smtClean="0"/>
              <a:t>품절 표시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sold_out_yn</a:t>
            </a:r>
            <a:r>
              <a:rPr lang="en-US" altLang="ko-KR" sz="900" dirty="0" smtClean="0"/>
              <a:t>} </a:t>
            </a:r>
            <a:r>
              <a:rPr lang="en-US" altLang="ko-KR" sz="900" b="1" dirty="0" smtClean="0"/>
              <a:t>(DELETE)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5) </a:t>
            </a:r>
            <a:r>
              <a:rPr lang="ko-KR" altLang="en-US" sz="900" dirty="0" smtClean="0"/>
              <a:t>품절 </a:t>
            </a:r>
            <a:r>
              <a:rPr lang="en-US" altLang="ko-KR" sz="900" dirty="0" smtClean="0"/>
              <a:t>(sold out) </a:t>
            </a:r>
            <a:r>
              <a:rPr lang="en-US" altLang="ko-KR" sz="900" b="1" dirty="0" smtClean="0"/>
              <a:t>(NEW)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if {product order count} &gt;= </a:t>
            </a:r>
            <a:r>
              <a:rPr lang="en-US" altLang="ko-KR" sz="900" dirty="0" err="1" smtClean="0"/>
              <a:t>stock_count</a:t>
            </a:r>
            <a:r>
              <a:rPr lang="en-US" altLang="ko-KR" sz="900" dirty="0" smtClean="0"/>
              <a:t>, show disabled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 with </a:t>
            </a:r>
            <a:r>
              <a:rPr lang="ko-KR" altLang="en-US" sz="900" dirty="0" smtClean="0"/>
              <a:t>품절 </a:t>
            </a:r>
            <a:r>
              <a:rPr lang="en-US" altLang="ko-KR" sz="900" dirty="0" smtClean="0"/>
              <a:t>text</a:t>
            </a:r>
            <a:br>
              <a:rPr lang="en-US" altLang="ko-KR" sz="900" dirty="0" smtClean="0"/>
            </a:br>
            <a:r>
              <a:rPr lang="en-US" altLang="ko-KR" sz="900" dirty="0" smtClean="0"/>
              <a:t>      else, show ‘-’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{product </a:t>
            </a:r>
            <a:r>
              <a:rPr lang="en-US" altLang="ko-KR" sz="900" dirty="0"/>
              <a:t>order count</a:t>
            </a:r>
            <a:r>
              <a:rPr lang="en-US" altLang="ko-KR" sz="900" dirty="0" smtClean="0"/>
              <a:t>} logic</a:t>
            </a:r>
          </a:p>
          <a:p>
            <a:r>
              <a:rPr lang="en-US" altLang="ko-KR" sz="900" dirty="0"/>
              <a:t>      DB: </a:t>
            </a:r>
            <a:r>
              <a:rPr lang="en-US" altLang="ko-KR" sz="900" dirty="0" err="1" smtClean="0"/>
              <a:t>st_order_product</a:t>
            </a:r>
            <a:endParaRPr lang="en-US" altLang="ko-KR" sz="900" dirty="0" smtClean="0"/>
          </a:p>
          <a:p>
            <a:r>
              <a:rPr lang="en-US" altLang="ko-KR" sz="900" dirty="0"/>
              <a:t>      select: </a:t>
            </a:r>
            <a:r>
              <a:rPr lang="en-US" altLang="ko-KR" sz="900" dirty="0" smtClean="0"/>
              <a:t>SUM(</a:t>
            </a:r>
            <a:r>
              <a:rPr lang="en-US" altLang="ko-KR" sz="900" dirty="0" err="1" smtClean="0"/>
              <a:t>order_count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     </a:t>
            </a:r>
            <a:r>
              <a:rPr lang="en-US" altLang="ko-KR" sz="900" dirty="0" smtClean="0"/>
              <a:t>conditions: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</a:t>
            </a:r>
            <a:r>
              <a:rPr lang="en-US" altLang="ko-KR" sz="900" dirty="0" err="1" smtClean="0"/>
              <a:t>product_code</a:t>
            </a:r>
            <a:r>
              <a:rPr lang="en-US" altLang="ko-KR" sz="900" dirty="0" smtClean="0"/>
              <a:t> = {current </a:t>
            </a:r>
            <a:r>
              <a:rPr lang="en-US" altLang="ko-KR" sz="900" dirty="0" err="1" smtClean="0"/>
              <a:t>product_code</a:t>
            </a:r>
            <a:r>
              <a:rPr lang="en-US" altLang="ko-KR" sz="900" dirty="0" smtClean="0"/>
              <a:t>}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3.Buttons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저장 </a:t>
            </a:r>
            <a:r>
              <a:rPr lang="en-US" altLang="ko-KR" sz="900" dirty="0" smtClean="0"/>
              <a:t>(save)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취소 </a:t>
            </a:r>
            <a:r>
              <a:rPr lang="en-US" altLang="ko-KR" sz="900" dirty="0" smtClean="0"/>
              <a:t>(cancel) : if clicks, move to the list page</a:t>
            </a:r>
          </a:p>
        </p:txBody>
      </p:sp>
    </p:spTree>
    <p:extLst>
      <p:ext uri="{BB962C8B-B14F-4D97-AF65-F5344CB8AC3E}">
        <p14:creationId xmlns:p14="http://schemas.microsoft.com/office/powerpoint/2010/main" val="211508782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0873103"/>
              </p:ext>
            </p:extLst>
          </p:nvPr>
        </p:nvGraphicFramePr>
        <p:xfrm>
          <a:off x="7794170" y="725881"/>
          <a:ext cx="4397830" cy="1767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정가에는 상품의 가격 자동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금액 수정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자동으로 우측에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%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할인 변환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텍스트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= 3000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2400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으로 수정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우측에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20%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할인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551011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등록된 재고량만큼 주문 수량이 찬 경우 자동으로 품절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품절이 아닌 상태에서는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비활성화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76313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56316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930055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232805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AD-07-0005(2)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63</a:t>
            </a:fld>
            <a:endParaRPr lang="ko-KR" altLang="en-US"/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0D4C1D0E-0C23-EF0E-2E13-D21E6D2EABB2}"/>
              </a:ext>
            </a:extLst>
          </p:cNvPr>
          <p:cNvSpPr txBox="1"/>
          <p:nvPr/>
        </p:nvSpPr>
        <p:spPr>
          <a:xfrm>
            <a:off x="336150" y="617555"/>
            <a:ext cx="23118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41" name="직선 연결선 140">
            <a:extLst>
              <a:ext uri="{FF2B5EF4-FFF2-40B4-BE49-F238E27FC236}">
                <a16:creationId xmlns:a16="http://schemas.microsoft.com/office/drawing/2014/main" id="{CC9D96BA-EEE1-A6D8-B7BD-1649F62F7535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42" name="그룹 141">
            <a:extLst>
              <a:ext uri="{FF2B5EF4-FFF2-40B4-BE49-F238E27FC236}">
                <a16:creationId xmlns:a16="http://schemas.microsoft.com/office/drawing/2014/main" id="{7AF2633C-B288-7B1E-E7BF-576963E8875E}"/>
              </a:ext>
            </a:extLst>
          </p:cNvPr>
          <p:cNvGrpSpPr/>
          <p:nvPr/>
        </p:nvGrpSpPr>
        <p:grpSpPr>
          <a:xfrm rot="5400000">
            <a:off x="2618846" y="6123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3" name="이등변 삼각형 142">
              <a:extLst>
                <a:ext uri="{FF2B5EF4-FFF2-40B4-BE49-F238E27FC236}">
                  <a16:creationId xmlns:a16="http://schemas.microsoft.com/office/drawing/2014/main" id="{AD26667B-E6D8-2011-80E7-711F1EE177C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4" name="Oval 593">
              <a:extLst>
                <a:ext uri="{FF2B5EF4-FFF2-40B4-BE49-F238E27FC236}">
                  <a16:creationId xmlns:a16="http://schemas.microsoft.com/office/drawing/2014/main" id="{BCDBB86D-0490-784D-0F21-789E15D15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971E4886-ECBC-37AC-0480-573F537A298A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5BD8824F-EA9F-D0BB-572E-618947243495}"/>
              </a:ext>
            </a:extLst>
          </p:cNvPr>
          <p:cNvSpPr txBox="1"/>
          <p:nvPr/>
        </p:nvSpPr>
        <p:spPr>
          <a:xfrm>
            <a:off x="391721" y="1393241"/>
            <a:ext cx="1023602" cy="466281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판매 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가격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카테고리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상세 정보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무료배송 조건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정보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정렬</a:t>
            </a:r>
            <a:endParaRPr lang="en-US" altLang="ko-KR" sz="900"/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8E6F9810-D8D2-A347-7469-93A24DB6372E}"/>
              </a:ext>
            </a:extLst>
          </p:cNvPr>
          <p:cNvSpPr/>
          <p:nvPr/>
        </p:nvSpPr>
        <p:spPr>
          <a:xfrm>
            <a:off x="1326632" y="1819695"/>
            <a:ext cx="100238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25BBC61F-0845-5E43-3A0A-5DBB3D4FF5C7}"/>
              </a:ext>
            </a:extLst>
          </p:cNvPr>
          <p:cNvSpPr/>
          <p:nvPr/>
        </p:nvSpPr>
        <p:spPr>
          <a:xfrm>
            <a:off x="1326632" y="3080807"/>
            <a:ext cx="2263342" cy="435002"/>
          </a:xfrm>
          <a:prstGeom prst="roundRect">
            <a:avLst>
              <a:gd name="adj" fmla="val 956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42" name="그래픽 41" descr="확인 표시 단색으로 채워진">
            <a:extLst>
              <a:ext uri="{FF2B5EF4-FFF2-40B4-BE49-F238E27FC236}">
                <a16:creationId xmlns:a16="http://schemas.microsoft.com/office/drawing/2014/main" id="{8CB01743-AEF6-93CB-F2D0-9FDBBC23760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44105" y="2193966"/>
            <a:ext cx="82916" cy="126261"/>
          </a:xfrm>
          <a:prstGeom prst="rect">
            <a:avLst/>
          </a:prstGeom>
        </p:spPr>
      </p:pic>
      <p:sp>
        <p:nvSpPr>
          <p:cNvPr id="43" name="직사각형 42">
            <a:extLst>
              <a:ext uri="{FF2B5EF4-FFF2-40B4-BE49-F238E27FC236}">
                <a16:creationId xmlns:a16="http://schemas.microsoft.com/office/drawing/2014/main" id="{F967869F-C193-6680-1926-717BAB9E95F0}"/>
              </a:ext>
            </a:extLst>
          </p:cNvPr>
          <p:cNvSpPr/>
          <p:nvPr/>
        </p:nvSpPr>
        <p:spPr>
          <a:xfrm>
            <a:off x="1326632" y="3608557"/>
            <a:ext cx="2309052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C12A0AB-155B-C235-2577-169AC2E8F5C0}"/>
              </a:ext>
            </a:extLst>
          </p:cNvPr>
          <p:cNvSpPr txBox="1"/>
          <p:nvPr/>
        </p:nvSpPr>
        <p:spPr>
          <a:xfrm>
            <a:off x="1787195" y="3840688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5" name="그래픽 44" descr="돋보기 단색으로 채워진">
            <a:extLst>
              <a:ext uri="{FF2B5EF4-FFF2-40B4-BE49-F238E27FC236}">
                <a16:creationId xmlns:a16="http://schemas.microsoft.com/office/drawing/2014/main" id="{4FF9253A-A995-7AB7-D694-B22B31A0D85C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460019" y="1870139"/>
            <a:ext cx="145373" cy="147683"/>
          </a:xfrm>
          <a:prstGeom prst="rect">
            <a:avLst/>
          </a:prstGeom>
        </p:spPr>
      </p:pic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06F687B3-E558-6F54-B1EB-66E0B484868C}"/>
              </a:ext>
            </a:extLst>
          </p:cNvPr>
          <p:cNvSpPr/>
          <p:nvPr/>
        </p:nvSpPr>
        <p:spPr>
          <a:xfrm>
            <a:off x="1326632" y="265723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차 선택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4D3C6191-DDC3-77B4-AC3D-B49BF13A123B}"/>
              </a:ext>
            </a:extLst>
          </p:cNvPr>
          <p:cNvSpPr/>
          <p:nvPr/>
        </p:nvSpPr>
        <p:spPr>
          <a:xfrm>
            <a:off x="2388334" y="265723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차 선택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24AD0A3-4680-DA66-9B54-556DFC474CFA}"/>
              </a:ext>
            </a:extLst>
          </p:cNvPr>
          <p:cNvSpPr txBox="1"/>
          <p:nvPr/>
        </p:nvSpPr>
        <p:spPr>
          <a:xfrm>
            <a:off x="348854" y="13771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0412304-677B-7DB0-DB71-4091E22543BE}"/>
              </a:ext>
            </a:extLst>
          </p:cNvPr>
          <p:cNvSpPr txBox="1"/>
          <p:nvPr/>
        </p:nvSpPr>
        <p:spPr>
          <a:xfrm>
            <a:off x="348854" y="178369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081A7C1-C9F4-14A7-0BCF-E357CCB168D5}"/>
              </a:ext>
            </a:extLst>
          </p:cNvPr>
          <p:cNvSpPr txBox="1"/>
          <p:nvPr/>
        </p:nvSpPr>
        <p:spPr>
          <a:xfrm>
            <a:off x="351688" y="22061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FBE4079-449E-2684-EC8F-D31DBBD2D9B6}"/>
              </a:ext>
            </a:extLst>
          </p:cNvPr>
          <p:cNvSpPr txBox="1"/>
          <p:nvPr/>
        </p:nvSpPr>
        <p:spPr>
          <a:xfrm>
            <a:off x="351688" y="263380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0FA4315-DC6E-2655-0D4C-127FD785F11B}"/>
              </a:ext>
            </a:extLst>
          </p:cNvPr>
          <p:cNvSpPr txBox="1"/>
          <p:nvPr/>
        </p:nvSpPr>
        <p:spPr>
          <a:xfrm>
            <a:off x="348854" y="305627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F1054BED-37BF-FF19-A2D8-56BD57B989FD}"/>
              </a:ext>
            </a:extLst>
          </p:cNvPr>
          <p:cNvSpPr txBox="1"/>
          <p:nvPr/>
        </p:nvSpPr>
        <p:spPr>
          <a:xfrm>
            <a:off x="362948" y="35446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782AE753-4519-9D12-7804-C478F55FECCB}"/>
              </a:ext>
            </a:extLst>
          </p:cNvPr>
          <p:cNvSpPr txBox="1"/>
          <p:nvPr/>
        </p:nvSpPr>
        <p:spPr>
          <a:xfrm>
            <a:off x="348854" y="450248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A60CDAB5-E767-1BF7-07D2-EE00886F0C53}"/>
              </a:ext>
            </a:extLst>
          </p:cNvPr>
          <p:cNvSpPr/>
          <p:nvPr/>
        </p:nvSpPr>
        <p:spPr>
          <a:xfrm>
            <a:off x="1326632" y="2221738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F60D3780-0D40-AACB-9530-F0635F2B45BA}"/>
              </a:ext>
            </a:extLst>
          </p:cNvPr>
          <p:cNvSpPr/>
          <p:nvPr/>
        </p:nvSpPr>
        <p:spPr>
          <a:xfrm>
            <a:off x="1326632" y="4532583"/>
            <a:ext cx="104462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E5A7BB5-DC67-9384-C2BA-1C398C862616}"/>
              </a:ext>
            </a:extLst>
          </p:cNvPr>
          <p:cNvSpPr txBox="1"/>
          <p:nvPr/>
        </p:nvSpPr>
        <p:spPr>
          <a:xfrm>
            <a:off x="4149810" y="1750977"/>
            <a:ext cx="1023602" cy="355481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최대 주문</a:t>
            </a:r>
            <a:endParaRPr lang="en-US" altLang="ko-KR" sz="900"/>
          </a:p>
          <a:p>
            <a:r>
              <a:rPr lang="ko-KR" altLang="en-US" sz="900"/>
              <a:t>가능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재고량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대표 </a:t>
            </a:r>
            <a:endParaRPr lang="en-US" altLang="ko-KR" sz="900"/>
          </a:p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링크</a:t>
            </a:r>
            <a:endParaRPr lang="en-US" altLang="ko-KR" sz="900"/>
          </a:p>
          <a:p>
            <a:r>
              <a:rPr lang="en-US" altLang="ko-KR" sz="900"/>
              <a:t>URL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노출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품절 </a:t>
            </a:r>
            <a:endParaRPr lang="en-US" altLang="ko-KR" sz="900"/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B8A74568-4579-8905-E6C0-E41ECBF3C155}"/>
              </a:ext>
            </a:extLst>
          </p:cNvPr>
          <p:cNvSpPr/>
          <p:nvPr/>
        </p:nvSpPr>
        <p:spPr>
          <a:xfrm>
            <a:off x="5020897" y="1812334"/>
            <a:ext cx="9852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60" name="그래픽 59" descr="확인 표시 단색으로 채워진">
            <a:extLst>
              <a:ext uri="{FF2B5EF4-FFF2-40B4-BE49-F238E27FC236}">
                <a16:creationId xmlns:a16="http://schemas.microsoft.com/office/drawing/2014/main" id="{A6BD1241-45BF-CEF4-3092-5872AD163278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5072395" y="3377508"/>
            <a:ext cx="82916" cy="126261"/>
          </a:xfrm>
          <a:prstGeom prst="rect">
            <a:avLst/>
          </a:prstGeom>
        </p:spPr>
      </p:pic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C48007C2-BBAD-CCEC-B649-9F1C29FD11CE}"/>
              </a:ext>
            </a:extLst>
          </p:cNvPr>
          <p:cNvSpPr/>
          <p:nvPr/>
        </p:nvSpPr>
        <p:spPr>
          <a:xfrm>
            <a:off x="5020897" y="3144931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B6C57F35-03AE-D3B7-65D4-A2FB5050ABA6}"/>
              </a:ext>
            </a:extLst>
          </p:cNvPr>
          <p:cNvSpPr/>
          <p:nvPr/>
        </p:nvSpPr>
        <p:spPr>
          <a:xfrm>
            <a:off x="6818455" y="314493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63" name="직사각형 62">
            <a:extLst>
              <a:ext uri="{FF2B5EF4-FFF2-40B4-BE49-F238E27FC236}">
                <a16:creationId xmlns:a16="http://schemas.microsoft.com/office/drawing/2014/main" id="{189C47BE-6E26-0E82-B671-A03B8774F57A}"/>
              </a:ext>
            </a:extLst>
          </p:cNvPr>
          <p:cNvSpPr/>
          <p:nvPr/>
        </p:nvSpPr>
        <p:spPr>
          <a:xfrm>
            <a:off x="5020897" y="3475534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457CC1A7-1942-8BD3-B07B-6056E91A5819}"/>
              </a:ext>
            </a:extLst>
          </p:cNvPr>
          <p:cNvSpPr txBox="1"/>
          <p:nvPr/>
        </p:nvSpPr>
        <p:spPr>
          <a:xfrm>
            <a:off x="5579810" y="3554534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23B9E9F8-B6B3-45D7-1EAD-44E101D43C2F}"/>
              </a:ext>
            </a:extLst>
          </p:cNvPr>
          <p:cNvSpPr/>
          <p:nvPr/>
        </p:nvSpPr>
        <p:spPr>
          <a:xfrm>
            <a:off x="6920604" y="544929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31" name="사각형: 둥근 모서리 130">
            <a:extLst>
              <a:ext uri="{FF2B5EF4-FFF2-40B4-BE49-F238E27FC236}">
                <a16:creationId xmlns:a16="http://schemas.microsoft.com/office/drawing/2014/main" id="{9EC2E490-F99C-6A83-56F2-6E961D97E0F1}"/>
              </a:ext>
            </a:extLst>
          </p:cNvPr>
          <p:cNvSpPr/>
          <p:nvPr/>
        </p:nvSpPr>
        <p:spPr>
          <a:xfrm>
            <a:off x="6325039" y="544929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FD99A54F-2915-867A-6E0A-DD295D8F6D33}"/>
              </a:ext>
            </a:extLst>
          </p:cNvPr>
          <p:cNvGrpSpPr/>
          <p:nvPr/>
        </p:nvGrpSpPr>
        <p:grpSpPr>
          <a:xfrm>
            <a:off x="6601996" y="5218426"/>
            <a:ext cx="244417" cy="258694"/>
            <a:chOff x="1098607" y="3056422"/>
            <a:chExt cx="244417" cy="258694"/>
          </a:xfrm>
        </p:grpSpPr>
        <p:sp>
          <p:nvSpPr>
            <p:cNvPr id="135" name="이등변 삼각형 134">
              <a:extLst>
                <a:ext uri="{FF2B5EF4-FFF2-40B4-BE49-F238E27FC236}">
                  <a16:creationId xmlns:a16="http://schemas.microsoft.com/office/drawing/2014/main" id="{F6954915-5A0C-0364-EE74-1C00879EC7F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6" name="그룹 135">
              <a:extLst>
                <a:ext uri="{FF2B5EF4-FFF2-40B4-BE49-F238E27FC236}">
                  <a16:creationId xmlns:a16="http://schemas.microsoft.com/office/drawing/2014/main" id="{EC16B45B-F213-9944-4BA4-2E15A44D382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7" name="Oval 593">
                <a:extLst>
                  <a:ext uri="{FF2B5EF4-FFF2-40B4-BE49-F238E27FC236}">
                    <a16:creationId xmlns:a16="http://schemas.microsoft.com/office/drawing/2014/main" id="{7FB2D786-6D06-26B4-7EEA-188B77842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5" name="TextBox 14">
                <a:extLst>
                  <a:ext uri="{FF2B5EF4-FFF2-40B4-BE49-F238E27FC236}">
                    <a16:creationId xmlns:a16="http://schemas.microsoft.com/office/drawing/2014/main" id="{8177EBBD-28FC-A119-0FA5-39B1FB63D3F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6" name="그룹 145">
            <a:extLst>
              <a:ext uri="{FF2B5EF4-FFF2-40B4-BE49-F238E27FC236}">
                <a16:creationId xmlns:a16="http://schemas.microsoft.com/office/drawing/2014/main" id="{D5A4CE8B-7500-201B-D59F-A139677A7F22}"/>
              </a:ext>
            </a:extLst>
          </p:cNvPr>
          <p:cNvGrpSpPr/>
          <p:nvPr/>
        </p:nvGrpSpPr>
        <p:grpSpPr>
          <a:xfrm>
            <a:off x="7218282" y="5213032"/>
            <a:ext cx="244417" cy="258694"/>
            <a:chOff x="1098607" y="3056422"/>
            <a:chExt cx="244417" cy="258694"/>
          </a:xfrm>
        </p:grpSpPr>
        <p:sp>
          <p:nvSpPr>
            <p:cNvPr id="147" name="이등변 삼각형 146">
              <a:extLst>
                <a:ext uri="{FF2B5EF4-FFF2-40B4-BE49-F238E27FC236}">
                  <a16:creationId xmlns:a16="http://schemas.microsoft.com/office/drawing/2014/main" id="{16113FD6-F563-CFAD-494E-94DC7F87EBB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1" name="그룹 150">
              <a:extLst>
                <a:ext uri="{FF2B5EF4-FFF2-40B4-BE49-F238E27FC236}">
                  <a16:creationId xmlns:a16="http://schemas.microsoft.com/office/drawing/2014/main" id="{64049A64-101B-72F9-C7C1-0F375F08942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2" name="Oval 593">
                <a:extLst>
                  <a:ext uri="{FF2B5EF4-FFF2-40B4-BE49-F238E27FC236}">
                    <a16:creationId xmlns:a16="http://schemas.microsoft.com/office/drawing/2014/main" id="{1ECA977C-7419-074A-D0C8-AA11F0992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3" name="TextBox 14">
                <a:extLst>
                  <a:ext uri="{FF2B5EF4-FFF2-40B4-BE49-F238E27FC236}">
                    <a16:creationId xmlns:a16="http://schemas.microsoft.com/office/drawing/2014/main" id="{81489409-3BDA-FD48-3931-5BA62C81B04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6" name="TextBox 155">
            <a:extLst>
              <a:ext uri="{FF2B5EF4-FFF2-40B4-BE49-F238E27FC236}">
                <a16:creationId xmlns:a16="http://schemas.microsoft.com/office/drawing/2014/main" id="{21E3E9C0-2144-67BB-FC80-828F56C1EB1C}"/>
              </a:ext>
            </a:extLst>
          </p:cNvPr>
          <p:cNvSpPr txBox="1"/>
          <p:nvPr/>
        </p:nvSpPr>
        <p:spPr>
          <a:xfrm>
            <a:off x="4108351" y="170461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6022F2BA-E4F2-BD30-C802-57598868DEEB}"/>
              </a:ext>
            </a:extLst>
          </p:cNvPr>
          <p:cNvSpPr/>
          <p:nvPr/>
        </p:nvSpPr>
        <p:spPr>
          <a:xfrm>
            <a:off x="5015428" y="4095773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F32826EC-49DC-A6C4-81B9-EEED6E2914B1}"/>
              </a:ext>
            </a:extLst>
          </p:cNvPr>
          <p:cNvSpPr txBox="1"/>
          <p:nvPr/>
        </p:nvSpPr>
        <p:spPr>
          <a:xfrm>
            <a:off x="4115586" y="226243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8D022C27-479D-9015-A46A-C054D0C06E0D}"/>
              </a:ext>
            </a:extLst>
          </p:cNvPr>
          <p:cNvSpPr/>
          <p:nvPr/>
        </p:nvSpPr>
        <p:spPr>
          <a:xfrm>
            <a:off x="1326632" y="140972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1" name="사각형: 둥근 모서리 170">
            <a:extLst>
              <a:ext uri="{FF2B5EF4-FFF2-40B4-BE49-F238E27FC236}">
                <a16:creationId xmlns:a16="http://schemas.microsoft.com/office/drawing/2014/main" id="{B00CF82F-7BB7-96B6-4378-8B5F5C2E1064}"/>
              </a:ext>
            </a:extLst>
          </p:cNvPr>
          <p:cNvSpPr/>
          <p:nvPr/>
        </p:nvSpPr>
        <p:spPr>
          <a:xfrm>
            <a:off x="2412554" y="140993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B8327864-33A7-23C3-FEE9-AC44D57231A6}"/>
              </a:ext>
            </a:extLst>
          </p:cNvPr>
          <p:cNvSpPr txBox="1"/>
          <p:nvPr/>
        </p:nvSpPr>
        <p:spPr>
          <a:xfrm>
            <a:off x="4088840" y="309396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3" name="Box">
            <a:extLst>
              <a:ext uri="{FF2B5EF4-FFF2-40B4-BE49-F238E27FC236}">
                <a16:creationId xmlns:a16="http://schemas.microsoft.com/office/drawing/2014/main" id="{976BFBA4-7C32-3FA6-E474-6C8D479640F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38796" y="4673709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42A766B3-107F-A15C-81F1-6908A00636BB}"/>
              </a:ext>
            </a:extLst>
          </p:cNvPr>
          <p:cNvSpPr txBox="1"/>
          <p:nvPr/>
        </p:nvSpPr>
        <p:spPr>
          <a:xfrm>
            <a:off x="5136096" y="4627349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175" name="그래픽 174" descr="확인 표시 단색으로 채워진">
            <a:extLst>
              <a:ext uri="{FF2B5EF4-FFF2-40B4-BE49-F238E27FC236}">
                <a16:creationId xmlns:a16="http://schemas.microsoft.com/office/drawing/2014/main" id="{0749C0D5-55A6-2D9E-E9C3-120F2F84F4E5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5061723" y="4669757"/>
            <a:ext cx="82916" cy="126261"/>
          </a:xfrm>
          <a:prstGeom prst="rect">
            <a:avLst/>
          </a:prstGeom>
        </p:spPr>
      </p:pic>
      <p:sp>
        <p:nvSpPr>
          <p:cNvPr id="176" name="Box">
            <a:extLst>
              <a:ext uri="{FF2B5EF4-FFF2-40B4-BE49-F238E27FC236}">
                <a16:creationId xmlns:a16="http://schemas.microsoft.com/office/drawing/2014/main" id="{1FF1AABA-A61E-EE09-9CA0-C59A69A73C7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433855" y="4673709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0F6D24FA-EB3F-24E2-09FD-804121A526CA}"/>
              </a:ext>
            </a:extLst>
          </p:cNvPr>
          <p:cNvSpPr txBox="1"/>
          <p:nvPr/>
        </p:nvSpPr>
        <p:spPr>
          <a:xfrm>
            <a:off x="5531155" y="4627349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82E1482E-3537-566E-3884-66E63CD47FD4}"/>
              </a:ext>
            </a:extLst>
          </p:cNvPr>
          <p:cNvSpPr txBox="1"/>
          <p:nvPr/>
        </p:nvSpPr>
        <p:spPr>
          <a:xfrm>
            <a:off x="4124896" y="458750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9" name="사각형: 둥근 모서리 178">
            <a:extLst>
              <a:ext uri="{FF2B5EF4-FFF2-40B4-BE49-F238E27FC236}">
                <a16:creationId xmlns:a16="http://schemas.microsoft.com/office/drawing/2014/main" id="{2C3D90D0-8034-274A-E252-F917EB7882B3}"/>
              </a:ext>
            </a:extLst>
          </p:cNvPr>
          <p:cNvSpPr/>
          <p:nvPr/>
        </p:nvSpPr>
        <p:spPr>
          <a:xfrm>
            <a:off x="2412554" y="182791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62D86856-27A4-9E84-8C85-645C5F8EE66B}"/>
              </a:ext>
            </a:extLst>
          </p:cNvPr>
          <p:cNvSpPr txBox="1"/>
          <p:nvPr/>
        </p:nvSpPr>
        <p:spPr>
          <a:xfrm>
            <a:off x="4105044" y="405027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73016A54-8C52-ECD1-EA7B-36A174E31762}"/>
              </a:ext>
            </a:extLst>
          </p:cNvPr>
          <p:cNvSpPr txBox="1"/>
          <p:nvPr/>
        </p:nvSpPr>
        <p:spPr>
          <a:xfrm>
            <a:off x="365986" y="492319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F2856201-AD14-D75E-FF9B-F67DE5F041DF}"/>
              </a:ext>
            </a:extLst>
          </p:cNvPr>
          <p:cNvSpPr txBox="1"/>
          <p:nvPr/>
        </p:nvSpPr>
        <p:spPr>
          <a:xfrm>
            <a:off x="365744" y="533477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3" name="사각형: 둥근 모서리 182">
            <a:extLst>
              <a:ext uri="{FF2B5EF4-FFF2-40B4-BE49-F238E27FC236}">
                <a16:creationId xmlns:a16="http://schemas.microsoft.com/office/drawing/2014/main" id="{33CD5BD6-D0BB-D4CF-3547-C259FBEBC1E9}"/>
              </a:ext>
            </a:extLst>
          </p:cNvPr>
          <p:cNvSpPr/>
          <p:nvPr/>
        </p:nvSpPr>
        <p:spPr>
          <a:xfrm>
            <a:off x="1322206" y="4935150"/>
            <a:ext cx="230905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4" name="사각형: 둥근 모서리 183">
            <a:extLst>
              <a:ext uri="{FF2B5EF4-FFF2-40B4-BE49-F238E27FC236}">
                <a16:creationId xmlns:a16="http://schemas.microsoft.com/office/drawing/2014/main" id="{4060A99D-E454-6A15-D1D3-12CFA660A15E}"/>
              </a:ext>
            </a:extLst>
          </p:cNvPr>
          <p:cNvSpPr/>
          <p:nvPr/>
        </p:nvSpPr>
        <p:spPr>
          <a:xfrm>
            <a:off x="1312874" y="5372477"/>
            <a:ext cx="230905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5" name="사각형: 둥근 모서리 184">
            <a:extLst>
              <a:ext uri="{FF2B5EF4-FFF2-40B4-BE49-F238E27FC236}">
                <a16:creationId xmlns:a16="http://schemas.microsoft.com/office/drawing/2014/main" id="{207873E6-3E24-1825-4DA1-7EE5F47058AA}"/>
              </a:ext>
            </a:extLst>
          </p:cNvPr>
          <p:cNvSpPr/>
          <p:nvPr/>
        </p:nvSpPr>
        <p:spPr>
          <a:xfrm>
            <a:off x="5015428" y="5023754"/>
            <a:ext cx="501366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품절</a:t>
            </a:r>
          </a:p>
        </p:txBody>
      </p: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BDF4B261-EB8D-A274-A9C0-2A9D15100D60}"/>
              </a:ext>
            </a:extLst>
          </p:cNvPr>
          <p:cNvSpPr/>
          <p:nvPr/>
        </p:nvSpPr>
        <p:spPr>
          <a:xfrm>
            <a:off x="5020897" y="2276069"/>
            <a:ext cx="9852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grpSp>
        <p:nvGrpSpPr>
          <p:cNvPr id="187" name="그룹 186">
            <a:extLst>
              <a:ext uri="{FF2B5EF4-FFF2-40B4-BE49-F238E27FC236}">
                <a16:creationId xmlns:a16="http://schemas.microsoft.com/office/drawing/2014/main" id="{8B39E033-1EF9-08E3-0EF7-413E353D4095}"/>
              </a:ext>
            </a:extLst>
          </p:cNvPr>
          <p:cNvGrpSpPr/>
          <p:nvPr/>
        </p:nvGrpSpPr>
        <p:grpSpPr>
          <a:xfrm rot="5400000">
            <a:off x="5551165" y="502906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8" name="이등변 삼각형 187">
              <a:extLst>
                <a:ext uri="{FF2B5EF4-FFF2-40B4-BE49-F238E27FC236}">
                  <a16:creationId xmlns:a16="http://schemas.microsoft.com/office/drawing/2014/main" id="{F48E7276-8C87-7095-E731-D512B53548A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9" name="Oval 593">
              <a:extLst>
                <a:ext uri="{FF2B5EF4-FFF2-40B4-BE49-F238E27FC236}">
                  <a16:creationId xmlns:a16="http://schemas.microsoft.com/office/drawing/2014/main" id="{757A0371-6F48-9F51-3466-B8E96721E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90" name="사각형: 둥근 모서리 189">
            <a:extLst>
              <a:ext uri="{FF2B5EF4-FFF2-40B4-BE49-F238E27FC236}">
                <a16:creationId xmlns:a16="http://schemas.microsoft.com/office/drawing/2014/main" id="{C7EAF427-30E8-A44F-E7BB-276023701014}"/>
              </a:ext>
            </a:extLst>
          </p:cNvPr>
          <p:cNvSpPr/>
          <p:nvPr/>
        </p:nvSpPr>
        <p:spPr>
          <a:xfrm>
            <a:off x="5035414" y="2700699"/>
            <a:ext cx="75484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정가</a:t>
            </a: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92F8F423-984C-6F0B-991D-724DBCBD5D17}"/>
              </a:ext>
            </a:extLst>
          </p:cNvPr>
          <p:cNvSpPr txBox="1"/>
          <p:nvPr/>
        </p:nvSpPr>
        <p:spPr>
          <a:xfrm>
            <a:off x="5790227" y="2666396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n 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할인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5" name="직사각형 194">
            <a:extLst>
              <a:ext uri="{FF2B5EF4-FFF2-40B4-BE49-F238E27FC236}">
                <a16:creationId xmlns:a16="http://schemas.microsoft.com/office/drawing/2014/main" id="{B071FE69-060B-18B5-4C59-6CEDAC9BADED}"/>
              </a:ext>
            </a:extLst>
          </p:cNvPr>
          <p:cNvSpPr/>
          <p:nvPr/>
        </p:nvSpPr>
        <p:spPr>
          <a:xfrm>
            <a:off x="0" y="6548597"/>
            <a:ext cx="405188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96" name="직선 연결선 195">
            <a:extLst>
              <a:ext uri="{FF2B5EF4-FFF2-40B4-BE49-F238E27FC236}">
                <a16:creationId xmlns:a16="http://schemas.microsoft.com/office/drawing/2014/main" id="{79DEAE47-448B-2E6C-0111-FD7D3BB62C59}"/>
              </a:ext>
            </a:extLst>
          </p:cNvPr>
          <p:cNvCxnSpPr>
            <a:cxnSpLocks/>
          </p:cNvCxnSpPr>
          <p:nvPr/>
        </p:nvCxnSpPr>
        <p:spPr>
          <a:xfrm>
            <a:off x="399407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" name="직사각형 196">
            <a:extLst>
              <a:ext uri="{FF2B5EF4-FFF2-40B4-BE49-F238E27FC236}">
                <a16:creationId xmlns:a16="http://schemas.microsoft.com/office/drawing/2014/main" id="{F8CACA46-9D62-8EA2-0E43-6D9317B671FD}"/>
              </a:ext>
            </a:extLst>
          </p:cNvPr>
          <p:cNvSpPr/>
          <p:nvPr/>
        </p:nvSpPr>
        <p:spPr>
          <a:xfrm>
            <a:off x="3993159" y="926776"/>
            <a:ext cx="3801010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199" name="그룹 198">
            <a:extLst>
              <a:ext uri="{FF2B5EF4-FFF2-40B4-BE49-F238E27FC236}">
                <a16:creationId xmlns:a16="http://schemas.microsoft.com/office/drawing/2014/main" id="{8164C232-ABDD-7C37-5B65-8C4C0A983DC8}"/>
              </a:ext>
            </a:extLst>
          </p:cNvPr>
          <p:cNvGrpSpPr/>
          <p:nvPr/>
        </p:nvGrpSpPr>
        <p:grpSpPr>
          <a:xfrm rot="5400000">
            <a:off x="6007062" y="22686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0" name="이등변 삼각형 199">
              <a:extLst>
                <a:ext uri="{FF2B5EF4-FFF2-40B4-BE49-F238E27FC236}">
                  <a16:creationId xmlns:a16="http://schemas.microsoft.com/office/drawing/2014/main" id="{5BD20700-45AC-0833-ADA3-CE053ED234C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1" name="Oval 593">
              <a:extLst>
                <a:ext uri="{FF2B5EF4-FFF2-40B4-BE49-F238E27FC236}">
                  <a16:creationId xmlns:a16="http://schemas.microsoft.com/office/drawing/2014/main" id="{48216E33-BADB-0C68-AD0C-EBC738F0D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FF3783EA-3F79-B4DA-6F58-3506573CF638}"/>
              </a:ext>
            </a:extLst>
          </p:cNvPr>
          <p:cNvSpPr txBox="1"/>
          <p:nvPr/>
        </p:nvSpPr>
        <p:spPr>
          <a:xfrm>
            <a:off x="7859194" y="2592588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3672DE33-86BE-8787-D9E5-F804AD9901EE}"/>
              </a:ext>
            </a:extLst>
          </p:cNvPr>
          <p:cNvSpPr/>
          <p:nvPr/>
        </p:nvSpPr>
        <p:spPr>
          <a:xfrm>
            <a:off x="1312874" y="5760201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                                 ▼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FC48DA5-8000-BB96-5A70-C1525E14B63A}"/>
              </a:ext>
            </a:extLst>
          </p:cNvPr>
          <p:cNvSpPr txBox="1"/>
          <p:nvPr/>
        </p:nvSpPr>
        <p:spPr>
          <a:xfrm>
            <a:off x="383557" y="573460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DFBA55FF-BFB5-CE96-BCD4-06121A74EF1B}"/>
              </a:ext>
            </a:extLst>
          </p:cNvPr>
          <p:cNvSpPr/>
          <p:nvPr/>
        </p:nvSpPr>
        <p:spPr>
          <a:xfrm>
            <a:off x="8102571" y="330814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B343B25-3280-6047-D993-1B26F3C5F041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71" y="361126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A59AFE5-71AF-1CDA-C1A8-32DA57E70B1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64" y="426561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F631C73-A24D-A93C-9A09-DBF830C2F51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44" y="426561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Close Button">
            <a:extLst>
              <a:ext uri="{FF2B5EF4-FFF2-40B4-BE49-F238E27FC236}">
                <a16:creationId xmlns:a16="http://schemas.microsoft.com/office/drawing/2014/main" id="{91743F95-4F80-3434-C908-2B4A0C1FD712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285" y="338744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09BD81D-378B-4FB4-2C45-AF38C0B10CF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20" y="376021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0EF2517-E8BD-76FD-1049-A3CA9DE90C7D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71" y="332657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B34749BD-D771-76C3-8BBE-721D94DB2D3A}"/>
              </a:ext>
            </a:extLst>
          </p:cNvPr>
          <p:cNvGrpSpPr/>
          <p:nvPr/>
        </p:nvGrpSpPr>
        <p:grpSpPr>
          <a:xfrm>
            <a:off x="8155463" y="3066965"/>
            <a:ext cx="244417" cy="258694"/>
            <a:chOff x="1098607" y="3056422"/>
            <a:chExt cx="244417" cy="258694"/>
          </a:xfrm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1759275C-42CD-9F84-40CB-C6DE9756EE8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" name="그룹 18">
              <a:extLst>
                <a:ext uri="{FF2B5EF4-FFF2-40B4-BE49-F238E27FC236}">
                  <a16:creationId xmlns:a16="http://schemas.microsoft.com/office/drawing/2014/main" id="{295A5376-A2E4-6E76-91E1-0D83431E747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0" name="Oval 593">
                <a:extLst>
                  <a:ext uri="{FF2B5EF4-FFF2-40B4-BE49-F238E27FC236}">
                    <a16:creationId xmlns:a16="http://schemas.microsoft.com/office/drawing/2014/main" id="{07BAB473-BA07-9C90-8485-0C0D35EB8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" name="TextBox 14">
                <a:extLst>
                  <a:ext uri="{FF2B5EF4-FFF2-40B4-BE49-F238E27FC236}">
                    <a16:creationId xmlns:a16="http://schemas.microsoft.com/office/drawing/2014/main" id="{8034CAC2-E74C-4AB9-1F24-B70347E63F7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C633C7DF-391C-4A43-F8DF-9E4F9E3E7BEC}"/>
              </a:ext>
            </a:extLst>
          </p:cNvPr>
          <p:cNvSpPr/>
          <p:nvPr/>
        </p:nvSpPr>
        <p:spPr>
          <a:xfrm>
            <a:off x="8102572" y="497957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DF911AF-3976-4A37-29C4-5B94A7A4DEF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67372" y="528269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902ABED-6EF0-731B-54E9-5949D01C5394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52865" y="593704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CB8F5A5-CAD3-2111-FF97-26BFD91A5EB4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82045" y="593704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Close Button">
            <a:extLst>
              <a:ext uri="{FF2B5EF4-FFF2-40B4-BE49-F238E27FC236}">
                <a16:creationId xmlns:a16="http://schemas.microsoft.com/office/drawing/2014/main" id="{28B4C1E9-0942-DA34-AE7C-1DA682455A9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32286" y="505887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F1A85C2-2BB9-69F2-7AD9-91FA75B58262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02921" y="543165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2740153-B3E5-C6EE-F0BD-246A52FA1AD3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02572" y="499801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3" name="그룹 132">
            <a:extLst>
              <a:ext uri="{FF2B5EF4-FFF2-40B4-BE49-F238E27FC236}">
                <a16:creationId xmlns:a16="http://schemas.microsoft.com/office/drawing/2014/main" id="{150261AB-81B5-E598-B60A-14B96768FA76}"/>
              </a:ext>
            </a:extLst>
          </p:cNvPr>
          <p:cNvGrpSpPr/>
          <p:nvPr/>
        </p:nvGrpSpPr>
        <p:grpSpPr>
          <a:xfrm>
            <a:off x="8449995" y="4772583"/>
            <a:ext cx="244417" cy="258694"/>
            <a:chOff x="1098607" y="3056422"/>
            <a:chExt cx="244417" cy="258694"/>
          </a:xfrm>
        </p:grpSpPr>
        <p:sp>
          <p:nvSpPr>
            <p:cNvPr id="134" name="이등변 삼각형 133">
              <a:extLst>
                <a:ext uri="{FF2B5EF4-FFF2-40B4-BE49-F238E27FC236}">
                  <a16:creationId xmlns:a16="http://schemas.microsoft.com/office/drawing/2014/main" id="{1350CEB5-327F-CB9A-A4ED-E751603FCB6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8" name="그룹 137">
              <a:extLst>
                <a:ext uri="{FF2B5EF4-FFF2-40B4-BE49-F238E27FC236}">
                  <a16:creationId xmlns:a16="http://schemas.microsoft.com/office/drawing/2014/main" id="{DF42B9A6-103D-C482-F4EF-D0276CFDFC5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9" name="Oval 593">
                <a:extLst>
                  <a:ext uri="{FF2B5EF4-FFF2-40B4-BE49-F238E27FC236}">
                    <a16:creationId xmlns:a16="http://schemas.microsoft.com/office/drawing/2014/main" id="{9032D9A5-7857-3CFF-166F-FC6EF30AF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8" name="TextBox 147">
                <a:extLst>
                  <a:ext uri="{FF2B5EF4-FFF2-40B4-BE49-F238E27FC236}">
                    <a16:creationId xmlns:a16="http://schemas.microsoft.com/office/drawing/2014/main" id="{14DF600E-90ED-4E97-DC2D-609C81DC05E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7" name="TextBox 106"/>
          <p:cNvSpPr txBox="1"/>
          <p:nvPr/>
        </p:nvSpPr>
        <p:spPr>
          <a:xfrm>
            <a:off x="7918722" y="999658"/>
            <a:ext cx="3633537" cy="1892826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/>
              <a:t>온라인몰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상품 등록 관리 </a:t>
            </a:r>
            <a:r>
              <a:rPr lang="en-US" altLang="ko-KR" sz="900" dirty="0"/>
              <a:t>(product management</a:t>
            </a:r>
            <a:r>
              <a:rPr lang="en-US" altLang="ko-KR" sz="900" dirty="0" smtClean="0"/>
              <a:t>) &gt; </a:t>
            </a:r>
            <a:r>
              <a:rPr lang="ko-KR" altLang="en-US" sz="900" b="1" dirty="0" smtClean="0"/>
              <a:t>추가 </a:t>
            </a:r>
            <a:r>
              <a:rPr lang="en-US" altLang="ko-KR" sz="900" b="1" dirty="0" smtClean="0"/>
              <a:t>(Add)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  <a:br>
              <a:rPr lang="en-US" altLang="ko-KR" sz="900" dirty="0" smtClean="0"/>
            </a:br>
            <a:r>
              <a:rPr lang="en-US" altLang="ko-KR" sz="900" dirty="0" smtClean="0"/>
              <a:t>  1) New/Delete 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same with </a:t>
            </a:r>
            <a:r>
              <a:rPr lang="ko-KR" altLang="en-US" sz="900" dirty="0" smtClean="0"/>
              <a:t>상세</a:t>
            </a:r>
            <a:r>
              <a:rPr lang="en-US" altLang="ko-KR" sz="900" dirty="0" smtClean="0"/>
              <a:t>(Modify) page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품절 </a:t>
            </a:r>
            <a:r>
              <a:rPr lang="en-US" altLang="ko-KR" sz="900" dirty="0" smtClean="0"/>
              <a:t>(sold out) field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don’t display on Add page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3.Buttons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저장 </a:t>
            </a:r>
            <a:r>
              <a:rPr lang="en-US" altLang="ko-KR" sz="900" dirty="0" smtClean="0"/>
              <a:t>(save)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취소 </a:t>
            </a:r>
            <a:r>
              <a:rPr lang="en-US" altLang="ko-KR" sz="900" dirty="0" smtClean="0"/>
              <a:t>(cancel) : if clicks, move to the list page</a:t>
            </a:r>
          </a:p>
        </p:txBody>
      </p:sp>
    </p:spTree>
    <p:extLst>
      <p:ext uri="{BB962C8B-B14F-4D97-AF65-F5344CB8AC3E}">
        <p14:creationId xmlns:p14="http://schemas.microsoft.com/office/powerpoint/2010/main" val="1207744779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3000168"/>
              </p:ext>
            </p:extLst>
          </p:nvPr>
        </p:nvGraphicFramePr>
        <p:xfrm>
          <a:off x="7794170" y="725881"/>
          <a:ext cx="4397830" cy="350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775384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114882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4877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쿠폰의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22434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67833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쿠폰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68082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317798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쿠폰 상세 화면으로 이동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02641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추가 화면으로 이동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95201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쿠폰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924220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쿠폰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112668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64941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950723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64</a:t>
            </a:fld>
            <a:endParaRPr lang="ko-KR" altLang="en-US"/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E005EE12-440F-E43F-DC6B-FA165BBACD0E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쿠폰 이름</a:t>
            </a:r>
            <a:endParaRPr lang="en-US" altLang="ko-KR" sz="900"/>
          </a:p>
        </p:txBody>
      </p:sp>
      <p:sp>
        <p:nvSpPr>
          <p:cNvPr id="172" name="사각형: 둥근 모서리 171">
            <a:extLst>
              <a:ext uri="{FF2B5EF4-FFF2-40B4-BE49-F238E27FC236}">
                <a16:creationId xmlns:a16="http://schemas.microsoft.com/office/drawing/2014/main" id="{C4D8B0DA-657B-2386-39AF-A94008AF1099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73" name="직선 연결선 172">
            <a:extLst>
              <a:ext uri="{FF2B5EF4-FFF2-40B4-BE49-F238E27FC236}">
                <a16:creationId xmlns:a16="http://schemas.microsoft.com/office/drawing/2014/main" id="{E675142E-4E05-2898-5166-91D017B64629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76" name="TextBox 175">
            <a:extLst>
              <a:ext uri="{FF2B5EF4-FFF2-40B4-BE49-F238E27FC236}">
                <a16:creationId xmlns:a16="http://schemas.microsoft.com/office/drawing/2014/main" id="{6724F784-07B6-EBD8-CE94-EC7515503C78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</a:t>
            </a:r>
            <a:endParaRPr lang="en-US" altLang="ko-KR" sz="900"/>
          </a:p>
        </p:txBody>
      </p:sp>
      <p:cxnSp>
        <p:nvCxnSpPr>
          <p:cNvPr id="177" name="직선 연결선 176">
            <a:extLst>
              <a:ext uri="{FF2B5EF4-FFF2-40B4-BE49-F238E27FC236}">
                <a16:creationId xmlns:a16="http://schemas.microsoft.com/office/drawing/2014/main" id="{33B7CE45-468A-631D-2370-7B10B2A72EB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78" name="그룹 177">
            <a:extLst>
              <a:ext uri="{FF2B5EF4-FFF2-40B4-BE49-F238E27FC236}">
                <a16:creationId xmlns:a16="http://schemas.microsoft.com/office/drawing/2014/main" id="{9AC1DF24-D4B4-0D6F-2F7C-E9D6294D4B69}"/>
              </a:ext>
            </a:extLst>
          </p:cNvPr>
          <p:cNvGrpSpPr/>
          <p:nvPr/>
        </p:nvGrpSpPr>
        <p:grpSpPr>
          <a:xfrm rot="5400000">
            <a:off x="223010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9" name="이등변 삼각형 178">
              <a:extLst>
                <a:ext uri="{FF2B5EF4-FFF2-40B4-BE49-F238E27FC236}">
                  <a16:creationId xmlns:a16="http://schemas.microsoft.com/office/drawing/2014/main" id="{C0D410EC-F358-2E99-3FFE-D23F251ACD7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0" name="Oval 593">
              <a:extLst>
                <a:ext uri="{FF2B5EF4-FFF2-40B4-BE49-F238E27FC236}">
                  <a16:creationId xmlns:a16="http://schemas.microsoft.com/office/drawing/2014/main" id="{B01175AE-2D39-D337-FCE8-6086F51F4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84" name="그룹 183">
            <a:extLst>
              <a:ext uri="{FF2B5EF4-FFF2-40B4-BE49-F238E27FC236}">
                <a16:creationId xmlns:a16="http://schemas.microsoft.com/office/drawing/2014/main" id="{C639728F-FBD1-09B6-B78B-F71BEC0B039C}"/>
              </a:ext>
            </a:extLst>
          </p:cNvPr>
          <p:cNvGrpSpPr/>
          <p:nvPr/>
        </p:nvGrpSpPr>
        <p:grpSpPr>
          <a:xfrm rot="5400000">
            <a:off x="7068173" y="14493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5" name="이등변 삼각형 184">
              <a:extLst>
                <a:ext uri="{FF2B5EF4-FFF2-40B4-BE49-F238E27FC236}">
                  <a16:creationId xmlns:a16="http://schemas.microsoft.com/office/drawing/2014/main" id="{122F8D17-8AF1-EB8F-2CE7-EF8B08D7074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6" name="Oval 593">
              <a:extLst>
                <a:ext uri="{FF2B5EF4-FFF2-40B4-BE49-F238E27FC236}">
                  <a16:creationId xmlns:a16="http://schemas.microsoft.com/office/drawing/2014/main" id="{7111E16D-881F-F0ED-1892-3171D524A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214" name="TextBox 213">
            <a:extLst>
              <a:ext uri="{FF2B5EF4-FFF2-40B4-BE49-F238E27FC236}">
                <a16:creationId xmlns:a16="http://schemas.microsoft.com/office/drawing/2014/main" id="{647D4414-30D1-34F3-8AE3-C830E1F13B5D}"/>
              </a:ext>
            </a:extLst>
          </p:cNvPr>
          <p:cNvSpPr txBox="1"/>
          <p:nvPr/>
        </p:nvSpPr>
        <p:spPr>
          <a:xfrm>
            <a:off x="351226" y="13555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grpSp>
        <p:nvGrpSpPr>
          <p:cNvPr id="274" name="그룹 273">
            <a:extLst>
              <a:ext uri="{FF2B5EF4-FFF2-40B4-BE49-F238E27FC236}">
                <a16:creationId xmlns:a16="http://schemas.microsoft.com/office/drawing/2014/main" id="{589AC948-F6E1-57B0-9F20-762F2A7F2D9F}"/>
              </a:ext>
            </a:extLst>
          </p:cNvPr>
          <p:cNvGrpSpPr/>
          <p:nvPr/>
        </p:nvGrpSpPr>
        <p:grpSpPr>
          <a:xfrm rot="5400000">
            <a:off x="354859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75" name="이등변 삼각형 274">
              <a:extLst>
                <a:ext uri="{FF2B5EF4-FFF2-40B4-BE49-F238E27FC236}">
                  <a16:creationId xmlns:a16="http://schemas.microsoft.com/office/drawing/2014/main" id="{06A9A060-230F-0364-FF7C-4DFFB880E56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6" name="Oval 593">
              <a:extLst>
                <a:ext uri="{FF2B5EF4-FFF2-40B4-BE49-F238E27FC236}">
                  <a16:creationId xmlns:a16="http://schemas.microsoft.com/office/drawing/2014/main" id="{A98A19A3-B7DA-3CAA-25EC-4CD9C0ABC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77" name="사각형: 둥근 모서리 276">
            <a:extLst>
              <a:ext uri="{FF2B5EF4-FFF2-40B4-BE49-F238E27FC236}">
                <a16:creationId xmlns:a16="http://schemas.microsoft.com/office/drawing/2014/main" id="{AF5E0E93-A587-2C9A-442A-3380BC31222E}"/>
              </a:ext>
            </a:extLst>
          </p:cNvPr>
          <p:cNvSpPr/>
          <p:nvPr/>
        </p:nvSpPr>
        <p:spPr>
          <a:xfrm>
            <a:off x="1186840" y="109328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78" name="사각형: 둥근 모서리 277">
            <a:extLst>
              <a:ext uri="{FF2B5EF4-FFF2-40B4-BE49-F238E27FC236}">
                <a16:creationId xmlns:a16="http://schemas.microsoft.com/office/drawing/2014/main" id="{DB2C651B-B184-AF81-B3E3-0F5E3050FD46}"/>
              </a:ext>
            </a:extLst>
          </p:cNvPr>
          <p:cNvSpPr/>
          <p:nvPr/>
        </p:nvSpPr>
        <p:spPr>
          <a:xfrm>
            <a:off x="2272762" y="109349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79" name="그래픽 278" descr="돋보기 단색으로 채워진">
            <a:extLst>
              <a:ext uri="{FF2B5EF4-FFF2-40B4-BE49-F238E27FC236}">
                <a16:creationId xmlns:a16="http://schemas.microsoft.com/office/drawing/2014/main" id="{69C94447-60E7-7D26-1A8B-366311027EC2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331936" y="1134859"/>
            <a:ext cx="145373" cy="147683"/>
          </a:xfrm>
          <a:prstGeom prst="rect">
            <a:avLst/>
          </a:prstGeom>
        </p:spPr>
      </p:pic>
      <p:grpSp>
        <p:nvGrpSpPr>
          <p:cNvPr id="280" name="그룹 279">
            <a:extLst>
              <a:ext uri="{FF2B5EF4-FFF2-40B4-BE49-F238E27FC236}">
                <a16:creationId xmlns:a16="http://schemas.microsoft.com/office/drawing/2014/main" id="{8BF9BB23-6190-B9B7-EDF6-ED381E4E1246}"/>
              </a:ext>
            </a:extLst>
          </p:cNvPr>
          <p:cNvGrpSpPr/>
          <p:nvPr/>
        </p:nvGrpSpPr>
        <p:grpSpPr>
          <a:xfrm rot="5400000">
            <a:off x="3548892" y="13843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81" name="이등변 삼각형 280">
              <a:extLst>
                <a:ext uri="{FF2B5EF4-FFF2-40B4-BE49-F238E27FC236}">
                  <a16:creationId xmlns:a16="http://schemas.microsoft.com/office/drawing/2014/main" id="{34BF6A32-A625-DBA3-2DB2-A8A0C6ED3DA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82" name="Oval 593">
              <a:extLst>
                <a:ext uri="{FF2B5EF4-FFF2-40B4-BE49-F238E27FC236}">
                  <a16:creationId xmlns:a16="http://schemas.microsoft.com/office/drawing/2014/main" id="{08479941-CB10-F391-5A9C-00D517BDA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283" name="사각형: 둥근 모서리 282">
            <a:extLst>
              <a:ext uri="{FF2B5EF4-FFF2-40B4-BE49-F238E27FC236}">
                <a16:creationId xmlns:a16="http://schemas.microsoft.com/office/drawing/2014/main" id="{DEE95EF2-FBCF-23B4-4B55-E229C63F61A3}"/>
              </a:ext>
            </a:extLst>
          </p:cNvPr>
          <p:cNvSpPr/>
          <p:nvPr/>
        </p:nvSpPr>
        <p:spPr>
          <a:xfrm>
            <a:off x="1187138" y="139831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84" name="사각형: 둥근 모서리 283">
            <a:extLst>
              <a:ext uri="{FF2B5EF4-FFF2-40B4-BE49-F238E27FC236}">
                <a16:creationId xmlns:a16="http://schemas.microsoft.com/office/drawing/2014/main" id="{7157B5D1-0967-CC12-EE3F-57D5259F97F0}"/>
              </a:ext>
            </a:extLst>
          </p:cNvPr>
          <p:cNvSpPr/>
          <p:nvPr/>
        </p:nvSpPr>
        <p:spPr>
          <a:xfrm>
            <a:off x="2273060" y="1398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85" name="그래픽 284" descr="돋보기 단색으로 채워진">
            <a:extLst>
              <a:ext uri="{FF2B5EF4-FFF2-40B4-BE49-F238E27FC236}">
                <a16:creationId xmlns:a16="http://schemas.microsoft.com/office/drawing/2014/main" id="{B8BDC4E3-F419-1524-2990-FD48FEF1D68A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332234" y="1439891"/>
            <a:ext cx="145373" cy="147683"/>
          </a:xfrm>
          <a:prstGeom prst="rect">
            <a:avLst/>
          </a:prstGeom>
        </p:spPr>
      </p:pic>
      <p:graphicFrame>
        <p:nvGraphicFramePr>
          <p:cNvPr id="286" name="표 15">
            <a:extLst>
              <a:ext uri="{FF2B5EF4-FFF2-40B4-BE49-F238E27FC236}">
                <a16:creationId xmlns:a16="http://schemas.microsoft.com/office/drawing/2014/main" id="{D0AE155A-5CB5-F9C9-4D79-D0DA14EEB2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0449028"/>
              </p:ext>
            </p:extLst>
          </p:nvPr>
        </p:nvGraphicFramePr>
        <p:xfrm>
          <a:off x="457083" y="2607535"/>
          <a:ext cx="5781689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09488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681126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655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17880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902017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524193">
                  <a:extLst>
                    <a:ext uri="{9D8B030D-6E8A-4147-A177-3AD203B41FA5}">
                      <a16:colId xmlns:a16="http://schemas.microsoft.com/office/drawing/2014/main" val="3122155704"/>
                    </a:ext>
                  </a:extLst>
                </a:gridCol>
                <a:gridCol w="1681480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다운로드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할인 금액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할인율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조건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2023-03-15~..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~2023-04-01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15,000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이상 구매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2023-03-03~..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~2023-04-01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 품목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30,000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이상 구매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287" name="사각형: 둥근 모서리 286">
            <a:extLst>
              <a:ext uri="{FF2B5EF4-FFF2-40B4-BE49-F238E27FC236}">
                <a16:creationId xmlns:a16="http://schemas.microsoft.com/office/drawing/2014/main" id="{BB6126AF-E38E-87E2-C15C-FCF0D6E39553}"/>
              </a:ext>
            </a:extLst>
          </p:cNvPr>
          <p:cNvSpPr/>
          <p:nvPr/>
        </p:nvSpPr>
        <p:spPr>
          <a:xfrm>
            <a:off x="542859" y="268295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사각형: 둥근 모서리 287">
            <a:extLst>
              <a:ext uri="{FF2B5EF4-FFF2-40B4-BE49-F238E27FC236}">
                <a16:creationId xmlns:a16="http://schemas.microsoft.com/office/drawing/2014/main" id="{1EF2A43B-43EC-6905-6BFD-4D9C838E4C3B}"/>
              </a:ext>
            </a:extLst>
          </p:cNvPr>
          <p:cNvSpPr/>
          <p:nvPr/>
        </p:nvSpPr>
        <p:spPr>
          <a:xfrm>
            <a:off x="542859" y="296443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9" name="사각형: 둥근 모서리 288">
            <a:extLst>
              <a:ext uri="{FF2B5EF4-FFF2-40B4-BE49-F238E27FC236}">
                <a16:creationId xmlns:a16="http://schemas.microsoft.com/office/drawing/2014/main" id="{07988ECC-04F1-0627-DCA7-DA88168CDD45}"/>
              </a:ext>
            </a:extLst>
          </p:cNvPr>
          <p:cNvSpPr/>
          <p:nvPr/>
        </p:nvSpPr>
        <p:spPr>
          <a:xfrm>
            <a:off x="542859" y="323618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id="{24ED94B3-AC73-608E-B959-26E30380B728}"/>
              </a:ext>
            </a:extLst>
          </p:cNvPr>
          <p:cNvSpPr txBox="1"/>
          <p:nvPr/>
        </p:nvSpPr>
        <p:spPr>
          <a:xfrm>
            <a:off x="399989" y="2345997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쿠폰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91" name="그룹 290">
            <a:extLst>
              <a:ext uri="{FF2B5EF4-FFF2-40B4-BE49-F238E27FC236}">
                <a16:creationId xmlns:a16="http://schemas.microsoft.com/office/drawing/2014/main" id="{F15737D0-F9AF-8D0A-AA8D-8885B1B0309A}"/>
              </a:ext>
            </a:extLst>
          </p:cNvPr>
          <p:cNvGrpSpPr/>
          <p:nvPr/>
        </p:nvGrpSpPr>
        <p:grpSpPr>
          <a:xfrm>
            <a:off x="275929" y="2662017"/>
            <a:ext cx="278496" cy="200053"/>
            <a:chOff x="1014019" y="2643309"/>
            <a:chExt cx="278496" cy="200053"/>
          </a:xfrm>
        </p:grpSpPr>
        <p:sp>
          <p:nvSpPr>
            <p:cNvPr id="292" name="이등변 삼각형 291">
              <a:extLst>
                <a:ext uri="{FF2B5EF4-FFF2-40B4-BE49-F238E27FC236}">
                  <a16:creationId xmlns:a16="http://schemas.microsoft.com/office/drawing/2014/main" id="{2B6E8920-4832-A87A-DACE-A370D0DFB57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3" name="그룹 292">
              <a:extLst>
                <a:ext uri="{FF2B5EF4-FFF2-40B4-BE49-F238E27FC236}">
                  <a16:creationId xmlns:a16="http://schemas.microsoft.com/office/drawing/2014/main" id="{D5FA99A2-8A70-1EF8-C4C1-5C4F963B882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94" name="Oval 593">
                <a:extLst>
                  <a:ext uri="{FF2B5EF4-FFF2-40B4-BE49-F238E27FC236}">
                    <a16:creationId xmlns:a16="http://schemas.microsoft.com/office/drawing/2014/main" id="{0DE1F6DB-94BF-8198-10D7-C70FA8E47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95" name="TextBox 14">
                <a:extLst>
                  <a:ext uri="{FF2B5EF4-FFF2-40B4-BE49-F238E27FC236}">
                    <a16:creationId xmlns:a16="http://schemas.microsoft.com/office/drawing/2014/main" id="{2D0810CE-7134-97A9-9DBF-2918DD2A862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96" name="그룹 295">
            <a:extLst>
              <a:ext uri="{FF2B5EF4-FFF2-40B4-BE49-F238E27FC236}">
                <a16:creationId xmlns:a16="http://schemas.microsoft.com/office/drawing/2014/main" id="{DAB40C53-B7A7-A019-4375-199A8F880662}"/>
              </a:ext>
            </a:extLst>
          </p:cNvPr>
          <p:cNvGrpSpPr/>
          <p:nvPr/>
        </p:nvGrpSpPr>
        <p:grpSpPr>
          <a:xfrm>
            <a:off x="275929" y="2932781"/>
            <a:ext cx="278496" cy="200053"/>
            <a:chOff x="1014019" y="2643309"/>
            <a:chExt cx="278496" cy="200053"/>
          </a:xfrm>
        </p:grpSpPr>
        <p:sp>
          <p:nvSpPr>
            <p:cNvPr id="297" name="이등변 삼각형 296">
              <a:extLst>
                <a:ext uri="{FF2B5EF4-FFF2-40B4-BE49-F238E27FC236}">
                  <a16:creationId xmlns:a16="http://schemas.microsoft.com/office/drawing/2014/main" id="{0F02F4E0-2DC9-255E-0F94-B86F3E1F280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8" name="그룹 297">
              <a:extLst>
                <a:ext uri="{FF2B5EF4-FFF2-40B4-BE49-F238E27FC236}">
                  <a16:creationId xmlns:a16="http://schemas.microsoft.com/office/drawing/2014/main" id="{FED71E5D-2CD5-CDA6-6187-FF2E0D16635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99" name="Oval 593">
                <a:extLst>
                  <a:ext uri="{FF2B5EF4-FFF2-40B4-BE49-F238E27FC236}">
                    <a16:creationId xmlns:a16="http://schemas.microsoft.com/office/drawing/2014/main" id="{FB7A82C3-DD7D-2EAA-8700-9208E5D75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0" name="TextBox 14">
                <a:extLst>
                  <a:ext uri="{FF2B5EF4-FFF2-40B4-BE49-F238E27FC236}">
                    <a16:creationId xmlns:a16="http://schemas.microsoft.com/office/drawing/2014/main" id="{F0802E20-629D-447A-F754-A55A9F2B14B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01" name="그룹 300">
            <a:extLst>
              <a:ext uri="{FF2B5EF4-FFF2-40B4-BE49-F238E27FC236}">
                <a16:creationId xmlns:a16="http://schemas.microsoft.com/office/drawing/2014/main" id="{1F932499-DD20-3526-9156-C69EFD3E0079}"/>
              </a:ext>
            </a:extLst>
          </p:cNvPr>
          <p:cNvGrpSpPr/>
          <p:nvPr/>
        </p:nvGrpSpPr>
        <p:grpSpPr>
          <a:xfrm>
            <a:off x="3106499" y="2407500"/>
            <a:ext cx="244417" cy="258694"/>
            <a:chOff x="1098607" y="3056422"/>
            <a:chExt cx="244417" cy="258694"/>
          </a:xfrm>
        </p:grpSpPr>
        <p:sp>
          <p:nvSpPr>
            <p:cNvPr id="302" name="이등변 삼각형 301">
              <a:extLst>
                <a:ext uri="{FF2B5EF4-FFF2-40B4-BE49-F238E27FC236}">
                  <a16:creationId xmlns:a16="http://schemas.microsoft.com/office/drawing/2014/main" id="{BC3A5E67-CF7E-0AB9-C251-5C46BF82134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3" name="그룹 302">
              <a:extLst>
                <a:ext uri="{FF2B5EF4-FFF2-40B4-BE49-F238E27FC236}">
                  <a16:creationId xmlns:a16="http://schemas.microsoft.com/office/drawing/2014/main" id="{C8FD0CF8-EF80-564C-5E37-9640A9A7931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4" name="Oval 593">
                <a:extLst>
                  <a:ext uri="{FF2B5EF4-FFF2-40B4-BE49-F238E27FC236}">
                    <a16:creationId xmlns:a16="http://schemas.microsoft.com/office/drawing/2014/main" id="{7B3F5F47-440C-75B8-1F86-B75BA7641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5" name="TextBox 14">
                <a:extLst>
                  <a:ext uri="{FF2B5EF4-FFF2-40B4-BE49-F238E27FC236}">
                    <a16:creationId xmlns:a16="http://schemas.microsoft.com/office/drawing/2014/main" id="{FCC68E0C-C639-5FF9-D038-856C43C8F57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06" name="사각형: 둥근 모서리 305">
            <a:extLst>
              <a:ext uri="{FF2B5EF4-FFF2-40B4-BE49-F238E27FC236}">
                <a16:creationId xmlns:a16="http://schemas.microsoft.com/office/drawing/2014/main" id="{D708D7C0-6C13-F5E5-4E8C-C0D966C2DB0D}"/>
              </a:ext>
            </a:extLst>
          </p:cNvPr>
          <p:cNvSpPr/>
          <p:nvPr/>
        </p:nvSpPr>
        <p:spPr>
          <a:xfrm>
            <a:off x="5924870" y="19456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07" name="사각형: 둥근 모서리 306">
            <a:extLst>
              <a:ext uri="{FF2B5EF4-FFF2-40B4-BE49-F238E27FC236}">
                <a16:creationId xmlns:a16="http://schemas.microsoft.com/office/drawing/2014/main" id="{2C5CAB6B-0CD8-BFF5-593A-0FF0DBA23166}"/>
              </a:ext>
            </a:extLst>
          </p:cNvPr>
          <p:cNvSpPr/>
          <p:nvPr/>
        </p:nvSpPr>
        <p:spPr>
          <a:xfrm>
            <a:off x="6521422" y="19456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308" name="그룹 307">
            <a:extLst>
              <a:ext uri="{FF2B5EF4-FFF2-40B4-BE49-F238E27FC236}">
                <a16:creationId xmlns:a16="http://schemas.microsoft.com/office/drawing/2014/main" id="{3ECD08C5-7B4F-4BB2-C42F-928D8A62A9B6}"/>
              </a:ext>
            </a:extLst>
          </p:cNvPr>
          <p:cNvGrpSpPr/>
          <p:nvPr/>
        </p:nvGrpSpPr>
        <p:grpSpPr>
          <a:xfrm>
            <a:off x="5939128" y="1774171"/>
            <a:ext cx="244417" cy="258694"/>
            <a:chOff x="1098607" y="3056422"/>
            <a:chExt cx="244417" cy="258694"/>
          </a:xfrm>
        </p:grpSpPr>
        <p:sp>
          <p:nvSpPr>
            <p:cNvPr id="309" name="이등변 삼각형 308">
              <a:extLst>
                <a:ext uri="{FF2B5EF4-FFF2-40B4-BE49-F238E27FC236}">
                  <a16:creationId xmlns:a16="http://schemas.microsoft.com/office/drawing/2014/main" id="{400BB2AD-AB6E-799D-08FB-5E3BB65BD0C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0" name="그룹 309">
              <a:extLst>
                <a:ext uri="{FF2B5EF4-FFF2-40B4-BE49-F238E27FC236}">
                  <a16:creationId xmlns:a16="http://schemas.microsoft.com/office/drawing/2014/main" id="{41C4439A-9B46-5139-087D-8CE2B5E21C8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1" name="Oval 593">
                <a:extLst>
                  <a:ext uri="{FF2B5EF4-FFF2-40B4-BE49-F238E27FC236}">
                    <a16:creationId xmlns:a16="http://schemas.microsoft.com/office/drawing/2014/main" id="{CA85489E-883F-6F53-746F-D34D90987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2" name="TextBox 14">
                <a:extLst>
                  <a:ext uri="{FF2B5EF4-FFF2-40B4-BE49-F238E27FC236}">
                    <a16:creationId xmlns:a16="http://schemas.microsoft.com/office/drawing/2014/main" id="{B1ECE621-8CB8-B450-A796-0F4F56C591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13" name="그룹 312">
            <a:extLst>
              <a:ext uri="{FF2B5EF4-FFF2-40B4-BE49-F238E27FC236}">
                <a16:creationId xmlns:a16="http://schemas.microsoft.com/office/drawing/2014/main" id="{12DF79E6-F762-3830-9D54-26F399452E78}"/>
              </a:ext>
            </a:extLst>
          </p:cNvPr>
          <p:cNvGrpSpPr/>
          <p:nvPr/>
        </p:nvGrpSpPr>
        <p:grpSpPr>
          <a:xfrm>
            <a:off x="6550381" y="1774171"/>
            <a:ext cx="244417" cy="258694"/>
            <a:chOff x="1098607" y="3056422"/>
            <a:chExt cx="244417" cy="258694"/>
          </a:xfrm>
        </p:grpSpPr>
        <p:sp>
          <p:nvSpPr>
            <p:cNvPr id="314" name="이등변 삼각형 313">
              <a:extLst>
                <a:ext uri="{FF2B5EF4-FFF2-40B4-BE49-F238E27FC236}">
                  <a16:creationId xmlns:a16="http://schemas.microsoft.com/office/drawing/2014/main" id="{299325AD-025A-C310-6174-50A246A6B7F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5" name="그룹 314">
              <a:extLst>
                <a:ext uri="{FF2B5EF4-FFF2-40B4-BE49-F238E27FC236}">
                  <a16:creationId xmlns:a16="http://schemas.microsoft.com/office/drawing/2014/main" id="{BA1AD279-05F5-1FC8-9F72-B6388F82C77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6" name="Oval 593">
                <a:extLst>
                  <a:ext uri="{FF2B5EF4-FFF2-40B4-BE49-F238E27FC236}">
                    <a16:creationId xmlns:a16="http://schemas.microsoft.com/office/drawing/2014/main" id="{8FCF769D-129B-C105-508C-8F2B3DC8D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7" name="TextBox 14">
                <a:extLst>
                  <a:ext uri="{FF2B5EF4-FFF2-40B4-BE49-F238E27FC236}">
                    <a16:creationId xmlns:a16="http://schemas.microsoft.com/office/drawing/2014/main" id="{2953B271-A7DD-C985-A466-F91362AED74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318" name="그림 317">
            <a:extLst>
              <a:ext uri="{FF2B5EF4-FFF2-40B4-BE49-F238E27FC236}">
                <a16:creationId xmlns:a16="http://schemas.microsoft.com/office/drawing/2014/main" id="{0098B50D-B4BC-59FF-1AC7-338F1AF95564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931525" y="3573401"/>
            <a:ext cx="765615" cy="288135"/>
          </a:xfrm>
          <a:prstGeom prst="rect">
            <a:avLst/>
          </a:prstGeom>
        </p:spPr>
      </p:pic>
      <p:grpSp>
        <p:nvGrpSpPr>
          <p:cNvPr id="319" name="그룹 318">
            <a:extLst>
              <a:ext uri="{FF2B5EF4-FFF2-40B4-BE49-F238E27FC236}">
                <a16:creationId xmlns:a16="http://schemas.microsoft.com/office/drawing/2014/main" id="{6C104A90-204A-1014-FCA2-D3F5945FEB0A}"/>
              </a:ext>
            </a:extLst>
          </p:cNvPr>
          <p:cNvGrpSpPr/>
          <p:nvPr/>
        </p:nvGrpSpPr>
        <p:grpSpPr>
          <a:xfrm rot="5400000">
            <a:off x="1656040" y="23335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20" name="이등변 삼각형 319">
              <a:extLst>
                <a:ext uri="{FF2B5EF4-FFF2-40B4-BE49-F238E27FC236}">
                  <a16:creationId xmlns:a16="http://schemas.microsoft.com/office/drawing/2014/main" id="{21FED01D-7240-4EAF-258D-5BF733BEF03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1" name="Oval 593">
              <a:extLst>
                <a:ext uri="{FF2B5EF4-FFF2-40B4-BE49-F238E27FC236}">
                  <a16:creationId xmlns:a16="http://schemas.microsoft.com/office/drawing/2014/main" id="{AC4C370F-1329-045E-2941-D8A8E0ABF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322" name="직사각형 321">
            <a:extLst>
              <a:ext uri="{FF2B5EF4-FFF2-40B4-BE49-F238E27FC236}">
                <a16:creationId xmlns:a16="http://schemas.microsoft.com/office/drawing/2014/main" id="{E08706E8-89C6-1903-FAEF-A9FB107BFC48}"/>
              </a:ext>
            </a:extLst>
          </p:cNvPr>
          <p:cNvSpPr/>
          <p:nvPr/>
        </p:nvSpPr>
        <p:spPr>
          <a:xfrm>
            <a:off x="779449" y="2895259"/>
            <a:ext cx="610596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23" name="그룹 322">
            <a:extLst>
              <a:ext uri="{FF2B5EF4-FFF2-40B4-BE49-F238E27FC236}">
                <a16:creationId xmlns:a16="http://schemas.microsoft.com/office/drawing/2014/main" id="{32149B67-E16B-4739-672C-14B21236EAE4}"/>
              </a:ext>
            </a:extLst>
          </p:cNvPr>
          <p:cNvGrpSpPr/>
          <p:nvPr/>
        </p:nvGrpSpPr>
        <p:grpSpPr>
          <a:xfrm>
            <a:off x="2658856" y="3626677"/>
            <a:ext cx="278496" cy="200053"/>
            <a:chOff x="1014019" y="2643309"/>
            <a:chExt cx="278496" cy="200053"/>
          </a:xfrm>
        </p:grpSpPr>
        <p:sp>
          <p:nvSpPr>
            <p:cNvPr id="324" name="이등변 삼각형 323">
              <a:extLst>
                <a:ext uri="{FF2B5EF4-FFF2-40B4-BE49-F238E27FC236}">
                  <a16:creationId xmlns:a16="http://schemas.microsoft.com/office/drawing/2014/main" id="{860E169C-84D2-7906-851E-0AAB8D2B49C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5" name="그룹 324">
              <a:extLst>
                <a:ext uri="{FF2B5EF4-FFF2-40B4-BE49-F238E27FC236}">
                  <a16:creationId xmlns:a16="http://schemas.microsoft.com/office/drawing/2014/main" id="{38230789-7D43-4788-515A-9530E2AD6EE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26" name="Oval 593">
                <a:extLst>
                  <a:ext uri="{FF2B5EF4-FFF2-40B4-BE49-F238E27FC236}">
                    <a16:creationId xmlns:a16="http://schemas.microsoft.com/office/drawing/2014/main" id="{7265ADDF-6B7A-885E-199B-643223DD7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7" name="TextBox 14">
                <a:extLst>
                  <a:ext uri="{FF2B5EF4-FFF2-40B4-BE49-F238E27FC236}">
                    <a16:creationId xmlns:a16="http://schemas.microsoft.com/office/drawing/2014/main" id="{2686EC30-45D1-AFF9-A7F3-CD0977357B9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28" name="그룹 327">
            <a:extLst>
              <a:ext uri="{FF2B5EF4-FFF2-40B4-BE49-F238E27FC236}">
                <a16:creationId xmlns:a16="http://schemas.microsoft.com/office/drawing/2014/main" id="{50CE64A1-2870-5C57-9273-204939877318}"/>
              </a:ext>
            </a:extLst>
          </p:cNvPr>
          <p:cNvGrpSpPr/>
          <p:nvPr/>
        </p:nvGrpSpPr>
        <p:grpSpPr>
          <a:xfrm>
            <a:off x="1283141" y="2671784"/>
            <a:ext cx="244417" cy="258694"/>
            <a:chOff x="1098607" y="3056422"/>
            <a:chExt cx="244417" cy="258694"/>
          </a:xfrm>
        </p:grpSpPr>
        <p:sp>
          <p:nvSpPr>
            <p:cNvPr id="329" name="이등변 삼각형 328">
              <a:extLst>
                <a:ext uri="{FF2B5EF4-FFF2-40B4-BE49-F238E27FC236}">
                  <a16:creationId xmlns:a16="http://schemas.microsoft.com/office/drawing/2014/main" id="{CA55C0D4-DB06-1A46-EE9D-9960A622609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0" name="그룹 329">
              <a:extLst>
                <a:ext uri="{FF2B5EF4-FFF2-40B4-BE49-F238E27FC236}">
                  <a16:creationId xmlns:a16="http://schemas.microsoft.com/office/drawing/2014/main" id="{5FEC3AA0-C589-A18F-53EC-A14B6FDC30E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31" name="Oval 593">
                <a:extLst>
                  <a:ext uri="{FF2B5EF4-FFF2-40B4-BE49-F238E27FC236}">
                    <a16:creationId xmlns:a16="http://schemas.microsoft.com/office/drawing/2014/main" id="{E4856886-A108-9A80-0FF8-6199AFA2E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2" name="TextBox 14">
                <a:extLst>
                  <a:ext uri="{FF2B5EF4-FFF2-40B4-BE49-F238E27FC236}">
                    <a16:creationId xmlns:a16="http://schemas.microsoft.com/office/drawing/2014/main" id="{4BE81E19-B152-A0A4-EEA3-5173F40BF87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33" name="사각형: 둥근 모서리 332">
            <a:extLst>
              <a:ext uri="{FF2B5EF4-FFF2-40B4-BE49-F238E27FC236}">
                <a16:creationId xmlns:a16="http://schemas.microsoft.com/office/drawing/2014/main" id="{881D0FCA-ADAC-D347-C8EA-17E2E3D75CC5}"/>
              </a:ext>
            </a:extLst>
          </p:cNvPr>
          <p:cNvSpPr/>
          <p:nvPr/>
        </p:nvSpPr>
        <p:spPr>
          <a:xfrm>
            <a:off x="6223766" y="2249507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334" name="그래픽 333" descr="다운로드 윤곽선">
            <a:extLst>
              <a:ext uri="{FF2B5EF4-FFF2-40B4-BE49-F238E27FC236}">
                <a16:creationId xmlns:a16="http://schemas.microsoft.com/office/drawing/2014/main" id="{4BFC98AF-8A65-8328-9492-B8EE425E7C2D}"/>
              </a:ext>
            </a:extLst>
          </p:cNvPr>
          <p:cNvPicPr>
            <a:picLocks noChangeAspect="1"/>
          </p:cNvPicPr>
          <p:nvPr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2"/>
              </a:ext>
            </a:extLst>
          </a:blip>
          <a:stretch>
            <a:fillRect/>
          </a:stretch>
        </p:blipFill>
        <p:spPr>
          <a:xfrm>
            <a:off x="6259258" y="2262470"/>
            <a:ext cx="204905" cy="204905"/>
          </a:xfrm>
          <a:prstGeom prst="rect">
            <a:avLst/>
          </a:prstGeom>
        </p:spPr>
      </p:pic>
      <p:grpSp>
        <p:nvGrpSpPr>
          <p:cNvPr id="335" name="그룹 334">
            <a:extLst>
              <a:ext uri="{FF2B5EF4-FFF2-40B4-BE49-F238E27FC236}">
                <a16:creationId xmlns:a16="http://schemas.microsoft.com/office/drawing/2014/main" id="{B0366463-803B-EC9F-9D55-47415800A07F}"/>
              </a:ext>
            </a:extLst>
          </p:cNvPr>
          <p:cNvGrpSpPr/>
          <p:nvPr/>
        </p:nvGrpSpPr>
        <p:grpSpPr>
          <a:xfrm>
            <a:off x="5960939" y="2270760"/>
            <a:ext cx="278496" cy="200053"/>
            <a:chOff x="1014019" y="2643309"/>
            <a:chExt cx="278496" cy="200053"/>
          </a:xfrm>
        </p:grpSpPr>
        <p:sp>
          <p:nvSpPr>
            <p:cNvPr id="336" name="이등변 삼각형 335">
              <a:extLst>
                <a:ext uri="{FF2B5EF4-FFF2-40B4-BE49-F238E27FC236}">
                  <a16:creationId xmlns:a16="http://schemas.microsoft.com/office/drawing/2014/main" id="{D82A935A-77C5-CEED-2302-42DD4FA6D60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7" name="그룹 336">
              <a:extLst>
                <a:ext uri="{FF2B5EF4-FFF2-40B4-BE49-F238E27FC236}">
                  <a16:creationId xmlns:a16="http://schemas.microsoft.com/office/drawing/2014/main" id="{C3FCDB3B-C974-CDD1-A6FA-BFC33972144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38" name="Oval 593">
                <a:extLst>
                  <a:ext uri="{FF2B5EF4-FFF2-40B4-BE49-F238E27FC236}">
                    <a16:creationId xmlns:a16="http://schemas.microsoft.com/office/drawing/2014/main" id="{A3CF345D-4D47-B9B0-D8A5-E1473C95B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9" name="TextBox 14">
                <a:extLst>
                  <a:ext uri="{FF2B5EF4-FFF2-40B4-BE49-F238E27FC236}">
                    <a16:creationId xmlns:a16="http://schemas.microsoft.com/office/drawing/2014/main" id="{9747E1C6-AD56-A88F-BA86-BA0905C90FD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직사각형 2">
            <a:extLst>
              <a:ext uri="{FF2B5EF4-FFF2-40B4-BE49-F238E27FC236}">
                <a16:creationId xmlns:a16="http://schemas.microsoft.com/office/drawing/2014/main" id="{4DBD53CA-9915-F5A3-4DEB-E811DB314724}"/>
              </a:ext>
            </a:extLst>
          </p:cNvPr>
          <p:cNvSpPr/>
          <p:nvPr/>
        </p:nvSpPr>
        <p:spPr>
          <a:xfrm>
            <a:off x="7992958" y="465637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DF7FF0F-EB51-02CC-BC41-D21322B17EE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57758" y="495949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BE9F8E6-5452-444D-C3C0-EA868BA1E99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43251" y="561384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B06EF9A-DD9C-B634-A678-64E1F8311BD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72431" y="56138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Close Button">
            <a:extLst>
              <a:ext uri="{FF2B5EF4-FFF2-40B4-BE49-F238E27FC236}">
                <a16:creationId xmlns:a16="http://schemas.microsoft.com/office/drawing/2014/main" id="{345A62EA-12FD-D048-D0F8-740C72EF91BD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22672" y="473568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C5E25E5-E0CA-D54E-44E5-5B921D1E6700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93307" y="510845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DE4D806-1046-1555-4B99-15BE771D9D8A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92958" y="467481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889DD1FB-0CAE-77B4-2091-D694BB9A8FD1}"/>
              </a:ext>
            </a:extLst>
          </p:cNvPr>
          <p:cNvGrpSpPr/>
          <p:nvPr/>
        </p:nvGrpSpPr>
        <p:grpSpPr>
          <a:xfrm>
            <a:off x="8045850" y="4415198"/>
            <a:ext cx="373832" cy="307775"/>
            <a:chOff x="1098607" y="3056422"/>
            <a:chExt cx="244417" cy="307775"/>
          </a:xfrm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683E701-3D33-70EE-23D8-E9D22F6F188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4F86C255-3B80-7C67-EB2A-C7258B033FE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16" name="Oval 593">
                <a:extLst>
                  <a:ext uri="{FF2B5EF4-FFF2-40B4-BE49-F238E27FC236}">
                    <a16:creationId xmlns:a16="http://schemas.microsoft.com/office/drawing/2014/main" id="{A8FAB024-8CB7-BA8A-D85A-16D698CAC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" name="TextBox 14">
                <a:extLst>
                  <a:ext uri="{FF2B5EF4-FFF2-40B4-BE49-F238E27FC236}">
                    <a16:creationId xmlns:a16="http://schemas.microsoft.com/office/drawing/2014/main" id="{F7AA40D9-5830-00BA-D21F-8E884533F1A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6" name="TextBox 95"/>
          <p:cNvSpPr txBox="1"/>
          <p:nvPr/>
        </p:nvSpPr>
        <p:spPr>
          <a:xfrm>
            <a:off x="7923014" y="1065585"/>
            <a:ext cx="3633537" cy="1477328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/>
              <a:t>온라인몰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쿠폰 등록관리 </a:t>
            </a:r>
            <a:r>
              <a:rPr lang="en-US" altLang="ko-KR" sz="900" dirty="0"/>
              <a:t>(coupon management</a:t>
            </a:r>
            <a:r>
              <a:rPr lang="en-US" altLang="ko-KR" sz="900" dirty="0" smtClean="0"/>
              <a:t>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2.Grid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logic</a:t>
            </a:r>
            <a:br>
              <a:rPr lang="en-US" altLang="ko-KR" sz="900" dirty="0" smtClean="0"/>
            </a:br>
            <a:r>
              <a:rPr lang="en-US" altLang="ko-KR" sz="900" dirty="0" smtClean="0"/>
              <a:t>    DB: </a:t>
            </a:r>
            <a:r>
              <a:rPr lang="en-US" altLang="ko-KR" sz="900" dirty="0" err="1"/>
              <a:t>st_coupon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sort: </a:t>
            </a:r>
            <a:r>
              <a:rPr lang="en-US" altLang="ko-KR" sz="900" dirty="0" err="1"/>
              <a:t>use_start_date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DESC</a:t>
            </a:r>
            <a:r>
              <a:rPr lang="en-US" altLang="ko-KR" sz="900" dirty="0"/>
              <a:t>, </a:t>
            </a:r>
            <a:r>
              <a:rPr lang="en-US" altLang="ko-KR" sz="900" dirty="0" err="1" smtClean="0"/>
              <a:t>use_end_date</a:t>
            </a:r>
            <a:r>
              <a:rPr lang="en-US" altLang="ko-KR" sz="900" dirty="0" smtClean="0"/>
              <a:t> DESC</a:t>
            </a:r>
            <a:br>
              <a:rPr lang="en-US" altLang="ko-KR" sz="900" dirty="0" smtClean="0"/>
            </a:br>
            <a:r>
              <a:rPr lang="en-US" altLang="ko-KR" sz="900" dirty="0" smtClean="0"/>
              <a:t>    conditions:</a:t>
            </a:r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  </a:t>
            </a:r>
            <a:r>
              <a:rPr lang="en-US" altLang="ko-KR" sz="900" dirty="0" smtClean="0">
                <a:solidFill>
                  <a:srgbClr val="FF0000"/>
                </a:solidFill>
              </a:rPr>
              <a:t> 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- </a:t>
            </a:r>
            <a:r>
              <a:rPr lang="en-US" altLang="ko-KR" sz="900" b="1" dirty="0" err="1" smtClean="0">
                <a:solidFill>
                  <a:srgbClr val="FF0000"/>
                </a:solidFill>
              </a:rPr>
              <a:t>mall_type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 = ‘online’ (new column)</a:t>
            </a:r>
          </a:p>
          <a:p>
            <a:r>
              <a:rPr lang="en-US" altLang="ko-KR" sz="900" dirty="0" smtClean="0"/>
              <a:t>      - set by search options</a:t>
            </a:r>
          </a:p>
        </p:txBody>
      </p:sp>
    </p:spTree>
    <p:extLst>
      <p:ext uri="{BB962C8B-B14F-4D97-AF65-F5344CB8AC3E}">
        <p14:creationId xmlns:p14="http://schemas.microsoft.com/office/powerpoint/2010/main" val="2390677287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5973158"/>
              </p:ext>
            </p:extLst>
          </p:nvPr>
        </p:nvGraphicFramePr>
        <p:xfrm>
          <a:off x="7794170" y="725881"/>
          <a:ext cx="4397830" cy="1798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상세 확인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및 수정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775384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114882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미조회 상태에서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쇼핑몰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상태에서는 선택 불가능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4877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쇼핑몰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22434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쇼핑몰이 표시되는 영역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accent1"/>
                          </a:solidFill>
                        </a:rPr>
                        <a:t>클릭하면 삭제 활성화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678337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211493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AD-07-0007(1)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65</a:t>
            </a:fld>
            <a:endParaRPr lang="ko-KR" altLang="en-US"/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724F784-07B6-EBD8-CE94-EC7515503C78}"/>
              </a:ext>
            </a:extLst>
          </p:cNvPr>
          <p:cNvSpPr txBox="1"/>
          <p:nvPr/>
        </p:nvSpPr>
        <p:spPr>
          <a:xfrm>
            <a:off x="336150" y="617555"/>
            <a:ext cx="235626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77" name="직선 연결선 176">
            <a:extLst>
              <a:ext uri="{FF2B5EF4-FFF2-40B4-BE49-F238E27FC236}">
                <a16:creationId xmlns:a16="http://schemas.microsoft.com/office/drawing/2014/main" id="{33B7CE45-468A-631D-2370-7B10B2A72EB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78" name="그룹 177">
            <a:extLst>
              <a:ext uri="{FF2B5EF4-FFF2-40B4-BE49-F238E27FC236}">
                <a16:creationId xmlns:a16="http://schemas.microsoft.com/office/drawing/2014/main" id="{9AC1DF24-D4B4-0D6F-2F7C-E9D6294D4B69}"/>
              </a:ext>
            </a:extLst>
          </p:cNvPr>
          <p:cNvGrpSpPr/>
          <p:nvPr/>
        </p:nvGrpSpPr>
        <p:grpSpPr>
          <a:xfrm rot="5400000">
            <a:off x="2606115" y="6142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9" name="이등변 삼각형 178">
              <a:extLst>
                <a:ext uri="{FF2B5EF4-FFF2-40B4-BE49-F238E27FC236}">
                  <a16:creationId xmlns:a16="http://schemas.microsoft.com/office/drawing/2014/main" id="{C0D410EC-F358-2E99-3FFE-D23F251ACD7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0" name="Oval 593">
              <a:extLst>
                <a:ext uri="{FF2B5EF4-FFF2-40B4-BE49-F238E27FC236}">
                  <a16:creationId xmlns:a16="http://schemas.microsoft.com/office/drawing/2014/main" id="{B01175AE-2D39-D337-FCE8-6086F51F4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6" name="TextBox 145">
            <a:extLst>
              <a:ext uri="{FF2B5EF4-FFF2-40B4-BE49-F238E27FC236}">
                <a16:creationId xmlns:a16="http://schemas.microsoft.com/office/drawing/2014/main" id="{C32F8417-A4C2-A03B-F381-327352839016}"/>
              </a:ext>
            </a:extLst>
          </p:cNvPr>
          <p:cNvSpPr txBox="1"/>
          <p:nvPr/>
        </p:nvSpPr>
        <p:spPr>
          <a:xfrm>
            <a:off x="309786" y="1649064"/>
            <a:ext cx="1023602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쿠폰명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정액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정률 할인</a:t>
            </a:r>
            <a:endParaRPr lang="en-US" altLang="ko-KR" sz="900"/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C24EF99E-3633-A02F-160F-B830D5173DC9}"/>
              </a:ext>
            </a:extLst>
          </p:cNvPr>
          <p:cNvSpPr txBox="1"/>
          <p:nvPr/>
        </p:nvSpPr>
        <p:spPr>
          <a:xfrm>
            <a:off x="275656" y="161652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48" name="사각형: 둥근 모서리 147">
            <a:extLst>
              <a:ext uri="{FF2B5EF4-FFF2-40B4-BE49-F238E27FC236}">
                <a16:creationId xmlns:a16="http://schemas.microsoft.com/office/drawing/2014/main" id="{19F595B4-045D-4E9F-7719-D7F30BD7DAE9}"/>
              </a:ext>
            </a:extLst>
          </p:cNvPr>
          <p:cNvSpPr/>
          <p:nvPr/>
        </p:nvSpPr>
        <p:spPr>
          <a:xfrm>
            <a:off x="2243611" y="286197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546235C8-D5B8-E951-94DA-136471890A0B}"/>
              </a:ext>
            </a:extLst>
          </p:cNvPr>
          <p:cNvSpPr txBox="1"/>
          <p:nvPr/>
        </p:nvSpPr>
        <p:spPr>
          <a:xfrm>
            <a:off x="4088251" y="1711064"/>
            <a:ext cx="1023602" cy="272382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사용 가능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</a:t>
            </a:r>
            <a:endParaRPr lang="en-US" altLang="ko-KR" sz="900"/>
          </a:p>
          <a:p>
            <a:r>
              <a:rPr lang="ko-KR" altLang="en-US" sz="900"/>
              <a:t>쇼핑몰</a:t>
            </a:r>
            <a:r>
              <a:rPr lang="en-US" altLang="ko-KR" sz="900"/>
              <a:t>/</a:t>
            </a:r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링크</a:t>
            </a:r>
            <a:r>
              <a:rPr lang="en-US" altLang="ko-KR" sz="900"/>
              <a:t> URL</a:t>
            </a:r>
          </a:p>
          <a:p>
            <a:r>
              <a:rPr lang="en-US" altLang="ko-KR" sz="900"/>
              <a:t> </a:t>
            </a:r>
          </a:p>
        </p:txBody>
      </p:sp>
      <p:sp>
        <p:nvSpPr>
          <p:cNvPr id="150" name="사각형: 둥근 모서리 149">
            <a:extLst>
              <a:ext uri="{FF2B5EF4-FFF2-40B4-BE49-F238E27FC236}">
                <a16:creationId xmlns:a16="http://schemas.microsoft.com/office/drawing/2014/main" id="{903F76DD-B996-2B8C-7A22-88C886151C3B}"/>
              </a:ext>
            </a:extLst>
          </p:cNvPr>
          <p:cNvSpPr/>
          <p:nvPr/>
        </p:nvSpPr>
        <p:spPr>
          <a:xfrm>
            <a:off x="5064678" y="3131213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51" name="사각형: 둥근 모서리 150">
            <a:extLst>
              <a:ext uri="{FF2B5EF4-FFF2-40B4-BE49-F238E27FC236}">
                <a16:creationId xmlns:a16="http://schemas.microsoft.com/office/drawing/2014/main" id="{4BB288A1-E9DF-1E01-F60B-7B75C1B3C9FC}"/>
              </a:ext>
            </a:extLst>
          </p:cNvPr>
          <p:cNvSpPr/>
          <p:nvPr/>
        </p:nvSpPr>
        <p:spPr>
          <a:xfrm>
            <a:off x="6862236" y="313121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FF842EFA-9143-32A8-0705-EB977020A206}"/>
              </a:ext>
            </a:extLst>
          </p:cNvPr>
          <p:cNvSpPr/>
          <p:nvPr/>
        </p:nvSpPr>
        <p:spPr>
          <a:xfrm>
            <a:off x="5064678" y="3461816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FD7159D9-6798-3887-CF81-035E16DA49E0}"/>
              </a:ext>
            </a:extLst>
          </p:cNvPr>
          <p:cNvSpPr txBox="1"/>
          <p:nvPr/>
        </p:nvSpPr>
        <p:spPr>
          <a:xfrm>
            <a:off x="5623591" y="3540816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4" name="사각형: 둥근 모서리 153">
            <a:extLst>
              <a:ext uri="{FF2B5EF4-FFF2-40B4-BE49-F238E27FC236}">
                <a16:creationId xmlns:a16="http://schemas.microsoft.com/office/drawing/2014/main" id="{F9E7B615-986F-D684-E92E-EEB544AC77D3}"/>
              </a:ext>
            </a:extLst>
          </p:cNvPr>
          <p:cNvSpPr/>
          <p:nvPr/>
        </p:nvSpPr>
        <p:spPr>
          <a:xfrm>
            <a:off x="6901213" y="469116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55" name="사각형: 둥근 모서리 154">
            <a:extLst>
              <a:ext uri="{FF2B5EF4-FFF2-40B4-BE49-F238E27FC236}">
                <a16:creationId xmlns:a16="http://schemas.microsoft.com/office/drawing/2014/main" id="{EEEB9D71-9802-ABD8-7D65-03E637DB9F96}"/>
              </a:ext>
            </a:extLst>
          </p:cNvPr>
          <p:cNvSpPr/>
          <p:nvPr/>
        </p:nvSpPr>
        <p:spPr>
          <a:xfrm>
            <a:off x="6305648" y="469116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56" name="그룹 155">
            <a:extLst>
              <a:ext uri="{FF2B5EF4-FFF2-40B4-BE49-F238E27FC236}">
                <a16:creationId xmlns:a16="http://schemas.microsoft.com/office/drawing/2014/main" id="{1877483A-A6A6-F277-4B6A-0989C2BD1006}"/>
              </a:ext>
            </a:extLst>
          </p:cNvPr>
          <p:cNvGrpSpPr/>
          <p:nvPr/>
        </p:nvGrpSpPr>
        <p:grpSpPr>
          <a:xfrm>
            <a:off x="6582605" y="4460305"/>
            <a:ext cx="244417" cy="258694"/>
            <a:chOff x="1098607" y="3056422"/>
            <a:chExt cx="244417" cy="258694"/>
          </a:xfrm>
        </p:grpSpPr>
        <p:sp>
          <p:nvSpPr>
            <p:cNvPr id="157" name="이등변 삼각형 156">
              <a:extLst>
                <a:ext uri="{FF2B5EF4-FFF2-40B4-BE49-F238E27FC236}">
                  <a16:creationId xmlns:a16="http://schemas.microsoft.com/office/drawing/2014/main" id="{23815752-8137-5F27-9567-F592FE3BFAF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8" name="그룹 157">
              <a:extLst>
                <a:ext uri="{FF2B5EF4-FFF2-40B4-BE49-F238E27FC236}">
                  <a16:creationId xmlns:a16="http://schemas.microsoft.com/office/drawing/2014/main" id="{80277D25-2193-92FA-7E1F-CFB5D8CC22F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9" name="Oval 593">
                <a:extLst>
                  <a:ext uri="{FF2B5EF4-FFF2-40B4-BE49-F238E27FC236}">
                    <a16:creationId xmlns:a16="http://schemas.microsoft.com/office/drawing/2014/main" id="{38193E56-6532-4BEE-87C7-68CAF2E89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0" name="TextBox 14">
                <a:extLst>
                  <a:ext uri="{FF2B5EF4-FFF2-40B4-BE49-F238E27FC236}">
                    <a16:creationId xmlns:a16="http://schemas.microsoft.com/office/drawing/2014/main" id="{BED0DF9F-E07C-8CB8-61E2-6D0D5C91DC7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1" name="그룹 160">
            <a:extLst>
              <a:ext uri="{FF2B5EF4-FFF2-40B4-BE49-F238E27FC236}">
                <a16:creationId xmlns:a16="http://schemas.microsoft.com/office/drawing/2014/main" id="{BF01582C-FB3A-6FD0-A1C7-B3CFC0D0B13C}"/>
              </a:ext>
            </a:extLst>
          </p:cNvPr>
          <p:cNvGrpSpPr/>
          <p:nvPr/>
        </p:nvGrpSpPr>
        <p:grpSpPr>
          <a:xfrm>
            <a:off x="7198891" y="4454911"/>
            <a:ext cx="244417" cy="258694"/>
            <a:chOff x="1098607" y="3056422"/>
            <a:chExt cx="244417" cy="258694"/>
          </a:xfrm>
        </p:grpSpPr>
        <p:sp>
          <p:nvSpPr>
            <p:cNvPr id="162" name="이등변 삼각형 161">
              <a:extLst>
                <a:ext uri="{FF2B5EF4-FFF2-40B4-BE49-F238E27FC236}">
                  <a16:creationId xmlns:a16="http://schemas.microsoft.com/office/drawing/2014/main" id="{8B98D101-0233-AF8F-5E41-9B0F045A5C6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3" name="그룹 162">
              <a:extLst>
                <a:ext uri="{FF2B5EF4-FFF2-40B4-BE49-F238E27FC236}">
                  <a16:creationId xmlns:a16="http://schemas.microsoft.com/office/drawing/2014/main" id="{3A3EE7E7-C340-24D0-E2EB-DF3FB50B10B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4" name="Oval 593">
                <a:extLst>
                  <a:ext uri="{FF2B5EF4-FFF2-40B4-BE49-F238E27FC236}">
                    <a16:creationId xmlns:a16="http://schemas.microsoft.com/office/drawing/2014/main" id="{E5426B74-B1CE-6773-9526-C10E92A76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5" name="TextBox 14">
                <a:extLst>
                  <a:ext uri="{FF2B5EF4-FFF2-40B4-BE49-F238E27FC236}">
                    <a16:creationId xmlns:a16="http://schemas.microsoft.com/office/drawing/2014/main" id="{F9319DBF-6657-5626-9A53-555DB7BD9CC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8" name="TextBox 167">
            <a:extLst>
              <a:ext uri="{FF2B5EF4-FFF2-40B4-BE49-F238E27FC236}">
                <a16:creationId xmlns:a16="http://schemas.microsoft.com/office/drawing/2014/main" id="{A99B4CFC-4AE2-2231-A9EA-3FF0316C29CA}"/>
              </a:ext>
            </a:extLst>
          </p:cNvPr>
          <p:cNvSpPr txBox="1"/>
          <p:nvPr/>
        </p:nvSpPr>
        <p:spPr>
          <a:xfrm>
            <a:off x="4051668" y="165118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DE48DEE2-E0B9-C49B-99F2-7B5920ADDE39}"/>
              </a:ext>
            </a:extLst>
          </p:cNvPr>
          <p:cNvSpPr/>
          <p:nvPr/>
        </p:nvSpPr>
        <p:spPr>
          <a:xfrm>
            <a:off x="5059209" y="4030585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711AA86C-15B5-8C0A-17D3-FFDE0D54ED9C}"/>
              </a:ext>
            </a:extLst>
          </p:cNvPr>
          <p:cNvSpPr/>
          <p:nvPr/>
        </p:nvSpPr>
        <p:spPr>
          <a:xfrm>
            <a:off x="1320651" y="164810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4" name="사각형: 둥근 모서리 173">
            <a:extLst>
              <a:ext uri="{FF2B5EF4-FFF2-40B4-BE49-F238E27FC236}">
                <a16:creationId xmlns:a16="http://schemas.microsoft.com/office/drawing/2014/main" id="{0B404542-BF68-86D3-B751-F8982D7F3356}"/>
              </a:ext>
            </a:extLst>
          </p:cNvPr>
          <p:cNvSpPr/>
          <p:nvPr/>
        </p:nvSpPr>
        <p:spPr>
          <a:xfrm>
            <a:off x="2406573" y="164831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75" name="사각형: 둥근 모서리 174">
            <a:extLst>
              <a:ext uri="{FF2B5EF4-FFF2-40B4-BE49-F238E27FC236}">
                <a16:creationId xmlns:a16="http://schemas.microsoft.com/office/drawing/2014/main" id="{98A2BF7B-8E1D-7DD4-D312-69AD9E4E6F2A}"/>
              </a:ext>
            </a:extLst>
          </p:cNvPr>
          <p:cNvSpPr/>
          <p:nvPr/>
        </p:nvSpPr>
        <p:spPr>
          <a:xfrm>
            <a:off x="2243611" y="314154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1" name="사각형: 둥근 모서리 180">
            <a:extLst>
              <a:ext uri="{FF2B5EF4-FFF2-40B4-BE49-F238E27FC236}">
                <a16:creationId xmlns:a16="http://schemas.microsoft.com/office/drawing/2014/main" id="{70B60A70-493A-79E2-7D23-997572C2F6B7}"/>
              </a:ext>
            </a:extLst>
          </p:cNvPr>
          <p:cNvSpPr/>
          <p:nvPr/>
        </p:nvSpPr>
        <p:spPr>
          <a:xfrm>
            <a:off x="1320363" y="3492157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EFB22E10-6AE7-7CB3-3E74-6BA3BB13BDB3}"/>
              </a:ext>
            </a:extLst>
          </p:cNvPr>
          <p:cNvSpPr/>
          <p:nvPr/>
        </p:nvSpPr>
        <p:spPr>
          <a:xfrm>
            <a:off x="1320602" y="3919978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83" name="사각형: 둥근 모서리 182">
            <a:extLst>
              <a:ext uri="{FF2B5EF4-FFF2-40B4-BE49-F238E27FC236}">
                <a16:creationId xmlns:a16="http://schemas.microsoft.com/office/drawing/2014/main" id="{C9AA163C-8A1F-6553-35EE-6B878B9E3F49}"/>
              </a:ext>
            </a:extLst>
          </p:cNvPr>
          <p:cNvSpPr/>
          <p:nvPr/>
        </p:nvSpPr>
        <p:spPr>
          <a:xfrm>
            <a:off x="1320363" y="430629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7" name="그림 186" descr="렌치, 도구이(가) 표시된 사진&#10;&#10;자동 생성된 설명">
            <a:extLst>
              <a:ext uri="{FF2B5EF4-FFF2-40B4-BE49-F238E27FC236}">
                <a16:creationId xmlns:a16="http://schemas.microsoft.com/office/drawing/2014/main" id="{7A119E71-A94D-1139-2C56-76AE60EE616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3301" y="4338215"/>
            <a:ext cx="195806" cy="193744"/>
          </a:xfrm>
          <a:prstGeom prst="rect">
            <a:avLst/>
          </a:prstGeom>
        </p:spPr>
      </p:pic>
      <p:sp>
        <p:nvSpPr>
          <p:cNvPr id="188" name="사각형: 둥근 모서리 187">
            <a:extLst>
              <a:ext uri="{FF2B5EF4-FFF2-40B4-BE49-F238E27FC236}">
                <a16:creationId xmlns:a16="http://schemas.microsoft.com/office/drawing/2014/main" id="{942247D1-4EA6-315B-E314-75D258DE35DE}"/>
              </a:ext>
            </a:extLst>
          </p:cNvPr>
          <p:cNvSpPr/>
          <p:nvPr/>
        </p:nvSpPr>
        <p:spPr>
          <a:xfrm>
            <a:off x="2546545" y="430198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9" name="그림 188" descr="렌치, 도구이(가) 표시된 사진&#10;&#10;자동 생성된 설명">
            <a:extLst>
              <a:ext uri="{FF2B5EF4-FFF2-40B4-BE49-F238E27FC236}">
                <a16:creationId xmlns:a16="http://schemas.microsoft.com/office/drawing/2014/main" id="{C1AD5538-A565-A25A-D11A-8C42DF85EE1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9483" y="4325522"/>
            <a:ext cx="195806" cy="193744"/>
          </a:xfrm>
          <a:prstGeom prst="rect">
            <a:avLst/>
          </a:prstGeom>
        </p:spPr>
      </p:pic>
      <p:sp>
        <p:nvSpPr>
          <p:cNvPr id="190" name="TextBox 189">
            <a:extLst>
              <a:ext uri="{FF2B5EF4-FFF2-40B4-BE49-F238E27FC236}">
                <a16:creationId xmlns:a16="http://schemas.microsoft.com/office/drawing/2014/main" id="{1558B026-3915-9353-26BB-33D891C141E8}"/>
              </a:ext>
            </a:extLst>
          </p:cNvPr>
          <p:cNvSpPr txBox="1"/>
          <p:nvPr/>
        </p:nvSpPr>
        <p:spPr>
          <a:xfrm>
            <a:off x="2315277" y="4303538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91" name="사각형: 둥근 모서리 190">
            <a:extLst>
              <a:ext uri="{FF2B5EF4-FFF2-40B4-BE49-F238E27FC236}">
                <a16:creationId xmlns:a16="http://schemas.microsoft.com/office/drawing/2014/main" id="{DC43BBF7-8BF0-71EC-A567-0111D90E9E4C}"/>
              </a:ext>
            </a:extLst>
          </p:cNvPr>
          <p:cNvSpPr/>
          <p:nvPr/>
        </p:nvSpPr>
        <p:spPr>
          <a:xfrm>
            <a:off x="1320651" y="479272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2" name="직사각형 191">
            <a:extLst>
              <a:ext uri="{FF2B5EF4-FFF2-40B4-BE49-F238E27FC236}">
                <a16:creationId xmlns:a16="http://schemas.microsoft.com/office/drawing/2014/main" id="{5DDC95B3-098A-14ED-2CDB-B2DBEE852463}"/>
              </a:ext>
            </a:extLst>
          </p:cNvPr>
          <p:cNvSpPr/>
          <p:nvPr/>
        </p:nvSpPr>
        <p:spPr>
          <a:xfrm>
            <a:off x="8080312" y="3806046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4AB18A2-2EFA-1D81-11F1-001570260FF3}"/>
              </a:ext>
            </a:extLst>
          </p:cNvPr>
          <p:cNvSpPr txBox="1"/>
          <p:nvPr/>
        </p:nvSpPr>
        <p:spPr>
          <a:xfrm>
            <a:off x="8190435" y="3912392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쇼핑몰 검색</a:t>
            </a:r>
          </a:p>
        </p:txBody>
      </p:sp>
      <p:sp>
        <p:nvSpPr>
          <p:cNvPr id="194" name="곱하기 기호 193">
            <a:extLst>
              <a:ext uri="{FF2B5EF4-FFF2-40B4-BE49-F238E27FC236}">
                <a16:creationId xmlns:a16="http://schemas.microsoft.com/office/drawing/2014/main" id="{22DA0E00-19B2-F890-1FFE-C9E945BA73AC}"/>
              </a:ext>
            </a:extLst>
          </p:cNvPr>
          <p:cNvSpPr/>
          <p:nvPr/>
        </p:nvSpPr>
        <p:spPr>
          <a:xfrm>
            <a:off x="10637485" y="3888301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9DC7B950-34AD-EFB3-9106-970B8E92A12C}"/>
              </a:ext>
            </a:extLst>
          </p:cNvPr>
          <p:cNvSpPr txBox="1"/>
          <p:nvPr/>
        </p:nvSpPr>
        <p:spPr>
          <a:xfrm>
            <a:off x="8156948" y="4293356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sp>
        <p:nvSpPr>
          <p:cNvPr id="196" name="사각형: 둥근 모서리 195">
            <a:extLst>
              <a:ext uri="{FF2B5EF4-FFF2-40B4-BE49-F238E27FC236}">
                <a16:creationId xmlns:a16="http://schemas.microsoft.com/office/drawing/2014/main" id="{264FFF9B-4E23-5357-CFC7-A54700BE4926}"/>
              </a:ext>
            </a:extLst>
          </p:cNvPr>
          <p:cNvSpPr/>
          <p:nvPr/>
        </p:nvSpPr>
        <p:spPr>
          <a:xfrm>
            <a:off x="10244056" y="466580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97" name="직선 연결선 196">
            <a:extLst>
              <a:ext uri="{FF2B5EF4-FFF2-40B4-BE49-F238E27FC236}">
                <a16:creationId xmlns:a16="http://schemas.microsoft.com/office/drawing/2014/main" id="{7D5A6B0F-845C-B90C-C059-547891B610AF}"/>
              </a:ext>
            </a:extLst>
          </p:cNvPr>
          <p:cNvCxnSpPr>
            <a:cxnSpLocks/>
          </p:cNvCxnSpPr>
          <p:nvPr/>
        </p:nvCxnSpPr>
        <p:spPr>
          <a:xfrm>
            <a:off x="8214748" y="5019513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98" name="TextBox 197">
            <a:extLst>
              <a:ext uri="{FF2B5EF4-FFF2-40B4-BE49-F238E27FC236}">
                <a16:creationId xmlns:a16="http://schemas.microsoft.com/office/drawing/2014/main" id="{1408F76B-C7E7-BD32-EAFD-E13B2E4ADB42}"/>
              </a:ext>
            </a:extLst>
          </p:cNvPr>
          <p:cNvSpPr txBox="1"/>
          <p:nvPr/>
        </p:nvSpPr>
        <p:spPr>
          <a:xfrm>
            <a:off x="8190071" y="5024408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r>
              <a:rPr lang="en-US" altLang="ko-KR" sz="900"/>
              <a:t>          </a:t>
            </a:r>
            <a:r>
              <a:rPr lang="ko-KR" altLang="en-US" sz="900"/>
              <a:t>쇼핑몰 코드</a:t>
            </a:r>
            <a:endParaRPr lang="en-US" altLang="ko-KR" sz="900"/>
          </a:p>
        </p:txBody>
      </p:sp>
      <p:cxnSp>
        <p:nvCxnSpPr>
          <p:cNvPr id="199" name="직선 연결선 198">
            <a:extLst>
              <a:ext uri="{FF2B5EF4-FFF2-40B4-BE49-F238E27FC236}">
                <a16:creationId xmlns:a16="http://schemas.microsoft.com/office/drawing/2014/main" id="{FF8801A8-9DFE-D11C-E9E0-B5E2993F3A98}"/>
              </a:ext>
            </a:extLst>
          </p:cNvPr>
          <p:cNvCxnSpPr>
            <a:cxnSpLocks/>
          </p:cNvCxnSpPr>
          <p:nvPr/>
        </p:nvCxnSpPr>
        <p:spPr>
          <a:xfrm>
            <a:off x="8214748" y="5325429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3D07A689-8BFC-376A-B851-B0CDF2BFCB3F}"/>
              </a:ext>
            </a:extLst>
          </p:cNvPr>
          <p:cNvSpPr txBox="1"/>
          <p:nvPr/>
        </p:nvSpPr>
        <p:spPr>
          <a:xfrm>
            <a:off x="8180834" y="5328539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고향뜨락</a:t>
            </a:r>
            <a:r>
              <a:rPr lang="ko-KR" altLang="en-US" sz="900"/>
              <a:t>              </a:t>
            </a:r>
            <a:r>
              <a:rPr lang="en-US" altLang="ko-KR" sz="900"/>
              <a:t>SHOP_FD_001</a:t>
            </a:r>
          </a:p>
        </p:txBody>
      </p:sp>
      <p:sp>
        <p:nvSpPr>
          <p:cNvPr id="201" name="사각형: 둥근 모서리 200">
            <a:extLst>
              <a:ext uri="{FF2B5EF4-FFF2-40B4-BE49-F238E27FC236}">
                <a16:creationId xmlns:a16="http://schemas.microsoft.com/office/drawing/2014/main" id="{863E1415-A089-7518-F58A-6F7FAAAB6093}"/>
              </a:ext>
            </a:extLst>
          </p:cNvPr>
          <p:cNvSpPr/>
          <p:nvPr/>
        </p:nvSpPr>
        <p:spPr>
          <a:xfrm>
            <a:off x="8938852" y="431897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02" name="사각형: 둥근 모서리 201">
            <a:extLst>
              <a:ext uri="{FF2B5EF4-FFF2-40B4-BE49-F238E27FC236}">
                <a16:creationId xmlns:a16="http://schemas.microsoft.com/office/drawing/2014/main" id="{C397795D-36CF-B8B7-5F25-4040AAC9496A}"/>
              </a:ext>
            </a:extLst>
          </p:cNvPr>
          <p:cNvSpPr/>
          <p:nvPr/>
        </p:nvSpPr>
        <p:spPr>
          <a:xfrm>
            <a:off x="8940008" y="459474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cxnSp>
        <p:nvCxnSpPr>
          <p:cNvPr id="203" name="직선 연결선 202">
            <a:extLst>
              <a:ext uri="{FF2B5EF4-FFF2-40B4-BE49-F238E27FC236}">
                <a16:creationId xmlns:a16="http://schemas.microsoft.com/office/drawing/2014/main" id="{4F685BE5-C0CF-9DCC-130E-A662AE7CB538}"/>
              </a:ext>
            </a:extLst>
          </p:cNvPr>
          <p:cNvCxnSpPr>
            <a:cxnSpLocks/>
          </p:cNvCxnSpPr>
          <p:nvPr/>
        </p:nvCxnSpPr>
        <p:spPr>
          <a:xfrm>
            <a:off x="8214748" y="6031099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04" name="사각형: 둥근 모서리 203">
            <a:extLst>
              <a:ext uri="{FF2B5EF4-FFF2-40B4-BE49-F238E27FC236}">
                <a16:creationId xmlns:a16="http://schemas.microsoft.com/office/drawing/2014/main" id="{91D4AD45-DAF5-CBCA-C7A9-8982D8CF058A}"/>
              </a:ext>
            </a:extLst>
          </p:cNvPr>
          <p:cNvSpPr/>
          <p:nvPr/>
        </p:nvSpPr>
        <p:spPr>
          <a:xfrm>
            <a:off x="10285324" y="61161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선택</a:t>
            </a:r>
          </a:p>
        </p:txBody>
      </p:sp>
      <p:sp>
        <p:nvSpPr>
          <p:cNvPr id="205" name="사각형: 둥근 모서리 204">
            <a:extLst>
              <a:ext uri="{FF2B5EF4-FFF2-40B4-BE49-F238E27FC236}">
                <a16:creationId xmlns:a16="http://schemas.microsoft.com/office/drawing/2014/main" id="{9AEE8991-35DE-B7D5-438D-C74FF3CEEF11}"/>
              </a:ext>
            </a:extLst>
          </p:cNvPr>
          <p:cNvSpPr/>
          <p:nvPr/>
        </p:nvSpPr>
        <p:spPr>
          <a:xfrm>
            <a:off x="9548883" y="6116112"/>
            <a:ext cx="67427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전체선택</a:t>
            </a:r>
          </a:p>
        </p:txBody>
      </p:sp>
      <p:grpSp>
        <p:nvGrpSpPr>
          <p:cNvPr id="206" name="그룹 205">
            <a:extLst>
              <a:ext uri="{FF2B5EF4-FFF2-40B4-BE49-F238E27FC236}">
                <a16:creationId xmlns:a16="http://schemas.microsoft.com/office/drawing/2014/main" id="{BB539B27-9BD4-EC81-B857-A54F6CFC2CC5}"/>
              </a:ext>
            </a:extLst>
          </p:cNvPr>
          <p:cNvGrpSpPr/>
          <p:nvPr/>
        </p:nvGrpSpPr>
        <p:grpSpPr>
          <a:xfrm>
            <a:off x="9500720" y="5896598"/>
            <a:ext cx="244417" cy="258694"/>
            <a:chOff x="1098607" y="3056422"/>
            <a:chExt cx="244417" cy="258694"/>
          </a:xfrm>
        </p:grpSpPr>
        <p:sp>
          <p:nvSpPr>
            <p:cNvPr id="207" name="이등변 삼각형 206">
              <a:extLst>
                <a:ext uri="{FF2B5EF4-FFF2-40B4-BE49-F238E27FC236}">
                  <a16:creationId xmlns:a16="http://schemas.microsoft.com/office/drawing/2014/main" id="{559C3B84-E259-5B6C-9631-454926A8536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8" name="그룹 207">
              <a:extLst>
                <a:ext uri="{FF2B5EF4-FFF2-40B4-BE49-F238E27FC236}">
                  <a16:creationId xmlns:a16="http://schemas.microsoft.com/office/drawing/2014/main" id="{A91EB53C-0DEE-3A4A-2A60-149045FDE9B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09" name="Oval 593">
                <a:extLst>
                  <a:ext uri="{FF2B5EF4-FFF2-40B4-BE49-F238E27FC236}">
                    <a16:creationId xmlns:a16="http://schemas.microsoft.com/office/drawing/2014/main" id="{9DBAC060-FB51-7E6D-F033-BD2FA915A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0" name="TextBox 14">
                <a:extLst>
                  <a:ext uri="{FF2B5EF4-FFF2-40B4-BE49-F238E27FC236}">
                    <a16:creationId xmlns:a16="http://schemas.microsoft.com/office/drawing/2014/main" id="{D17E3A17-F90F-85A4-AD0E-A3E3E271B31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11" name="그룹 210">
            <a:extLst>
              <a:ext uri="{FF2B5EF4-FFF2-40B4-BE49-F238E27FC236}">
                <a16:creationId xmlns:a16="http://schemas.microsoft.com/office/drawing/2014/main" id="{6F5E841E-2186-6F0A-AA53-366ACC7384ED}"/>
              </a:ext>
            </a:extLst>
          </p:cNvPr>
          <p:cNvGrpSpPr/>
          <p:nvPr/>
        </p:nvGrpSpPr>
        <p:grpSpPr>
          <a:xfrm>
            <a:off x="10248530" y="5896598"/>
            <a:ext cx="244417" cy="258694"/>
            <a:chOff x="1098607" y="3056422"/>
            <a:chExt cx="244417" cy="258694"/>
          </a:xfrm>
        </p:grpSpPr>
        <p:sp>
          <p:nvSpPr>
            <p:cNvPr id="212" name="이등변 삼각형 211">
              <a:extLst>
                <a:ext uri="{FF2B5EF4-FFF2-40B4-BE49-F238E27FC236}">
                  <a16:creationId xmlns:a16="http://schemas.microsoft.com/office/drawing/2014/main" id="{A862C520-0363-D0A2-8822-47F034C3A81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3" name="그룹 212">
              <a:extLst>
                <a:ext uri="{FF2B5EF4-FFF2-40B4-BE49-F238E27FC236}">
                  <a16:creationId xmlns:a16="http://schemas.microsoft.com/office/drawing/2014/main" id="{12AC62A7-FE95-4E51-9D89-A1D83D2CD73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15" name="Oval 593">
                <a:extLst>
                  <a:ext uri="{FF2B5EF4-FFF2-40B4-BE49-F238E27FC236}">
                    <a16:creationId xmlns:a16="http://schemas.microsoft.com/office/drawing/2014/main" id="{ED23B93A-A79D-83C8-940E-299DE6A09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6" name="TextBox 14">
                <a:extLst>
                  <a:ext uri="{FF2B5EF4-FFF2-40B4-BE49-F238E27FC236}">
                    <a16:creationId xmlns:a16="http://schemas.microsoft.com/office/drawing/2014/main" id="{8371D9B8-33B0-1EB1-29BE-7B0818CD6D3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18" name="TextBox 217">
            <a:extLst>
              <a:ext uri="{FF2B5EF4-FFF2-40B4-BE49-F238E27FC236}">
                <a16:creationId xmlns:a16="http://schemas.microsoft.com/office/drawing/2014/main" id="{727986F7-520C-CB20-70D3-D339904239B4}"/>
              </a:ext>
            </a:extLst>
          </p:cNvPr>
          <p:cNvSpPr txBox="1"/>
          <p:nvPr/>
        </p:nvSpPr>
        <p:spPr>
          <a:xfrm>
            <a:off x="254390" y="385367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F1035091-50FC-0D37-884E-E8941A5DD669}"/>
              </a:ext>
            </a:extLst>
          </p:cNvPr>
          <p:cNvSpPr txBox="1"/>
          <p:nvPr/>
        </p:nvSpPr>
        <p:spPr>
          <a:xfrm>
            <a:off x="260790" y="429274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20" name="사각형: 둥근 모서리 219">
            <a:extLst>
              <a:ext uri="{FF2B5EF4-FFF2-40B4-BE49-F238E27FC236}">
                <a16:creationId xmlns:a16="http://schemas.microsoft.com/office/drawing/2014/main" id="{CBBD5EAF-6253-7C61-3539-60599E896EEC}"/>
              </a:ext>
            </a:extLst>
          </p:cNvPr>
          <p:cNvSpPr/>
          <p:nvPr/>
        </p:nvSpPr>
        <p:spPr>
          <a:xfrm>
            <a:off x="5067151" y="170220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21" name="그림 220" descr="렌치, 도구이(가) 표시된 사진&#10;&#10;자동 생성된 설명">
            <a:extLst>
              <a:ext uri="{FF2B5EF4-FFF2-40B4-BE49-F238E27FC236}">
                <a16:creationId xmlns:a16="http://schemas.microsoft.com/office/drawing/2014/main" id="{5322B2B2-26BF-49E4-3B2B-1FD36F8F41A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0089" y="1725738"/>
            <a:ext cx="195806" cy="193744"/>
          </a:xfrm>
          <a:prstGeom prst="rect">
            <a:avLst/>
          </a:prstGeom>
        </p:spPr>
      </p:pic>
      <p:sp>
        <p:nvSpPr>
          <p:cNvPr id="222" name="사각형: 둥근 모서리 221">
            <a:extLst>
              <a:ext uri="{FF2B5EF4-FFF2-40B4-BE49-F238E27FC236}">
                <a16:creationId xmlns:a16="http://schemas.microsoft.com/office/drawing/2014/main" id="{2D2FE951-1644-132B-619E-8601268BA6A7}"/>
              </a:ext>
            </a:extLst>
          </p:cNvPr>
          <p:cNvSpPr/>
          <p:nvPr/>
        </p:nvSpPr>
        <p:spPr>
          <a:xfrm>
            <a:off x="6293333" y="169790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23" name="그림 222" descr="렌치, 도구이(가) 표시된 사진&#10;&#10;자동 생성된 설명">
            <a:extLst>
              <a:ext uri="{FF2B5EF4-FFF2-40B4-BE49-F238E27FC236}">
                <a16:creationId xmlns:a16="http://schemas.microsoft.com/office/drawing/2014/main" id="{D1CAD9D8-9DC7-62E2-3449-9687A67FC027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6271" y="1729823"/>
            <a:ext cx="195806" cy="193744"/>
          </a:xfrm>
          <a:prstGeom prst="rect">
            <a:avLst/>
          </a:prstGeom>
        </p:spPr>
      </p:pic>
      <p:sp>
        <p:nvSpPr>
          <p:cNvPr id="224" name="TextBox 223">
            <a:extLst>
              <a:ext uri="{FF2B5EF4-FFF2-40B4-BE49-F238E27FC236}">
                <a16:creationId xmlns:a16="http://schemas.microsoft.com/office/drawing/2014/main" id="{04B0ACE1-F72E-044A-ED3B-79FFA87F19BA}"/>
              </a:ext>
            </a:extLst>
          </p:cNvPr>
          <p:cNvSpPr txBox="1"/>
          <p:nvPr/>
        </p:nvSpPr>
        <p:spPr>
          <a:xfrm>
            <a:off x="6062065" y="1699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225" name="사각형: 둥근 모서리 224">
            <a:extLst>
              <a:ext uri="{FF2B5EF4-FFF2-40B4-BE49-F238E27FC236}">
                <a16:creationId xmlns:a16="http://schemas.microsoft.com/office/drawing/2014/main" id="{5E2DC0AB-4815-7C25-4FD7-388077826E50}"/>
              </a:ext>
            </a:extLst>
          </p:cNvPr>
          <p:cNvSpPr/>
          <p:nvPr/>
        </p:nvSpPr>
        <p:spPr>
          <a:xfrm>
            <a:off x="5063403" y="217788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쇼핑몰 선택</a:t>
            </a:r>
          </a:p>
        </p:txBody>
      </p:sp>
      <p:sp>
        <p:nvSpPr>
          <p:cNvPr id="226" name="사각형: 둥근 모서리 225">
            <a:extLst>
              <a:ext uri="{FF2B5EF4-FFF2-40B4-BE49-F238E27FC236}">
                <a16:creationId xmlns:a16="http://schemas.microsoft.com/office/drawing/2014/main" id="{79BDDBCE-7BD6-B131-F806-FFB022508744}"/>
              </a:ext>
            </a:extLst>
          </p:cNvPr>
          <p:cNvSpPr/>
          <p:nvPr/>
        </p:nvSpPr>
        <p:spPr>
          <a:xfrm>
            <a:off x="6149325" y="217809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선택</a:t>
            </a:r>
          </a:p>
        </p:txBody>
      </p:sp>
      <p:pic>
        <p:nvPicPr>
          <p:cNvPr id="227" name="그래픽 226" descr="돋보기 단색으로 채워진">
            <a:extLst>
              <a:ext uri="{FF2B5EF4-FFF2-40B4-BE49-F238E27FC236}">
                <a16:creationId xmlns:a16="http://schemas.microsoft.com/office/drawing/2014/main" id="{5F6A1CCE-16CC-5111-D91F-A1C436F6685B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864515" y="2216962"/>
            <a:ext cx="145373" cy="147683"/>
          </a:xfrm>
          <a:prstGeom prst="rect">
            <a:avLst/>
          </a:prstGeom>
        </p:spPr>
      </p:pic>
      <p:pic>
        <p:nvPicPr>
          <p:cNvPr id="228" name="그래픽 227" descr="돋보기 단색으로 채워진">
            <a:extLst>
              <a:ext uri="{FF2B5EF4-FFF2-40B4-BE49-F238E27FC236}">
                <a16:creationId xmlns:a16="http://schemas.microsoft.com/office/drawing/2014/main" id="{A9E0C8A6-1667-5831-810F-A6AA2A88E2BB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6948676" y="2218972"/>
            <a:ext cx="145373" cy="147683"/>
          </a:xfrm>
          <a:prstGeom prst="rect">
            <a:avLst/>
          </a:prstGeom>
        </p:spPr>
      </p:pic>
      <p:sp>
        <p:nvSpPr>
          <p:cNvPr id="229" name="직사각형 228">
            <a:extLst>
              <a:ext uri="{FF2B5EF4-FFF2-40B4-BE49-F238E27FC236}">
                <a16:creationId xmlns:a16="http://schemas.microsoft.com/office/drawing/2014/main" id="{0B062725-0418-8527-AF4F-FAA815160593}"/>
              </a:ext>
            </a:extLst>
          </p:cNvPr>
          <p:cNvSpPr/>
          <p:nvPr/>
        </p:nvSpPr>
        <p:spPr>
          <a:xfrm>
            <a:off x="5062255" y="2529961"/>
            <a:ext cx="2231203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B1CC97A6-9D2B-71CE-654C-661DC1371B8E}"/>
              </a:ext>
            </a:extLst>
          </p:cNvPr>
          <p:cNvSpPr txBox="1"/>
          <p:nvPr/>
        </p:nvSpPr>
        <p:spPr>
          <a:xfrm>
            <a:off x="5073618" y="2580386"/>
            <a:ext cx="215098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고향뜨락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중소기업명품마루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a, b, c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D8C0D03-015D-9EF1-D262-7EB0B1BE33AA}"/>
              </a:ext>
            </a:extLst>
          </p:cNvPr>
          <p:cNvSpPr txBox="1"/>
          <p:nvPr/>
        </p:nvSpPr>
        <p:spPr>
          <a:xfrm>
            <a:off x="4045960" y="221696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961B6BBA-63C0-FD9D-9211-CA00F21ED0F0}"/>
              </a:ext>
            </a:extLst>
          </p:cNvPr>
          <p:cNvSpPr txBox="1"/>
          <p:nvPr/>
        </p:nvSpPr>
        <p:spPr>
          <a:xfrm>
            <a:off x="4053329" y="303106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5B563E1A-24CA-210F-59CE-4585E9E01272}"/>
              </a:ext>
            </a:extLst>
          </p:cNvPr>
          <p:cNvSpPr txBox="1"/>
          <p:nvPr/>
        </p:nvSpPr>
        <p:spPr>
          <a:xfrm>
            <a:off x="4053329" y="397792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cxnSp>
        <p:nvCxnSpPr>
          <p:cNvPr id="234" name="직선 화살표 연결선 233">
            <a:extLst>
              <a:ext uri="{FF2B5EF4-FFF2-40B4-BE49-F238E27FC236}">
                <a16:creationId xmlns:a16="http://schemas.microsoft.com/office/drawing/2014/main" id="{48F7D241-692B-ECE7-63F2-E096A43E10B6}"/>
              </a:ext>
            </a:extLst>
          </p:cNvPr>
          <p:cNvCxnSpPr>
            <a:cxnSpLocks/>
            <a:stCxn id="227" idx="3"/>
          </p:cNvCxnSpPr>
          <p:nvPr/>
        </p:nvCxnSpPr>
        <p:spPr>
          <a:xfrm>
            <a:off x="6009888" y="2290804"/>
            <a:ext cx="2119802" cy="180524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35" name="TextBox 234">
            <a:extLst>
              <a:ext uri="{FF2B5EF4-FFF2-40B4-BE49-F238E27FC236}">
                <a16:creationId xmlns:a16="http://schemas.microsoft.com/office/drawing/2014/main" id="{47C263D6-A83C-6588-A0DA-2789F6F63813}"/>
              </a:ext>
            </a:extLst>
          </p:cNvPr>
          <p:cNvSpPr txBox="1"/>
          <p:nvPr/>
        </p:nvSpPr>
        <p:spPr>
          <a:xfrm>
            <a:off x="262246" y="470345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34E4EF6B-B0E9-23BB-4B5B-3AF602069C7D}"/>
              </a:ext>
            </a:extLst>
          </p:cNvPr>
          <p:cNvSpPr txBox="1"/>
          <p:nvPr/>
        </p:nvSpPr>
        <p:spPr>
          <a:xfrm>
            <a:off x="263958" y="346870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37" name="사각형: 둥근 모서리 236">
            <a:extLst>
              <a:ext uri="{FF2B5EF4-FFF2-40B4-BE49-F238E27FC236}">
                <a16:creationId xmlns:a16="http://schemas.microsoft.com/office/drawing/2014/main" id="{77AAC195-6CF6-8505-B01C-1B342C887567}"/>
              </a:ext>
            </a:extLst>
          </p:cNvPr>
          <p:cNvSpPr/>
          <p:nvPr/>
        </p:nvSpPr>
        <p:spPr>
          <a:xfrm>
            <a:off x="2243911" y="247339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127D13BB-956D-F9D0-1333-BD7CBD7BBC14}"/>
              </a:ext>
            </a:extLst>
          </p:cNvPr>
          <p:cNvSpPr txBox="1"/>
          <p:nvPr/>
        </p:nvSpPr>
        <p:spPr>
          <a:xfrm>
            <a:off x="309128" y="3513443"/>
            <a:ext cx="1097586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쿠폰 설명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 조건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다운로드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다운로드 </a:t>
            </a:r>
            <a:endParaRPr lang="en-US" altLang="ko-KR" sz="900"/>
          </a:p>
          <a:p>
            <a:r>
              <a:rPr lang="ko-KR" altLang="en-US" sz="900"/>
              <a:t>제한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중복 적용</a:t>
            </a:r>
            <a:endParaRPr lang="en-US" altLang="ko-KR" sz="900"/>
          </a:p>
        </p:txBody>
      </p:sp>
      <p:sp>
        <p:nvSpPr>
          <p:cNvPr id="239" name="Box">
            <a:extLst>
              <a:ext uri="{FF2B5EF4-FFF2-40B4-BE49-F238E27FC236}">
                <a16:creationId xmlns:a16="http://schemas.microsoft.com/office/drawing/2014/main" id="{5172024F-D2E0-62C4-0463-10D6899A9BD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2174" y="209997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78B600FC-24AD-3E61-FF3B-437EE9B0117D}"/>
              </a:ext>
            </a:extLst>
          </p:cNvPr>
          <p:cNvSpPr txBox="1"/>
          <p:nvPr/>
        </p:nvSpPr>
        <p:spPr>
          <a:xfrm>
            <a:off x="1419474" y="2053610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정액 할인</a:t>
            </a:r>
          </a:p>
        </p:txBody>
      </p:sp>
      <p:pic>
        <p:nvPicPr>
          <p:cNvPr id="241" name="그래픽 240" descr="확인 표시 단색으로 채워진">
            <a:extLst>
              <a:ext uri="{FF2B5EF4-FFF2-40B4-BE49-F238E27FC236}">
                <a16:creationId xmlns:a16="http://schemas.microsoft.com/office/drawing/2014/main" id="{127CE21E-DE54-E157-0FFD-E8767623FF78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345101" y="2096018"/>
            <a:ext cx="82916" cy="126261"/>
          </a:xfrm>
          <a:prstGeom prst="rect">
            <a:avLst/>
          </a:prstGeom>
        </p:spPr>
      </p:pic>
      <p:sp>
        <p:nvSpPr>
          <p:cNvPr id="242" name="Box">
            <a:extLst>
              <a:ext uri="{FF2B5EF4-FFF2-40B4-BE49-F238E27FC236}">
                <a16:creationId xmlns:a16="http://schemas.microsoft.com/office/drawing/2014/main" id="{DC255ACA-9255-63C0-79E3-608327009D8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03127" y="209997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2A6D2131-3117-661F-C373-4D07B2D5D522}"/>
              </a:ext>
            </a:extLst>
          </p:cNvPr>
          <p:cNvSpPr txBox="1"/>
          <p:nvPr/>
        </p:nvSpPr>
        <p:spPr>
          <a:xfrm>
            <a:off x="2200427" y="2053610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정률 할인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57730FB6-0CFB-5F0E-4002-EEB957522852}"/>
              </a:ext>
            </a:extLst>
          </p:cNvPr>
          <p:cNvSpPr txBox="1"/>
          <p:nvPr/>
        </p:nvSpPr>
        <p:spPr>
          <a:xfrm>
            <a:off x="269839" y="202150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F603FCBE-887C-9BB7-0F38-6E6D7168582A}"/>
              </a:ext>
            </a:extLst>
          </p:cNvPr>
          <p:cNvSpPr txBox="1"/>
          <p:nvPr/>
        </p:nvSpPr>
        <p:spPr>
          <a:xfrm>
            <a:off x="1226333" y="2473770"/>
            <a:ext cx="98213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제한</a:t>
            </a:r>
            <a:r>
              <a:rPr lang="en-US" altLang="ko-KR" sz="900"/>
              <a:t>(</a:t>
            </a:r>
            <a:r>
              <a:rPr lang="ko-KR" altLang="en-US" sz="900"/>
              <a:t>최대</a:t>
            </a:r>
            <a:r>
              <a:rPr lang="en-US" altLang="ko-KR" sz="900"/>
              <a:t>)</a:t>
            </a:r>
          </a:p>
        </p:txBody>
      </p:sp>
      <p:sp>
        <p:nvSpPr>
          <p:cNvPr id="247" name="직사각형 246">
            <a:extLst>
              <a:ext uri="{FF2B5EF4-FFF2-40B4-BE49-F238E27FC236}">
                <a16:creationId xmlns:a16="http://schemas.microsoft.com/office/drawing/2014/main" id="{12915B5C-0680-343B-7DDB-AEA26195A630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248" name="직선 연결선 247">
            <a:extLst>
              <a:ext uri="{FF2B5EF4-FFF2-40B4-BE49-F238E27FC236}">
                <a16:creationId xmlns:a16="http://schemas.microsoft.com/office/drawing/2014/main" id="{E0F09148-27A1-CADF-8A85-5CE2C9C2AB30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9" name="직사각형 248">
            <a:extLst>
              <a:ext uri="{FF2B5EF4-FFF2-40B4-BE49-F238E27FC236}">
                <a16:creationId xmlns:a16="http://schemas.microsoft.com/office/drawing/2014/main" id="{C0834C2C-8945-F312-3B7D-60994EA2CBEC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250" name="그룹 249">
            <a:extLst>
              <a:ext uri="{FF2B5EF4-FFF2-40B4-BE49-F238E27FC236}">
                <a16:creationId xmlns:a16="http://schemas.microsoft.com/office/drawing/2014/main" id="{AD026415-69C3-6B8E-2D68-017C907B8687}"/>
              </a:ext>
            </a:extLst>
          </p:cNvPr>
          <p:cNvGrpSpPr/>
          <p:nvPr/>
        </p:nvGrpSpPr>
        <p:grpSpPr>
          <a:xfrm rot="5400000">
            <a:off x="7235066" y="263564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1" name="이등변 삼각형 250">
              <a:extLst>
                <a:ext uri="{FF2B5EF4-FFF2-40B4-BE49-F238E27FC236}">
                  <a16:creationId xmlns:a16="http://schemas.microsoft.com/office/drawing/2014/main" id="{9584D0BB-9745-353D-9663-6126C659718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2" name="Oval 593">
              <a:extLst>
                <a:ext uri="{FF2B5EF4-FFF2-40B4-BE49-F238E27FC236}">
                  <a16:creationId xmlns:a16="http://schemas.microsoft.com/office/drawing/2014/main" id="{B322B41C-95B9-D5FB-0543-774EFA8D4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253" name="Box">
            <a:extLst>
              <a:ext uri="{FF2B5EF4-FFF2-40B4-BE49-F238E27FC236}">
                <a16:creationId xmlns:a16="http://schemas.microsoft.com/office/drawing/2014/main" id="{3D887233-C683-F911-C924-8A6A5FAB83E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30212" y="5339516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33CAAB53-E438-BEB8-307B-D4F68C173C0A}"/>
              </a:ext>
            </a:extLst>
          </p:cNvPr>
          <p:cNvSpPr txBox="1"/>
          <p:nvPr/>
        </p:nvSpPr>
        <p:spPr>
          <a:xfrm>
            <a:off x="1427512" y="5293156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가능</a:t>
            </a:r>
          </a:p>
        </p:txBody>
      </p:sp>
      <p:pic>
        <p:nvPicPr>
          <p:cNvPr id="255" name="그래픽 254" descr="확인 표시 단색으로 채워진">
            <a:extLst>
              <a:ext uri="{FF2B5EF4-FFF2-40B4-BE49-F238E27FC236}">
                <a16:creationId xmlns:a16="http://schemas.microsoft.com/office/drawing/2014/main" id="{9D7C6EC4-F3FF-9A06-D343-AEA363279699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353139" y="5335564"/>
            <a:ext cx="82916" cy="126261"/>
          </a:xfrm>
          <a:prstGeom prst="rect">
            <a:avLst/>
          </a:prstGeom>
        </p:spPr>
      </p:pic>
      <p:sp>
        <p:nvSpPr>
          <p:cNvPr id="256" name="Box">
            <a:extLst>
              <a:ext uri="{FF2B5EF4-FFF2-40B4-BE49-F238E27FC236}">
                <a16:creationId xmlns:a16="http://schemas.microsoft.com/office/drawing/2014/main" id="{4DDB95B9-2DBD-6150-32F4-6EA2D513BFE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11165" y="533951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35F8C59A-A2FC-5B7F-1F6C-F56A3FB8029D}"/>
              </a:ext>
            </a:extLst>
          </p:cNvPr>
          <p:cNvSpPr txBox="1"/>
          <p:nvPr/>
        </p:nvSpPr>
        <p:spPr>
          <a:xfrm>
            <a:off x="2227515" y="5283631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불가능</a:t>
            </a:r>
          </a:p>
        </p:txBody>
      </p:sp>
      <p:sp>
        <p:nvSpPr>
          <p:cNvPr id="258" name="TextBox 257">
            <a:extLst>
              <a:ext uri="{FF2B5EF4-FFF2-40B4-BE49-F238E27FC236}">
                <a16:creationId xmlns:a16="http://schemas.microsoft.com/office/drawing/2014/main" id="{F2C52551-5C7B-0938-5FB5-A0C63DC2970F}"/>
              </a:ext>
            </a:extLst>
          </p:cNvPr>
          <p:cNvSpPr txBox="1"/>
          <p:nvPr/>
        </p:nvSpPr>
        <p:spPr>
          <a:xfrm>
            <a:off x="281870" y="525235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481C704-7C08-93D9-1C9C-C9F86B6BEA25}"/>
              </a:ext>
            </a:extLst>
          </p:cNvPr>
          <p:cNvSpPr txBox="1"/>
          <p:nvPr/>
        </p:nvSpPr>
        <p:spPr>
          <a:xfrm>
            <a:off x="7832239" y="2588620"/>
            <a:ext cx="169861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222927B2-63E9-12A2-0F6A-BF33FA103E5B}"/>
              </a:ext>
            </a:extLst>
          </p:cNvPr>
          <p:cNvSpPr/>
          <p:nvPr/>
        </p:nvSpPr>
        <p:spPr>
          <a:xfrm>
            <a:off x="8110676" y="2944266"/>
            <a:ext cx="2224490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4DAB799-BFB1-15BD-E0D8-EBD8FDA1FBD6}"/>
              </a:ext>
            </a:extLst>
          </p:cNvPr>
          <p:cNvSpPr txBox="1"/>
          <p:nvPr/>
        </p:nvSpPr>
        <p:spPr>
          <a:xfrm>
            <a:off x="8124806" y="2980219"/>
            <a:ext cx="215098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 u="sng">
                <a:solidFill>
                  <a:schemeClr val="accent1"/>
                </a:solidFill>
              </a:rPr>
              <a:t>고향뜨락</a:t>
            </a:r>
            <a:r>
              <a:rPr lang="ko-KR" altLang="en-US" sz="900" b="1">
                <a:solidFill>
                  <a:schemeClr val="accent1"/>
                </a:solidFill>
              </a:rPr>
              <a:t> </a:t>
            </a:r>
            <a:r>
              <a:rPr lang="en-US" altLang="ko-KR" sz="900" b="1">
                <a:solidFill>
                  <a:schemeClr val="accent1"/>
                </a:solidFill>
              </a:rPr>
              <a:t>X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중소기업명품마루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a, b, c</a:t>
            </a:r>
          </a:p>
        </p:txBody>
      </p:sp>
      <p:cxnSp>
        <p:nvCxnSpPr>
          <p:cNvPr id="10" name="직선 화살표 연결선 9">
            <a:extLst>
              <a:ext uri="{FF2B5EF4-FFF2-40B4-BE49-F238E27FC236}">
                <a16:creationId xmlns:a16="http://schemas.microsoft.com/office/drawing/2014/main" id="{B4BF791F-A127-59D3-B050-7C572B883FFC}"/>
              </a:ext>
            </a:extLst>
          </p:cNvPr>
          <p:cNvCxnSpPr/>
          <p:nvPr/>
        </p:nvCxnSpPr>
        <p:spPr>
          <a:xfrm>
            <a:off x="9488507" y="2473392"/>
            <a:ext cx="20832" cy="43731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TextBox 112"/>
          <p:cNvSpPr txBox="1"/>
          <p:nvPr/>
        </p:nvSpPr>
        <p:spPr>
          <a:xfrm>
            <a:off x="4279957" y="4421668"/>
            <a:ext cx="3633537" cy="8817799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/>
              <a:t>온라인몰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쿠폰 등록관리 </a:t>
            </a:r>
            <a:r>
              <a:rPr lang="en-US" altLang="ko-KR" sz="900" dirty="0"/>
              <a:t>(coupon management</a:t>
            </a:r>
            <a:r>
              <a:rPr lang="en-US" altLang="ko-KR" sz="900" dirty="0" smtClean="0"/>
              <a:t>) 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(Modify)</a:t>
            </a:r>
          </a:p>
          <a:p>
            <a:endParaRPr lang="en-US" altLang="ko-KR" sz="900" b="1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할인 유형</a:t>
            </a:r>
            <a:r>
              <a:rPr lang="en-US" altLang="ko-KR" sz="900" dirty="0" smtClean="0"/>
              <a:t>:</a:t>
            </a:r>
            <a:r>
              <a:rPr lang="ko-KR" altLang="en-US" sz="900" dirty="0"/>
              <a:t> </a:t>
            </a:r>
            <a:r>
              <a:rPr lang="en-US" altLang="ko-KR" sz="900" dirty="0"/>
              <a:t>{</a:t>
            </a:r>
            <a:r>
              <a:rPr lang="en-US" altLang="ko-KR" sz="900" dirty="0" err="1" smtClean="0"/>
              <a:t>discount_type</a:t>
            </a:r>
            <a:r>
              <a:rPr lang="en-US" altLang="ko-KR" sz="900" dirty="0" smtClean="0"/>
              <a:t>} </a:t>
            </a:r>
            <a:r>
              <a:rPr lang="en-US" altLang="ko-KR" sz="900" b="1" dirty="0"/>
              <a:t>(NEW)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radio </a:t>
            </a:r>
            <a:r>
              <a:rPr lang="en-US" altLang="ko-KR" sz="900" dirty="0"/>
              <a:t>button options: '</a:t>
            </a:r>
            <a:r>
              <a:rPr lang="en-US" altLang="ko-KR" sz="900" dirty="0" err="1"/>
              <a:t>amount',</a:t>
            </a:r>
            <a:r>
              <a:rPr lang="en-US" altLang="ko-KR" sz="900" dirty="0" err="1" smtClean="0"/>
              <a:t>'rate</a:t>
            </a:r>
            <a:r>
              <a:rPr lang="en-US" altLang="ko-KR" sz="900" dirty="0" smtClean="0"/>
              <a:t>‘ (</a:t>
            </a:r>
            <a:r>
              <a:rPr lang="ko-KR" altLang="en-US" sz="900" dirty="0" smtClean="0"/>
              <a:t>정액 할인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정률 할인</a:t>
            </a:r>
            <a:r>
              <a:rPr lang="en-US" altLang="ko-KR" sz="900" dirty="0" smtClean="0"/>
              <a:t>) – default: </a:t>
            </a:r>
            <a:r>
              <a:rPr lang="ko-KR" altLang="en-US" sz="900" dirty="0"/>
              <a:t>정액 </a:t>
            </a:r>
            <a:r>
              <a:rPr lang="ko-KR" altLang="en-US" sz="900" dirty="0" smtClean="0"/>
              <a:t>할인</a:t>
            </a:r>
            <a:r>
              <a:rPr lang="en-US" altLang="ko-KR" sz="900" dirty="0" smtClean="0"/>
              <a:t>(amount)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</a:t>
            </a:r>
            <a:r>
              <a:rPr lang="en-US" altLang="ko-KR" sz="900" dirty="0"/>
              <a:t>b) if </a:t>
            </a:r>
            <a:r>
              <a:rPr lang="ko-KR" altLang="en-US" sz="900" dirty="0"/>
              <a:t>정액 할인</a:t>
            </a:r>
            <a:r>
              <a:rPr lang="en-US" altLang="ko-KR" sz="900" dirty="0"/>
              <a:t>(amount) is selected, </a:t>
            </a:r>
            <a:r>
              <a:rPr lang="en-US" altLang="ko-KR" sz="900" dirty="0" smtClean="0"/>
              <a:t>enable </a:t>
            </a:r>
            <a:r>
              <a:rPr lang="ko-KR" altLang="en-US" sz="900" dirty="0" smtClean="0"/>
              <a:t>정액 할인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할인 금액 </a:t>
            </a:r>
            <a:r>
              <a:rPr lang="en-US" altLang="ko-KR" sz="900" dirty="0" smtClean="0"/>
              <a:t>and disable </a:t>
            </a:r>
            <a:r>
              <a:rPr lang="ko-KR" altLang="en-US" sz="900" dirty="0" smtClean="0"/>
              <a:t>정률 할인 </a:t>
            </a:r>
            <a:r>
              <a:rPr lang="en-US" altLang="ko-KR" sz="900" dirty="0" smtClean="0"/>
              <a:t>2 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if </a:t>
            </a:r>
            <a:r>
              <a:rPr lang="ko-KR" altLang="en-US" sz="900" dirty="0"/>
              <a:t>정률</a:t>
            </a:r>
            <a:r>
              <a:rPr lang="ko-KR" altLang="en-US" sz="900" dirty="0" smtClean="0"/>
              <a:t> </a:t>
            </a:r>
            <a:r>
              <a:rPr lang="ko-KR" altLang="en-US" sz="900" dirty="0"/>
              <a:t>할인</a:t>
            </a:r>
            <a:r>
              <a:rPr lang="en-US" altLang="ko-KR" sz="900" dirty="0" smtClean="0"/>
              <a:t>(</a:t>
            </a:r>
            <a:r>
              <a:rPr lang="en-US" altLang="ko-KR" sz="900" dirty="0"/>
              <a:t>'rate</a:t>
            </a:r>
            <a:r>
              <a:rPr lang="en-US" altLang="ko-KR" sz="900" dirty="0" smtClean="0"/>
              <a:t>) </a:t>
            </a:r>
            <a:r>
              <a:rPr lang="en-US" altLang="ko-KR" sz="900" dirty="0"/>
              <a:t>is selected, </a:t>
            </a:r>
            <a:r>
              <a:rPr lang="en-US" altLang="ko-KR" sz="900" dirty="0" smtClean="0"/>
              <a:t>disable </a:t>
            </a:r>
            <a:r>
              <a:rPr lang="ko-KR" altLang="en-US" sz="900" dirty="0"/>
              <a:t>정액 할인 </a:t>
            </a:r>
            <a:r>
              <a:rPr lang="en-US" altLang="ko-KR" sz="900" dirty="0"/>
              <a:t>&gt; </a:t>
            </a:r>
            <a:r>
              <a:rPr lang="ko-KR" altLang="en-US" sz="900" dirty="0"/>
              <a:t>할인 금액 </a:t>
            </a:r>
            <a:r>
              <a:rPr lang="en-US" altLang="ko-KR" sz="900" dirty="0"/>
              <a:t>and </a:t>
            </a:r>
            <a:r>
              <a:rPr lang="en-US" altLang="ko-KR" sz="900" dirty="0" smtClean="0"/>
              <a:t>enable </a:t>
            </a:r>
            <a:r>
              <a:rPr lang="ko-KR" altLang="en-US" sz="900" dirty="0"/>
              <a:t>정률 </a:t>
            </a:r>
            <a:r>
              <a:rPr lang="ko-KR" altLang="en-US" sz="900" dirty="0" smtClean="0"/>
              <a:t>할인 </a:t>
            </a:r>
            <a:r>
              <a:rPr lang="en-US" altLang="ko-KR" sz="900" dirty="0" smtClean="0"/>
              <a:t>2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fields</a:t>
            </a:r>
            <a:br>
              <a:rPr lang="en-US" altLang="ko-KR" sz="900" dirty="0" smtClean="0"/>
            </a:b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1-1) </a:t>
            </a:r>
            <a:r>
              <a:rPr lang="ko-KR" altLang="en-US" sz="900" dirty="0" smtClean="0"/>
              <a:t>정액 할인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할인 금액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discount_amount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- placeholder: ‘</a:t>
            </a:r>
            <a:r>
              <a:rPr lang="ko-KR" altLang="en-US" sz="900" dirty="0" smtClean="0"/>
              <a:t>원단위 입력</a:t>
            </a:r>
            <a:r>
              <a:rPr lang="en-US" altLang="ko-KR" sz="900" dirty="0" smtClean="0"/>
              <a:t>‘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validation: required (</a:t>
            </a:r>
            <a:r>
              <a:rPr lang="en-US" altLang="ko-KR" sz="900" dirty="0"/>
              <a:t>if amount is </a:t>
            </a:r>
            <a:r>
              <a:rPr lang="en-US" altLang="ko-KR" sz="900" dirty="0" smtClean="0"/>
              <a:t>selected), number, min (&gt;= 0)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1-2) </a:t>
            </a:r>
            <a:r>
              <a:rPr lang="ko-KR" altLang="en-US" sz="900" dirty="0" smtClean="0"/>
              <a:t>정률 할인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할인율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discount_rate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</a:t>
            </a:r>
            <a:r>
              <a:rPr lang="en-US" altLang="ko-KR" sz="900" dirty="0"/>
              <a:t>)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  - placeholder: </a:t>
            </a:r>
            <a:r>
              <a:rPr lang="en-US" altLang="ko-KR" sz="900" dirty="0" smtClean="0"/>
              <a:t>‘%</a:t>
            </a:r>
            <a:r>
              <a:rPr lang="ko-KR" altLang="en-US" sz="900" dirty="0" smtClean="0"/>
              <a:t>단위 </a:t>
            </a:r>
            <a:r>
              <a:rPr lang="ko-KR" altLang="en-US" sz="900" dirty="0"/>
              <a:t>입력</a:t>
            </a:r>
            <a:r>
              <a:rPr lang="en-US" altLang="ko-KR" sz="900" dirty="0"/>
              <a:t>‘</a:t>
            </a:r>
          </a:p>
          <a:p>
            <a:r>
              <a:rPr lang="en-US" altLang="ko-KR" sz="900" dirty="0"/>
              <a:t>      - validation: required (if 'rate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is selected), number, min (&gt;= </a:t>
            </a:r>
            <a:r>
              <a:rPr lang="en-US" altLang="ko-KR" sz="900" dirty="0" smtClean="0"/>
              <a:t>0, </a:t>
            </a:r>
            <a:r>
              <a:rPr lang="ko-KR" altLang="en-US" sz="900" dirty="0"/>
              <a:t> </a:t>
            </a:r>
            <a:r>
              <a:rPr lang="en-US" altLang="ko-KR" sz="900" dirty="0" smtClean="0"/>
              <a:t>max (&lt;= 100)</a:t>
            </a:r>
          </a:p>
          <a:p>
            <a:r>
              <a:rPr lang="en-US" altLang="ko-KR" sz="900" dirty="0"/>
              <a:t>  </a:t>
            </a:r>
            <a:r>
              <a:rPr lang="en-US" altLang="ko-KR" sz="900" dirty="0" smtClean="0"/>
              <a:t>1-3) </a:t>
            </a:r>
            <a:r>
              <a:rPr lang="ko-KR" altLang="en-US" sz="900" dirty="0" smtClean="0"/>
              <a:t>할인 제한</a:t>
            </a:r>
            <a:r>
              <a:rPr lang="en-US" altLang="ko-KR" sz="900" dirty="0" smtClean="0"/>
              <a:t>(</a:t>
            </a:r>
            <a:r>
              <a:rPr lang="ko-KR" altLang="en-US" sz="900" dirty="0" smtClean="0"/>
              <a:t>최대</a:t>
            </a:r>
            <a:r>
              <a:rPr lang="en-US" altLang="ko-KR" sz="900" dirty="0"/>
              <a:t>) : </a:t>
            </a:r>
            <a:r>
              <a:rPr lang="en-US" altLang="ko-KR" sz="900" b="1" dirty="0">
                <a:solidFill>
                  <a:srgbClr val="FF0000"/>
                </a:solidFill>
              </a:rPr>
              <a:t>{</a:t>
            </a:r>
            <a:r>
              <a:rPr lang="en-US" altLang="ko-KR" sz="900" b="1" dirty="0" err="1" smtClean="0">
                <a:solidFill>
                  <a:srgbClr val="FF0000"/>
                </a:solidFill>
              </a:rPr>
              <a:t>discount_max_amount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}</a:t>
            </a:r>
            <a:br>
              <a:rPr lang="en-US" altLang="ko-KR" sz="900" b="1" dirty="0" smtClean="0">
                <a:solidFill>
                  <a:srgbClr val="FF0000"/>
                </a:solidFill>
              </a:rPr>
            </a:br>
            <a:r>
              <a:rPr lang="en-US" altLang="ko-KR" sz="900" b="1" dirty="0" smtClean="0">
                <a:solidFill>
                  <a:srgbClr val="FF0000"/>
                </a:solidFill>
              </a:rPr>
              <a:t>    </a:t>
            </a:r>
            <a:r>
              <a:rPr lang="en-US" altLang="ko-KR" sz="900" dirty="0" smtClean="0"/>
              <a:t>a</a:t>
            </a:r>
            <a:r>
              <a:rPr lang="en-US" altLang="ko-KR" sz="900" dirty="0"/>
              <a:t>)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  - placeholder: ‘</a:t>
            </a:r>
            <a:r>
              <a:rPr lang="ko-KR" altLang="en-US" sz="900" dirty="0"/>
              <a:t>원단위 입력</a:t>
            </a:r>
            <a:r>
              <a:rPr lang="en-US" altLang="ko-KR" sz="900" dirty="0"/>
              <a:t>‘</a:t>
            </a:r>
          </a:p>
          <a:p>
            <a:r>
              <a:rPr lang="en-US" altLang="ko-KR" sz="900" dirty="0"/>
              <a:t>      - validation: </a:t>
            </a:r>
            <a:r>
              <a:rPr lang="en-US" altLang="ko-KR" sz="900" dirty="0" smtClean="0"/>
              <a:t>number</a:t>
            </a:r>
            <a:r>
              <a:rPr lang="en-US" altLang="ko-KR" sz="900" dirty="0"/>
              <a:t>, min (&gt;= </a:t>
            </a:r>
            <a:r>
              <a:rPr lang="en-US" altLang="ko-KR" sz="900" dirty="0" smtClean="0"/>
              <a:t>0</a:t>
            </a:r>
            <a:br>
              <a:rPr lang="en-US" altLang="ko-KR" sz="900" dirty="0" smtClean="0"/>
            </a:br>
            <a:endParaRPr lang="en-US" altLang="ko-KR" sz="900" dirty="0"/>
          </a:p>
          <a:p>
            <a:r>
              <a:rPr lang="en-US" altLang="ko-KR" sz="900" dirty="0" smtClean="0"/>
              <a:t>  5) </a:t>
            </a:r>
            <a:r>
              <a:rPr lang="ko-KR" altLang="en-US" sz="900" dirty="0" smtClean="0"/>
              <a:t>중복 적용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duplicate_use_yn</a:t>
            </a:r>
            <a:r>
              <a:rPr lang="en-US" altLang="ko-KR" sz="900" dirty="0" smtClean="0"/>
              <a:t>} </a:t>
            </a:r>
            <a:r>
              <a:rPr lang="en-US" altLang="ko-KR" sz="900" b="1" dirty="0" smtClean="0"/>
              <a:t>(NEW)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radio button options: </a:t>
            </a:r>
            <a:r>
              <a:rPr lang="ko-KR" altLang="en-US" sz="900" dirty="0" smtClean="0"/>
              <a:t>가능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불가능 </a:t>
            </a:r>
            <a:r>
              <a:rPr lang="en-US" altLang="ko-KR" sz="900" dirty="0" smtClean="0"/>
              <a:t>(Y/N) – default: N</a:t>
            </a:r>
            <a:br>
              <a:rPr lang="en-US" altLang="ko-KR" sz="900" dirty="0" smtClean="0"/>
            </a:br>
            <a:endParaRPr lang="en-US" altLang="ko-KR" sz="900" dirty="0" smtClean="0"/>
          </a:p>
          <a:p>
            <a:r>
              <a:rPr lang="en-US" altLang="ko-KR" sz="900" dirty="0" smtClean="0"/>
              <a:t>  6) </a:t>
            </a:r>
            <a:r>
              <a:rPr lang="ko-KR" altLang="en-US" sz="900" dirty="0"/>
              <a:t>대상 쇼핑몰 </a:t>
            </a:r>
            <a:r>
              <a:rPr lang="en-US" altLang="ko-KR" sz="900" dirty="0"/>
              <a:t>/ </a:t>
            </a:r>
            <a:r>
              <a:rPr lang="ko-KR" altLang="en-US" sz="900" dirty="0"/>
              <a:t>상품 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- if </a:t>
            </a:r>
            <a:r>
              <a:rPr lang="ko-KR" altLang="en-US" sz="900" dirty="0" smtClean="0"/>
              <a:t>쇼핑몰 선택 </a:t>
            </a:r>
            <a:r>
              <a:rPr lang="en-US" altLang="ko-KR" sz="900" dirty="0" smtClean="0"/>
              <a:t>button clicks, open </a:t>
            </a:r>
            <a:r>
              <a:rPr lang="ko-KR" altLang="en-US" sz="900" dirty="0" smtClean="0"/>
              <a:t>쇼핑몰 검색 </a:t>
            </a:r>
            <a:r>
              <a:rPr lang="en-US" altLang="ko-KR" sz="900" dirty="0" smtClean="0"/>
              <a:t>(online mall search) modal</a:t>
            </a:r>
            <a:br>
              <a:rPr lang="en-US" altLang="ko-KR" sz="900" dirty="0" smtClean="0"/>
            </a:br>
            <a:r>
              <a:rPr lang="en-US" altLang="ko-KR" sz="900" dirty="0" smtClean="0"/>
              <a:t>   - if </a:t>
            </a:r>
            <a:r>
              <a:rPr lang="ko-KR" altLang="en-US" sz="900" dirty="0" smtClean="0"/>
              <a:t>상품 선택 </a:t>
            </a:r>
            <a:r>
              <a:rPr lang="en-US" altLang="ko-KR" sz="900" dirty="0" smtClean="0"/>
              <a:t>button clicks, open </a:t>
            </a:r>
            <a:r>
              <a:rPr lang="ko-KR" altLang="en-US" sz="900" dirty="0" smtClean="0"/>
              <a:t>상품 검색 </a:t>
            </a:r>
            <a:r>
              <a:rPr lang="en-US" altLang="ko-KR" sz="900" dirty="0" smtClean="0"/>
              <a:t>(online mall product search) modal</a:t>
            </a:r>
            <a:endParaRPr lang="en-US" altLang="ko-KR" sz="900" dirty="0"/>
          </a:p>
          <a:p>
            <a:r>
              <a:rPr lang="en-US" altLang="ko-KR" sz="900" dirty="0"/>
              <a:t>    </a:t>
            </a:r>
            <a:r>
              <a:rPr lang="en-US" altLang="ko-KR" sz="900" b="1" dirty="0"/>
              <a:t>a) list area</a:t>
            </a:r>
            <a:br>
              <a:rPr lang="en-US" altLang="ko-KR" sz="900" b="1" dirty="0"/>
            </a:br>
            <a:r>
              <a:rPr lang="en-US" altLang="ko-KR" sz="900" b="1" dirty="0"/>
              <a:t>      a-1) logic</a:t>
            </a:r>
          </a:p>
          <a:p>
            <a:r>
              <a:rPr lang="en-US" altLang="ko-KR" sz="900" b="1" dirty="0"/>
              <a:t>       DB: </a:t>
            </a:r>
            <a:r>
              <a:rPr lang="en-US" altLang="ko-KR" sz="900" b="1" dirty="0" err="1"/>
              <a:t>st_coupon_target</a:t>
            </a:r>
            <a:endParaRPr lang="en-US" altLang="ko-KR" sz="900" b="1" dirty="0"/>
          </a:p>
          <a:p>
            <a:r>
              <a:rPr lang="en-US" altLang="ko-KR" sz="900" b="1" dirty="0"/>
              <a:t>       - if </a:t>
            </a:r>
            <a:r>
              <a:rPr lang="en-US" altLang="ko-KR" sz="900" b="1" dirty="0" err="1"/>
              <a:t>target_type</a:t>
            </a:r>
            <a:r>
              <a:rPr lang="en-US" altLang="ko-KR" sz="900" b="1" dirty="0"/>
              <a:t> = ‘mall’, show </a:t>
            </a:r>
            <a:r>
              <a:rPr lang="en-US" altLang="ko-KR" sz="900" b="1" dirty="0" err="1"/>
              <a:t>mall_name</a:t>
            </a:r>
            <a:r>
              <a:rPr lang="en-US" altLang="ko-KR" sz="900" b="1" dirty="0"/>
              <a:t> (with </a:t>
            </a:r>
            <a:r>
              <a:rPr lang="en-US" altLang="ko-KR" sz="900" b="1" dirty="0" err="1"/>
              <a:t>mall_code</a:t>
            </a:r>
            <a:r>
              <a:rPr lang="en-US" altLang="ko-KR" sz="900" b="1" dirty="0"/>
              <a:t>)</a:t>
            </a:r>
          </a:p>
          <a:p>
            <a:r>
              <a:rPr lang="en-US" altLang="ko-KR" sz="900" b="1" dirty="0"/>
              <a:t>       - if </a:t>
            </a:r>
            <a:r>
              <a:rPr lang="en-US" altLang="ko-KR" sz="900" b="1" dirty="0" err="1"/>
              <a:t>target_type</a:t>
            </a:r>
            <a:r>
              <a:rPr lang="en-US" altLang="ko-KR" sz="900" b="1" dirty="0"/>
              <a:t> = ‘product’, show </a:t>
            </a:r>
            <a:r>
              <a:rPr lang="en-US" altLang="ko-KR" sz="900" b="1" dirty="0" err="1"/>
              <a:t>product_name</a:t>
            </a:r>
            <a:r>
              <a:rPr lang="en-US" altLang="ko-KR" sz="900" b="1" dirty="0"/>
              <a:t> (with </a:t>
            </a:r>
            <a:r>
              <a:rPr lang="en-US" altLang="ko-KR" sz="900" b="1" dirty="0" err="1"/>
              <a:t>product_code</a:t>
            </a:r>
            <a:r>
              <a:rPr lang="en-US" altLang="ko-KR" sz="900" b="1" dirty="0"/>
              <a:t>)</a:t>
            </a:r>
          </a:p>
          <a:p>
            <a:r>
              <a:rPr lang="en-US" altLang="ko-KR" sz="900" b="1" dirty="0"/>
              <a:t>     a-2) display</a:t>
            </a:r>
          </a:p>
          <a:p>
            <a:r>
              <a:rPr lang="en-US" altLang="ko-KR" sz="900" b="1" dirty="0"/>
              <a:t>      - display </a:t>
            </a:r>
            <a:r>
              <a:rPr lang="en-US" altLang="ko-KR" sz="900" b="1" dirty="0" err="1"/>
              <a:t>mall_name</a:t>
            </a:r>
            <a:r>
              <a:rPr lang="en-US" altLang="ko-KR" sz="900" b="1" dirty="0"/>
              <a:t> &amp; </a:t>
            </a:r>
            <a:r>
              <a:rPr lang="en-US" altLang="ko-KR" sz="900" b="1" dirty="0" err="1"/>
              <a:t>product_name</a:t>
            </a:r>
            <a:r>
              <a:rPr lang="en-US" altLang="ko-KR" sz="900" b="1" dirty="0"/>
              <a:t> list </a:t>
            </a:r>
            <a:br>
              <a:rPr lang="en-US" altLang="ko-KR" sz="900" b="1" dirty="0"/>
            </a:br>
            <a:r>
              <a:rPr lang="en-US" altLang="ko-KR" sz="900" b="1" dirty="0"/>
              <a:t>        ex) Shop1, Shop2, Product1</a:t>
            </a:r>
          </a:p>
          <a:p>
            <a:r>
              <a:rPr lang="en-US" altLang="ko-KR" sz="900" b="1" dirty="0"/>
              <a:t>      - if one </a:t>
            </a:r>
            <a:r>
              <a:rPr lang="en-US" altLang="ko-KR" sz="900" b="1" dirty="0" err="1"/>
              <a:t>mall_name</a:t>
            </a:r>
            <a:r>
              <a:rPr lang="en-US" altLang="ko-KR" sz="900" b="1" dirty="0"/>
              <a:t> or </a:t>
            </a:r>
            <a:r>
              <a:rPr lang="en-US" altLang="ko-KR" sz="900" b="1" dirty="0" err="1"/>
              <a:t>product_name</a:t>
            </a:r>
            <a:r>
              <a:rPr lang="en-US" altLang="ko-KR" sz="900" b="1" dirty="0"/>
              <a:t> is clicked, show it </a:t>
            </a:r>
            <a:r>
              <a:rPr lang="en-US" altLang="ko-KR" sz="900" b="1" dirty="0" err="1"/>
              <a:t>wiith</a:t>
            </a:r>
            <a:r>
              <a:rPr lang="en-US" altLang="ko-KR" sz="900" b="1" dirty="0"/>
              <a:t> link style &amp; </a:t>
            </a:r>
            <a:r>
              <a:rPr lang="ko-KR" altLang="en-US" sz="900" b="1" dirty="0"/>
              <a:t> </a:t>
            </a:r>
            <a:r>
              <a:rPr lang="en-US" altLang="ko-KR" sz="900" b="1" dirty="0"/>
              <a:t>X icon</a:t>
            </a:r>
            <a:br>
              <a:rPr lang="en-US" altLang="ko-KR" sz="900" b="1" dirty="0"/>
            </a:br>
            <a:r>
              <a:rPr lang="en-US" altLang="ko-KR" sz="900" b="1" dirty="0"/>
              <a:t>      - if X icon is clicks, selected one is deleted (DB process is done when </a:t>
            </a:r>
            <a:r>
              <a:rPr lang="ko-KR" altLang="en-US" sz="900" b="1" dirty="0"/>
              <a:t>저장</a:t>
            </a:r>
            <a:r>
              <a:rPr lang="en-US" altLang="ko-KR" sz="900" b="1" dirty="0"/>
              <a:t>(save) button clicks)</a:t>
            </a:r>
            <a:endParaRPr lang="en-US" altLang="ko-KR" sz="900" dirty="0" smtClean="0"/>
          </a:p>
          <a:p>
            <a:endParaRPr lang="en-US" altLang="ko-KR" sz="900" dirty="0" smtClean="0"/>
          </a:p>
          <a:p>
            <a:r>
              <a:rPr lang="en-US" altLang="ko-KR" sz="900" dirty="0" smtClean="0"/>
              <a:t>3.</a:t>
            </a:r>
            <a:r>
              <a:rPr lang="ko-KR" altLang="en-US" sz="900" dirty="0" smtClean="0"/>
              <a:t>쇼핑몰 검색 </a:t>
            </a:r>
            <a:r>
              <a:rPr lang="en-US" altLang="ko-KR" sz="900" dirty="0" smtClean="0"/>
              <a:t>(search mall) modal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logic</a:t>
            </a:r>
          </a:p>
          <a:p>
            <a:r>
              <a:rPr lang="en-US" altLang="ko-KR" sz="900" dirty="0"/>
              <a:t>     DB: </a:t>
            </a:r>
            <a:r>
              <a:rPr lang="en-US" altLang="ko-KR" sz="900" dirty="0" err="1" smtClean="0"/>
              <a:t>st_mall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condition</a:t>
            </a:r>
            <a:br>
              <a:rPr lang="en-US" altLang="ko-KR" sz="900" b="1" dirty="0" smtClean="0">
                <a:solidFill>
                  <a:srgbClr val="FF0000"/>
                </a:solidFill>
              </a:rPr>
            </a:br>
            <a:r>
              <a:rPr lang="en-US" altLang="ko-KR" sz="900" b="1" dirty="0" smtClean="0">
                <a:solidFill>
                  <a:srgbClr val="FF0000"/>
                </a:solidFill>
              </a:rPr>
              <a:t>       - </a:t>
            </a:r>
            <a:r>
              <a:rPr lang="en-US" altLang="ko-KR" sz="900" b="1" dirty="0" err="1" smtClean="0">
                <a:solidFill>
                  <a:srgbClr val="FF0000"/>
                </a:solidFill>
              </a:rPr>
              <a:t>mall_type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 = ‘online’ (with parameter)</a:t>
            </a:r>
          </a:p>
          <a:p>
            <a:r>
              <a:rPr lang="en-US" altLang="ko-KR" sz="900" b="1" dirty="0">
                <a:solidFill>
                  <a:srgbClr val="FF0000"/>
                </a:solidFill>
              </a:rPr>
              <a:t> 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    sort: </a:t>
            </a:r>
            <a:r>
              <a:rPr lang="en-US" altLang="ko-KR" sz="900" b="1" dirty="0" err="1" smtClean="0">
                <a:solidFill>
                  <a:srgbClr val="FF0000"/>
                </a:solidFill>
              </a:rPr>
              <a:t>mall_name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 ASC, </a:t>
            </a:r>
            <a:r>
              <a:rPr lang="en-US" altLang="ko-KR" sz="900" b="1" dirty="0" err="1" smtClean="0">
                <a:solidFill>
                  <a:srgbClr val="FF0000"/>
                </a:solidFill>
              </a:rPr>
              <a:t>mall_code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 ASC</a:t>
            </a:r>
            <a:br>
              <a:rPr lang="en-US" altLang="ko-KR" sz="900" b="1" dirty="0" smtClean="0">
                <a:solidFill>
                  <a:srgbClr val="FF0000"/>
                </a:solidFill>
              </a:rPr>
            </a:br>
            <a:endParaRPr lang="en-US" altLang="ko-KR" sz="900" dirty="0" smtClean="0">
              <a:solidFill>
                <a:srgbClr val="FF0000"/>
              </a:solidFill>
            </a:endParaRPr>
          </a:p>
          <a:p>
            <a:r>
              <a:rPr lang="en-US" altLang="ko-KR" sz="900" dirty="0" smtClean="0"/>
              <a:t>4.</a:t>
            </a:r>
            <a:r>
              <a:rPr lang="ko-KR" altLang="en-US" sz="900" dirty="0" smtClean="0"/>
              <a:t>삼품 검색 </a:t>
            </a:r>
            <a:r>
              <a:rPr lang="en-US" altLang="ko-KR" sz="900" dirty="0" smtClean="0"/>
              <a:t>(search product) modal</a:t>
            </a:r>
          </a:p>
          <a:p>
            <a:r>
              <a:rPr lang="en-US" altLang="ko-KR" sz="900" b="1" dirty="0">
                <a:solidFill>
                  <a:srgbClr val="FF0000"/>
                </a:solidFill>
              </a:rPr>
              <a:t> 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900" dirty="0" smtClean="0"/>
              <a:t>1</a:t>
            </a:r>
            <a:r>
              <a:rPr lang="en-US" altLang="ko-KR" sz="900" dirty="0"/>
              <a:t>) logic</a:t>
            </a:r>
          </a:p>
          <a:p>
            <a:r>
              <a:rPr lang="en-US" altLang="ko-KR" sz="900" dirty="0"/>
              <a:t>     DB: </a:t>
            </a:r>
            <a:r>
              <a:rPr lang="en-US" altLang="ko-KR" sz="900" dirty="0" err="1" smtClean="0"/>
              <a:t>st_product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 </a:t>
            </a:r>
            <a:r>
              <a:rPr lang="en-US" altLang="ko-KR" sz="900" b="1" dirty="0">
                <a:solidFill>
                  <a:srgbClr val="FF0000"/>
                </a:solidFill>
              </a:rPr>
              <a:t>condition</a:t>
            </a:r>
            <a:br>
              <a:rPr lang="en-US" altLang="ko-KR" sz="900" b="1" dirty="0">
                <a:solidFill>
                  <a:srgbClr val="FF0000"/>
                </a:solidFill>
              </a:rPr>
            </a:br>
            <a:r>
              <a:rPr lang="en-US" altLang="ko-KR" sz="900" b="1" dirty="0">
                <a:solidFill>
                  <a:srgbClr val="FF0000"/>
                </a:solidFill>
              </a:rPr>
              <a:t>       - </a:t>
            </a:r>
            <a:r>
              <a:rPr lang="en-US" altLang="ko-KR" sz="900" b="1" dirty="0" err="1" smtClean="0">
                <a:solidFill>
                  <a:srgbClr val="FF0000"/>
                </a:solidFill>
              </a:rPr>
              <a:t>st_mall.mall_type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900" b="1" dirty="0">
                <a:solidFill>
                  <a:srgbClr val="FF0000"/>
                </a:solidFill>
              </a:rPr>
              <a:t>= ‘online’ (with parameter)</a:t>
            </a:r>
          </a:p>
          <a:p>
            <a:r>
              <a:rPr lang="en-US" altLang="ko-KR" sz="900" b="1" dirty="0">
                <a:solidFill>
                  <a:srgbClr val="FF0000"/>
                </a:solidFill>
              </a:rPr>
              <a:t>     sort: </a:t>
            </a:r>
            <a:r>
              <a:rPr lang="en-US" altLang="ko-KR" sz="900" b="1" dirty="0" err="1" smtClean="0">
                <a:solidFill>
                  <a:srgbClr val="FF0000"/>
                </a:solidFill>
              </a:rPr>
              <a:t>product_name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900" b="1" dirty="0">
                <a:solidFill>
                  <a:srgbClr val="FF0000"/>
                </a:solidFill>
              </a:rPr>
              <a:t>ASC, </a:t>
            </a:r>
            <a:r>
              <a:rPr lang="en-US" altLang="ko-KR" sz="900" b="1" dirty="0" err="1">
                <a:solidFill>
                  <a:srgbClr val="FF0000"/>
                </a:solidFill>
              </a:rPr>
              <a:t>product</a:t>
            </a:r>
            <a:r>
              <a:rPr lang="en-US" altLang="ko-KR" sz="900" b="1" dirty="0" err="1" smtClean="0">
                <a:solidFill>
                  <a:srgbClr val="FF0000"/>
                </a:solidFill>
              </a:rPr>
              <a:t>_code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 ASC</a:t>
            </a:r>
          </a:p>
        </p:txBody>
      </p:sp>
    </p:spTree>
    <p:extLst>
      <p:ext uri="{BB962C8B-B14F-4D97-AF65-F5344CB8AC3E}">
        <p14:creationId xmlns:p14="http://schemas.microsoft.com/office/powerpoint/2010/main" val="2580723617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직사각형 16">
            <a:extLst>
              <a:ext uri="{FF2B5EF4-FFF2-40B4-BE49-F238E27FC236}">
                <a16:creationId xmlns:a16="http://schemas.microsoft.com/office/drawing/2014/main" id="{1CF5B911-9706-C7E0-A7A0-55818A0ABC1C}"/>
              </a:ext>
            </a:extLst>
          </p:cNvPr>
          <p:cNvSpPr/>
          <p:nvPr/>
        </p:nvSpPr>
        <p:spPr>
          <a:xfrm>
            <a:off x="594424" y="80822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1BFF7EE-1BAD-E47A-A71C-2A3E2883C4C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59224" y="111134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577351E-ED0B-BA2B-0D0E-A79470374F9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144717" y="17656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642E34C-8AE8-43F5-964A-20B7D0E6D28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273897" y="17656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20A8CA25-B026-64EC-4282-8C19B3D0DD65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624138" y="88752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E7F7C84-FF60-1A1A-124F-5EC0524D88D1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94773" y="126030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E62D53D-1CE6-926F-B6D0-952043BBA82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94424" y="82666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FE191A66-8137-BDFD-BEB8-0D350B0F8D1B}"/>
              </a:ext>
            </a:extLst>
          </p:cNvPr>
          <p:cNvGrpSpPr/>
          <p:nvPr/>
        </p:nvGrpSpPr>
        <p:grpSpPr>
          <a:xfrm>
            <a:off x="647316" y="567046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CD69AA11-0CE3-8326-C347-3238EC11A6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1D917666-3F68-84A5-23E8-254E0FE0EE0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9729375C-F21D-EEC0-5A61-15E208263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2A00AB17-AAEE-944E-D9C1-E5DE56EA413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E4BF0573-1EF9-3E90-5FD2-431F60FD7D38}"/>
              </a:ext>
            </a:extLst>
          </p:cNvPr>
          <p:cNvSpPr/>
          <p:nvPr/>
        </p:nvSpPr>
        <p:spPr>
          <a:xfrm>
            <a:off x="602942" y="281211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9EE2269-11CF-A9B8-D65B-CCB1207E8E7D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67742" y="311523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BBDE983-B06B-B0FB-6B84-35E87B629924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153235" y="37695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38857B1-6EF7-6C90-5719-3F9EBEC0D44E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282415" y="376959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" name="Close Button">
            <a:extLst>
              <a:ext uri="{FF2B5EF4-FFF2-40B4-BE49-F238E27FC236}">
                <a16:creationId xmlns:a16="http://schemas.microsoft.com/office/drawing/2014/main" id="{E92B8453-95FC-5E91-72AA-77B1A0385A2D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632656" y="289142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E9EB28-EEEB-0679-DCF6-F0E2DEAD45CD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703291" y="326419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165173B-8C27-FB35-A0E8-A60A23DAAEE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602942" y="283055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684B6A8F-4FD3-3B13-66EB-93FA43D2C748}"/>
              </a:ext>
            </a:extLst>
          </p:cNvPr>
          <p:cNvGrpSpPr/>
          <p:nvPr/>
        </p:nvGrpSpPr>
        <p:grpSpPr>
          <a:xfrm>
            <a:off x="847788" y="2578112"/>
            <a:ext cx="244417" cy="258694"/>
            <a:chOff x="1098607" y="3056422"/>
            <a:chExt cx="244417" cy="258694"/>
          </a:xfrm>
        </p:grpSpPr>
        <p:sp>
          <p:nvSpPr>
            <p:cNvPr id="37" name="이등변 삼각형 36">
              <a:extLst>
                <a:ext uri="{FF2B5EF4-FFF2-40B4-BE49-F238E27FC236}">
                  <a16:creationId xmlns:a16="http://schemas.microsoft.com/office/drawing/2014/main" id="{C440B75E-7247-F710-2F30-A15E78D3FB3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047D779A-88CE-52EA-9607-0584DCAF0A9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9" name="Oval 593">
                <a:extLst>
                  <a:ext uri="{FF2B5EF4-FFF2-40B4-BE49-F238E27FC236}">
                    <a16:creationId xmlns:a16="http://schemas.microsoft.com/office/drawing/2014/main" id="{F421DB89-7AA9-6784-F6E5-65DCC38D5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0" name="TextBox 14">
                <a:extLst>
                  <a:ext uri="{FF2B5EF4-FFF2-40B4-BE49-F238E27FC236}">
                    <a16:creationId xmlns:a16="http://schemas.microsoft.com/office/drawing/2014/main" id="{5D4ED8B1-B690-BC4F-1663-2A609A5CA55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9418031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9686975"/>
              </p:ext>
            </p:extLst>
          </p:nvPr>
        </p:nvGraphicFramePr>
        <p:xfrm>
          <a:off x="7794170" y="725881"/>
          <a:ext cx="4397830" cy="1706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추가 등록을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775384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114882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미조회 상태에서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쇼핑몰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상태에서는 선택 불가능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4877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쇼핑몰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22434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쇼핑몰이 표시되는 영역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678337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591631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AD-07-0007(2)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67</a:t>
            </a:fld>
            <a:endParaRPr lang="ko-KR" altLang="en-US"/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724F784-07B6-EBD8-CE94-EC7515503C78}"/>
              </a:ext>
            </a:extLst>
          </p:cNvPr>
          <p:cNvSpPr txBox="1"/>
          <p:nvPr/>
        </p:nvSpPr>
        <p:spPr>
          <a:xfrm>
            <a:off x="336150" y="617555"/>
            <a:ext cx="235626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77" name="직선 연결선 176">
            <a:extLst>
              <a:ext uri="{FF2B5EF4-FFF2-40B4-BE49-F238E27FC236}">
                <a16:creationId xmlns:a16="http://schemas.microsoft.com/office/drawing/2014/main" id="{33B7CE45-468A-631D-2370-7B10B2A72EB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78" name="그룹 177">
            <a:extLst>
              <a:ext uri="{FF2B5EF4-FFF2-40B4-BE49-F238E27FC236}">
                <a16:creationId xmlns:a16="http://schemas.microsoft.com/office/drawing/2014/main" id="{9AC1DF24-D4B4-0D6F-2F7C-E9D6294D4B69}"/>
              </a:ext>
            </a:extLst>
          </p:cNvPr>
          <p:cNvGrpSpPr/>
          <p:nvPr/>
        </p:nvGrpSpPr>
        <p:grpSpPr>
          <a:xfrm rot="5400000">
            <a:off x="2606115" y="6142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9" name="이등변 삼각형 178">
              <a:extLst>
                <a:ext uri="{FF2B5EF4-FFF2-40B4-BE49-F238E27FC236}">
                  <a16:creationId xmlns:a16="http://schemas.microsoft.com/office/drawing/2014/main" id="{C0D410EC-F358-2E99-3FFE-D23F251ACD7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0" name="Oval 593">
              <a:extLst>
                <a:ext uri="{FF2B5EF4-FFF2-40B4-BE49-F238E27FC236}">
                  <a16:creationId xmlns:a16="http://schemas.microsoft.com/office/drawing/2014/main" id="{B01175AE-2D39-D337-FCE8-6086F51F4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6" name="TextBox 145">
            <a:extLst>
              <a:ext uri="{FF2B5EF4-FFF2-40B4-BE49-F238E27FC236}">
                <a16:creationId xmlns:a16="http://schemas.microsoft.com/office/drawing/2014/main" id="{C32F8417-A4C2-A03B-F381-327352839016}"/>
              </a:ext>
            </a:extLst>
          </p:cNvPr>
          <p:cNvSpPr txBox="1"/>
          <p:nvPr/>
        </p:nvSpPr>
        <p:spPr>
          <a:xfrm>
            <a:off x="309786" y="1649064"/>
            <a:ext cx="1023602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쿠폰명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정액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정률 할인</a:t>
            </a:r>
            <a:endParaRPr lang="en-US" altLang="ko-KR" sz="900"/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C24EF99E-3633-A02F-160F-B830D5173DC9}"/>
              </a:ext>
            </a:extLst>
          </p:cNvPr>
          <p:cNvSpPr txBox="1"/>
          <p:nvPr/>
        </p:nvSpPr>
        <p:spPr>
          <a:xfrm>
            <a:off x="275656" y="161652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48" name="사각형: 둥근 모서리 147">
            <a:extLst>
              <a:ext uri="{FF2B5EF4-FFF2-40B4-BE49-F238E27FC236}">
                <a16:creationId xmlns:a16="http://schemas.microsoft.com/office/drawing/2014/main" id="{19F595B4-045D-4E9F-7719-D7F30BD7DAE9}"/>
              </a:ext>
            </a:extLst>
          </p:cNvPr>
          <p:cNvSpPr/>
          <p:nvPr/>
        </p:nvSpPr>
        <p:spPr>
          <a:xfrm>
            <a:off x="2243611" y="286197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546235C8-D5B8-E951-94DA-136471890A0B}"/>
              </a:ext>
            </a:extLst>
          </p:cNvPr>
          <p:cNvSpPr txBox="1"/>
          <p:nvPr/>
        </p:nvSpPr>
        <p:spPr>
          <a:xfrm>
            <a:off x="4088251" y="1711064"/>
            <a:ext cx="1023602" cy="272382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사용 가능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</a:t>
            </a:r>
            <a:endParaRPr lang="en-US" altLang="ko-KR" sz="900"/>
          </a:p>
          <a:p>
            <a:r>
              <a:rPr lang="ko-KR" altLang="en-US" sz="900"/>
              <a:t>쇼핑몰</a:t>
            </a:r>
            <a:r>
              <a:rPr lang="en-US" altLang="ko-KR" sz="900"/>
              <a:t>/</a:t>
            </a:r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링크</a:t>
            </a:r>
            <a:r>
              <a:rPr lang="en-US" altLang="ko-KR" sz="900"/>
              <a:t> URL</a:t>
            </a:r>
          </a:p>
          <a:p>
            <a:r>
              <a:rPr lang="en-US" altLang="ko-KR" sz="900"/>
              <a:t> </a:t>
            </a:r>
          </a:p>
        </p:txBody>
      </p:sp>
      <p:sp>
        <p:nvSpPr>
          <p:cNvPr id="150" name="사각형: 둥근 모서리 149">
            <a:extLst>
              <a:ext uri="{FF2B5EF4-FFF2-40B4-BE49-F238E27FC236}">
                <a16:creationId xmlns:a16="http://schemas.microsoft.com/office/drawing/2014/main" id="{903F76DD-B996-2B8C-7A22-88C886151C3B}"/>
              </a:ext>
            </a:extLst>
          </p:cNvPr>
          <p:cNvSpPr/>
          <p:nvPr/>
        </p:nvSpPr>
        <p:spPr>
          <a:xfrm>
            <a:off x="5064678" y="3131213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51" name="사각형: 둥근 모서리 150">
            <a:extLst>
              <a:ext uri="{FF2B5EF4-FFF2-40B4-BE49-F238E27FC236}">
                <a16:creationId xmlns:a16="http://schemas.microsoft.com/office/drawing/2014/main" id="{4BB288A1-E9DF-1E01-F60B-7B75C1B3C9FC}"/>
              </a:ext>
            </a:extLst>
          </p:cNvPr>
          <p:cNvSpPr/>
          <p:nvPr/>
        </p:nvSpPr>
        <p:spPr>
          <a:xfrm>
            <a:off x="6862236" y="313121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FF842EFA-9143-32A8-0705-EB977020A206}"/>
              </a:ext>
            </a:extLst>
          </p:cNvPr>
          <p:cNvSpPr/>
          <p:nvPr/>
        </p:nvSpPr>
        <p:spPr>
          <a:xfrm>
            <a:off x="5064678" y="3461816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FD7159D9-6798-3887-CF81-035E16DA49E0}"/>
              </a:ext>
            </a:extLst>
          </p:cNvPr>
          <p:cNvSpPr txBox="1"/>
          <p:nvPr/>
        </p:nvSpPr>
        <p:spPr>
          <a:xfrm>
            <a:off x="5623591" y="3540816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4" name="사각형: 둥근 모서리 153">
            <a:extLst>
              <a:ext uri="{FF2B5EF4-FFF2-40B4-BE49-F238E27FC236}">
                <a16:creationId xmlns:a16="http://schemas.microsoft.com/office/drawing/2014/main" id="{F9E7B615-986F-D684-E92E-EEB544AC77D3}"/>
              </a:ext>
            </a:extLst>
          </p:cNvPr>
          <p:cNvSpPr/>
          <p:nvPr/>
        </p:nvSpPr>
        <p:spPr>
          <a:xfrm>
            <a:off x="6901213" y="469116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55" name="사각형: 둥근 모서리 154">
            <a:extLst>
              <a:ext uri="{FF2B5EF4-FFF2-40B4-BE49-F238E27FC236}">
                <a16:creationId xmlns:a16="http://schemas.microsoft.com/office/drawing/2014/main" id="{EEEB9D71-9802-ABD8-7D65-03E637DB9F96}"/>
              </a:ext>
            </a:extLst>
          </p:cNvPr>
          <p:cNvSpPr/>
          <p:nvPr/>
        </p:nvSpPr>
        <p:spPr>
          <a:xfrm>
            <a:off x="6305648" y="469116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56" name="그룹 155">
            <a:extLst>
              <a:ext uri="{FF2B5EF4-FFF2-40B4-BE49-F238E27FC236}">
                <a16:creationId xmlns:a16="http://schemas.microsoft.com/office/drawing/2014/main" id="{1877483A-A6A6-F277-4B6A-0989C2BD1006}"/>
              </a:ext>
            </a:extLst>
          </p:cNvPr>
          <p:cNvGrpSpPr/>
          <p:nvPr/>
        </p:nvGrpSpPr>
        <p:grpSpPr>
          <a:xfrm>
            <a:off x="6582605" y="4460305"/>
            <a:ext cx="244417" cy="258694"/>
            <a:chOff x="1098607" y="3056422"/>
            <a:chExt cx="244417" cy="258694"/>
          </a:xfrm>
        </p:grpSpPr>
        <p:sp>
          <p:nvSpPr>
            <p:cNvPr id="157" name="이등변 삼각형 156">
              <a:extLst>
                <a:ext uri="{FF2B5EF4-FFF2-40B4-BE49-F238E27FC236}">
                  <a16:creationId xmlns:a16="http://schemas.microsoft.com/office/drawing/2014/main" id="{23815752-8137-5F27-9567-F592FE3BFAF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8" name="그룹 157">
              <a:extLst>
                <a:ext uri="{FF2B5EF4-FFF2-40B4-BE49-F238E27FC236}">
                  <a16:creationId xmlns:a16="http://schemas.microsoft.com/office/drawing/2014/main" id="{80277D25-2193-92FA-7E1F-CFB5D8CC22F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9" name="Oval 593">
                <a:extLst>
                  <a:ext uri="{FF2B5EF4-FFF2-40B4-BE49-F238E27FC236}">
                    <a16:creationId xmlns:a16="http://schemas.microsoft.com/office/drawing/2014/main" id="{38193E56-6532-4BEE-87C7-68CAF2E89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0" name="TextBox 14">
                <a:extLst>
                  <a:ext uri="{FF2B5EF4-FFF2-40B4-BE49-F238E27FC236}">
                    <a16:creationId xmlns:a16="http://schemas.microsoft.com/office/drawing/2014/main" id="{BED0DF9F-E07C-8CB8-61E2-6D0D5C91DC7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1" name="그룹 160">
            <a:extLst>
              <a:ext uri="{FF2B5EF4-FFF2-40B4-BE49-F238E27FC236}">
                <a16:creationId xmlns:a16="http://schemas.microsoft.com/office/drawing/2014/main" id="{BF01582C-FB3A-6FD0-A1C7-B3CFC0D0B13C}"/>
              </a:ext>
            </a:extLst>
          </p:cNvPr>
          <p:cNvGrpSpPr/>
          <p:nvPr/>
        </p:nvGrpSpPr>
        <p:grpSpPr>
          <a:xfrm>
            <a:off x="7198891" y="4454911"/>
            <a:ext cx="244417" cy="258694"/>
            <a:chOff x="1098607" y="3056422"/>
            <a:chExt cx="244417" cy="258694"/>
          </a:xfrm>
        </p:grpSpPr>
        <p:sp>
          <p:nvSpPr>
            <p:cNvPr id="162" name="이등변 삼각형 161">
              <a:extLst>
                <a:ext uri="{FF2B5EF4-FFF2-40B4-BE49-F238E27FC236}">
                  <a16:creationId xmlns:a16="http://schemas.microsoft.com/office/drawing/2014/main" id="{8B98D101-0233-AF8F-5E41-9B0F045A5C6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3" name="그룹 162">
              <a:extLst>
                <a:ext uri="{FF2B5EF4-FFF2-40B4-BE49-F238E27FC236}">
                  <a16:creationId xmlns:a16="http://schemas.microsoft.com/office/drawing/2014/main" id="{3A3EE7E7-C340-24D0-E2EB-DF3FB50B10B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4" name="Oval 593">
                <a:extLst>
                  <a:ext uri="{FF2B5EF4-FFF2-40B4-BE49-F238E27FC236}">
                    <a16:creationId xmlns:a16="http://schemas.microsoft.com/office/drawing/2014/main" id="{E5426B74-B1CE-6773-9526-C10E92A76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5" name="TextBox 14">
                <a:extLst>
                  <a:ext uri="{FF2B5EF4-FFF2-40B4-BE49-F238E27FC236}">
                    <a16:creationId xmlns:a16="http://schemas.microsoft.com/office/drawing/2014/main" id="{F9319DBF-6657-5626-9A53-555DB7BD9CC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8" name="TextBox 167">
            <a:extLst>
              <a:ext uri="{FF2B5EF4-FFF2-40B4-BE49-F238E27FC236}">
                <a16:creationId xmlns:a16="http://schemas.microsoft.com/office/drawing/2014/main" id="{A99B4CFC-4AE2-2231-A9EA-3FF0316C29CA}"/>
              </a:ext>
            </a:extLst>
          </p:cNvPr>
          <p:cNvSpPr txBox="1"/>
          <p:nvPr/>
        </p:nvSpPr>
        <p:spPr>
          <a:xfrm>
            <a:off x="4051668" y="165118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DE48DEE2-E0B9-C49B-99F2-7B5920ADDE39}"/>
              </a:ext>
            </a:extLst>
          </p:cNvPr>
          <p:cNvSpPr/>
          <p:nvPr/>
        </p:nvSpPr>
        <p:spPr>
          <a:xfrm>
            <a:off x="5059209" y="4030585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711AA86C-15B5-8C0A-17D3-FFDE0D54ED9C}"/>
              </a:ext>
            </a:extLst>
          </p:cNvPr>
          <p:cNvSpPr/>
          <p:nvPr/>
        </p:nvSpPr>
        <p:spPr>
          <a:xfrm>
            <a:off x="1320651" y="164810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4" name="사각형: 둥근 모서리 173">
            <a:extLst>
              <a:ext uri="{FF2B5EF4-FFF2-40B4-BE49-F238E27FC236}">
                <a16:creationId xmlns:a16="http://schemas.microsoft.com/office/drawing/2014/main" id="{0B404542-BF68-86D3-B751-F8982D7F3356}"/>
              </a:ext>
            </a:extLst>
          </p:cNvPr>
          <p:cNvSpPr/>
          <p:nvPr/>
        </p:nvSpPr>
        <p:spPr>
          <a:xfrm>
            <a:off x="2406573" y="164831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75" name="사각형: 둥근 모서리 174">
            <a:extLst>
              <a:ext uri="{FF2B5EF4-FFF2-40B4-BE49-F238E27FC236}">
                <a16:creationId xmlns:a16="http://schemas.microsoft.com/office/drawing/2014/main" id="{98A2BF7B-8E1D-7DD4-D312-69AD9E4E6F2A}"/>
              </a:ext>
            </a:extLst>
          </p:cNvPr>
          <p:cNvSpPr/>
          <p:nvPr/>
        </p:nvSpPr>
        <p:spPr>
          <a:xfrm>
            <a:off x="2243611" y="314154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1" name="사각형: 둥근 모서리 180">
            <a:extLst>
              <a:ext uri="{FF2B5EF4-FFF2-40B4-BE49-F238E27FC236}">
                <a16:creationId xmlns:a16="http://schemas.microsoft.com/office/drawing/2014/main" id="{70B60A70-493A-79E2-7D23-997572C2F6B7}"/>
              </a:ext>
            </a:extLst>
          </p:cNvPr>
          <p:cNvSpPr/>
          <p:nvPr/>
        </p:nvSpPr>
        <p:spPr>
          <a:xfrm>
            <a:off x="1320363" y="3492157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EFB22E10-6AE7-7CB3-3E74-6BA3BB13BDB3}"/>
              </a:ext>
            </a:extLst>
          </p:cNvPr>
          <p:cNvSpPr/>
          <p:nvPr/>
        </p:nvSpPr>
        <p:spPr>
          <a:xfrm>
            <a:off x="1320602" y="3919978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83" name="사각형: 둥근 모서리 182">
            <a:extLst>
              <a:ext uri="{FF2B5EF4-FFF2-40B4-BE49-F238E27FC236}">
                <a16:creationId xmlns:a16="http://schemas.microsoft.com/office/drawing/2014/main" id="{C9AA163C-8A1F-6553-35EE-6B878B9E3F49}"/>
              </a:ext>
            </a:extLst>
          </p:cNvPr>
          <p:cNvSpPr/>
          <p:nvPr/>
        </p:nvSpPr>
        <p:spPr>
          <a:xfrm>
            <a:off x="1320363" y="430629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7" name="그림 186" descr="렌치, 도구이(가) 표시된 사진&#10;&#10;자동 생성된 설명">
            <a:extLst>
              <a:ext uri="{FF2B5EF4-FFF2-40B4-BE49-F238E27FC236}">
                <a16:creationId xmlns:a16="http://schemas.microsoft.com/office/drawing/2014/main" id="{7A119E71-A94D-1139-2C56-76AE60EE616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3301" y="4338215"/>
            <a:ext cx="195806" cy="193744"/>
          </a:xfrm>
          <a:prstGeom prst="rect">
            <a:avLst/>
          </a:prstGeom>
        </p:spPr>
      </p:pic>
      <p:sp>
        <p:nvSpPr>
          <p:cNvPr id="188" name="사각형: 둥근 모서리 187">
            <a:extLst>
              <a:ext uri="{FF2B5EF4-FFF2-40B4-BE49-F238E27FC236}">
                <a16:creationId xmlns:a16="http://schemas.microsoft.com/office/drawing/2014/main" id="{942247D1-4EA6-315B-E314-75D258DE35DE}"/>
              </a:ext>
            </a:extLst>
          </p:cNvPr>
          <p:cNvSpPr/>
          <p:nvPr/>
        </p:nvSpPr>
        <p:spPr>
          <a:xfrm>
            <a:off x="2546545" y="430198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9" name="그림 188" descr="렌치, 도구이(가) 표시된 사진&#10;&#10;자동 생성된 설명">
            <a:extLst>
              <a:ext uri="{FF2B5EF4-FFF2-40B4-BE49-F238E27FC236}">
                <a16:creationId xmlns:a16="http://schemas.microsoft.com/office/drawing/2014/main" id="{C1AD5538-A565-A25A-D11A-8C42DF85EE1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9483" y="4325522"/>
            <a:ext cx="195806" cy="193744"/>
          </a:xfrm>
          <a:prstGeom prst="rect">
            <a:avLst/>
          </a:prstGeom>
        </p:spPr>
      </p:pic>
      <p:sp>
        <p:nvSpPr>
          <p:cNvPr id="190" name="TextBox 189">
            <a:extLst>
              <a:ext uri="{FF2B5EF4-FFF2-40B4-BE49-F238E27FC236}">
                <a16:creationId xmlns:a16="http://schemas.microsoft.com/office/drawing/2014/main" id="{1558B026-3915-9353-26BB-33D891C141E8}"/>
              </a:ext>
            </a:extLst>
          </p:cNvPr>
          <p:cNvSpPr txBox="1"/>
          <p:nvPr/>
        </p:nvSpPr>
        <p:spPr>
          <a:xfrm>
            <a:off x="2315277" y="4303538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91" name="사각형: 둥근 모서리 190">
            <a:extLst>
              <a:ext uri="{FF2B5EF4-FFF2-40B4-BE49-F238E27FC236}">
                <a16:creationId xmlns:a16="http://schemas.microsoft.com/office/drawing/2014/main" id="{DC43BBF7-8BF0-71EC-A567-0111D90E9E4C}"/>
              </a:ext>
            </a:extLst>
          </p:cNvPr>
          <p:cNvSpPr/>
          <p:nvPr/>
        </p:nvSpPr>
        <p:spPr>
          <a:xfrm>
            <a:off x="1320651" y="479272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2" name="직사각형 191">
            <a:extLst>
              <a:ext uri="{FF2B5EF4-FFF2-40B4-BE49-F238E27FC236}">
                <a16:creationId xmlns:a16="http://schemas.microsoft.com/office/drawing/2014/main" id="{5DDC95B3-098A-14ED-2CDB-B2DBEE852463}"/>
              </a:ext>
            </a:extLst>
          </p:cNvPr>
          <p:cNvSpPr/>
          <p:nvPr/>
        </p:nvSpPr>
        <p:spPr>
          <a:xfrm>
            <a:off x="8080312" y="3806046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4AB18A2-2EFA-1D81-11F1-001570260FF3}"/>
              </a:ext>
            </a:extLst>
          </p:cNvPr>
          <p:cNvSpPr txBox="1"/>
          <p:nvPr/>
        </p:nvSpPr>
        <p:spPr>
          <a:xfrm>
            <a:off x="8190435" y="3912392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쇼핑몰 검색</a:t>
            </a:r>
          </a:p>
        </p:txBody>
      </p:sp>
      <p:sp>
        <p:nvSpPr>
          <p:cNvPr id="194" name="곱하기 기호 193">
            <a:extLst>
              <a:ext uri="{FF2B5EF4-FFF2-40B4-BE49-F238E27FC236}">
                <a16:creationId xmlns:a16="http://schemas.microsoft.com/office/drawing/2014/main" id="{22DA0E00-19B2-F890-1FFE-C9E945BA73AC}"/>
              </a:ext>
            </a:extLst>
          </p:cNvPr>
          <p:cNvSpPr/>
          <p:nvPr/>
        </p:nvSpPr>
        <p:spPr>
          <a:xfrm>
            <a:off x="10637485" y="3888301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9DC7B950-34AD-EFB3-9106-970B8E92A12C}"/>
              </a:ext>
            </a:extLst>
          </p:cNvPr>
          <p:cNvSpPr txBox="1"/>
          <p:nvPr/>
        </p:nvSpPr>
        <p:spPr>
          <a:xfrm>
            <a:off x="8156948" y="4293356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sp>
        <p:nvSpPr>
          <p:cNvPr id="196" name="사각형: 둥근 모서리 195">
            <a:extLst>
              <a:ext uri="{FF2B5EF4-FFF2-40B4-BE49-F238E27FC236}">
                <a16:creationId xmlns:a16="http://schemas.microsoft.com/office/drawing/2014/main" id="{264FFF9B-4E23-5357-CFC7-A54700BE4926}"/>
              </a:ext>
            </a:extLst>
          </p:cNvPr>
          <p:cNvSpPr/>
          <p:nvPr/>
        </p:nvSpPr>
        <p:spPr>
          <a:xfrm>
            <a:off x="10244056" y="466580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97" name="직선 연결선 196">
            <a:extLst>
              <a:ext uri="{FF2B5EF4-FFF2-40B4-BE49-F238E27FC236}">
                <a16:creationId xmlns:a16="http://schemas.microsoft.com/office/drawing/2014/main" id="{7D5A6B0F-845C-B90C-C059-547891B610AF}"/>
              </a:ext>
            </a:extLst>
          </p:cNvPr>
          <p:cNvCxnSpPr>
            <a:cxnSpLocks/>
          </p:cNvCxnSpPr>
          <p:nvPr/>
        </p:nvCxnSpPr>
        <p:spPr>
          <a:xfrm>
            <a:off x="8214748" y="5019513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98" name="TextBox 197">
            <a:extLst>
              <a:ext uri="{FF2B5EF4-FFF2-40B4-BE49-F238E27FC236}">
                <a16:creationId xmlns:a16="http://schemas.microsoft.com/office/drawing/2014/main" id="{1408F76B-C7E7-BD32-EAFD-E13B2E4ADB42}"/>
              </a:ext>
            </a:extLst>
          </p:cNvPr>
          <p:cNvSpPr txBox="1"/>
          <p:nvPr/>
        </p:nvSpPr>
        <p:spPr>
          <a:xfrm>
            <a:off x="8190071" y="5024408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r>
              <a:rPr lang="en-US" altLang="ko-KR" sz="900"/>
              <a:t>          </a:t>
            </a:r>
            <a:r>
              <a:rPr lang="ko-KR" altLang="en-US" sz="900"/>
              <a:t>쇼핑몰 코드</a:t>
            </a:r>
            <a:endParaRPr lang="en-US" altLang="ko-KR" sz="900"/>
          </a:p>
        </p:txBody>
      </p:sp>
      <p:cxnSp>
        <p:nvCxnSpPr>
          <p:cNvPr id="199" name="직선 연결선 198">
            <a:extLst>
              <a:ext uri="{FF2B5EF4-FFF2-40B4-BE49-F238E27FC236}">
                <a16:creationId xmlns:a16="http://schemas.microsoft.com/office/drawing/2014/main" id="{FF8801A8-9DFE-D11C-E9E0-B5E2993F3A98}"/>
              </a:ext>
            </a:extLst>
          </p:cNvPr>
          <p:cNvCxnSpPr>
            <a:cxnSpLocks/>
          </p:cNvCxnSpPr>
          <p:nvPr/>
        </p:nvCxnSpPr>
        <p:spPr>
          <a:xfrm>
            <a:off x="8214748" y="5325429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3D07A689-8BFC-376A-B851-B0CDF2BFCB3F}"/>
              </a:ext>
            </a:extLst>
          </p:cNvPr>
          <p:cNvSpPr txBox="1"/>
          <p:nvPr/>
        </p:nvSpPr>
        <p:spPr>
          <a:xfrm>
            <a:off x="8180834" y="5328539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고향뜨락</a:t>
            </a:r>
            <a:r>
              <a:rPr lang="ko-KR" altLang="en-US" sz="900"/>
              <a:t>              </a:t>
            </a:r>
            <a:r>
              <a:rPr lang="en-US" altLang="ko-KR" sz="900"/>
              <a:t>SHOP_FD_001</a:t>
            </a:r>
          </a:p>
        </p:txBody>
      </p:sp>
      <p:sp>
        <p:nvSpPr>
          <p:cNvPr id="201" name="사각형: 둥근 모서리 200">
            <a:extLst>
              <a:ext uri="{FF2B5EF4-FFF2-40B4-BE49-F238E27FC236}">
                <a16:creationId xmlns:a16="http://schemas.microsoft.com/office/drawing/2014/main" id="{863E1415-A089-7518-F58A-6F7FAAAB6093}"/>
              </a:ext>
            </a:extLst>
          </p:cNvPr>
          <p:cNvSpPr/>
          <p:nvPr/>
        </p:nvSpPr>
        <p:spPr>
          <a:xfrm>
            <a:off x="8938852" y="431897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02" name="사각형: 둥근 모서리 201">
            <a:extLst>
              <a:ext uri="{FF2B5EF4-FFF2-40B4-BE49-F238E27FC236}">
                <a16:creationId xmlns:a16="http://schemas.microsoft.com/office/drawing/2014/main" id="{C397795D-36CF-B8B7-5F25-4040AAC9496A}"/>
              </a:ext>
            </a:extLst>
          </p:cNvPr>
          <p:cNvSpPr/>
          <p:nvPr/>
        </p:nvSpPr>
        <p:spPr>
          <a:xfrm>
            <a:off x="8940008" y="459474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cxnSp>
        <p:nvCxnSpPr>
          <p:cNvPr id="203" name="직선 연결선 202">
            <a:extLst>
              <a:ext uri="{FF2B5EF4-FFF2-40B4-BE49-F238E27FC236}">
                <a16:creationId xmlns:a16="http://schemas.microsoft.com/office/drawing/2014/main" id="{4F685BE5-C0CF-9DCC-130E-A662AE7CB538}"/>
              </a:ext>
            </a:extLst>
          </p:cNvPr>
          <p:cNvCxnSpPr>
            <a:cxnSpLocks/>
          </p:cNvCxnSpPr>
          <p:nvPr/>
        </p:nvCxnSpPr>
        <p:spPr>
          <a:xfrm>
            <a:off x="8214748" y="6031099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04" name="사각형: 둥근 모서리 203">
            <a:extLst>
              <a:ext uri="{FF2B5EF4-FFF2-40B4-BE49-F238E27FC236}">
                <a16:creationId xmlns:a16="http://schemas.microsoft.com/office/drawing/2014/main" id="{91D4AD45-DAF5-CBCA-C7A9-8982D8CF058A}"/>
              </a:ext>
            </a:extLst>
          </p:cNvPr>
          <p:cNvSpPr/>
          <p:nvPr/>
        </p:nvSpPr>
        <p:spPr>
          <a:xfrm>
            <a:off x="10285324" y="61161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선택</a:t>
            </a:r>
          </a:p>
        </p:txBody>
      </p:sp>
      <p:sp>
        <p:nvSpPr>
          <p:cNvPr id="205" name="사각형: 둥근 모서리 204">
            <a:extLst>
              <a:ext uri="{FF2B5EF4-FFF2-40B4-BE49-F238E27FC236}">
                <a16:creationId xmlns:a16="http://schemas.microsoft.com/office/drawing/2014/main" id="{9AEE8991-35DE-B7D5-438D-C74FF3CEEF11}"/>
              </a:ext>
            </a:extLst>
          </p:cNvPr>
          <p:cNvSpPr/>
          <p:nvPr/>
        </p:nvSpPr>
        <p:spPr>
          <a:xfrm>
            <a:off x="9548883" y="6116112"/>
            <a:ext cx="67427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전체선택</a:t>
            </a:r>
          </a:p>
        </p:txBody>
      </p:sp>
      <p:grpSp>
        <p:nvGrpSpPr>
          <p:cNvPr id="206" name="그룹 205">
            <a:extLst>
              <a:ext uri="{FF2B5EF4-FFF2-40B4-BE49-F238E27FC236}">
                <a16:creationId xmlns:a16="http://schemas.microsoft.com/office/drawing/2014/main" id="{BB539B27-9BD4-EC81-B857-A54F6CFC2CC5}"/>
              </a:ext>
            </a:extLst>
          </p:cNvPr>
          <p:cNvGrpSpPr/>
          <p:nvPr/>
        </p:nvGrpSpPr>
        <p:grpSpPr>
          <a:xfrm>
            <a:off x="9500720" y="5896598"/>
            <a:ext cx="244417" cy="258694"/>
            <a:chOff x="1098607" y="3056422"/>
            <a:chExt cx="244417" cy="258694"/>
          </a:xfrm>
        </p:grpSpPr>
        <p:sp>
          <p:nvSpPr>
            <p:cNvPr id="207" name="이등변 삼각형 206">
              <a:extLst>
                <a:ext uri="{FF2B5EF4-FFF2-40B4-BE49-F238E27FC236}">
                  <a16:creationId xmlns:a16="http://schemas.microsoft.com/office/drawing/2014/main" id="{559C3B84-E259-5B6C-9631-454926A8536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8" name="그룹 207">
              <a:extLst>
                <a:ext uri="{FF2B5EF4-FFF2-40B4-BE49-F238E27FC236}">
                  <a16:creationId xmlns:a16="http://schemas.microsoft.com/office/drawing/2014/main" id="{A91EB53C-0DEE-3A4A-2A60-149045FDE9B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09" name="Oval 593">
                <a:extLst>
                  <a:ext uri="{FF2B5EF4-FFF2-40B4-BE49-F238E27FC236}">
                    <a16:creationId xmlns:a16="http://schemas.microsoft.com/office/drawing/2014/main" id="{9DBAC060-FB51-7E6D-F033-BD2FA915A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0" name="TextBox 14">
                <a:extLst>
                  <a:ext uri="{FF2B5EF4-FFF2-40B4-BE49-F238E27FC236}">
                    <a16:creationId xmlns:a16="http://schemas.microsoft.com/office/drawing/2014/main" id="{D17E3A17-F90F-85A4-AD0E-A3E3E271B31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11" name="그룹 210">
            <a:extLst>
              <a:ext uri="{FF2B5EF4-FFF2-40B4-BE49-F238E27FC236}">
                <a16:creationId xmlns:a16="http://schemas.microsoft.com/office/drawing/2014/main" id="{6F5E841E-2186-6F0A-AA53-366ACC7384ED}"/>
              </a:ext>
            </a:extLst>
          </p:cNvPr>
          <p:cNvGrpSpPr/>
          <p:nvPr/>
        </p:nvGrpSpPr>
        <p:grpSpPr>
          <a:xfrm>
            <a:off x="10248530" y="5896598"/>
            <a:ext cx="244417" cy="258694"/>
            <a:chOff x="1098607" y="3056422"/>
            <a:chExt cx="244417" cy="258694"/>
          </a:xfrm>
        </p:grpSpPr>
        <p:sp>
          <p:nvSpPr>
            <p:cNvPr id="212" name="이등변 삼각형 211">
              <a:extLst>
                <a:ext uri="{FF2B5EF4-FFF2-40B4-BE49-F238E27FC236}">
                  <a16:creationId xmlns:a16="http://schemas.microsoft.com/office/drawing/2014/main" id="{A862C520-0363-D0A2-8822-47F034C3A81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3" name="그룹 212">
              <a:extLst>
                <a:ext uri="{FF2B5EF4-FFF2-40B4-BE49-F238E27FC236}">
                  <a16:creationId xmlns:a16="http://schemas.microsoft.com/office/drawing/2014/main" id="{12AC62A7-FE95-4E51-9D89-A1D83D2CD73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15" name="Oval 593">
                <a:extLst>
                  <a:ext uri="{FF2B5EF4-FFF2-40B4-BE49-F238E27FC236}">
                    <a16:creationId xmlns:a16="http://schemas.microsoft.com/office/drawing/2014/main" id="{ED23B93A-A79D-83C8-940E-299DE6A09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6" name="TextBox 14">
                <a:extLst>
                  <a:ext uri="{FF2B5EF4-FFF2-40B4-BE49-F238E27FC236}">
                    <a16:creationId xmlns:a16="http://schemas.microsoft.com/office/drawing/2014/main" id="{8371D9B8-33B0-1EB1-29BE-7B0818CD6D3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18" name="TextBox 217">
            <a:extLst>
              <a:ext uri="{FF2B5EF4-FFF2-40B4-BE49-F238E27FC236}">
                <a16:creationId xmlns:a16="http://schemas.microsoft.com/office/drawing/2014/main" id="{727986F7-520C-CB20-70D3-D339904239B4}"/>
              </a:ext>
            </a:extLst>
          </p:cNvPr>
          <p:cNvSpPr txBox="1"/>
          <p:nvPr/>
        </p:nvSpPr>
        <p:spPr>
          <a:xfrm>
            <a:off x="254390" y="385367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F1035091-50FC-0D37-884E-E8941A5DD669}"/>
              </a:ext>
            </a:extLst>
          </p:cNvPr>
          <p:cNvSpPr txBox="1"/>
          <p:nvPr/>
        </p:nvSpPr>
        <p:spPr>
          <a:xfrm>
            <a:off x="260790" y="429274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20" name="사각형: 둥근 모서리 219">
            <a:extLst>
              <a:ext uri="{FF2B5EF4-FFF2-40B4-BE49-F238E27FC236}">
                <a16:creationId xmlns:a16="http://schemas.microsoft.com/office/drawing/2014/main" id="{CBBD5EAF-6253-7C61-3539-60599E896EEC}"/>
              </a:ext>
            </a:extLst>
          </p:cNvPr>
          <p:cNvSpPr/>
          <p:nvPr/>
        </p:nvSpPr>
        <p:spPr>
          <a:xfrm>
            <a:off x="5067151" y="170220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21" name="그림 220" descr="렌치, 도구이(가) 표시된 사진&#10;&#10;자동 생성된 설명">
            <a:extLst>
              <a:ext uri="{FF2B5EF4-FFF2-40B4-BE49-F238E27FC236}">
                <a16:creationId xmlns:a16="http://schemas.microsoft.com/office/drawing/2014/main" id="{5322B2B2-26BF-49E4-3B2B-1FD36F8F41A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0089" y="1725738"/>
            <a:ext cx="195806" cy="193744"/>
          </a:xfrm>
          <a:prstGeom prst="rect">
            <a:avLst/>
          </a:prstGeom>
        </p:spPr>
      </p:pic>
      <p:sp>
        <p:nvSpPr>
          <p:cNvPr id="222" name="사각형: 둥근 모서리 221">
            <a:extLst>
              <a:ext uri="{FF2B5EF4-FFF2-40B4-BE49-F238E27FC236}">
                <a16:creationId xmlns:a16="http://schemas.microsoft.com/office/drawing/2014/main" id="{2D2FE951-1644-132B-619E-8601268BA6A7}"/>
              </a:ext>
            </a:extLst>
          </p:cNvPr>
          <p:cNvSpPr/>
          <p:nvPr/>
        </p:nvSpPr>
        <p:spPr>
          <a:xfrm>
            <a:off x="6293333" y="169790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23" name="그림 222" descr="렌치, 도구이(가) 표시된 사진&#10;&#10;자동 생성된 설명">
            <a:extLst>
              <a:ext uri="{FF2B5EF4-FFF2-40B4-BE49-F238E27FC236}">
                <a16:creationId xmlns:a16="http://schemas.microsoft.com/office/drawing/2014/main" id="{D1CAD9D8-9DC7-62E2-3449-9687A67FC027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6271" y="1729823"/>
            <a:ext cx="195806" cy="193744"/>
          </a:xfrm>
          <a:prstGeom prst="rect">
            <a:avLst/>
          </a:prstGeom>
        </p:spPr>
      </p:pic>
      <p:sp>
        <p:nvSpPr>
          <p:cNvPr id="224" name="TextBox 223">
            <a:extLst>
              <a:ext uri="{FF2B5EF4-FFF2-40B4-BE49-F238E27FC236}">
                <a16:creationId xmlns:a16="http://schemas.microsoft.com/office/drawing/2014/main" id="{04B0ACE1-F72E-044A-ED3B-79FFA87F19BA}"/>
              </a:ext>
            </a:extLst>
          </p:cNvPr>
          <p:cNvSpPr txBox="1"/>
          <p:nvPr/>
        </p:nvSpPr>
        <p:spPr>
          <a:xfrm>
            <a:off x="6062065" y="1699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225" name="사각형: 둥근 모서리 224">
            <a:extLst>
              <a:ext uri="{FF2B5EF4-FFF2-40B4-BE49-F238E27FC236}">
                <a16:creationId xmlns:a16="http://schemas.microsoft.com/office/drawing/2014/main" id="{5E2DC0AB-4815-7C25-4FD7-388077826E50}"/>
              </a:ext>
            </a:extLst>
          </p:cNvPr>
          <p:cNvSpPr/>
          <p:nvPr/>
        </p:nvSpPr>
        <p:spPr>
          <a:xfrm>
            <a:off x="5063403" y="217788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쇼핑몰 선택</a:t>
            </a:r>
          </a:p>
        </p:txBody>
      </p:sp>
      <p:sp>
        <p:nvSpPr>
          <p:cNvPr id="226" name="사각형: 둥근 모서리 225">
            <a:extLst>
              <a:ext uri="{FF2B5EF4-FFF2-40B4-BE49-F238E27FC236}">
                <a16:creationId xmlns:a16="http://schemas.microsoft.com/office/drawing/2014/main" id="{79BDDBCE-7BD6-B131-F806-FFB022508744}"/>
              </a:ext>
            </a:extLst>
          </p:cNvPr>
          <p:cNvSpPr/>
          <p:nvPr/>
        </p:nvSpPr>
        <p:spPr>
          <a:xfrm>
            <a:off x="6149325" y="217809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선택</a:t>
            </a:r>
          </a:p>
        </p:txBody>
      </p:sp>
      <p:pic>
        <p:nvPicPr>
          <p:cNvPr id="227" name="그래픽 226" descr="돋보기 단색으로 채워진">
            <a:extLst>
              <a:ext uri="{FF2B5EF4-FFF2-40B4-BE49-F238E27FC236}">
                <a16:creationId xmlns:a16="http://schemas.microsoft.com/office/drawing/2014/main" id="{5F6A1CCE-16CC-5111-D91F-A1C436F6685B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864515" y="2216962"/>
            <a:ext cx="145373" cy="147683"/>
          </a:xfrm>
          <a:prstGeom prst="rect">
            <a:avLst/>
          </a:prstGeom>
        </p:spPr>
      </p:pic>
      <p:pic>
        <p:nvPicPr>
          <p:cNvPr id="228" name="그래픽 227" descr="돋보기 단색으로 채워진">
            <a:extLst>
              <a:ext uri="{FF2B5EF4-FFF2-40B4-BE49-F238E27FC236}">
                <a16:creationId xmlns:a16="http://schemas.microsoft.com/office/drawing/2014/main" id="{A9E0C8A6-1667-5831-810F-A6AA2A88E2BB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6948676" y="2218972"/>
            <a:ext cx="145373" cy="147683"/>
          </a:xfrm>
          <a:prstGeom prst="rect">
            <a:avLst/>
          </a:prstGeom>
        </p:spPr>
      </p:pic>
      <p:sp>
        <p:nvSpPr>
          <p:cNvPr id="229" name="직사각형 228">
            <a:extLst>
              <a:ext uri="{FF2B5EF4-FFF2-40B4-BE49-F238E27FC236}">
                <a16:creationId xmlns:a16="http://schemas.microsoft.com/office/drawing/2014/main" id="{0B062725-0418-8527-AF4F-FAA815160593}"/>
              </a:ext>
            </a:extLst>
          </p:cNvPr>
          <p:cNvSpPr/>
          <p:nvPr/>
        </p:nvSpPr>
        <p:spPr>
          <a:xfrm>
            <a:off x="5062255" y="2529961"/>
            <a:ext cx="2231203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B1CC97A6-9D2B-71CE-654C-661DC1371B8E}"/>
              </a:ext>
            </a:extLst>
          </p:cNvPr>
          <p:cNvSpPr txBox="1"/>
          <p:nvPr/>
        </p:nvSpPr>
        <p:spPr>
          <a:xfrm>
            <a:off x="5073618" y="2580386"/>
            <a:ext cx="215098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고향뜨락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중소기업명품마루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a, b, c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D8C0D03-015D-9EF1-D262-7EB0B1BE33AA}"/>
              </a:ext>
            </a:extLst>
          </p:cNvPr>
          <p:cNvSpPr txBox="1"/>
          <p:nvPr/>
        </p:nvSpPr>
        <p:spPr>
          <a:xfrm>
            <a:off x="4045960" y="221696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961B6BBA-63C0-FD9D-9211-CA00F21ED0F0}"/>
              </a:ext>
            </a:extLst>
          </p:cNvPr>
          <p:cNvSpPr txBox="1"/>
          <p:nvPr/>
        </p:nvSpPr>
        <p:spPr>
          <a:xfrm>
            <a:off x="4053329" y="303106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5B563E1A-24CA-210F-59CE-4585E9E01272}"/>
              </a:ext>
            </a:extLst>
          </p:cNvPr>
          <p:cNvSpPr txBox="1"/>
          <p:nvPr/>
        </p:nvSpPr>
        <p:spPr>
          <a:xfrm>
            <a:off x="4053329" y="397792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cxnSp>
        <p:nvCxnSpPr>
          <p:cNvPr id="234" name="직선 화살표 연결선 233">
            <a:extLst>
              <a:ext uri="{FF2B5EF4-FFF2-40B4-BE49-F238E27FC236}">
                <a16:creationId xmlns:a16="http://schemas.microsoft.com/office/drawing/2014/main" id="{48F7D241-692B-ECE7-63F2-E096A43E10B6}"/>
              </a:ext>
            </a:extLst>
          </p:cNvPr>
          <p:cNvCxnSpPr>
            <a:cxnSpLocks/>
            <a:stCxn id="227" idx="3"/>
          </p:cNvCxnSpPr>
          <p:nvPr/>
        </p:nvCxnSpPr>
        <p:spPr>
          <a:xfrm>
            <a:off x="6009888" y="2290804"/>
            <a:ext cx="2119802" cy="180524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35" name="TextBox 234">
            <a:extLst>
              <a:ext uri="{FF2B5EF4-FFF2-40B4-BE49-F238E27FC236}">
                <a16:creationId xmlns:a16="http://schemas.microsoft.com/office/drawing/2014/main" id="{47C263D6-A83C-6588-A0DA-2789F6F63813}"/>
              </a:ext>
            </a:extLst>
          </p:cNvPr>
          <p:cNvSpPr txBox="1"/>
          <p:nvPr/>
        </p:nvSpPr>
        <p:spPr>
          <a:xfrm>
            <a:off x="262246" y="470345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34E4EF6B-B0E9-23BB-4B5B-3AF602069C7D}"/>
              </a:ext>
            </a:extLst>
          </p:cNvPr>
          <p:cNvSpPr txBox="1"/>
          <p:nvPr/>
        </p:nvSpPr>
        <p:spPr>
          <a:xfrm>
            <a:off x="263958" y="346870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37" name="사각형: 둥근 모서리 236">
            <a:extLst>
              <a:ext uri="{FF2B5EF4-FFF2-40B4-BE49-F238E27FC236}">
                <a16:creationId xmlns:a16="http://schemas.microsoft.com/office/drawing/2014/main" id="{77AAC195-6CF6-8505-B01C-1B342C887567}"/>
              </a:ext>
            </a:extLst>
          </p:cNvPr>
          <p:cNvSpPr/>
          <p:nvPr/>
        </p:nvSpPr>
        <p:spPr>
          <a:xfrm>
            <a:off x="2243911" y="247339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127D13BB-956D-F9D0-1333-BD7CBD7BBC14}"/>
              </a:ext>
            </a:extLst>
          </p:cNvPr>
          <p:cNvSpPr txBox="1"/>
          <p:nvPr/>
        </p:nvSpPr>
        <p:spPr>
          <a:xfrm>
            <a:off x="309128" y="3513443"/>
            <a:ext cx="1097586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쿠폰 설명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 조건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다운로드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다운로드 </a:t>
            </a:r>
            <a:endParaRPr lang="en-US" altLang="ko-KR" sz="900"/>
          </a:p>
          <a:p>
            <a:r>
              <a:rPr lang="ko-KR" altLang="en-US" sz="900"/>
              <a:t>제한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중복 적용</a:t>
            </a:r>
            <a:endParaRPr lang="en-US" altLang="ko-KR" sz="900"/>
          </a:p>
        </p:txBody>
      </p:sp>
      <p:sp>
        <p:nvSpPr>
          <p:cNvPr id="239" name="Box">
            <a:extLst>
              <a:ext uri="{FF2B5EF4-FFF2-40B4-BE49-F238E27FC236}">
                <a16:creationId xmlns:a16="http://schemas.microsoft.com/office/drawing/2014/main" id="{5172024F-D2E0-62C4-0463-10D6899A9BD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2174" y="209997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78B600FC-24AD-3E61-FF3B-437EE9B0117D}"/>
              </a:ext>
            </a:extLst>
          </p:cNvPr>
          <p:cNvSpPr txBox="1"/>
          <p:nvPr/>
        </p:nvSpPr>
        <p:spPr>
          <a:xfrm>
            <a:off x="1419474" y="2053610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정액 할인</a:t>
            </a:r>
          </a:p>
        </p:txBody>
      </p:sp>
      <p:pic>
        <p:nvPicPr>
          <p:cNvPr id="241" name="그래픽 240" descr="확인 표시 단색으로 채워진">
            <a:extLst>
              <a:ext uri="{FF2B5EF4-FFF2-40B4-BE49-F238E27FC236}">
                <a16:creationId xmlns:a16="http://schemas.microsoft.com/office/drawing/2014/main" id="{127CE21E-DE54-E157-0FFD-E8767623FF78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345101" y="2096018"/>
            <a:ext cx="82916" cy="126261"/>
          </a:xfrm>
          <a:prstGeom prst="rect">
            <a:avLst/>
          </a:prstGeom>
        </p:spPr>
      </p:pic>
      <p:sp>
        <p:nvSpPr>
          <p:cNvPr id="242" name="Box">
            <a:extLst>
              <a:ext uri="{FF2B5EF4-FFF2-40B4-BE49-F238E27FC236}">
                <a16:creationId xmlns:a16="http://schemas.microsoft.com/office/drawing/2014/main" id="{DC255ACA-9255-63C0-79E3-608327009D8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03127" y="209997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2A6D2131-3117-661F-C373-4D07B2D5D522}"/>
              </a:ext>
            </a:extLst>
          </p:cNvPr>
          <p:cNvSpPr txBox="1"/>
          <p:nvPr/>
        </p:nvSpPr>
        <p:spPr>
          <a:xfrm>
            <a:off x="2200427" y="2053610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정률 할인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57730FB6-0CFB-5F0E-4002-EEB957522852}"/>
              </a:ext>
            </a:extLst>
          </p:cNvPr>
          <p:cNvSpPr txBox="1"/>
          <p:nvPr/>
        </p:nvSpPr>
        <p:spPr>
          <a:xfrm>
            <a:off x="269839" y="202150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F603FCBE-887C-9BB7-0F38-6E6D7168582A}"/>
              </a:ext>
            </a:extLst>
          </p:cNvPr>
          <p:cNvSpPr txBox="1"/>
          <p:nvPr/>
        </p:nvSpPr>
        <p:spPr>
          <a:xfrm>
            <a:off x="1226333" y="2473770"/>
            <a:ext cx="98213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제한</a:t>
            </a:r>
            <a:r>
              <a:rPr lang="en-US" altLang="ko-KR" sz="900"/>
              <a:t>(</a:t>
            </a:r>
            <a:r>
              <a:rPr lang="ko-KR" altLang="en-US" sz="900"/>
              <a:t>최대</a:t>
            </a:r>
            <a:r>
              <a:rPr lang="en-US" altLang="ko-KR" sz="900"/>
              <a:t>)</a:t>
            </a:r>
          </a:p>
        </p:txBody>
      </p:sp>
      <p:sp>
        <p:nvSpPr>
          <p:cNvPr id="247" name="직사각형 246">
            <a:extLst>
              <a:ext uri="{FF2B5EF4-FFF2-40B4-BE49-F238E27FC236}">
                <a16:creationId xmlns:a16="http://schemas.microsoft.com/office/drawing/2014/main" id="{12915B5C-0680-343B-7DDB-AEA26195A630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248" name="직선 연결선 247">
            <a:extLst>
              <a:ext uri="{FF2B5EF4-FFF2-40B4-BE49-F238E27FC236}">
                <a16:creationId xmlns:a16="http://schemas.microsoft.com/office/drawing/2014/main" id="{E0F09148-27A1-CADF-8A85-5CE2C9C2AB30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9" name="직사각형 248">
            <a:extLst>
              <a:ext uri="{FF2B5EF4-FFF2-40B4-BE49-F238E27FC236}">
                <a16:creationId xmlns:a16="http://schemas.microsoft.com/office/drawing/2014/main" id="{C0834C2C-8945-F312-3B7D-60994EA2CBEC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250" name="그룹 249">
            <a:extLst>
              <a:ext uri="{FF2B5EF4-FFF2-40B4-BE49-F238E27FC236}">
                <a16:creationId xmlns:a16="http://schemas.microsoft.com/office/drawing/2014/main" id="{AD026415-69C3-6B8E-2D68-017C907B8687}"/>
              </a:ext>
            </a:extLst>
          </p:cNvPr>
          <p:cNvGrpSpPr/>
          <p:nvPr/>
        </p:nvGrpSpPr>
        <p:grpSpPr>
          <a:xfrm rot="5400000">
            <a:off x="7235066" y="263564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1" name="이등변 삼각형 250">
              <a:extLst>
                <a:ext uri="{FF2B5EF4-FFF2-40B4-BE49-F238E27FC236}">
                  <a16:creationId xmlns:a16="http://schemas.microsoft.com/office/drawing/2014/main" id="{9584D0BB-9745-353D-9663-6126C659718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2" name="Oval 593">
              <a:extLst>
                <a:ext uri="{FF2B5EF4-FFF2-40B4-BE49-F238E27FC236}">
                  <a16:creationId xmlns:a16="http://schemas.microsoft.com/office/drawing/2014/main" id="{B322B41C-95B9-D5FB-0543-774EFA8D4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253" name="Box">
            <a:extLst>
              <a:ext uri="{FF2B5EF4-FFF2-40B4-BE49-F238E27FC236}">
                <a16:creationId xmlns:a16="http://schemas.microsoft.com/office/drawing/2014/main" id="{3D887233-C683-F911-C924-8A6A5FAB83E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30212" y="5339516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33CAAB53-E438-BEB8-307B-D4F68C173C0A}"/>
              </a:ext>
            </a:extLst>
          </p:cNvPr>
          <p:cNvSpPr txBox="1"/>
          <p:nvPr/>
        </p:nvSpPr>
        <p:spPr>
          <a:xfrm>
            <a:off x="1427512" y="5293156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가능</a:t>
            </a:r>
          </a:p>
        </p:txBody>
      </p:sp>
      <p:pic>
        <p:nvPicPr>
          <p:cNvPr id="255" name="그래픽 254" descr="확인 표시 단색으로 채워진">
            <a:extLst>
              <a:ext uri="{FF2B5EF4-FFF2-40B4-BE49-F238E27FC236}">
                <a16:creationId xmlns:a16="http://schemas.microsoft.com/office/drawing/2014/main" id="{9D7C6EC4-F3FF-9A06-D343-AEA363279699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353139" y="5335564"/>
            <a:ext cx="82916" cy="126261"/>
          </a:xfrm>
          <a:prstGeom prst="rect">
            <a:avLst/>
          </a:prstGeom>
        </p:spPr>
      </p:pic>
      <p:sp>
        <p:nvSpPr>
          <p:cNvPr id="256" name="Box">
            <a:extLst>
              <a:ext uri="{FF2B5EF4-FFF2-40B4-BE49-F238E27FC236}">
                <a16:creationId xmlns:a16="http://schemas.microsoft.com/office/drawing/2014/main" id="{4DDB95B9-2DBD-6150-32F4-6EA2D513BFE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11165" y="533951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35F8C59A-A2FC-5B7F-1F6C-F56A3FB8029D}"/>
              </a:ext>
            </a:extLst>
          </p:cNvPr>
          <p:cNvSpPr txBox="1"/>
          <p:nvPr/>
        </p:nvSpPr>
        <p:spPr>
          <a:xfrm>
            <a:off x="2227515" y="5283631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불가능</a:t>
            </a:r>
          </a:p>
        </p:txBody>
      </p:sp>
      <p:sp>
        <p:nvSpPr>
          <p:cNvPr id="258" name="TextBox 257">
            <a:extLst>
              <a:ext uri="{FF2B5EF4-FFF2-40B4-BE49-F238E27FC236}">
                <a16:creationId xmlns:a16="http://schemas.microsoft.com/office/drawing/2014/main" id="{F2C52551-5C7B-0938-5FB5-A0C63DC2970F}"/>
              </a:ext>
            </a:extLst>
          </p:cNvPr>
          <p:cNvSpPr txBox="1"/>
          <p:nvPr/>
        </p:nvSpPr>
        <p:spPr>
          <a:xfrm>
            <a:off x="281870" y="525235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EAAED98-CC9C-B79F-88B6-F3471C48BD39}"/>
              </a:ext>
            </a:extLst>
          </p:cNvPr>
          <p:cNvSpPr txBox="1"/>
          <p:nvPr/>
        </p:nvSpPr>
        <p:spPr>
          <a:xfrm>
            <a:off x="7848332" y="2504593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7928368" y="1858213"/>
            <a:ext cx="3633537" cy="2169825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/>
              <a:t>온라인몰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쿠폰 등록관리 </a:t>
            </a:r>
            <a:r>
              <a:rPr lang="en-US" altLang="ko-KR" sz="900" dirty="0"/>
              <a:t>(coupon management</a:t>
            </a:r>
            <a:r>
              <a:rPr lang="en-US" altLang="ko-KR" sz="900" dirty="0" smtClean="0"/>
              <a:t>) &gt; </a:t>
            </a:r>
            <a:r>
              <a:rPr lang="ko-KR" altLang="en-US" sz="900" b="1" dirty="0" smtClean="0"/>
              <a:t>추가 </a:t>
            </a:r>
            <a:r>
              <a:rPr lang="en-US" altLang="ko-KR" sz="900" b="1" dirty="0" smtClean="0"/>
              <a:t>(Add)</a:t>
            </a:r>
          </a:p>
          <a:p>
            <a:endParaRPr lang="en-US" altLang="ko-KR" sz="900" b="1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- same with Modify page except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쿠폰명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 smtClean="0"/>
              <a:t>     - hide </a:t>
            </a:r>
            <a:r>
              <a:rPr lang="en-US" altLang="ko-KR" sz="900" dirty="0" err="1" smtClean="0"/>
              <a:t>coupon_code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endParaRPr lang="en-US" altLang="ko-KR" sz="900" dirty="0" smtClean="0"/>
          </a:p>
          <a:p>
            <a:endParaRPr lang="en-US" altLang="ko-KR" sz="900" dirty="0" smtClean="0"/>
          </a:p>
          <a:p>
            <a:r>
              <a:rPr lang="en-US" altLang="ko-KR" sz="900" dirty="0" smtClean="0"/>
              <a:t>3.Buttons</a:t>
            </a:r>
            <a:endParaRPr lang="en-US" altLang="ko-KR" sz="900" dirty="0"/>
          </a:p>
          <a:p>
            <a:r>
              <a:rPr lang="en-US" altLang="ko-KR" sz="900" dirty="0"/>
              <a:t>  1) </a:t>
            </a:r>
            <a:r>
              <a:rPr lang="ko-KR" altLang="en-US" sz="900" dirty="0"/>
              <a:t>저장 </a:t>
            </a:r>
            <a:r>
              <a:rPr lang="en-US" altLang="ko-KR" sz="900" dirty="0"/>
              <a:t>(save)</a:t>
            </a:r>
          </a:p>
          <a:p>
            <a:r>
              <a:rPr lang="en-US" altLang="ko-KR" sz="900" dirty="0"/>
              <a:t>    </a:t>
            </a:r>
            <a:r>
              <a:rPr lang="en-US" altLang="ko-KR" sz="900" dirty="0" smtClean="0"/>
              <a:t>[</a:t>
            </a:r>
            <a:r>
              <a:rPr lang="en-US" altLang="ko-KR" sz="900" dirty="0"/>
              <a:t>PROCESS</a:t>
            </a:r>
            <a:r>
              <a:rPr lang="en-US" altLang="ko-KR" sz="900" dirty="0" smtClean="0"/>
              <a:t>]</a:t>
            </a:r>
            <a:br>
              <a:rPr lang="en-US" altLang="ko-KR" sz="900" dirty="0" smtClean="0"/>
            </a:br>
            <a:r>
              <a:rPr lang="en-US" altLang="ko-KR" sz="900" dirty="0" smtClean="0"/>
              <a:t>    </a:t>
            </a:r>
            <a:r>
              <a:rPr lang="en-US" altLang="ko-KR" sz="900" b="1" dirty="0" smtClean="0"/>
              <a:t>INSERT </a:t>
            </a:r>
            <a:r>
              <a:rPr lang="en-US" altLang="ko-KR" sz="900" b="1" dirty="0" err="1" smtClean="0"/>
              <a:t>st_coupon</a:t>
            </a:r>
            <a:endParaRPr lang="en-US" altLang="ko-KR" sz="900" b="1" dirty="0" smtClean="0"/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  set </a:t>
            </a:r>
            <a:r>
              <a:rPr lang="en-US" altLang="ko-KR" sz="900" b="1" dirty="0" err="1" smtClean="0">
                <a:solidFill>
                  <a:srgbClr val="FF0000"/>
                </a:solidFill>
              </a:rPr>
              <a:t>mall_type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 = ‘online’</a:t>
            </a:r>
          </a:p>
          <a:p>
            <a:r>
              <a:rPr lang="en-US" altLang="ko-KR" sz="900" b="1" dirty="0">
                <a:solidFill>
                  <a:srgbClr val="FF0000"/>
                </a:solidFill>
              </a:rPr>
              <a:t> 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900" dirty="0" smtClean="0"/>
              <a:t>2) </a:t>
            </a:r>
            <a:r>
              <a:rPr lang="ko-KR" altLang="en-US" sz="900" dirty="0" smtClean="0"/>
              <a:t>취소 </a:t>
            </a:r>
            <a:r>
              <a:rPr lang="en-US" altLang="ko-KR" sz="900" dirty="0" smtClean="0"/>
              <a:t>(cancel): if clicks, move to the list page</a:t>
            </a:r>
          </a:p>
        </p:txBody>
      </p:sp>
    </p:spTree>
    <p:extLst>
      <p:ext uri="{BB962C8B-B14F-4D97-AF65-F5344CB8AC3E}">
        <p14:creationId xmlns:p14="http://schemas.microsoft.com/office/powerpoint/2010/main" val="198851418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직사각형 16">
            <a:extLst>
              <a:ext uri="{FF2B5EF4-FFF2-40B4-BE49-F238E27FC236}">
                <a16:creationId xmlns:a16="http://schemas.microsoft.com/office/drawing/2014/main" id="{1CF5B911-9706-C7E0-A7A0-55818A0ABC1C}"/>
              </a:ext>
            </a:extLst>
          </p:cNvPr>
          <p:cNvSpPr/>
          <p:nvPr/>
        </p:nvSpPr>
        <p:spPr>
          <a:xfrm>
            <a:off x="594424" y="80822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1BFF7EE-1BAD-E47A-A71C-2A3E2883C4C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59224" y="111134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577351E-ED0B-BA2B-0D0E-A79470374F9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144717" y="17656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642E34C-8AE8-43F5-964A-20B7D0E6D28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273897" y="17656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20A8CA25-B026-64EC-4282-8C19B3D0DD65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624138" y="88752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E7F7C84-FF60-1A1A-124F-5EC0524D88D1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94773" y="126030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E62D53D-1CE6-926F-B6D0-952043BBA82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94424" y="82666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FE191A66-8137-BDFD-BEB8-0D350B0F8D1B}"/>
              </a:ext>
            </a:extLst>
          </p:cNvPr>
          <p:cNvGrpSpPr/>
          <p:nvPr/>
        </p:nvGrpSpPr>
        <p:grpSpPr>
          <a:xfrm>
            <a:off x="647316" y="567046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CD69AA11-0CE3-8326-C347-3238EC11A6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1D917666-3F68-84A5-23E8-254E0FE0EE0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9729375C-F21D-EEC0-5A61-15E208263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2A00AB17-AAEE-944E-D9C1-E5DE56EA413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" name="직사각형 1">
            <a:extLst>
              <a:ext uri="{FF2B5EF4-FFF2-40B4-BE49-F238E27FC236}">
                <a16:creationId xmlns:a16="http://schemas.microsoft.com/office/drawing/2014/main" id="{F84D0962-7366-259D-7470-E8398255FC04}"/>
              </a:ext>
            </a:extLst>
          </p:cNvPr>
          <p:cNvSpPr/>
          <p:nvPr/>
        </p:nvSpPr>
        <p:spPr>
          <a:xfrm>
            <a:off x="617756" y="303154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37233DD-9BDE-BCAD-DF35-1A1FB82A3843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82556" y="333466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BC1B645-C879-47B2-28D9-0A8B2400CA6C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168049" y="398902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4AB69B3-8D87-8F69-2AC0-266F2AFA760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297229" y="398902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" name="Close Button">
            <a:extLst>
              <a:ext uri="{FF2B5EF4-FFF2-40B4-BE49-F238E27FC236}">
                <a16:creationId xmlns:a16="http://schemas.microsoft.com/office/drawing/2014/main" id="{E8B81AB3-B751-55D7-2332-56100F027E40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647470" y="311085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C9D6839-AFF1-E7C7-EA22-6CFA5FD7A345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718105" y="348362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906EC38-7E98-042B-A790-B49CAB1FCD5C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617756" y="304998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DAB7D2E5-85FB-7AF3-86BA-57FF90EFCB04}"/>
              </a:ext>
            </a:extLst>
          </p:cNvPr>
          <p:cNvGrpSpPr/>
          <p:nvPr/>
        </p:nvGrpSpPr>
        <p:grpSpPr>
          <a:xfrm>
            <a:off x="965179" y="2824556"/>
            <a:ext cx="244417" cy="258694"/>
            <a:chOff x="1098607" y="3056422"/>
            <a:chExt cx="244417" cy="258694"/>
          </a:xfrm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B5849D51-CDC7-CF08-AA89-9F48F9C4940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" name="그룹 10">
              <a:extLst>
                <a:ext uri="{FF2B5EF4-FFF2-40B4-BE49-F238E27FC236}">
                  <a16:creationId xmlns:a16="http://schemas.microsoft.com/office/drawing/2014/main" id="{140BCB74-4C23-CD0F-EF6F-046C15788FB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" name="Oval 593">
                <a:extLst>
                  <a:ext uri="{FF2B5EF4-FFF2-40B4-BE49-F238E27FC236}">
                    <a16:creationId xmlns:a16="http://schemas.microsoft.com/office/drawing/2014/main" id="{186F7CC0-3863-5EAB-07C6-A3350FB5C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6C54621B-3DA5-5A00-F3B5-1FB1B169822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2021052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9752753"/>
              </p:ext>
            </p:extLst>
          </p:nvPr>
        </p:nvGraphicFramePr>
        <p:xfrm>
          <a:off x="7794170" y="725881"/>
          <a:ext cx="4397830" cy="3352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온라인몰 주문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배송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주문번호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38165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0078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22634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번호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주문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배송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77416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배송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8782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53658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087322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버튼을 눌렀을 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14-1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의 정보가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환불 요청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’, 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환불 완료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 해당하는 주문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배송 정보만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402137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884455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배송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69</a:t>
            </a:fld>
            <a:endParaRPr lang="ko-KR" altLang="en-US"/>
          </a:p>
        </p:txBody>
      </p:sp>
      <p:sp>
        <p:nvSpPr>
          <p:cNvPr id="155" name="사각형: 둥근 모서리 154">
            <a:extLst>
              <a:ext uri="{FF2B5EF4-FFF2-40B4-BE49-F238E27FC236}">
                <a16:creationId xmlns:a16="http://schemas.microsoft.com/office/drawing/2014/main" id="{F0DE71D0-7048-7065-97FF-F0C4B559DFF8}"/>
              </a:ext>
            </a:extLst>
          </p:cNvPr>
          <p:cNvSpPr/>
          <p:nvPr/>
        </p:nvSpPr>
        <p:spPr>
          <a:xfrm>
            <a:off x="6224318" y="182678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56" name="직선 연결선 155">
            <a:extLst>
              <a:ext uri="{FF2B5EF4-FFF2-40B4-BE49-F238E27FC236}">
                <a16:creationId xmlns:a16="http://schemas.microsoft.com/office/drawing/2014/main" id="{A2B87C22-614E-64B9-F282-4C62034B73A8}"/>
              </a:ext>
            </a:extLst>
          </p:cNvPr>
          <p:cNvCxnSpPr>
            <a:cxnSpLocks/>
          </p:cNvCxnSpPr>
          <p:nvPr/>
        </p:nvCxnSpPr>
        <p:spPr>
          <a:xfrm>
            <a:off x="395726" y="2142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dirty="0"/>
              <a:t>온라인몰 관리  </a:t>
            </a:r>
            <a:r>
              <a:rPr lang="en-US" altLang="ko-KR" sz="900" dirty="0"/>
              <a:t>&gt; </a:t>
            </a:r>
            <a:r>
              <a:rPr lang="ko-KR" altLang="en-US" sz="900" dirty="0"/>
              <a:t>주문</a:t>
            </a:r>
            <a:r>
              <a:rPr lang="en-US" altLang="ko-KR" sz="900" dirty="0"/>
              <a:t>/</a:t>
            </a:r>
            <a:r>
              <a:rPr lang="ko-KR" altLang="en-US" sz="900" dirty="0"/>
              <a:t>배송 관리</a:t>
            </a:r>
            <a:endParaRPr lang="en-US" altLang="ko-KR" sz="900" dirty="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9F28C0E4-A3EF-E981-BE6A-4CB1CC0052FA}"/>
              </a:ext>
            </a:extLst>
          </p:cNvPr>
          <p:cNvGrpSpPr/>
          <p:nvPr/>
        </p:nvGrpSpPr>
        <p:grpSpPr>
          <a:xfrm rot="5400000">
            <a:off x="2238865" y="60228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F89F1B26-C55E-F56E-DC53-9E1A2BC47DC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1" name="Oval 593">
              <a:extLst>
                <a:ext uri="{FF2B5EF4-FFF2-40B4-BE49-F238E27FC236}">
                  <a16:creationId xmlns:a16="http://schemas.microsoft.com/office/drawing/2014/main" id="{A7C3BE3A-6FE8-B71C-5451-4FF622BC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62" name="그룹 161">
            <a:extLst>
              <a:ext uri="{FF2B5EF4-FFF2-40B4-BE49-F238E27FC236}">
                <a16:creationId xmlns:a16="http://schemas.microsoft.com/office/drawing/2014/main" id="{81100327-A9F0-378A-35C5-0F3759BC0D68}"/>
              </a:ext>
            </a:extLst>
          </p:cNvPr>
          <p:cNvGrpSpPr/>
          <p:nvPr/>
        </p:nvGrpSpPr>
        <p:grpSpPr>
          <a:xfrm rot="5400000">
            <a:off x="6788062" y="1848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3" name="이등변 삼각형 162">
              <a:extLst>
                <a:ext uri="{FF2B5EF4-FFF2-40B4-BE49-F238E27FC236}">
                  <a16:creationId xmlns:a16="http://schemas.microsoft.com/office/drawing/2014/main" id="{80828DFD-5F20-DE7B-F673-DFCDD82B94D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4" name="Oval 593">
              <a:extLst>
                <a:ext uri="{FF2B5EF4-FFF2-40B4-BE49-F238E27FC236}">
                  <a16:creationId xmlns:a16="http://schemas.microsoft.com/office/drawing/2014/main" id="{FC78AF5D-8CC8-8704-59FC-4BEAFE36C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54" name="TextBox 153">
            <a:extLst>
              <a:ext uri="{FF2B5EF4-FFF2-40B4-BE49-F238E27FC236}">
                <a16:creationId xmlns:a16="http://schemas.microsoft.com/office/drawing/2014/main" id="{10FB2F3C-AF08-43D2-B2AE-F95C9D6431E2}"/>
              </a:ext>
            </a:extLst>
          </p:cNvPr>
          <p:cNvSpPr txBox="1"/>
          <p:nvPr/>
        </p:nvSpPr>
        <p:spPr>
          <a:xfrm>
            <a:off x="356597" y="105464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62D55513-E60C-8161-F5DC-2F57C161A060}"/>
              </a:ext>
            </a:extLst>
          </p:cNvPr>
          <p:cNvGrpSpPr/>
          <p:nvPr/>
        </p:nvGrpSpPr>
        <p:grpSpPr>
          <a:xfrm rot="5400000">
            <a:off x="3267315" y="10787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7" name="이등변 삼각형 166">
              <a:extLst>
                <a:ext uri="{FF2B5EF4-FFF2-40B4-BE49-F238E27FC236}">
                  <a16:creationId xmlns:a16="http://schemas.microsoft.com/office/drawing/2014/main" id="{FAC6FB6C-D8A6-6DEC-76FB-D38AEB0C7B9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8" name="Oval 593">
              <a:extLst>
                <a:ext uri="{FF2B5EF4-FFF2-40B4-BE49-F238E27FC236}">
                  <a16:creationId xmlns:a16="http://schemas.microsoft.com/office/drawing/2014/main" id="{D29386A5-CA8D-8782-5F7B-6CA6D8843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773EDB85-5F7C-405A-DBBF-3C1AC34FA113}"/>
              </a:ext>
            </a:extLst>
          </p:cNvPr>
          <p:cNvSpPr/>
          <p:nvPr/>
        </p:nvSpPr>
        <p:spPr>
          <a:xfrm>
            <a:off x="905561" y="109276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BD2D1E44-1D35-8D59-746F-971A74B26410}"/>
              </a:ext>
            </a:extLst>
          </p:cNvPr>
          <p:cNvSpPr/>
          <p:nvPr/>
        </p:nvSpPr>
        <p:spPr>
          <a:xfrm>
            <a:off x="1991483" y="109296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1" name="그래픽 170" descr="돋보기 단색으로 채워진">
            <a:extLst>
              <a:ext uri="{FF2B5EF4-FFF2-40B4-BE49-F238E27FC236}">
                <a16:creationId xmlns:a16="http://schemas.microsoft.com/office/drawing/2014/main" id="{8DCD1D43-56E9-C586-DA2A-BD57CA5260A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134334"/>
            <a:ext cx="145373" cy="147683"/>
          </a:xfrm>
          <a:prstGeom prst="rect">
            <a:avLst/>
          </a:prstGeom>
        </p:spPr>
      </p:pic>
      <p:sp>
        <p:nvSpPr>
          <p:cNvPr id="165" name="TextBox 164">
            <a:extLst>
              <a:ext uri="{FF2B5EF4-FFF2-40B4-BE49-F238E27FC236}">
                <a16:creationId xmlns:a16="http://schemas.microsoft.com/office/drawing/2014/main" id="{898DE87D-734A-5377-2540-B279DE6B7105}"/>
              </a:ext>
            </a:extLst>
          </p:cNvPr>
          <p:cNvSpPr txBox="1"/>
          <p:nvPr/>
        </p:nvSpPr>
        <p:spPr>
          <a:xfrm>
            <a:off x="355399" y="136122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172" name="그룹 171">
            <a:extLst>
              <a:ext uri="{FF2B5EF4-FFF2-40B4-BE49-F238E27FC236}">
                <a16:creationId xmlns:a16="http://schemas.microsoft.com/office/drawing/2014/main" id="{0260AEA7-0F1A-190F-6EEC-1B9A76A33680}"/>
              </a:ext>
            </a:extLst>
          </p:cNvPr>
          <p:cNvGrpSpPr/>
          <p:nvPr/>
        </p:nvGrpSpPr>
        <p:grpSpPr>
          <a:xfrm rot="5400000">
            <a:off x="3267315" y="13899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3" name="이등변 삼각형 172">
              <a:extLst>
                <a:ext uri="{FF2B5EF4-FFF2-40B4-BE49-F238E27FC236}">
                  <a16:creationId xmlns:a16="http://schemas.microsoft.com/office/drawing/2014/main" id="{AABD3CC7-9461-036B-29AC-55405DCC981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4" name="Oval 593">
              <a:extLst>
                <a:ext uri="{FF2B5EF4-FFF2-40B4-BE49-F238E27FC236}">
                  <a16:creationId xmlns:a16="http://schemas.microsoft.com/office/drawing/2014/main" id="{730BC789-6BB7-E83D-A470-E87E06DD7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75" name="사각형: 둥근 모서리 174">
            <a:extLst>
              <a:ext uri="{FF2B5EF4-FFF2-40B4-BE49-F238E27FC236}">
                <a16:creationId xmlns:a16="http://schemas.microsoft.com/office/drawing/2014/main" id="{659560D2-9CC4-F2CE-8C9E-FE18C0597456}"/>
              </a:ext>
            </a:extLst>
          </p:cNvPr>
          <p:cNvSpPr/>
          <p:nvPr/>
        </p:nvSpPr>
        <p:spPr>
          <a:xfrm>
            <a:off x="905561" y="140396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6" name="사각형: 둥근 모서리 175">
            <a:extLst>
              <a:ext uri="{FF2B5EF4-FFF2-40B4-BE49-F238E27FC236}">
                <a16:creationId xmlns:a16="http://schemas.microsoft.com/office/drawing/2014/main" id="{5165A666-CF81-B9A3-0A8C-203B64238AF0}"/>
              </a:ext>
            </a:extLst>
          </p:cNvPr>
          <p:cNvSpPr/>
          <p:nvPr/>
        </p:nvSpPr>
        <p:spPr>
          <a:xfrm>
            <a:off x="1991483" y="140417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7" name="그래픽 176" descr="돋보기 단색으로 채워진">
            <a:extLst>
              <a:ext uri="{FF2B5EF4-FFF2-40B4-BE49-F238E27FC236}">
                <a16:creationId xmlns:a16="http://schemas.microsoft.com/office/drawing/2014/main" id="{5EB93F3C-CAE0-35C9-D7D0-B903FF23F14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445540"/>
            <a:ext cx="145373" cy="147683"/>
          </a:xfrm>
          <a:prstGeom prst="rect">
            <a:avLst/>
          </a:prstGeom>
        </p:spPr>
      </p:pic>
      <p:graphicFrame>
        <p:nvGraphicFramePr>
          <p:cNvPr id="178" name="표 15">
            <a:extLst>
              <a:ext uri="{FF2B5EF4-FFF2-40B4-BE49-F238E27FC236}">
                <a16:creationId xmlns:a16="http://schemas.microsoft.com/office/drawing/2014/main" id="{E224F4A3-BF1B-34A5-89BF-D300E08DFB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299624"/>
              </p:ext>
            </p:extLst>
          </p:nvPr>
        </p:nvGraphicFramePr>
        <p:xfrm>
          <a:off x="503893" y="3042510"/>
          <a:ext cx="6357346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763905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524193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862330">
                  <a:extLst>
                    <a:ext uri="{9D8B030D-6E8A-4147-A177-3AD203B41FA5}">
                      <a16:colId xmlns:a16="http://schemas.microsoft.com/office/drawing/2014/main" val="1093012020"/>
                    </a:ext>
                  </a:extLst>
                </a:gridCol>
                <a:gridCol w="678180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676593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865505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727393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  <a:gridCol w="633454">
                  <a:extLst>
                    <a:ext uri="{9D8B030D-6E8A-4147-A177-3AD203B41FA5}">
                      <a16:colId xmlns:a16="http://schemas.microsoft.com/office/drawing/2014/main" val="4119677962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번호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상품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금액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 </a:t>
                      </a: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사용액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결제 수단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환불 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OGD00001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2023-04-04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45,000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네이버페이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OMM00001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2023-04-01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특산품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170,000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6,300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신용결제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82" name="TextBox 181">
            <a:extLst>
              <a:ext uri="{FF2B5EF4-FFF2-40B4-BE49-F238E27FC236}">
                <a16:creationId xmlns:a16="http://schemas.microsoft.com/office/drawing/2014/main" id="{54FC72AD-A16D-2592-0F21-2071C5908BFB}"/>
              </a:ext>
            </a:extLst>
          </p:cNvPr>
          <p:cNvSpPr txBox="1"/>
          <p:nvPr/>
        </p:nvSpPr>
        <p:spPr>
          <a:xfrm>
            <a:off x="415229" y="2780972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</a:t>
            </a:r>
            <a:r>
              <a:rPr lang="en-US" altLang="ko-KR" sz="900"/>
              <a:t>/</a:t>
            </a:r>
            <a:r>
              <a:rPr lang="ko-KR" altLang="en-US" sz="900"/>
              <a:t>배송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62C55726-4286-B6DC-6E6A-F237A9564444}"/>
              </a:ext>
            </a:extLst>
          </p:cNvPr>
          <p:cNvGrpSpPr/>
          <p:nvPr/>
        </p:nvGrpSpPr>
        <p:grpSpPr>
          <a:xfrm>
            <a:off x="3228931" y="2823014"/>
            <a:ext cx="244417" cy="258694"/>
            <a:chOff x="1098607" y="3056422"/>
            <a:chExt cx="244417" cy="258694"/>
          </a:xfrm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61FB21DD-86AB-E82D-9299-48EDFB4421A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F0548A6D-6B1E-280B-5D0D-262829A2C30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6" name="Oval 593">
                <a:extLst>
                  <a:ext uri="{FF2B5EF4-FFF2-40B4-BE49-F238E27FC236}">
                    <a16:creationId xmlns:a16="http://schemas.microsoft.com/office/drawing/2014/main" id="{42E164E5-B1D4-940E-EB6D-6AC66A06A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7" name="TextBox 14">
                <a:extLst>
                  <a:ext uri="{FF2B5EF4-FFF2-40B4-BE49-F238E27FC236}">
                    <a16:creationId xmlns:a16="http://schemas.microsoft.com/office/drawing/2014/main" id="{7688C26E-86E6-5D7B-2A43-A5228B9155A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10" name="그림 209">
            <a:extLst>
              <a:ext uri="{FF2B5EF4-FFF2-40B4-BE49-F238E27FC236}">
                <a16:creationId xmlns:a16="http://schemas.microsoft.com/office/drawing/2014/main" id="{2B0A015B-DF55-D745-0005-642EF43BDF2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61291" y="4131546"/>
            <a:ext cx="765615" cy="288135"/>
          </a:xfrm>
          <a:prstGeom prst="rect">
            <a:avLst/>
          </a:prstGeom>
        </p:spPr>
      </p:pic>
      <p:grpSp>
        <p:nvGrpSpPr>
          <p:cNvPr id="211" name="그룹 210">
            <a:extLst>
              <a:ext uri="{FF2B5EF4-FFF2-40B4-BE49-F238E27FC236}">
                <a16:creationId xmlns:a16="http://schemas.microsoft.com/office/drawing/2014/main" id="{484771A4-CB7E-9EBD-281A-9B7411E50E9E}"/>
              </a:ext>
            </a:extLst>
          </p:cNvPr>
          <p:cNvGrpSpPr/>
          <p:nvPr/>
        </p:nvGrpSpPr>
        <p:grpSpPr>
          <a:xfrm rot="5400000">
            <a:off x="1983700" y="276853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2" name="이등변 삼각형 211">
              <a:extLst>
                <a:ext uri="{FF2B5EF4-FFF2-40B4-BE49-F238E27FC236}">
                  <a16:creationId xmlns:a16="http://schemas.microsoft.com/office/drawing/2014/main" id="{6AB0E6D2-F959-5FEF-9AA9-0F3EA190090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3" name="Oval 593">
              <a:extLst>
                <a:ext uri="{FF2B5EF4-FFF2-40B4-BE49-F238E27FC236}">
                  <a16:creationId xmlns:a16="http://schemas.microsoft.com/office/drawing/2014/main" id="{1BF3877D-6273-FF35-AA22-2E631A4B2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214" name="직사각형 213">
            <a:extLst>
              <a:ext uri="{FF2B5EF4-FFF2-40B4-BE49-F238E27FC236}">
                <a16:creationId xmlns:a16="http://schemas.microsoft.com/office/drawing/2014/main" id="{A8323294-399B-506E-2038-05F7E4415F8C}"/>
              </a:ext>
            </a:extLst>
          </p:cNvPr>
          <p:cNvSpPr/>
          <p:nvPr/>
        </p:nvSpPr>
        <p:spPr>
          <a:xfrm>
            <a:off x="510929" y="3330893"/>
            <a:ext cx="737616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5" name="그룹 214">
            <a:extLst>
              <a:ext uri="{FF2B5EF4-FFF2-40B4-BE49-F238E27FC236}">
                <a16:creationId xmlns:a16="http://schemas.microsoft.com/office/drawing/2014/main" id="{4EE693C1-C301-E642-592B-E6797E86F6EF}"/>
              </a:ext>
            </a:extLst>
          </p:cNvPr>
          <p:cNvGrpSpPr/>
          <p:nvPr/>
        </p:nvGrpSpPr>
        <p:grpSpPr>
          <a:xfrm>
            <a:off x="2512652" y="4175586"/>
            <a:ext cx="278496" cy="200053"/>
            <a:chOff x="1014019" y="2643309"/>
            <a:chExt cx="278496" cy="200053"/>
          </a:xfrm>
        </p:grpSpPr>
        <p:sp>
          <p:nvSpPr>
            <p:cNvPr id="216" name="이등변 삼각형 215">
              <a:extLst>
                <a:ext uri="{FF2B5EF4-FFF2-40B4-BE49-F238E27FC236}">
                  <a16:creationId xmlns:a16="http://schemas.microsoft.com/office/drawing/2014/main" id="{C35888D9-ACEC-00EA-0F3E-08EC7173967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7" name="그룹 216">
              <a:extLst>
                <a:ext uri="{FF2B5EF4-FFF2-40B4-BE49-F238E27FC236}">
                  <a16:creationId xmlns:a16="http://schemas.microsoft.com/office/drawing/2014/main" id="{67E22129-9E6E-D24C-F9D6-02E1ED4F739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18" name="Oval 593">
                <a:extLst>
                  <a:ext uri="{FF2B5EF4-FFF2-40B4-BE49-F238E27FC236}">
                    <a16:creationId xmlns:a16="http://schemas.microsoft.com/office/drawing/2014/main" id="{C48C10D1-5680-F4E7-3AE9-22129C1D3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9" name="TextBox 14">
                <a:extLst>
                  <a:ext uri="{FF2B5EF4-FFF2-40B4-BE49-F238E27FC236}">
                    <a16:creationId xmlns:a16="http://schemas.microsoft.com/office/drawing/2014/main" id="{FBDC3086-7BE7-6C4B-8D98-70004D272402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25" name="사각형: 둥근 모서리 224">
            <a:extLst>
              <a:ext uri="{FF2B5EF4-FFF2-40B4-BE49-F238E27FC236}">
                <a16:creationId xmlns:a16="http://schemas.microsoft.com/office/drawing/2014/main" id="{EBA8A4D0-BEB2-5B04-7F71-A1E9DBD5A888}"/>
              </a:ext>
            </a:extLst>
          </p:cNvPr>
          <p:cNvSpPr/>
          <p:nvPr/>
        </p:nvSpPr>
        <p:spPr>
          <a:xfrm>
            <a:off x="6044521" y="2699722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26" name="그래픽 225" descr="다운로드 윤곽선">
            <a:extLst>
              <a:ext uri="{FF2B5EF4-FFF2-40B4-BE49-F238E27FC236}">
                <a16:creationId xmlns:a16="http://schemas.microsoft.com/office/drawing/2014/main" id="{BA2F9199-40D7-5D23-A009-4929BA1D1E31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6080013" y="2712685"/>
            <a:ext cx="204905" cy="204905"/>
          </a:xfrm>
          <a:prstGeom prst="rect">
            <a:avLst/>
          </a:prstGeom>
        </p:spPr>
      </p:pic>
      <p:grpSp>
        <p:nvGrpSpPr>
          <p:cNvPr id="227" name="그룹 226">
            <a:extLst>
              <a:ext uri="{FF2B5EF4-FFF2-40B4-BE49-F238E27FC236}">
                <a16:creationId xmlns:a16="http://schemas.microsoft.com/office/drawing/2014/main" id="{1F3EED40-5D32-4CF3-9CB7-FCBDCE0C3763}"/>
              </a:ext>
            </a:extLst>
          </p:cNvPr>
          <p:cNvGrpSpPr/>
          <p:nvPr/>
        </p:nvGrpSpPr>
        <p:grpSpPr>
          <a:xfrm>
            <a:off x="5796934" y="2720975"/>
            <a:ext cx="278496" cy="200053"/>
            <a:chOff x="1014019" y="2643309"/>
            <a:chExt cx="278496" cy="200053"/>
          </a:xfrm>
        </p:grpSpPr>
        <p:sp>
          <p:nvSpPr>
            <p:cNvPr id="228" name="이등변 삼각형 227">
              <a:extLst>
                <a:ext uri="{FF2B5EF4-FFF2-40B4-BE49-F238E27FC236}">
                  <a16:creationId xmlns:a16="http://schemas.microsoft.com/office/drawing/2014/main" id="{0157E8A5-D21C-3E40-CC52-4969043C449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9" name="그룹 228">
              <a:extLst>
                <a:ext uri="{FF2B5EF4-FFF2-40B4-BE49-F238E27FC236}">
                  <a16:creationId xmlns:a16="http://schemas.microsoft.com/office/drawing/2014/main" id="{D5C98887-E83E-6C45-9A0D-43B468B28C4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30" name="Oval 593">
                <a:extLst>
                  <a:ext uri="{FF2B5EF4-FFF2-40B4-BE49-F238E27FC236}">
                    <a16:creationId xmlns:a16="http://schemas.microsoft.com/office/drawing/2014/main" id="{9D959316-AC79-4E39-9251-6679D4D7A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1" name="TextBox 14">
                <a:extLst>
                  <a:ext uri="{FF2B5EF4-FFF2-40B4-BE49-F238E27FC236}">
                    <a16:creationId xmlns:a16="http://schemas.microsoft.com/office/drawing/2014/main" id="{ECF5E4C4-41E1-72EA-AD2A-8E99434560F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32" name="TextBox 231">
            <a:extLst>
              <a:ext uri="{FF2B5EF4-FFF2-40B4-BE49-F238E27FC236}">
                <a16:creationId xmlns:a16="http://schemas.microsoft.com/office/drawing/2014/main" id="{E60C15B9-B5C0-CFDD-2C6A-247858D3643F}"/>
              </a:ext>
            </a:extLst>
          </p:cNvPr>
          <p:cNvSpPr txBox="1"/>
          <p:nvPr/>
        </p:nvSpPr>
        <p:spPr>
          <a:xfrm>
            <a:off x="3839488" y="1361917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주문번호</a:t>
            </a:r>
            <a:endParaRPr lang="en-US" altLang="ko-KR" sz="900"/>
          </a:p>
        </p:txBody>
      </p:sp>
      <p:grpSp>
        <p:nvGrpSpPr>
          <p:cNvPr id="233" name="그룹 232">
            <a:extLst>
              <a:ext uri="{FF2B5EF4-FFF2-40B4-BE49-F238E27FC236}">
                <a16:creationId xmlns:a16="http://schemas.microsoft.com/office/drawing/2014/main" id="{9783A0B9-CEB5-D7AD-4038-AD7502E48699}"/>
              </a:ext>
            </a:extLst>
          </p:cNvPr>
          <p:cNvGrpSpPr/>
          <p:nvPr/>
        </p:nvGrpSpPr>
        <p:grpSpPr>
          <a:xfrm rot="5400000">
            <a:off x="5763345" y="139067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34" name="이등변 삼각형 233">
              <a:extLst>
                <a:ext uri="{FF2B5EF4-FFF2-40B4-BE49-F238E27FC236}">
                  <a16:creationId xmlns:a16="http://schemas.microsoft.com/office/drawing/2014/main" id="{1329D374-5D5C-1CAA-013D-BBEA137012F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5" name="Oval 593">
              <a:extLst>
                <a:ext uri="{FF2B5EF4-FFF2-40B4-BE49-F238E27FC236}">
                  <a16:creationId xmlns:a16="http://schemas.microsoft.com/office/drawing/2014/main" id="{30F2D98C-1708-F4C6-E8CB-6B8132136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236" name="사각형: 둥근 모서리 235">
            <a:extLst>
              <a:ext uri="{FF2B5EF4-FFF2-40B4-BE49-F238E27FC236}">
                <a16:creationId xmlns:a16="http://schemas.microsoft.com/office/drawing/2014/main" id="{DBD4B9FD-747E-6716-E92A-A4F58BB546AA}"/>
              </a:ext>
            </a:extLst>
          </p:cNvPr>
          <p:cNvSpPr/>
          <p:nvPr/>
        </p:nvSpPr>
        <p:spPr>
          <a:xfrm>
            <a:off x="4475383" y="140466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주문번호 입력</a:t>
            </a:r>
          </a:p>
        </p:txBody>
      </p:sp>
      <p:pic>
        <p:nvPicPr>
          <p:cNvPr id="238" name="그래픽 237" descr="돋보기 단색으로 채워진">
            <a:extLst>
              <a:ext uri="{FF2B5EF4-FFF2-40B4-BE49-F238E27FC236}">
                <a16:creationId xmlns:a16="http://schemas.microsoft.com/office/drawing/2014/main" id="{7AF81E72-1A96-A5DD-AA5A-AF5104BDC07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5556212" y="1446237"/>
            <a:ext cx="145373" cy="147683"/>
          </a:xfrm>
          <a:prstGeom prst="rect">
            <a:avLst/>
          </a:prstGeom>
        </p:spPr>
      </p:pic>
      <p:sp>
        <p:nvSpPr>
          <p:cNvPr id="242" name="TextBox 241">
            <a:extLst>
              <a:ext uri="{FF2B5EF4-FFF2-40B4-BE49-F238E27FC236}">
                <a16:creationId xmlns:a16="http://schemas.microsoft.com/office/drawing/2014/main" id="{01E47753-6BFF-E287-D71A-0B6F75A912FF}"/>
              </a:ext>
            </a:extLst>
          </p:cNvPr>
          <p:cNvSpPr txBox="1"/>
          <p:nvPr/>
        </p:nvSpPr>
        <p:spPr>
          <a:xfrm>
            <a:off x="3848732" y="105738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주문자</a:t>
            </a:r>
            <a:endParaRPr lang="en-US" altLang="ko-KR" sz="900"/>
          </a:p>
        </p:txBody>
      </p:sp>
      <p:sp>
        <p:nvSpPr>
          <p:cNvPr id="243" name="사각형: 둥근 모서리 242">
            <a:extLst>
              <a:ext uri="{FF2B5EF4-FFF2-40B4-BE49-F238E27FC236}">
                <a16:creationId xmlns:a16="http://schemas.microsoft.com/office/drawing/2014/main" id="{1B68565A-BF35-C746-9E92-B4946B2E13BC}"/>
              </a:ext>
            </a:extLst>
          </p:cNvPr>
          <p:cNvSpPr/>
          <p:nvPr/>
        </p:nvSpPr>
        <p:spPr>
          <a:xfrm>
            <a:off x="4475466" y="109150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44" name="사각형: 둥근 모서리 243">
            <a:extLst>
              <a:ext uri="{FF2B5EF4-FFF2-40B4-BE49-F238E27FC236}">
                <a16:creationId xmlns:a16="http://schemas.microsoft.com/office/drawing/2014/main" id="{0712D8E1-89CB-D743-DADA-951EEFCFBE62}"/>
              </a:ext>
            </a:extLst>
          </p:cNvPr>
          <p:cNvSpPr/>
          <p:nvPr/>
        </p:nvSpPr>
        <p:spPr>
          <a:xfrm>
            <a:off x="5561388" y="109170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입력</a:t>
            </a:r>
          </a:p>
        </p:txBody>
      </p:sp>
      <p:pic>
        <p:nvPicPr>
          <p:cNvPr id="245" name="그래픽 244" descr="돋보기 단색으로 채워진">
            <a:extLst>
              <a:ext uri="{FF2B5EF4-FFF2-40B4-BE49-F238E27FC236}">
                <a16:creationId xmlns:a16="http://schemas.microsoft.com/office/drawing/2014/main" id="{427D5A70-59E7-0779-C923-6307075CBA7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620562" y="1133075"/>
            <a:ext cx="145373" cy="147683"/>
          </a:xfrm>
          <a:prstGeom prst="rect">
            <a:avLst/>
          </a:prstGeom>
        </p:spPr>
      </p:pic>
      <p:grpSp>
        <p:nvGrpSpPr>
          <p:cNvPr id="250" name="그룹 249">
            <a:extLst>
              <a:ext uri="{FF2B5EF4-FFF2-40B4-BE49-F238E27FC236}">
                <a16:creationId xmlns:a16="http://schemas.microsoft.com/office/drawing/2014/main" id="{9DC2E95B-9CFB-773F-C475-3C9535B199DF}"/>
              </a:ext>
            </a:extLst>
          </p:cNvPr>
          <p:cNvGrpSpPr/>
          <p:nvPr/>
        </p:nvGrpSpPr>
        <p:grpSpPr>
          <a:xfrm rot="5400000">
            <a:off x="6808944" y="10849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1" name="이등변 삼각형 250">
              <a:extLst>
                <a:ext uri="{FF2B5EF4-FFF2-40B4-BE49-F238E27FC236}">
                  <a16:creationId xmlns:a16="http://schemas.microsoft.com/office/drawing/2014/main" id="{C06F52AE-8AC0-E409-49AB-06D3A2EBB9D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2" name="Oval 593">
              <a:extLst>
                <a:ext uri="{FF2B5EF4-FFF2-40B4-BE49-F238E27FC236}">
                  <a16:creationId xmlns:a16="http://schemas.microsoft.com/office/drawing/2014/main" id="{72574AD3-7279-AF28-156E-00B5CAE97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256" name="그룹 255">
            <a:extLst>
              <a:ext uri="{FF2B5EF4-FFF2-40B4-BE49-F238E27FC236}">
                <a16:creationId xmlns:a16="http://schemas.microsoft.com/office/drawing/2014/main" id="{CFBF650B-6741-47F9-5923-66B1BA2B103B}"/>
              </a:ext>
            </a:extLst>
          </p:cNvPr>
          <p:cNvGrpSpPr/>
          <p:nvPr/>
        </p:nvGrpSpPr>
        <p:grpSpPr>
          <a:xfrm>
            <a:off x="1099991" y="3121150"/>
            <a:ext cx="244417" cy="258694"/>
            <a:chOff x="1098607" y="3056422"/>
            <a:chExt cx="244417" cy="258694"/>
          </a:xfrm>
        </p:grpSpPr>
        <p:sp>
          <p:nvSpPr>
            <p:cNvPr id="257" name="이등변 삼각형 256">
              <a:extLst>
                <a:ext uri="{FF2B5EF4-FFF2-40B4-BE49-F238E27FC236}">
                  <a16:creationId xmlns:a16="http://schemas.microsoft.com/office/drawing/2014/main" id="{EF9583CF-434E-9B43-5FE2-725FF56F60B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8" name="그룹 257">
              <a:extLst>
                <a:ext uri="{FF2B5EF4-FFF2-40B4-BE49-F238E27FC236}">
                  <a16:creationId xmlns:a16="http://schemas.microsoft.com/office/drawing/2014/main" id="{8F2327B3-3B5E-3A74-83D9-A75D4BDD28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9" name="Oval 593">
                <a:extLst>
                  <a:ext uri="{FF2B5EF4-FFF2-40B4-BE49-F238E27FC236}">
                    <a16:creationId xmlns:a16="http://schemas.microsoft.com/office/drawing/2014/main" id="{1AD78355-7AF2-843C-A6F7-9DE79BDD8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0" name="TextBox 14">
                <a:extLst>
                  <a:ext uri="{FF2B5EF4-FFF2-40B4-BE49-F238E27FC236}">
                    <a16:creationId xmlns:a16="http://schemas.microsoft.com/office/drawing/2014/main" id="{EB801CC9-42BF-66CA-DE86-1D8A0E49C01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D90C3F8A-225B-F619-E2CB-861BCF3730B1}"/>
              </a:ext>
            </a:extLst>
          </p:cNvPr>
          <p:cNvSpPr txBox="1"/>
          <p:nvPr/>
        </p:nvSpPr>
        <p:spPr>
          <a:xfrm>
            <a:off x="395726" y="2200448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환불 상태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475411D2-F28C-2117-57F7-70BEF43562C8}"/>
              </a:ext>
            </a:extLst>
          </p:cNvPr>
          <p:cNvSpPr/>
          <p:nvPr/>
        </p:nvSpPr>
        <p:spPr>
          <a:xfrm>
            <a:off x="1118202" y="2233604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환불 요청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606E58A7-1F8D-113E-0321-2E48AFD75F16}"/>
              </a:ext>
            </a:extLst>
          </p:cNvPr>
          <p:cNvSpPr/>
          <p:nvPr/>
        </p:nvSpPr>
        <p:spPr>
          <a:xfrm>
            <a:off x="2077140" y="2233100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환불 완료</a:t>
            </a: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32120A8B-D5C3-1F5E-3574-B150F4C6F3C2}"/>
              </a:ext>
            </a:extLst>
          </p:cNvPr>
          <p:cNvSpPr/>
          <p:nvPr/>
        </p:nvSpPr>
        <p:spPr>
          <a:xfrm>
            <a:off x="219075" y="1942204"/>
            <a:ext cx="3084425" cy="738237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4B93208A-3272-DAB4-8AC1-9EB88644122E}"/>
              </a:ext>
            </a:extLst>
          </p:cNvPr>
          <p:cNvSpPr/>
          <p:nvPr/>
        </p:nvSpPr>
        <p:spPr>
          <a:xfrm>
            <a:off x="6253854" y="3029546"/>
            <a:ext cx="614421" cy="859345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46AE717B-31DA-E274-A36D-3BA7C803040E}"/>
              </a:ext>
            </a:extLst>
          </p:cNvPr>
          <p:cNvGrpSpPr/>
          <p:nvPr/>
        </p:nvGrpSpPr>
        <p:grpSpPr>
          <a:xfrm rot="5400000">
            <a:off x="3300356" y="210654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3DB76CBD-EBCE-7554-C736-B3C76873FF5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35A20D15-E8B4-F9EC-4E0A-DA68D61F6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12</a:t>
              </a:r>
            </a:p>
          </p:txBody>
        </p:sp>
      </p:grp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AD738A4F-CFE0-C910-CE8C-9A7A6295E415}"/>
              </a:ext>
            </a:extLst>
          </p:cNvPr>
          <p:cNvGrpSpPr/>
          <p:nvPr/>
        </p:nvGrpSpPr>
        <p:grpSpPr>
          <a:xfrm rot="5400000">
            <a:off x="6864816" y="3327175"/>
            <a:ext cx="172594" cy="31938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" name="이등변 삼각형 15">
              <a:extLst>
                <a:ext uri="{FF2B5EF4-FFF2-40B4-BE49-F238E27FC236}">
                  <a16:creationId xmlns:a16="http://schemas.microsoft.com/office/drawing/2014/main" id="{22F33B88-09BA-C9E1-6321-05049246847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" name="Oval 593">
              <a:extLst>
                <a:ext uri="{FF2B5EF4-FFF2-40B4-BE49-F238E27FC236}">
                  <a16:creationId xmlns:a16="http://schemas.microsoft.com/office/drawing/2014/main" id="{33338CD2-AC60-5F5C-A8EC-D7D0A84A5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12-1</a:t>
              </a:r>
            </a:p>
          </p:txBody>
        </p:sp>
      </p:grpSp>
      <p:sp>
        <p:nvSpPr>
          <p:cNvPr id="83" name="TextBox 82"/>
          <p:cNvSpPr txBox="1"/>
          <p:nvPr/>
        </p:nvSpPr>
        <p:spPr>
          <a:xfrm>
            <a:off x="7930342" y="2469804"/>
            <a:ext cx="3633537" cy="2585323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/>
              <a:t>온라인몰 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주문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배송 </a:t>
            </a:r>
            <a:r>
              <a:rPr lang="ko-KR" altLang="en-US" sz="900" dirty="0"/>
              <a:t>관리 </a:t>
            </a:r>
            <a:r>
              <a:rPr lang="en-US" altLang="ko-KR" sz="900" dirty="0" smtClean="0"/>
              <a:t>(order delivery management)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</a:t>
            </a:r>
            <a:r>
              <a:rPr lang="ko-KR" altLang="en-US" sz="900" dirty="0" smtClean="0"/>
              <a:t>환불 상태 </a:t>
            </a:r>
            <a:r>
              <a:rPr lang="en-US" altLang="ko-KR" sz="900" dirty="0" smtClean="0"/>
              <a:t>(refund status)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환불 요청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refund_status</a:t>
            </a:r>
            <a:r>
              <a:rPr lang="en-US" altLang="ko-KR" sz="900" dirty="0" smtClean="0"/>
              <a:t>} = ‘RS01’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환불 완료 </a:t>
            </a:r>
            <a:r>
              <a:rPr lang="en-US" altLang="ko-KR" sz="900" dirty="0" smtClean="0"/>
              <a:t>: </a:t>
            </a:r>
            <a:r>
              <a:rPr lang="en-US" altLang="ko-KR" sz="900" dirty="0"/>
              <a:t>{</a:t>
            </a:r>
            <a:r>
              <a:rPr lang="en-US" altLang="ko-KR" sz="900" dirty="0" err="1"/>
              <a:t>refund_status</a:t>
            </a:r>
            <a:r>
              <a:rPr lang="en-US" altLang="ko-KR" sz="900" dirty="0"/>
              <a:t>} = ‘</a:t>
            </a:r>
            <a:r>
              <a:rPr lang="en-US" altLang="ko-KR" sz="900" dirty="0" smtClean="0"/>
              <a:t>RS02’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if the button clicks, search </a:t>
            </a:r>
            <a:r>
              <a:rPr lang="en-US" altLang="ko-KR" sz="900" dirty="0"/>
              <a:t>with {</a:t>
            </a:r>
            <a:r>
              <a:rPr lang="en-US" altLang="ko-KR" sz="900" dirty="0" err="1"/>
              <a:t>refund_status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2.Grid</a:t>
            </a:r>
          </a:p>
          <a:p>
            <a:r>
              <a:rPr lang="en-US" altLang="ko-KR" sz="900" dirty="0"/>
              <a:t> 1) logic</a:t>
            </a:r>
            <a:br>
              <a:rPr lang="en-US" altLang="ko-KR" sz="900" dirty="0"/>
            </a:br>
            <a:r>
              <a:rPr lang="en-US" altLang="ko-KR" sz="900" dirty="0"/>
              <a:t>    DB: </a:t>
            </a:r>
            <a:r>
              <a:rPr lang="en-US" altLang="ko-KR" sz="900" dirty="0" err="1"/>
              <a:t>st_order</a:t>
            </a:r>
            <a:endParaRPr lang="en-US" altLang="ko-KR" sz="900" dirty="0"/>
          </a:p>
          <a:p>
            <a:r>
              <a:rPr lang="en-US" altLang="ko-KR" sz="900" dirty="0"/>
              <a:t>    sort: </a:t>
            </a:r>
            <a:r>
              <a:rPr lang="en-US" altLang="ko-KR" sz="900" dirty="0" err="1"/>
              <a:t>reg_date</a:t>
            </a:r>
            <a:r>
              <a:rPr lang="en-US" altLang="ko-KR" sz="900" dirty="0"/>
              <a:t> DESC</a:t>
            </a:r>
            <a:br>
              <a:rPr lang="en-US" altLang="ko-KR" sz="900" dirty="0"/>
            </a:br>
            <a:r>
              <a:rPr lang="en-US" altLang="ko-KR" sz="900" dirty="0"/>
              <a:t>    conditions:</a:t>
            </a:r>
            <a:br>
              <a:rPr lang="en-US" altLang="ko-KR" sz="900" dirty="0"/>
            </a:br>
            <a:r>
              <a:rPr lang="en-US" altLang="ko-KR" sz="900" dirty="0"/>
              <a:t>      - </a:t>
            </a:r>
            <a:r>
              <a:rPr lang="en-US" altLang="ko-KR" sz="900" b="1" dirty="0" err="1">
                <a:solidFill>
                  <a:srgbClr val="FF0000"/>
                </a:solidFill>
              </a:rPr>
              <a:t>st_mall.mall_type</a:t>
            </a:r>
            <a:r>
              <a:rPr lang="en-US" altLang="ko-KR" sz="900" b="1" dirty="0">
                <a:solidFill>
                  <a:srgbClr val="FF0000"/>
                </a:solidFill>
              </a:rPr>
              <a:t> = ‘online’</a:t>
            </a:r>
            <a:r>
              <a:rPr lang="en-US" altLang="ko-KR" sz="900" b="1" dirty="0"/>
              <a:t> (with </a:t>
            </a:r>
            <a:r>
              <a:rPr lang="en-US" altLang="ko-KR" sz="900" b="1" dirty="0" err="1"/>
              <a:t>mall_code</a:t>
            </a:r>
            <a:r>
              <a:rPr lang="en-US" altLang="ko-KR" sz="900" b="1" dirty="0"/>
              <a:t>)</a:t>
            </a:r>
          </a:p>
          <a:p>
            <a:r>
              <a:rPr lang="en-US" altLang="ko-KR" sz="900" dirty="0"/>
              <a:t>      - set by search options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grid added columns</a:t>
            </a:r>
            <a:br>
              <a:rPr lang="en-US" altLang="ko-KR" sz="900" dirty="0" smtClean="0"/>
            </a:br>
            <a:r>
              <a:rPr lang="en-US" altLang="ko-KR" sz="900" dirty="0" smtClean="0"/>
              <a:t>    a) </a:t>
            </a:r>
            <a:r>
              <a:rPr lang="ko-KR" altLang="en-US" sz="900" dirty="0" smtClean="0"/>
              <a:t>쇼핑몰 코드 </a:t>
            </a:r>
            <a:r>
              <a:rPr lang="en-US" altLang="ko-KR" sz="900" dirty="0" smtClean="0"/>
              <a:t>: REMOVE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환불 상태 </a:t>
            </a:r>
            <a:r>
              <a:rPr lang="en-US" altLang="ko-KR" sz="900" dirty="0" smtClean="0"/>
              <a:t>: </a:t>
            </a:r>
            <a:r>
              <a:rPr lang="en-US" altLang="ko-KR" sz="900" dirty="0"/>
              <a:t>{</a:t>
            </a:r>
            <a:r>
              <a:rPr lang="en-US" altLang="ko-KR" sz="900" dirty="0" err="1"/>
              <a:t>refund_status</a:t>
            </a:r>
            <a:r>
              <a:rPr lang="en-US" altLang="ko-KR" sz="900" dirty="0" smtClean="0"/>
              <a:t>} (show code name)</a:t>
            </a:r>
          </a:p>
        </p:txBody>
      </p:sp>
    </p:spTree>
    <p:extLst>
      <p:ext uri="{BB962C8B-B14F-4D97-AF65-F5344CB8AC3E}">
        <p14:creationId xmlns:p14="http://schemas.microsoft.com/office/powerpoint/2010/main" val="166930425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175063"/>
              </p:ext>
            </p:extLst>
          </p:nvPr>
        </p:nvGraphicFramePr>
        <p:xfrm>
          <a:off x="9008390" y="725881"/>
          <a:ext cx="3183609" cy="579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430386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(2)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매뉴얼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사용자 회원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사용자 로그 관리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2354" y="2928030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88703" y="4272929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296162" y="3580607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05677" y="3954059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05677" y="3269098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2205" y="2559033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2D8B91DA-AAE4-0707-B509-3F9568D60F42}"/>
              </a:ext>
            </a:extLst>
          </p:cNvPr>
          <p:cNvGrpSpPr/>
          <p:nvPr/>
        </p:nvGrpSpPr>
        <p:grpSpPr>
          <a:xfrm rot="5400000">
            <a:off x="1840974" y="210300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D433CBBB-CF52-B2AF-B8AF-3FF2B07F589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23001C5F-8F75-E383-5214-CB1B65D60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5470953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2823306"/>
              </p:ext>
            </p:extLst>
          </p:nvPr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215145"/>
              </p:ext>
            </p:extLst>
          </p:nvPr>
        </p:nvGraphicFramePr>
        <p:xfrm>
          <a:off x="7794170" y="725881"/>
          <a:ext cx="4397830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온라인몰 주문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배송 상세 확인 및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환불 요청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’,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환불 완료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외 나머지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는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으로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상품이 늘어나면 아래에 상품 칸 추가 생성됨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114051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75819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배송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70</a:t>
            </a:fld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42514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주문</a:t>
            </a:r>
            <a:r>
              <a:rPr lang="en-US" altLang="ko-KR" sz="900"/>
              <a:t>/</a:t>
            </a:r>
            <a:r>
              <a:rPr lang="ko-KR" altLang="en-US" sz="900"/>
              <a:t>배송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9F28C0E4-A3EF-E981-BE6A-4CB1CC0052FA}"/>
              </a:ext>
            </a:extLst>
          </p:cNvPr>
          <p:cNvGrpSpPr/>
          <p:nvPr/>
        </p:nvGrpSpPr>
        <p:grpSpPr>
          <a:xfrm rot="5400000">
            <a:off x="2608451" y="6022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F89F1B26-C55E-F56E-DC53-9E1A2BC47DC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1" name="Oval 593">
              <a:extLst>
                <a:ext uri="{FF2B5EF4-FFF2-40B4-BE49-F238E27FC236}">
                  <a16:creationId xmlns:a16="http://schemas.microsoft.com/office/drawing/2014/main" id="{A7C3BE3A-6FE8-B71C-5451-4FF622BC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A02987D9-C455-096B-5B62-A4286F257B5C}"/>
              </a:ext>
            </a:extLst>
          </p:cNvPr>
          <p:cNvSpPr txBox="1"/>
          <p:nvPr/>
        </p:nvSpPr>
        <p:spPr>
          <a:xfrm>
            <a:off x="283400" y="1631802"/>
            <a:ext cx="1023602" cy="39703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900"/>
              <a:t>주문자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번호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주문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포인트 </a:t>
            </a:r>
            <a:r>
              <a:rPr lang="ko-KR" altLang="en-US" sz="900" err="1"/>
              <a:t>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결제액 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결제 수단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일시</a:t>
            </a:r>
            <a:endParaRPr lang="en-US" altLang="ko-KR" sz="900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1CE96103-B660-FE0B-418D-6472C6F96970}"/>
              </a:ext>
            </a:extLst>
          </p:cNvPr>
          <p:cNvSpPr/>
          <p:nvPr/>
        </p:nvSpPr>
        <p:spPr>
          <a:xfrm>
            <a:off x="1214596" y="2047016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OGD00001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7AD6D3DD-9A17-392E-D7E7-0B0CD2C4D7D9}"/>
              </a:ext>
            </a:extLst>
          </p:cNvPr>
          <p:cNvSpPr/>
          <p:nvPr/>
        </p:nvSpPr>
        <p:spPr>
          <a:xfrm>
            <a:off x="1214596" y="2470607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고향뜨락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2C1C89BE-79B1-3FAC-CBB8-CAC19262C48B}"/>
              </a:ext>
            </a:extLst>
          </p:cNvPr>
          <p:cNvSpPr/>
          <p:nvPr/>
        </p:nvSpPr>
        <p:spPr>
          <a:xfrm>
            <a:off x="2248182" y="2470607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SHOP_FD_001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DAFEADC2-9999-3F2F-137C-ECBFA29F8985}"/>
              </a:ext>
            </a:extLst>
          </p:cNvPr>
          <p:cNvSpPr/>
          <p:nvPr/>
        </p:nvSpPr>
        <p:spPr>
          <a:xfrm>
            <a:off x="1215993" y="2872736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농수산물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a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A3862AF1-7692-55E5-A701-9A5479C6B524}"/>
              </a:ext>
            </a:extLst>
          </p:cNvPr>
          <p:cNvSpPr/>
          <p:nvPr/>
        </p:nvSpPr>
        <p:spPr>
          <a:xfrm>
            <a:off x="2249579" y="2872736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FD_001_CR_01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E6619B39-B819-5D25-892C-77B072C970F1}"/>
              </a:ext>
            </a:extLst>
          </p:cNvPr>
          <p:cNvSpPr/>
          <p:nvPr/>
        </p:nvSpPr>
        <p:spPr>
          <a:xfrm>
            <a:off x="1214595" y="3293292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45,000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418BDFD3-0043-9F6D-8A95-A6D354FE2A20}"/>
              </a:ext>
            </a:extLst>
          </p:cNvPr>
          <p:cNvSpPr/>
          <p:nvPr/>
        </p:nvSpPr>
        <p:spPr>
          <a:xfrm>
            <a:off x="1213198" y="370882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11472E7B-EADC-40A0-67F8-5B6B48363BEB}"/>
              </a:ext>
            </a:extLst>
          </p:cNvPr>
          <p:cNvSpPr/>
          <p:nvPr/>
        </p:nvSpPr>
        <p:spPr>
          <a:xfrm>
            <a:off x="1214595" y="4514813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408192A0-F830-934F-0968-4EDC74D58D9F}"/>
              </a:ext>
            </a:extLst>
          </p:cNvPr>
          <p:cNvSpPr/>
          <p:nvPr/>
        </p:nvSpPr>
        <p:spPr>
          <a:xfrm>
            <a:off x="1211481" y="5334184"/>
            <a:ext cx="198888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 PM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04:05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F0AB4765-4CA6-8D3E-34F9-9BEEA5CEE834}"/>
              </a:ext>
            </a:extLst>
          </p:cNvPr>
          <p:cNvSpPr/>
          <p:nvPr/>
        </p:nvSpPr>
        <p:spPr>
          <a:xfrm>
            <a:off x="1211486" y="1650027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A059031F-3EED-297A-893D-E736E7B91D42}"/>
              </a:ext>
            </a:extLst>
          </p:cNvPr>
          <p:cNvSpPr/>
          <p:nvPr/>
        </p:nvSpPr>
        <p:spPr>
          <a:xfrm>
            <a:off x="2245072" y="1650027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5A61AD3-393F-120C-3FC3-7B4B4689A780}"/>
              </a:ext>
            </a:extLst>
          </p:cNvPr>
          <p:cNvSpPr txBox="1"/>
          <p:nvPr/>
        </p:nvSpPr>
        <p:spPr>
          <a:xfrm>
            <a:off x="4088911" y="1575305"/>
            <a:ext cx="1023602" cy="286232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요청 사항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상태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알림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현금 영수증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환불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환불 사유</a:t>
            </a:r>
            <a:endParaRPr lang="en-US" altLang="ko-KR" sz="900"/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44031BE5-D438-085C-8A6D-D4BDE0F766A6}"/>
              </a:ext>
            </a:extLst>
          </p:cNvPr>
          <p:cNvSpPr/>
          <p:nvPr/>
        </p:nvSpPr>
        <p:spPr>
          <a:xfrm>
            <a:off x="5127389" y="253085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배송 중</a:t>
            </a: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BD441743-F09E-DC52-4DC1-274706E861FB}"/>
              </a:ext>
            </a:extLst>
          </p:cNvPr>
          <p:cNvSpPr/>
          <p:nvPr/>
        </p:nvSpPr>
        <p:spPr>
          <a:xfrm>
            <a:off x="6160975" y="253085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송장번호</a:t>
            </a: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AB1F1DC2-1C9F-71EE-B203-0C88F328AFD3}"/>
              </a:ext>
            </a:extLst>
          </p:cNvPr>
          <p:cNvSpPr/>
          <p:nvPr/>
        </p:nvSpPr>
        <p:spPr>
          <a:xfrm>
            <a:off x="6898206" y="4744883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13223242-3B02-5001-13A5-437F9777187A}"/>
              </a:ext>
            </a:extLst>
          </p:cNvPr>
          <p:cNvSpPr/>
          <p:nvPr/>
        </p:nvSpPr>
        <p:spPr>
          <a:xfrm>
            <a:off x="6302641" y="4744883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FCC50A32-D402-3038-09F3-FC64C0E45B4E}"/>
              </a:ext>
            </a:extLst>
          </p:cNvPr>
          <p:cNvGrpSpPr/>
          <p:nvPr/>
        </p:nvGrpSpPr>
        <p:grpSpPr>
          <a:xfrm>
            <a:off x="6579598" y="4514019"/>
            <a:ext cx="244417" cy="248362"/>
            <a:chOff x="1098607" y="3056422"/>
            <a:chExt cx="244417" cy="258694"/>
          </a:xfrm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A8FDE3D4-30F0-92A9-91D3-4DDFDCE9452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1266702C-4BA2-CDE8-6817-7EC571D9114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57" name="Oval 593">
                <a:extLst>
                  <a:ext uri="{FF2B5EF4-FFF2-40B4-BE49-F238E27FC236}">
                    <a16:creationId xmlns:a16="http://schemas.microsoft.com/office/drawing/2014/main" id="{0060B95B-6DB0-645B-E3E8-5908D03A9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8" name="TextBox 14">
                <a:extLst>
                  <a:ext uri="{FF2B5EF4-FFF2-40B4-BE49-F238E27FC236}">
                    <a16:creationId xmlns:a16="http://schemas.microsoft.com/office/drawing/2014/main" id="{1FC99CE3-8862-CF40-D772-93973AC8ABA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9450E14D-5617-CFA1-D1B4-0FFFEBE4D673}"/>
              </a:ext>
            </a:extLst>
          </p:cNvPr>
          <p:cNvGrpSpPr/>
          <p:nvPr/>
        </p:nvGrpSpPr>
        <p:grpSpPr>
          <a:xfrm>
            <a:off x="7195884" y="4508625"/>
            <a:ext cx="244417" cy="248362"/>
            <a:chOff x="1098607" y="3056422"/>
            <a:chExt cx="244417" cy="258694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B9F155D8-A471-75C9-DAD2-FCCB40D362C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E9CC21FB-EF3A-276F-7779-6C9001A57F5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1AFEFF38-D69D-21B5-1D0C-ADF60513B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F5482DF1-7446-1A46-C487-B30B96E6B81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8" name="사각형: 둥근 모서리 127">
            <a:extLst>
              <a:ext uri="{FF2B5EF4-FFF2-40B4-BE49-F238E27FC236}">
                <a16:creationId xmlns:a16="http://schemas.microsoft.com/office/drawing/2014/main" id="{C823573B-7CD7-1DC6-A725-F6F33B5FC4AF}"/>
              </a:ext>
            </a:extLst>
          </p:cNvPr>
          <p:cNvSpPr/>
          <p:nvPr/>
        </p:nvSpPr>
        <p:spPr>
          <a:xfrm>
            <a:off x="5124275" y="2133392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5275F502-D1A1-6EE9-0410-8901CAA7FA19}"/>
              </a:ext>
            </a:extLst>
          </p:cNvPr>
          <p:cNvSpPr/>
          <p:nvPr/>
        </p:nvSpPr>
        <p:spPr>
          <a:xfrm>
            <a:off x="5893060" y="2133392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1234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0" name="사각형: 둥근 모서리 129">
            <a:extLst>
              <a:ext uri="{FF2B5EF4-FFF2-40B4-BE49-F238E27FC236}">
                <a16:creationId xmlns:a16="http://schemas.microsoft.com/office/drawing/2014/main" id="{7B19E4BB-0976-882D-5749-E03314EA1961}"/>
              </a:ext>
            </a:extLst>
          </p:cNvPr>
          <p:cNvSpPr/>
          <p:nvPr/>
        </p:nvSpPr>
        <p:spPr>
          <a:xfrm>
            <a:off x="6664752" y="2133392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4FD4ADC6-7542-7AAD-F5A4-B21AD2A92356}"/>
              </a:ext>
            </a:extLst>
          </p:cNvPr>
          <p:cNvSpPr txBox="1"/>
          <p:nvPr/>
        </p:nvSpPr>
        <p:spPr>
          <a:xfrm>
            <a:off x="5723636" y="213152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D0BF978E-E9F3-7680-5760-41368CDBEFFB}"/>
              </a:ext>
            </a:extLst>
          </p:cNvPr>
          <p:cNvSpPr txBox="1"/>
          <p:nvPr/>
        </p:nvSpPr>
        <p:spPr>
          <a:xfrm>
            <a:off x="6496484" y="214104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FB4AD1AA-F5AE-4E83-509D-661B666BB498}"/>
              </a:ext>
            </a:extLst>
          </p:cNvPr>
          <p:cNvSpPr/>
          <p:nvPr/>
        </p:nvSpPr>
        <p:spPr>
          <a:xfrm>
            <a:off x="5125569" y="3321350"/>
            <a:ext cx="52417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신청</a:t>
            </a: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687A1054-A196-F3B4-04EA-6A625A389079}"/>
              </a:ext>
            </a:extLst>
          </p:cNvPr>
          <p:cNvSpPr/>
          <p:nvPr/>
        </p:nvSpPr>
        <p:spPr>
          <a:xfrm>
            <a:off x="5704213" y="3321350"/>
            <a:ext cx="140071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010-1234-5678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AEE1F1ED-0F97-CCB4-F44B-3987821C9D43}"/>
              </a:ext>
            </a:extLst>
          </p:cNvPr>
          <p:cNvSpPr/>
          <p:nvPr/>
        </p:nvSpPr>
        <p:spPr>
          <a:xfrm>
            <a:off x="1214499" y="4918213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네이버페이</a:t>
            </a: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0B283728-E11D-A60C-BA4F-BA997FD962DA}"/>
              </a:ext>
            </a:extLst>
          </p:cNvPr>
          <p:cNvSpPr/>
          <p:nvPr/>
        </p:nvSpPr>
        <p:spPr>
          <a:xfrm>
            <a:off x="5124275" y="1564253"/>
            <a:ext cx="1979362" cy="427877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2931049A-CA9F-28BD-2004-56262121A9B8}"/>
              </a:ext>
            </a:extLst>
          </p:cNvPr>
          <p:cNvSpPr/>
          <p:nvPr/>
        </p:nvSpPr>
        <p:spPr>
          <a:xfrm>
            <a:off x="1214595" y="4103333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쿠폰 코드</a:t>
            </a:r>
          </a:p>
        </p:txBody>
      </p:sp>
      <p:sp>
        <p:nvSpPr>
          <p:cNvPr id="138" name="사각형: 둥근 모서리 137">
            <a:extLst>
              <a:ext uri="{FF2B5EF4-FFF2-40B4-BE49-F238E27FC236}">
                <a16:creationId xmlns:a16="http://schemas.microsoft.com/office/drawing/2014/main" id="{9064B7C3-5893-2D55-57FE-D5F77F1E6B0F}"/>
              </a:ext>
            </a:extLst>
          </p:cNvPr>
          <p:cNvSpPr/>
          <p:nvPr/>
        </p:nvSpPr>
        <p:spPr>
          <a:xfrm>
            <a:off x="5124275" y="4142945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9" name="사각형: 둥근 모서리 138">
            <a:extLst>
              <a:ext uri="{FF2B5EF4-FFF2-40B4-BE49-F238E27FC236}">
                <a16:creationId xmlns:a16="http://schemas.microsoft.com/office/drawing/2014/main" id="{B4AD841A-F040-F769-D76C-60D57A3EE1D2}"/>
              </a:ext>
            </a:extLst>
          </p:cNvPr>
          <p:cNvSpPr/>
          <p:nvPr/>
        </p:nvSpPr>
        <p:spPr>
          <a:xfrm>
            <a:off x="4892797" y="5124019"/>
            <a:ext cx="1106674" cy="951340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단순 변심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주문 실수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파손 및 불량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오배송 및 지연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기타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40" name="직선 화살표 연결선 139">
            <a:extLst>
              <a:ext uri="{FF2B5EF4-FFF2-40B4-BE49-F238E27FC236}">
                <a16:creationId xmlns:a16="http://schemas.microsoft.com/office/drawing/2014/main" id="{EE2B2BA9-1D07-C469-C049-8F0E2C89A984}"/>
              </a:ext>
            </a:extLst>
          </p:cNvPr>
          <p:cNvCxnSpPr>
            <a:cxnSpLocks/>
            <a:endCxn id="139" idx="0"/>
          </p:cNvCxnSpPr>
          <p:nvPr/>
        </p:nvCxnSpPr>
        <p:spPr>
          <a:xfrm flipH="1">
            <a:off x="5446134" y="4367569"/>
            <a:ext cx="348838" cy="75645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41" name="Box">
            <a:extLst>
              <a:ext uri="{FF2B5EF4-FFF2-40B4-BE49-F238E27FC236}">
                <a16:creationId xmlns:a16="http://schemas.microsoft.com/office/drawing/2014/main" id="{FBA89A29-F8A9-DED4-18EE-5F27BFD7468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124970" y="3793401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F2CA4A94-DCAD-9F5B-3013-012BDEC0CB10}"/>
              </a:ext>
            </a:extLst>
          </p:cNvPr>
          <p:cNvSpPr txBox="1"/>
          <p:nvPr/>
        </p:nvSpPr>
        <p:spPr>
          <a:xfrm>
            <a:off x="5222270" y="3747041"/>
            <a:ext cx="83993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환불 요청</a:t>
            </a:r>
          </a:p>
        </p:txBody>
      </p:sp>
      <p:pic>
        <p:nvPicPr>
          <p:cNvPr id="143" name="그래픽 142" descr="확인 표시 단색으로 채워진">
            <a:extLst>
              <a:ext uri="{FF2B5EF4-FFF2-40B4-BE49-F238E27FC236}">
                <a16:creationId xmlns:a16="http://schemas.microsoft.com/office/drawing/2014/main" id="{7A5A7726-9E68-ECB3-31B0-9D1CFF314DFE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5147897" y="3789449"/>
            <a:ext cx="82916" cy="126261"/>
          </a:xfrm>
          <a:prstGeom prst="rect">
            <a:avLst/>
          </a:prstGeom>
        </p:spPr>
      </p:pic>
      <p:sp>
        <p:nvSpPr>
          <p:cNvPr id="144" name="Box">
            <a:extLst>
              <a:ext uri="{FF2B5EF4-FFF2-40B4-BE49-F238E27FC236}">
                <a16:creationId xmlns:a16="http://schemas.microsoft.com/office/drawing/2014/main" id="{813E4BB7-D693-D99A-93DD-C2256528444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877253" y="379550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00F519BA-9BE9-1F0A-ED86-CEC236324BA1}"/>
              </a:ext>
            </a:extLst>
          </p:cNvPr>
          <p:cNvSpPr txBox="1"/>
          <p:nvPr/>
        </p:nvSpPr>
        <p:spPr>
          <a:xfrm>
            <a:off x="5974553" y="3749145"/>
            <a:ext cx="83993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환불 완료</a:t>
            </a:r>
          </a:p>
        </p:txBody>
      </p:sp>
      <p:grpSp>
        <p:nvGrpSpPr>
          <p:cNvPr id="146" name="그룹 145">
            <a:extLst>
              <a:ext uri="{FF2B5EF4-FFF2-40B4-BE49-F238E27FC236}">
                <a16:creationId xmlns:a16="http://schemas.microsoft.com/office/drawing/2014/main" id="{7ECC1007-BA66-6FB6-67C4-763527FEB7D7}"/>
              </a:ext>
            </a:extLst>
          </p:cNvPr>
          <p:cNvGrpSpPr/>
          <p:nvPr/>
        </p:nvGrpSpPr>
        <p:grpSpPr>
          <a:xfrm rot="5400000">
            <a:off x="6673902" y="373798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7" name="이등변 삼각형 146">
              <a:extLst>
                <a:ext uri="{FF2B5EF4-FFF2-40B4-BE49-F238E27FC236}">
                  <a16:creationId xmlns:a16="http://schemas.microsoft.com/office/drawing/2014/main" id="{23FE9889-820D-534D-487B-CD43C07ED0D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8" name="Oval 593">
              <a:extLst>
                <a:ext uri="{FF2B5EF4-FFF2-40B4-BE49-F238E27FC236}">
                  <a16:creationId xmlns:a16="http://schemas.microsoft.com/office/drawing/2014/main" id="{1843C701-AA8B-511F-F49D-453317579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942B04D2-E22F-2DCD-F831-2472E25876C3}"/>
              </a:ext>
            </a:extLst>
          </p:cNvPr>
          <p:cNvSpPr/>
          <p:nvPr/>
        </p:nvSpPr>
        <p:spPr>
          <a:xfrm>
            <a:off x="5112513" y="2938930"/>
            <a:ext cx="89100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발송 완료</a:t>
            </a:r>
          </a:p>
        </p:txBody>
      </p:sp>
      <p:sp>
        <p:nvSpPr>
          <p:cNvPr id="150" name="직사각형 149">
            <a:extLst>
              <a:ext uri="{FF2B5EF4-FFF2-40B4-BE49-F238E27FC236}">
                <a16:creationId xmlns:a16="http://schemas.microsoft.com/office/drawing/2014/main" id="{00D4C1AE-FD70-4005-363A-3F897B53B4C5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51" name="직선 연결선 150">
            <a:extLst>
              <a:ext uri="{FF2B5EF4-FFF2-40B4-BE49-F238E27FC236}">
                <a16:creationId xmlns:a16="http://schemas.microsoft.com/office/drawing/2014/main" id="{8D10D814-D51B-BF7C-FA5B-B937BE5222D9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017529EB-350D-5DA7-C24F-DFA253269A76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B2399DAD-B6D9-8258-3854-FA7B22B94F31}"/>
              </a:ext>
            </a:extLst>
          </p:cNvPr>
          <p:cNvSpPr txBox="1"/>
          <p:nvPr/>
        </p:nvSpPr>
        <p:spPr>
          <a:xfrm>
            <a:off x="7844798" y="2240226"/>
            <a:ext cx="4218077" cy="13612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>
                <a:latin typeface="+mn-ea"/>
              </a:rPr>
              <a:t>   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8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*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배송 알림 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상품 출고 시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카카오톡 메시지 또는 문자 메시지가 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>
                <a:latin typeface="+mn-ea"/>
              </a:rPr>
              <a:t>               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발송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자동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)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되었는지 확인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/>
              <a:t>- </a:t>
            </a:r>
            <a:r>
              <a:rPr lang="ko-KR" altLang="en-US" sz="800"/>
              <a:t>상세 정보 중 </a:t>
            </a:r>
            <a:r>
              <a:rPr lang="en-US" altLang="ko-KR" sz="800">
                <a:solidFill>
                  <a:srgbClr val="C00000"/>
                </a:solidFill>
              </a:rPr>
              <a:t>*</a:t>
            </a:r>
            <a:r>
              <a:rPr lang="ko-KR" altLang="en-US" sz="800"/>
              <a:t>은 필수 정보</a:t>
            </a:r>
            <a:r>
              <a:rPr lang="en-US" altLang="ko-KR" sz="800"/>
              <a:t>, </a:t>
            </a:r>
            <a:r>
              <a:rPr lang="ko-KR" altLang="en-US" sz="800">
                <a:highlight>
                  <a:srgbClr val="C0C0C0"/>
                </a:highlight>
              </a:rPr>
              <a:t>회색 영역</a:t>
            </a:r>
            <a:r>
              <a:rPr lang="ko-KR" altLang="en-US" sz="800"/>
              <a:t>은 변경 불가 영역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F2643C4-DE96-DA4C-B6B7-AC62F8614BAF}"/>
              </a:ext>
            </a:extLst>
          </p:cNvPr>
          <p:cNvSpPr txBox="1"/>
          <p:nvPr/>
        </p:nvSpPr>
        <p:spPr>
          <a:xfrm>
            <a:off x="277923" y="280519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pic>
        <p:nvPicPr>
          <p:cNvPr id="8" name="그래픽 7" descr="돋보기 단색으로 채워진">
            <a:extLst>
              <a:ext uri="{FF2B5EF4-FFF2-40B4-BE49-F238E27FC236}">
                <a16:creationId xmlns:a16="http://schemas.microsoft.com/office/drawing/2014/main" id="{FF6F5A0A-B12D-D336-7161-2BF936EB1151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978713" y="2906525"/>
            <a:ext cx="145373" cy="147683"/>
          </a:xfrm>
          <a:prstGeom prst="rect">
            <a:avLst/>
          </a:prstGeom>
        </p:spPr>
      </p:pic>
      <p:grpSp>
        <p:nvGrpSpPr>
          <p:cNvPr id="9" name="그룹 8">
            <a:extLst>
              <a:ext uri="{FF2B5EF4-FFF2-40B4-BE49-F238E27FC236}">
                <a16:creationId xmlns:a16="http://schemas.microsoft.com/office/drawing/2014/main" id="{3A72F596-83AC-63DC-7416-7CE751A9616C}"/>
              </a:ext>
            </a:extLst>
          </p:cNvPr>
          <p:cNvGrpSpPr/>
          <p:nvPr/>
        </p:nvGrpSpPr>
        <p:grpSpPr>
          <a:xfrm rot="5400000">
            <a:off x="712530" y="286567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D36EBA89-FF75-CE11-A601-C90236E94F4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" name="Oval 593">
              <a:extLst>
                <a:ext uri="{FF2B5EF4-FFF2-40B4-BE49-F238E27FC236}">
                  <a16:creationId xmlns:a16="http://schemas.microsoft.com/office/drawing/2014/main" id="{C6B2EE44-C258-71DF-E5EC-62570CEE4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071C3DC3-EF94-E767-D852-CECE5D6B9D43}"/>
              </a:ext>
            </a:extLst>
          </p:cNvPr>
          <p:cNvSpPr/>
          <p:nvPr/>
        </p:nvSpPr>
        <p:spPr>
          <a:xfrm>
            <a:off x="3265997" y="2873339"/>
            <a:ext cx="44267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CE0A37C2-6C3C-75FC-8A6A-3478D964AD3E}"/>
              </a:ext>
            </a:extLst>
          </p:cNvPr>
          <p:cNvSpPr/>
          <p:nvPr/>
        </p:nvSpPr>
        <p:spPr>
          <a:xfrm>
            <a:off x="7961519" y="363653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9781531-234A-10BE-11AA-A1220670CDB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26319" y="393965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120D6A-6799-B028-8BF6-B3A9A92CAB8A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11812" y="459401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3F0D1C4-22BC-2F3A-7CF2-B9AC2C2D8CF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40992" y="459401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Close Button">
            <a:extLst>
              <a:ext uri="{FF2B5EF4-FFF2-40B4-BE49-F238E27FC236}">
                <a16:creationId xmlns:a16="http://schemas.microsoft.com/office/drawing/2014/main" id="{132AB5BB-A8A7-6C2C-0315-0108B732286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0991233" y="371584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E9A43A6-7314-36F4-05AA-0D2B25FD820D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61868" y="408861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676EC57-1729-C96E-01F8-DD45C5B0BF98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61519" y="365497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FCA51DE5-CB42-9A05-1E3C-98B3D717DF85}"/>
              </a:ext>
            </a:extLst>
          </p:cNvPr>
          <p:cNvGrpSpPr/>
          <p:nvPr/>
        </p:nvGrpSpPr>
        <p:grpSpPr>
          <a:xfrm>
            <a:off x="10787540" y="3450130"/>
            <a:ext cx="244417" cy="258694"/>
            <a:chOff x="1098607" y="3056422"/>
            <a:chExt cx="244417" cy="258694"/>
          </a:xfrm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4CACA6E0-0E24-7209-9343-F76D3BE86A9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63E08EA0-CCCC-2287-A304-051F4E66FA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3" name="Oval 593">
                <a:extLst>
                  <a:ext uri="{FF2B5EF4-FFF2-40B4-BE49-F238E27FC236}">
                    <a16:creationId xmlns:a16="http://schemas.microsoft.com/office/drawing/2014/main" id="{0D17C7EB-D610-2C51-67C7-111C846C1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" name="TextBox 14">
                <a:extLst>
                  <a:ext uri="{FF2B5EF4-FFF2-40B4-BE49-F238E27FC236}">
                    <a16:creationId xmlns:a16="http://schemas.microsoft.com/office/drawing/2014/main" id="{D321623C-9DC1-518C-87D2-0FB6A1C6A94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7CFFF3D1-16F9-1DC8-0706-9A286B259D12}"/>
              </a:ext>
            </a:extLst>
          </p:cNvPr>
          <p:cNvSpPr/>
          <p:nvPr/>
        </p:nvSpPr>
        <p:spPr>
          <a:xfrm>
            <a:off x="7961519" y="526123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B6A6B81-36B1-7B6D-5936-7AB2A1667A5D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26319" y="556435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E18CE0A-AC57-DD03-BE9A-6B0CC5DDE9F7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11812" y="621871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CDCF3E7-0D78-B95A-09F0-3C1551865EA6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40992" y="621871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Close Button">
            <a:extLst>
              <a:ext uri="{FF2B5EF4-FFF2-40B4-BE49-F238E27FC236}">
                <a16:creationId xmlns:a16="http://schemas.microsoft.com/office/drawing/2014/main" id="{8FAAED8D-7BD0-7D67-5DAB-4A819ED1F570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0991233" y="534054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6BDBBF-6EA7-3413-97AD-8924DD14C45B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061868" y="571331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0D2F4A6-6C6B-A9F4-0AC7-50A3B682154A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961519" y="527967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060E378A-DC8D-C02D-2E03-78EB8CD910A6}"/>
              </a:ext>
            </a:extLst>
          </p:cNvPr>
          <p:cNvGrpSpPr/>
          <p:nvPr/>
        </p:nvGrpSpPr>
        <p:grpSpPr>
          <a:xfrm>
            <a:off x="8206365" y="5027233"/>
            <a:ext cx="244417" cy="258694"/>
            <a:chOff x="1098607" y="3056422"/>
            <a:chExt cx="244417" cy="258694"/>
          </a:xfrm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4D6C0CD8-D21D-221D-739C-A032E7DCDFE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374933C6-4C42-71D2-5E12-9B0D80A76B5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B2049FBA-85C4-50E2-F427-3B6CC042B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1" name="TextBox 14">
                <a:extLst>
                  <a:ext uri="{FF2B5EF4-FFF2-40B4-BE49-F238E27FC236}">
                    <a16:creationId xmlns:a16="http://schemas.microsoft.com/office/drawing/2014/main" id="{E8DA217B-8905-1A89-1CDE-6A289DFD2C1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7979614" y="1081957"/>
            <a:ext cx="3633537" cy="3139321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/>
              <a:t>온라인몰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주문</a:t>
            </a:r>
            <a:r>
              <a:rPr lang="en-US" altLang="ko-KR" sz="900" dirty="0"/>
              <a:t>/</a:t>
            </a:r>
            <a:r>
              <a:rPr lang="ko-KR" altLang="en-US" sz="900" dirty="0"/>
              <a:t>배송 관리 </a:t>
            </a:r>
            <a:r>
              <a:rPr lang="en-US" altLang="ko-KR" sz="900" dirty="0"/>
              <a:t>(order delivery management</a:t>
            </a:r>
            <a:r>
              <a:rPr lang="en-US" altLang="ko-KR" sz="900" dirty="0" smtClean="0"/>
              <a:t>) &gt;</a:t>
            </a:r>
            <a:r>
              <a:rPr lang="en-US" altLang="ko-KR" sz="900" b="1" dirty="0" smtClean="0"/>
              <a:t>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2.Fields (change)</a:t>
            </a:r>
            <a:endParaRPr lang="en-US" altLang="ko-KR" sz="900" dirty="0"/>
          </a:p>
          <a:p>
            <a:r>
              <a:rPr lang="en-US" altLang="ko-KR" sz="900" dirty="0"/>
              <a:t>  </a:t>
            </a:r>
            <a:r>
              <a:rPr lang="en-US" altLang="ko-KR" sz="900" dirty="0" smtClean="0"/>
              <a:t>1) </a:t>
            </a:r>
            <a:r>
              <a:rPr lang="ko-KR" altLang="en-US" sz="900" dirty="0" smtClean="0"/>
              <a:t>상품 </a:t>
            </a:r>
            <a:r>
              <a:rPr lang="en-US" altLang="ko-KR" sz="900" dirty="0"/>
              <a:t>: </a:t>
            </a:r>
            <a:r>
              <a:rPr lang="en-US" altLang="ko-KR" sz="900" dirty="0" err="1" smtClean="0"/>
              <a:t>readonly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- {</a:t>
            </a:r>
            <a:r>
              <a:rPr lang="en-US" altLang="ko-KR" sz="900" dirty="0" err="1"/>
              <a:t>st_product.product_name</a:t>
            </a:r>
            <a:r>
              <a:rPr lang="en-US" altLang="ko-KR" sz="900" dirty="0"/>
              <a:t>} / {</a:t>
            </a:r>
            <a:r>
              <a:rPr lang="en-US" altLang="ko-KR" sz="900" dirty="0" err="1" smtClean="0"/>
              <a:t>product_code</a:t>
            </a:r>
            <a:r>
              <a:rPr lang="en-US" altLang="ko-KR" sz="900" dirty="0" smtClean="0"/>
              <a:t>} </a:t>
            </a:r>
            <a:r>
              <a:rPr lang="en-US" altLang="ko-KR" sz="900" dirty="0"/>
              <a:t>/ </a:t>
            </a:r>
            <a:r>
              <a:rPr lang="en-US" altLang="ko-KR" sz="900" b="1" dirty="0"/>
              <a:t>{</a:t>
            </a:r>
            <a:r>
              <a:rPr lang="en-US" altLang="ko-KR" sz="900" b="1" dirty="0" err="1"/>
              <a:t>order_count</a:t>
            </a:r>
            <a:r>
              <a:rPr lang="en-US" altLang="ko-KR" sz="900" b="1" dirty="0"/>
              <a:t>}</a:t>
            </a:r>
            <a:r>
              <a:rPr lang="en-US" altLang="ko-KR" sz="900" dirty="0" smtClean="0"/>
              <a:t> of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st_order_product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/>
              <a:t>     </a:t>
            </a:r>
            <a:r>
              <a:rPr lang="en-US" altLang="ko-KR" sz="900" dirty="0" smtClean="0"/>
              <a:t>- {</a:t>
            </a:r>
            <a:r>
              <a:rPr lang="en-US" altLang="ko-KR" sz="900" dirty="0" err="1" smtClean="0"/>
              <a:t>order_count</a:t>
            </a:r>
            <a:r>
              <a:rPr lang="en-US" altLang="ko-KR" sz="900" dirty="0" smtClean="0"/>
              <a:t>}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 is added</a:t>
            </a:r>
          </a:p>
          <a:p>
            <a:endParaRPr lang="en-US" altLang="ko-KR" sz="900" b="1" dirty="0"/>
          </a:p>
          <a:p>
            <a:r>
              <a:rPr lang="en-US" altLang="ko-KR" sz="900" b="1" dirty="0" smtClean="0"/>
              <a:t>  </a:t>
            </a:r>
            <a:r>
              <a:rPr lang="en-US" altLang="ko-KR" sz="900" dirty="0" smtClean="0"/>
              <a:t>2) </a:t>
            </a:r>
            <a:r>
              <a:rPr lang="ko-KR" altLang="en-US" sz="900" dirty="0" smtClean="0"/>
              <a:t>배송 알림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delivery_sms_yn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show text: </a:t>
            </a:r>
            <a:r>
              <a:rPr lang="ko-KR" altLang="en-US" sz="900" dirty="0" smtClean="0"/>
              <a:t>발송완료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발송전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(Y/N)</a:t>
            </a:r>
            <a:endParaRPr lang="en-US" altLang="ko-KR" sz="900" dirty="0"/>
          </a:p>
          <a:p>
            <a:r>
              <a:rPr lang="en-US" altLang="ko-KR" sz="900" dirty="0"/>
              <a:t>  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환불 </a:t>
            </a:r>
            <a:r>
              <a:rPr lang="en-US" altLang="ko-KR" sz="900" dirty="0"/>
              <a:t>: 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radio button : {</a:t>
            </a:r>
            <a:r>
              <a:rPr lang="en-US" altLang="ko-KR" sz="900" dirty="0" err="1" smtClean="0"/>
              <a:t>refund_status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options: show codes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4) </a:t>
            </a:r>
            <a:r>
              <a:rPr lang="ko-KR" altLang="en-US" sz="900" dirty="0" smtClean="0"/>
              <a:t>환불 사유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refund_reason_type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options: </a:t>
            </a:r>
            <a:r>
              <a:rPr lang="ko-KR" altLang="en-US" sz="900" dirty="0" smtClean="0"/>
              <a:t>선택</a:t>
            </a:r>
            <a:r>
              <a:rPr lang="en-US" altLang="ko-KR" sz="900" dirty="0" smtClean="0"/>
              <a:t>(all), show codes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3.Buttons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저장 </a:t>
            </a:r>
            <a:r>
              <a:rPr lang="en-US" altLang="ko-KR" sz="900" dirty="0" smtClean="0"/>
              <a:t>(save)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취소 </a:t>
            </a:r>
            <a:r>
              <a:rPr lang="en-US" altLang="ko-KR" sz="900" dirty="0" smtClean="0"/>
              <a:t>(cancel) : if clicks, move to the list page</a:t>
            </a:r>
          </a:p>
        </p:txBody>
      </p:sp>
    </p:spTree>
    <p:extLst>
      <p:ext uri="{BB962C8B-B14F-4D97-AF65-F5344CB8AC3E}">
        <p14:creationId xmlns:p14="http://schemas.microsoft.com/office/powerpoint/2010/main" val="22230715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4132626"/>
              </p:ext>
            </p:extLst>
          </p:nvPr>
        </p:nvGraphicFramePr>
        <p:xfrm>
          <a:off x="7794170" y="725881"/>
          <a:ext cx="4397830" cy="350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문의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제목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38165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0078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22634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문의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45605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제목 또는 문의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문의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16906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77416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문의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8782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53658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버튼을 눌렀을 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15-1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의 정보가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’, 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 해당하는 정보만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0873226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377076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문의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AD-07-0010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71</a:t>
            </a:fld>
            <a:endParaRPr lang="ko-KR" altLang="en-US"/>
          </a:p>
        </p:txBody>
      </p:sp>
      <p:sp>
        <p:nvSpPr>
          <p:cNvPr id="155" name="사각형: 둥근 모서리 154">
            <a:extLst>
              <a:ext uri="{FF2B5EF4-FFF2-40B4-BE49-F238E27FC236}">
                <a16:creationId xmlns:a16="http://schemas.microsoft.com/office/drawing/2014/main" id="{F0DE71D0-7048-7065-97FF-F0C4B559DFF8}"/>
              </a:ext>
            </a:extLst>
          </p:cNvPr>
          <p:cNvSpPr/>
          <p:nvPr/>
        </p:nvSpPr>
        <p:spPr>
          <a:xfrm>
            <a:off x="6224318" y="182678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56" name="직선 연결선 155">
            <a:extLst>
              <a:ext uri="{FF2B5EF4-FFF2-40B4-BE49-F238E27FC236}">
                <a16:creationId xmlns:a16="http://schemas.microsoft.com/office/drawing/2014/main" id="{A2B87C22-614E-64B9-F282-4C62034B73A8}"/>
              </a:ext>
            </a:extLst>
          </p:cNvPr>
          <p:cNvCxnSpPr>
            <a:cxnSpLocks/>
          </p:cNvCxnSpPr>
          <p:nvPr/>
        </p:nvCxnSpPr>
        <p:spPr>
          <a:xfrm>
            <a:off x="395726" y="2142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문의 관리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9F28C0E4-A3EF-E981-BE6A-4CB1CC0052FA}"/>
              </a:ext>
            </a:extLst>
          </p:cNvPr>
          <p:cNvGrpSpPr/>
          <p:nvPr/>
        </p:nvGrpSpPr>
        <p:grpSpPr>
          <a:xfrm rot="5400000">
            <a:off x="197610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F89F1B26-C55E-F56E-DC53-9E1A2BC47DC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1" name="Oval 593">
              <a:extLst>
                <a:ext uri="{FF2B5EF4-FFF2-40B4-BE49-F238E27FC236}">
                  <a16:creationId xmlns:a16="http://schemas.microsoft.com/office/drawing/2014/main" id="{A7C3BE3A-6FE8-B71C-5451-4FF622BC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62" name="그룹 161">
            <a:extLst>
              <a:ext uri="{FF2B5EF4-FFF2-40B4-BE49-F238E27FC236}">
                <a16:creationId xmlns:a16="http://schemas.microsoft.com/office/drawing/2014/main" id="{81100327-A9F0-378A-35C5-0F3759BC0D68}"/>
              </a:ext>
            </a:extLst>
          </p:cNvPr>
          <p:cNvGrpSpPr/>
          <p:nvPr/>
        </p:nvGrpSpPr>
        <p:grpSpPr>
          <a:xfrm rot="5400000">
            <a:off x="6788062" y="1848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3" name="이등변 삼각형 162">
              <a:extLst>
                <a:ext uri="{FF2B5EF4-FFF2-40B4-BE49-F238E27FC236}">
                  <a16:creationId xmlns:a16="http://schemas.microsoft.com/office/drawing/2014/main" id="{80828DFD-5F20-DE7B-F673-DFCDD82B94D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4" name="Oval 593">
              <a:extLst>
                <a:ext uri="{FF2B5EF4-FFF2-40B4-BE49-F238E27FC236}">
                  <a16:creationId xmlns:a16="http://schemas.microsoft.com/office/drawing/2014/main" id="{FC78AF5D-8CC8-8704-59FC-4BEAFE36C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154" name="TextBox 153">
            <a:extLst>
              <a:ext uri="{FF2B5EF4-FFF2-40B4-BE49-F238E27FC236}">
                <a16:creationId xmlns:a16="http://schemas.microsoft.com/office/drawing/2014/main" id="{10FB2F3C-AF08-43D2-B2AE-F95C9D6431E2}"/>
              </a:ext>
            </a:extLst>
          </p:cNvPr>
          <p:cNvSpPr txBox="1"/>
          <p:nvPr/>
        </p:nvSpPr>
        <p:spPr>
          <a:xfrm>
            <a:off x="356597" y="105464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62D55513-E60C-8161-F5DC-2F57C161A060}"/>
              </a:ext>
            </a:extLst>
          </p:cNvPr>
          <p:cNvGrpSpPr/>
          <p:nvPr/>
        </p:nvGrpSpPr>
        <p:grpSpPr>
          <a:xfrm rot="5400000">
            <a:off x="3267315" y="10787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7" name="이등변 삼각형 166">
              <a:extLst>
                <a:ext uri="{FF2B5EF4-FFF2-40B4-BE49-F238E27FC236}">
                  <a16:creationId xmlns:a16="http://schemas.microsoft.com/office/drawing/2014/main" id="{FAC6FB6C-D8A6-6DEC-76FB-D38AEB0C7B9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8" name="Oval 593">
              <a:extLst>
                <a:ext uri="{FF2B5EF4-FFF2-40B4-BE49-F238E27FC236}">
                  <a16:creationId xmlns:a16="http://schemas.microsoft.com/office/drawing/2014/main" id="{D29386A5-CA8D-8782-5F7B-6CA6D8843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773EDB85-5F7C-405A-DBBF-3C1AC34FA113}"/>
              </a:ext>
            </a:extLst>
          </p:cNvPr>
          <p:cNvSpPr/>
          <p:nvPr/>
        </p:nvSpPr>
        <p:spPr>
          <a:xfrm>
            <a:off x="905561" y="109276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BD2D1E44-1D35-8D59-746F-971A74B26410}"/>
              </a:ext>
            </a:extLst>
          </p:cNvPr>
          <p:cNvSpPr/>
          <p:nvPr/>
        </p:nvSpPr>
        <p:spPr>
          <a:xfrm>
            <a:off x="1991483" y="109296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1" name="그래픽 170" descr="돋보기 단색으로 채워진">
            <a:extLst>
              <a:ext uri="{FF2B5EF4-FFF2-40B4-BE49-F238E27FC236}">
                <a16:creationId xmlns:a16="http://schemas.microsoft.com/office/drawing/2014/main" id="{8DCD1D43-56E9-C586-DA2A-BD57CA5260A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134334"/>
            <a:ext cx="145373" cy="147683"/>
          </a:xfrm>
          <a:prstGeom prst="rect">
            <a:avLst/>
          </a:prstGeom>
        </p:spPr>
      </p:pic>
      <p:sp>
        <p:nvSpPr>
          <p:cNvPr id="165" name="TextBox 164">
            <a:extLst>
              <a:ext uri="{FF2B5EF4-FFF2-40B4-BE49-F238E27FC236}">
                <a16:creationId xmlns:a16="http://schemas.microsoft.com/office/drawing/2014/main" id="{898DE87D-734A-5377-2540-B279DE6B7105}"/>
              </a:ext>
            </a:extLst>
          </p:cNvPr>
          <p:cNvSpPr txBox="1"/>
          <p:nvPr/>
        </p:nvSpPr>
        <p:spPr>
          <a:xfrm>
            <a:off x="355399" y="136122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172" name="그룹 171">
            <a:extLst>
              <a:ext uri="{FF2B5EF4-FFF2-40B4-BE49-F238E27FC236}">
                <a16:creationId xmlns:a16="http://schemas.microsoft.com/office/drawing/2014/main" id="{0260AEA7-0F1A-190F-6EEC-1B9A76A33680}"/>
              </a:ext>
            </a:extLst>
          </p:cNvPr>
          <p:cNvGrpSpPr/>
          <p:nvPr/>
        </p:nvGrpSpPr>
        <p:grpSpPr>
          <a:xfrm rot="5400000">
            <a:off x="3267315" y="13899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3" name="이등변 삼각형 172">
              <a:extLst>
                <a:ext uri="{FF2B5EF4-FFF2-40B4-BE49-F238E27FC236}">
                  <a16:creationId xmlns:a16="http://schemas.microsoft.com/office/drawing/2014/main" id="{AABD3CC7-9461-036B-29AC-55405DCC981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4" name="Oval 593">
              <a:extLst>
                <a:ext uri="{FF2B5EF4-FFF2-40B4-BE49-F238E27FC236}">
                  <a16:creationId xmlns:a16="http://schemas.microsoft.com/office/drawing/2014/main" id="{730BC789-6BB7-E83D-A470-E87E06DD7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75" name="사각형: 둥근 모서리 174">
            <a:extLst>
              <a:ext uri="{FF2B5EF4-FFF2-40B4-BE49-F238E27FC236}">
                <a16:creationId xmlns:a16="http://schemas.microsoft.com/office/drawing/2014/main" id="{659560D2-9CC4-F2CE-8C9E-FE18C0597456}"/>
              </a:ext>
            </a:extLst>
          </p:cNvPr>
          <p:cNvSpPr/>
          <p:nvPr/>
        </p:nvSpPr>
        <p:spPr>
          <a:xfrm>
            <a:off x="905561" y="140396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6" name="사각형: 둥근 모서리 175">
            <a:extLst>
              <a:ext uri="{FF2B5EF4-FFF2-40B4-BE49-F238E27FC236}">
                <a16:creationId xmlns:a16="http://schemas.microsoft.com/office/drawing/2014/main" id="{5165A666-CF81-B9A3-0A8C-203B64238AF0}"/>
              </a:ext>
            </a:extLst>
          </p:cNvPr>
          <p:cNvSpPr/>
          <p:nvPr/>
        </p:nvSpPr>
        <p:spPr>
          <a:xfrm>
            <a:off x="1991483" y="140417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7" name="그래픽 176" descr="돋보기 단색으로 채워진">
            <a:extLst>
              <a:ext uri="{FF2B5EF4-FFF2-40B4-BE49-F238E27FC236}">
                <a16:creationId xmlns:a16="http://schemas.microsoft.com/office/drawing/2014/main" id="{5EB93F3C-CAE0-35C9-D7D0-B903FF23F14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445540"/>
            <a:ext cx="145373" cy="147683"/>
          </a:xfrm>
          <a:prstGeom prst="rect">
            <a:avLst/>
          </a:prstGeom>
        </p:spPr>
      </p:pic>
      <p:graphicFrame>
        <p:nvGraphicFramePr>
          <p:cNvPr id="178" name="표 15">
            <a:extLst>
              <a:ext uri="{FF2B5EF4-FFF2-40B4-BE49-F238E27FC236}">
                <a16:creationId xmlns:a16="http://schemas.microsoft.com/office/drawing/2014/main" id="{E224F4A3-BF1B-34A5-89BF-D300E08DFB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7755081"/>
              </p:ext>
            </p:extLst>
          </p:nvPr>
        </p:nvGraphicFramePr>
        <p:xfrm>
          <a:off x="480264" y="2960106"/>
          <a:ext cx="6353810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8933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6233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17880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803094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660717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1341275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879184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문의입니다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INQ_FD_002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문의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미답변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배송 문의입니다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INQ_FD_001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배송 문의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82" name="TextBox 181">
            <a:extLst>
              <a:ext uri="{FF2B5EF4-FFF2-40B4-BE49-F238E27FC236}">
                <a16:creationId xmlns:a16="http://schemas.microsoft.com/office/drawing/2014/main" id="{54FC72AD-A16D-2592-0F21-2071C5908BFB}"/>
              </a:ext>
            </a:extLst>
          </p:cNvPr>
          <p:cNvSpPr txBox="1"/>
          <p:nvPr/>
        </p:nvSpPr>
        <p:spPr>
          <a:xfrm>
            <a:off x="399989" y="2698568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문의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62C55726-4286-B6DC-6E6A-F237A9564444}"/>
              </a:ext>
            </a:extLst>
          </p:cNvPr>
          <p:cNvGrpSpPr/>
          <p:nvPr/>
        </p:nvGrpSpPr>
        <p:grpSpPr>
          <a:xfrm>
            <a:off x="3106499" y="2760071"/>
            <a:ext cx="244417" cy="258694"/>
            <a:chOff x="1098607" y="3056422"/>
            <a:chExt cx="244417" cy="258694"/>
          </a:xfrm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61FB21DD-86AB-E82D-9299-48EDFB4421A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F0548A6D-6B1E-280B-5D0D-262829A2C30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6" name="Oval 593">
                <a:extLst>
                  <a:ext uri="{FF2B5EF4-FFF2-40B4-BE49-F238E27FC236}">
                    <a16:creationId xmlns:a16="http://schemas.microsoft.com/office/drawing/2014/main" id="{42E164E5-B1D4-940E-EB6D-6AC66A06A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7" name="TextBox 14">
                <a:extLst>
                  <a:ext uri="{FF2B5EF4-FFF2-40B4-BE49-F238E27FC236}">
                    <a16:creationId xmlns:a16="http://schemas.microsoft.com/office/drawing/2014/main" id="{7688C26E-86E6-5D7B-2A43-A5228B9155A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10" name="그림 209">
            <a:extLst>
              <a:ext uri="{FF2B5EF4-FFF2-40B4-BE49-F238E27FC236}">
                <a16:creationId xmlns:a16="http://schemas.microsoft.com/office/drawing/2014/main" id="{2B0A015B-DF55-D745-0005-642EF43BDF2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40411" y="4049142"/>
            <a:ext cx="765615" cy="288135"/>
          </a:xfrm>
          <a:prstGeom prst="rect">
            <a:avLst/>
          </a:prstGeom>
        </p:spPr>
      </p:pic>
      <p:grpSp>
        <p:nvGrpSpPr>
          <p:cNvPr id="211" name="그룹 210">
            <a:extLst>
              <a:ext uri="{FF2B5EF4-FFF2-40B4-BE49-F238E27FC236}">
                <a16:creationId xmlns:a16="http://schemas.microsoft.com/office/drawing/2014/main" id="{484771A4-CB7E-9EBD-281A-9B7411E50E9E}"/>
              </a:ext>
            </a:extLst>
          </p:cNvPr>
          <p:cNvGrpSpPr/>
          <p:nvPr/>
        </p:nvGrpSpPr>
        <p:grpSpPr>
          <a:xfrm rot="5400000">
            <a:off x="1656040" y="268613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2" name="이등변 삼각형 211">
              <a:extLst>
                <a:ext uri="{FF2B5EF4-FFF2-40B4-BE49-F238E27FC236}">
                  <a16:creationId xmlns:a16="http://schemas.microsoft.com/office/drawing/2014/main" id="{6AB0E6D2-F959-5FEF-9AA9-0F3EA190090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3" name="Oval 593">
              <a:extLst>
                <a:ext uri="{FF2B5EF4-FFF2-40B4-BE49-F238E27FC236}">
                  <a16:creationId xmlns:a16="http://schemas.microsoft.com/office/drawing/2014/main" id="{1BF3877D-6273-FF35-AA22-2E631A4B2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214" name="직사각형 213">
            <a:extLst>
              <a:ext uri="{FF2B5EF4-FFF2-40B4-BE49-F238E27FC236}">
                <a16:creationId xmlns:a16="http://schemas.microsoft.com/office/drawing/2014/main" id="{A8323294-399B-506E-2038-05F7E4415F8C}"/>
              </a:ext>
            </a:extLst>
          </p:cNvPr>
          <p:cNvSpPr/>
          <p:nvPr/>
        </p:nvSpPr>
        <p:spPr>
          <a:xfrm>
            <a:off x="485761" y="3248489"/>
            <a:ext cx="1802536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5" name="그룹 214">
            <a:extLst>
              <a:ext uri="{FF2B5EF4-FFF2-40B4-BE49-F238E27FC236}">
                <a16:creationId xmlns:a16="http://schemas.microsoft.com/office/drawing/2014/main" id="{4EE693C1-C301-E642-592B-E6797E86F6EF}"/>
              </a:ext>
            </a:extLst>
          </p:cNvPr>
          <p:cNvGrpSpPr/>
          <p:nvPr/>
        </p:nvGrpSpPr>
        <p:grpSpPr>
          <a:xfrm>
            <a:off x="3067742" y="4102418"/>
            <a:ext cx="278496" cy="200053"/>
            <a:chOff x="1014019" y="2643309"/>
            <a:chExt cx="278496" cy="200053"/>
          </a:xfrm>
        </p:grpSpPr>
        <p:sp>
          <p:nvSpPr>
            <p:cNvPr id="216" name="이등변 삼각형 215">
              <a:extLst>
                <a:ext uri="{FF2B5EF4-FFF2-40B4-BE49-F238E27FC236}">
                  <a16:creationId xmlns:a16="http://schemas.microsoft.com/office/drawing/2014/main" id="{C35888D9-ACEC-00EA-0F3E-08EC7173967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7" name="그룹 216">
              <a:extLst>
                <a:ext uri="{FF2B5EF4-FFF2-40B4-BE49-F238E27FC236}">
                  <a16:creationId xmlns:a16="http://schemas.microsoft.com/office/drawing/2014/main" id="{67E22129-9E6E-D24C-F9D6-02E1ED4F739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18" name="Oval 593">
                <a:extLst>
                  <a:ext uri="{FF2B5EF4-FFF2-40B4-BE49-F238E27FC236}">
                    <a16:creationId xmlns:a16="http://schemas.microsoft.com/office/drawing/2014/main" id="{C48C10D1-5680-F4E7-3AE9-22129C1D3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9" name="TextBox 14">
                <a:extLst>
                  <a:ext uri="{FF2B5EF4-FFF2-40B4-BE49-F238E27FC236}">
                    <a16:creationId xmlns:a16="http://schemas.microsoft.com/office/drawing/2014/main" id="{FBDC3086-7BE7-6C4B-8D98-70004D272402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25" name="사각형: 둥근 모서리 224">
            <a:extLst>
              <a:ext uri="{FF2B5EF4-FFF2-40B4-BE49-F238E27FC236}">
                <a16:creationId xmlns:a16="http://schemas.microsoft.com/office/drawing/2014/main" id="{EBA8A4D0-BEB2-5B04-7F71-A1E9DBD5A888}"/>
              </a:ext>
            </a:extLst>
          </p:cNvPr>
          <p:cNvSpPr/>
          <p:nvPr/>
        </p:nvSpPr>
        <p:spPr>
          <a:xfrm>
            <a:off x="6223766" y="260207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26" name="그래픽 225" descr="다운로드 윤곽선">
            <a:extLst>
              <a:ext uri="{FF2B5EF4-FFF2-40B4-BE49-F238E27FC236}">
                <a16:creationId xmlns:a16="http://schemas.microsoft.com/office/drawing/2014/main" id="{BA2F9199-40D7-5D23-A009-4929BA1D1E31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6259258" y="2615041"/>
            <a:ext cx="204905" cy="204905"/>
          </a:xfrm>
          <a:prstGeom prst="rect">
            <a:avLst/>
          </a:prstGeom>
        </p:spPr>
      </p:pic>
      <p:grpSp>
        <p:nvGrpSpPr>
          <p:cNvPr id="227" name="그룹 226">
            <a:extLst>
              <a:ext uri="{FF2B5EF4-FFF2-40B4-BE49-F238E27FC236}">
                <a16:creationId xmlns:a16="http://schemas.microsoft.com/office/drawing/2014/main" id="{1F3EED40-5D32-4CF3-9CB7-FCBDCE0C3763}"/>
              </a:ext>
            </a:extLst>
          </p:cNvPr>
          <p:cNvGrpSpPr/>
          <p:nvPr/>
        </p:nvGrpSpPr>
        <p:grpSpPr>
          <a:xfrm>
            <a:off x="5960939" y="2623331"/>
            <a:ext cx="278496" cy="200053"/>
            <a:chOff x="1014019" y="2643309"/>
            <a:chExt cx="278496" cy="200053"/>
          </a:xfrm>
        </p:grpSpPr>
        <p:sp>
          <p:nvSpPr>
            <p:cNvPr id="228" name="이등변 삼각형 227">
              <a:extLst>
                <a:ext uri="{FF2B5EF4-FFF2-40B4-BE49-F238E27FC236}">
                  <a16:creationId xmlns:a16="http://schemas.microsoft.com/office/drawing/2014/main" id="{0157E8A5-D21C-3E40-CC52-4969043C449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9" name="그룹 228">
              <a:extLst>
                <a:ext uri="{FF2B5EF4-FFF2-40B4-BE49-F238E27FC236}">
                  <a16:creationId xmlns:a16="http://schemas.microsoft.com/office/drawing/2014/main" id="{D5C98887-E83E-6C45-9A0D-43B468B28C4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30" name="Oval 593">
                <a:extLst>
                  <a:ext uri="{FF2B5EF4-FFF2-40B4-BE49-F238E27FC236}">
                    <a16:creationId xmlns:a16="http://schemas.microsoft.com/office/drawing/2014/main" id="{9D959316-AC79-4E39-9251-6679D4D7A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1" name="TextBox 14">
                <a:extLst>
                  <a:ext uri="{FF2B5EF4-FFF2-40B4-BE49-F238E27FC236}">
                    <a16:creationId xmlns:a16="http://schemas.microsoft.com/office/drawing/2014/main" id="{ECF5E4C4-41E1-72EA-AD2A-8E99434560F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32" name="TextBox 231">
            <a:extLst>
              <a:ext uri="{FF2B5EF4-FFF2-40B4-BE49-F238E27FC236}">
                <a16:creationId xmlns:a16="http://schemas.microsoft.com/office/drawing/2014/main" id="{E60C15B9-B5C0-CFDD-2C6A-247858D3643F}"/>
              </a:ext>
            </a:extLst>
          </p:cNvPr>
          <p:cNvSpPr txBox="1"/>
          <p:nvPr/>
        </p:nvSpPr>
        <p:spPr>
          <a:xfrm>
            <a:off x="345874" y="166829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문의</a:t>
            </a:r>
            <a:endParaRPr lang="en-US" altLang="ko-KR" sz="900"/>
          </a:p>
        </p:txBody>
      </p:sp>
      <p:grpSp>
        <p:nvGrpSpPr>
          <p:cNvPr id="233" name="그룹 232">
            <a:extLst>
              <a:ext uri="{FF2B5EF4-FFF2-40B4-BE49-F238E27FC236}">
                <a16:creationId xmlns:a16="http://schemas.microsoft.com/office/drawing/2014/main" id="{9783A0B9-CEB5-D7AD-4038-AD7502E48699}"/>
              </a:ext>
            </a:extLst>
          </p:cNvPr>
          <p:cNvGrpSpPr/>
          <p:nvPr/>
        </p:nvGrpSpPr>
        <p:grpSpPr>
          <a:xfrm rot="5400000">
            <a:off x="3267315" y="169705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34" name="이등변 삼각형 233">
              <a:extLst>
                <a:ext uri="{FF2B5EF4-FFF2-40B4-BE49-F238E27FC236}">
                  <a16:creationId xmlns:a16="http://schemas.microsoft.com/office/drawing/2014/main" id="{1329D374-5D5C-1CAA-013D-BBEA137012F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5" name="Oval 593">
              <a:extLst>
                <a:ext uri="{FF2B5EF4-FFF2-40B4-BE49-F238E27FC236}">
                  <a16:creationId xmlns:a16="http://schemas.microsoft.com/office/drawing/2014/main" id="{30F2D98C-1708-F4C6-E8CB-6B8132136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236" name="사각형: 둥근 모서리 235">
            <a:extLst>
              <a:ext uri="{FF2B5EF4-FFF2-40B4-BE49-F238E27FC236}">
                <a16:creationId xmlns:a16="http://schemas.microsoft.com/office/drawing/2014/main" id="{DBD4B9FD-747E-6716-E92A-A4F58BB546AA}"/>
              </a:ext>
            </a:extLst>
          </p:cNvPr>
          <p:cNvSpPr/>
          <p:nvPr/>
        </p:nvSpPr>
        <p:spPr>
          <a:xfrm>
            <a:off x="905561" y="171104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제목 입력</a:t>
            </a:r>
          </a:p>
        </p:txBody>
      </p:sp>
      <p:sp>
        <p:nvSpPr>
          <p:cNvPr id="237" name="사각형: 둥근 모서리 236">
            <a:extLst>
              <a:ext uri="{FF2B5EF4-FFF2-40B4-BE49-F238E27FC236}">
                <a16:creationId xmlns:a16="http://schemas.microsoft.com/office/drawing/2014/main" id="{E124C820-936C-5DAA-7B77-FD478FE0E7A1}"/>
              </a:ext>
            </a:extLst>
          </p:cNvPr>
          <p:cNvSpPr/>
          <p:nvPr/>
        </p:nvSpPr>
        <p:spPr>
          <a:xfrm>
            <a:off x="1991483" y="171125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38" name="그래픽 237" descr="돋보기 단색으로 채워진">
            <a:extLst>
              <a:ext uri="{FF2B5EF4-FFF2-40B4-BE49-F238E27FC236}">
                <a16:creationId xmlns:a16="http://schemas.microsoft.com/office/drawing/2014/main" id="{7AF81E72-1A96-A5DD-AA5A-AF5104BDC07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60182" y="1752619"/>
            <a:ext cx="145373" cy="147683"/>
          </a:xfrm>
          <a:prstGeom prst="rect">
            <a:avLst/>
          </a:prstGeom>
        </p:spPr>
      </p:pic>
      <p:sp>
        <p:nvSpPr>
          <p:cNvPr id="242" name="TextBox 241">
            <a:extLst>
              <a:ext uri="{FF2B5EF4-FFF2-40B4-BE49-F238E27FC236}">
                <a16:creationId xmlns:a16="http://schemas.microsoft.com/office/drawing/2014/main" id="{01E47753-6BFF-E287-D71A-0B6F75A912FF}"/>
              </a:ext>
            </a:extLst>
          </p:cNvPr>
          <p:cNvSpPr txBox="1"/>
          <p:nvPr/>
        </p:nvSpPr>
        <p:spPr>
          <a:xfrm>
            <a:off x="3924940" y="105738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243" name="사각형: 둥근 모서리 242">
            <a:extLst>
              <a:ext uri="{FF2B5EF4-FFF2-40B4-BE49-F238E27FC236}">
                <a16:creationId xmlns:a16="http://schemas.microsoft.com/office/drawing/2014/main" id="{1B68565A-BF35-C746-9E92-B4946B2E13BC}"/>
              </a:ext>
            </a:extLst>
          </p:cNvPr>
          <p:cNvSpPr/>
          <p:nvPr/>
        </p:nvSpPr>
        <p:spPr>
          <a:xfrm>
            <a:off x="4475466" y="109150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44" name="사각형: 둥근 모서리 243">
            <a:extLst>
              <a:ext uri="{FF2B5EF4-FFF2-40B4-BE49-F238E27FC236}">
                <a16:creationId xmlns:a16="http://schemas.microsoft.com/office/drawing/2014/main" id="{0712D8E1-89CB-D743-DADA-951EEFCFBE62}"/>
              </a:ext>
            </a:extLst>
          </p:cNvPr>
          <p:cNvSpPr/>
          <p:nvPr/>
        </p:nvSpPr>
        <p:spPr>
          <a:xfrm>
            <a:off x="5561388" y="109170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45" name="그래픽 244" descr="돋보기 단색으로 채워진">
            <a:extLst>
              <a:ext uri="{FF2B5EF4-FFF2-40B4-BE49-F238E27FC236}">
                <a16:creationId xmlns:a16="http://schemas.microsoft.com/office/drawing/2014/main" id="{427D5A70-59E7-0779-C923-6307075CBA7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620562" y="1133075"/>
            <a:ext cx="145373" cy="147683"/>
          </a:xfrm>
          <a:prstGeom prst="rect">
            <a:avLst/>
          </a:prstGeom>
        </p:spPr>
      </p:pic>
      <p:sp>
        <p:nvSpPr>
          <p:cNvPr id="246" name="TextBox 245">
            <a:extLst>
              <a:ext uri="{FF2B5EF4-FFF2-40B4-BE49-F238E27FC236}">
                <a16:creationId xmlns:a16="http://schemas.microsoft.com/office/drawing/2014/main" id="{D61EA170-6793-CEF0-E0DB-6DE7BD4F5C8F}"/>
              </a:ext>
            </a:extLst>
          </p:cNvPr>
          <p:cNvSpPr txBox="1"/>
          <p:nvPr/>
        </p:nvSpPr>
        <p:spPr>
          <a:xfrm>
            <a:off x="3924940" y="1372534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답변자</a:t>
            </a:r>
            <a:endParaRPr lang="en-US" altLang="ko-KR" sz="900"/>
          </a:p>
        </p:txBody>
      </p:sp>
      <p:sp>
        <p:nvSpPr>
          <p:cNvPr id="247" name="사각형: 둥근 모서리 246">
            <a:extLst>
              <a:ext uri="{FF2B5EF4-FFF2-40B4-BE49-F238E27FC236}">
                <a16:creationId xmlns:a16="http://schemas.microsoft.com/office/drawing/2014/main" id="{EEAF0B70-4A71-0B75-3FA5-635B7C921122}"/>
              </a:ext>
            </a:extLst>
          </p:cNvPr>
          <p:cNvSpPr/>
          <p:nvPr/>
        </p:nvSpPr>
        <p:spPr>
          <a:xfrm>
            <a:off x="4475466" y="140665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48" name="사각형: 둥근 모서리 247">
            <a:extLst>
              <a:ext uri="{FF2B5EF4-FFF2-40B4-BE49-F238E27FC236}">
                <a16:creationId xmlns:a16="http://schemas.microsoft.com/office/drawing/2014/main" id="{104F7504-F2E3-046E-C8A0-95A6C2C88BC6}"/>
              </a:ext>
            </a:extLst>
          </p:cNvPr>
          <p:cNvSpPr/>
          <p:nvPr/>
        </p:nvSpPr>
        <p:spPr>
          <a:xfrm>
            <a:off x="5561388" y="140686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49" name="그래픽 248" descr="돋보기 단색으로 채워진">
            <a:extLst>
              <a:ext uri="{FF2B5EF4-FFF2-40B4-BE49-F238E27FC236}">
                <a16:creationId xmlns:a16="http://schemas.microsoft.com/office/drawing/2014/main" id="{C5C5B0E2-42D1-DDFD-AD9D-9F644833316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620562" y="1448228"/>
            <a:ext cx="145373" cy="147683"/>
          </a:xfrm>
          <a:prstGeom prst="rect">
            <a:avLst/>
          </a:prstGeom>
        </p:spPr>
      </p:pic>
      <p:grpSp>
        <p:nvGrpSpPr>
          <p:cNvPr id="250" name="그룹 249">
            <a:extLst>
              <a:ext uri="{FF2B5EF4-FFF2-40B4-BE49-F238E27FC236}">
                <a16:creationId xmlns:a16="http://schemas.microsoft.com/office/drawing/2014/main" id="{9DC2E95B-9CFB-773F-C475-3C9535B199DF}"/>
              </a:ext>
            </a:extLst>
          </p:cNvPr>
          <p:cNvGrpSpPr/>
          <p:nvPr/>
        </p:nvGrpSpPr>
        <p:grpSpPr>
          <a:xfrm rot="5400000">
            <a:off x="6808944" y="10849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1" name="이등변 삼각형 250">
              <a:extLst>
                <a:ext uri="{FF2B5EF4-FFF2-40B4-BE49-F238E27FC236}">
                  <a16:creationId xmlns:a16="http://schemas.microsoft.com/office/drawing/2014/main" id="{C06F52AE-8AC0-E409-49AB-06D3A2EBB9D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2" name="Oval 593">
              <a:extLst>
                <a:ext uri="{FF2B5EF4-FFF2-40B4-BE49-F238E27FC236}">
                  <a16:creationId xmlns:a16="http://schemas.microsoft.com/office/drawing/2014/main" id="{72574AD3-7279-AF28-156E-00B5CAE97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253" name="그룹 252">
            <a:extLst>
              <a:ext uri="{FF2B5EF4-FFF2-40B4-BE49-F238E27FC236}">
                <a16:creationId xmlns:a16="http://schemas.microsoft.com/office/drawing/2014/main" id="{F1EA4EE0-29AB-6647-28D0-CE9BAB37A5FF}"/>
              </a:ext>
            </a:extLst>
          </p:cNvPr>
          <p:cNvGrpSpPr/>
          <p:nvPr/>
        </p:nvGrpSpPr>
        <p:grpSpPr>
          <a:xfrm rot="5400000">
            <a:off x="6816200" y="140099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4" name="이등변 삼각형 253">
              <a:extLst>
                <a:ext uri="{FF2B5EF4-FFF2-40B4-BE49-F238E27FC236}">
                  <a16:creationId xmlns:a16="http://schemas.microsoft.com/office/drawing/2014/main" id="{9459F566-8AF7-2BEE-C282-ACA38D1755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5" name="Oval 593">
              <a:extLst>
                <a:ext uri="{FF2B5EF4-FFF2-40B4-BE49-F238E27FC236}">
                  <a16:creationId xmlns:a16="http://schemas.microsoft.com/office/drawing/2014/main" id="{7F5B77C1-CC18-FB50-DB2B-A0D99ED9D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256" name="그룹 255">
            <a:extLst>
              <a:ext uri="{FF2B5EF4-FFF2-40B4-BE49-F238E27FC236}">
                <a16:creationId xmlns:a16="http://schemas.microsoft.com/office/drawing/2014/main" id="{CFBF650B-6741-47F9-5923-66B1BA2B103B}"/>
              </a:ext>
            </a:extLst>
          </p:cNvPr>
          <p:cNvGrpSpPr/>
          <p:nvPr/>
        </p:nvGrpSpPr>
        <p:grpSpPr>
          <a:xfrm>
            <a:off x="2153326" y="3040800"/>
            <a:ext cx="244417" cy="258694"/>
            <a:chOff x="1098607" y="3056422"/>
            <a:chExt cx="244417" cy="258694"/>
          </a:xfrm>
        </p:grpSpPr>
        <p:sp>
          <p:nvSpPr>
            <p:cNvPr id="257" name="이등변 삼각형 256">
              <a:extLst>
                <a:ext uri="{FF2B5EF4-FFF2-40B4-BE49-F238E27FC236}">
                  <a16:creationId xmlns:a16="http://schemas.microsoft.com/office/drawing/2014/main" id="{EF9583CF-434E-9B43-5FE2-725FF56F60B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8" name="그룹 257">
              <a:extLst>
                <a:ext uri="{FF2B5EF4-FFF2-40B4-BE49-F238E27FC236}">
                  <a16:creationId xmlns:a16="http://schemas.microsoft.com/office/drawing/2014/main" id="{8F2327B3-3B5E-3A74-83D9-A75D4BDD28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9" name="Oval 593">
                <a:extLst>
                  <a:ext uri="{FF2B5EF4-FFF2-40B4-BE49-F238E27FC236}">
                    <a16:creationId xmlns:a16="http://schemas.microsoft.com/office/drawing/2014/main" id="{1AD78355-7AF2-843C-A6F7-9DE79BDD8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0" name="TextBox 14">
                <a:extLst>
                  <a:ext uri="{FF2B5EF4-FFF2-40B4-BE49-F238E27FC236}">
                    <a16:creationId xmlns:a16="http://schemas.microsoft.com/office/drawing/2014/main" id="{EB801CC9-42BF-66CA-DE86-1D8A0E49C01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EC259462-FC79-66D8-2BBB-8D400D0254B8}"/>
              </a:ext>
            </a:extLst>
          </p:cNvPr>
          <p:cNvSpPr txBox="1"/>
          <p:nvPr/>
        </p:nvSpPr>
        <p:spPr>
          <a:xfrm>
            <a:off x="395726" y="2200448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답변 여부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D0AA3ECE-70CC-D81D-831D-EAA5FA7581D3}"/>
              </a:ext>
            </a:extLst>
          </p:cNvPr>
          <p:cNvSpPr/>
          <p:nvPr/>
        </p:nvSpPr>
        <p:spPr>
          <a:xfrm>
            <a:off x="1118202" y="2233604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7CF4E476-900E-9FB9-F7BF-A008D535BDC2}"/>
              </a:ext>
            </a:extLst>
          </p:cNvPr>
          <p:cNvSpPr/>
          <p:nvPr/>
        </p:nvSpPr>
        <p:spPr>
          <a:xfrm>
            <a:off x="2077140" y="2233100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미답변</a:t>
            </a: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C3637C31-0057-41D1-F37B-376769411E43}"/>
              </a:ext>
            </a:extLst>
          </p:cNvPr>
          <p:cNvSpPr/>
          <p:nvPr/>
        </p:nvSpPr>
        <p:spPr>
          <a:xfrm>
            <a:off x="372856" y="2139750"/>
            <a:ext cx="2768883" cy="421650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45507707-0A61-8575-951B-376F757B7C49}"/>
              </a:ext>
            </a:extLst>
          </p:cNvPr>
          <p:cNvSpPr/>
          <p:nvPr/>
        </p:nvSpPr>
        <p:spPr>
          <a:xfrm>
            <a:off x="6022654" y="3244883"/>
            <a:ext cx="775917" cy="555912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A42BD680-E857-FD7A-8F3A-AE935ACB3DF7}"/>
              </a:ext>
            </a:extLst>
          </p:cNvPr>
          <p:cNvGrpSpPr/>
          <p:nvPr/>
        </p:nvGrpSpPr>
        <p:grpSpPr>
          <a:xfrm rot="5400000">
            <a:off x="3181018" y="22153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FA68B810-080F-20B0-5741-07AC751D01C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2F60AFC4-EA8D-06A5-415A-E11544EBC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CD103AEB-7AE3-E29F-BAD1-E880C28CFF70}"/>
              </a:ext>
            </a:extLst>
          </p:cNvPr>
          <p:cNvGrpSpPr/>
          <p:nvPr/>
        </p:nvGrpSpPr>
        <p:grpSpPr>
          <a:xfrm rot="5400000">
            <a:off x="6765571" y="3335837"/>
            <a:ext cx="172594" cy="31938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3352EC35-8F5C-24F3-221D-FB12B153DD3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" name="Oval 593">
              <a:extLst>
                <a:ext uri="{FF2B5EF4-FFF2-40B4-BE49-F238E27FC236}">
                  <a16:creationId xmlns:a16="http://schemas.microsoft.com/office/drawing/2014/main" id="{886C6034-C1CB-9DE6-1313-C81E21DD1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13-1</a:t>
              </a:r>
            </a:p>
          </p:txBody>
        </p:sp>
      </p:grpSp>
      <p:sp>
        <p:nvSpPr>
          <p:cNvPr id="91" name="TextBox 90"/>
          <p:cNvSpPr txBox="1"/>
          <p:nvPr/>
        </p:nvSpPr>
        <p:spPr>
          <a:xfrm>
            <a:off x="7930342" y="2469804"/>
            <a:ext cx="3633537" cy="646331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</a:t>
            </a:r>
            <a:r>
              <a:rPr lang="ko-KR" altLang="en-US" sz="900" dirty="0" smtClean="0"/>
              <a:t>답변 여부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답변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reply_yn</a:t>
            </a:r>
            <a:r>
              <a:rPr lang="en-US" altLang="ko-KR" sz="900" dirty="0"/>
              <a:t>} </a:t>
            </a:r>
            <a:r>
              <a:rPr lang="en-US" altLang="ko-KR" sz="900" dirty="0" smtClean="0"/>
              <a:t>= ‘Y’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미답변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reply_yn</a:t>
            </a:r>
            <a:r>
              <a:rPr lang="en-US" altLang="ko-KR" sz="900" dirty="0"/>
              <a:t>} = </a:t>
            </a:r>
            <a:r>
              <a:rPr lang="en-US" altLang="ko-KR" sz="900" dirty="0" smtClean="0"/>
              <a:t>‘N’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if the button clicks, search </a:t>
            </a:r>
            <a:r>
              <a:rPr lang="en-US" altLang="ko-KR" sz="900" dirty="0"/>
              <a:t>with </a:t>
            </a:r>
            <a:r>
              <a:rPr lang="en-US" altLang="ko-KR" sz="900" dirty="0" smtClean="0"/>
              <a:t>{</a:t>
            </a:r>
            <a:r>
              <a:rPr lang="en-US" altLang="ko-KR" sz="900" dirty="0" err="1"/>
              <a:t>reply_yn</a:t>
            </a:r>
            <a:r>
              <a:rPr lang="en-US" altLang="ko-KR" sz="900" dirty="0" smtClean="0"/>
              <a:t>}</a:t>
            </a:r>
          </a:p>
        </p:txBody>
      </p:sp>
    </p:spTree>
    <p:extLst>
      <p:ext uri="{BB962C8B-B14F-4D97-AF65-F5344CB8AC3E}">
        <p14:creationId xmlns:p14="http://schemas.microsoft.com/office/powerpoint/2010/main" val="3528737059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9794925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문의 상세 확인 및 답변을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문의에 대한 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답변할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경우에는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 대신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740146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문의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72</a:t>
            </a:fld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문의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9F28C0E4-A3EF-E981-BE6A-4CB1CC0052FA}"/>
              </a:ext>
            </a:extLst>
          </p:cNvPr>
          <p:cNvGrpSpPr/>
          <p:nvPr/>
        </p:nvGrpSpPr>
        <p:grpSpPr>
          <a:xfrm rot="5400000">
            <a:off x="2366697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F89F1B26-C55E-F56E-DC53-9E1A2BC47DC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1" name="Oval 593">
              <a:extLst>
                <a:ext uri="{FF2B5EF4-FFF2-40B4-BE49-F238E27FC236}">
                  <a16:creationId xmlns:a16="http://schemas.microsoft.com/office/drawing/2014/main" id="{A7C3BE3A-6FE8-B71C-5451-4FF622BC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EB86BC38-1C15-662B-646A-E5F842A52A37}"/>
              </a:ext>
            </a:extLst>
          </p:cNvPr>
          <p:cNvSpPr txBox="1"/>
          <p:nvPr/>
        </p:nvSpPr>
        <p:spPr>
          <a:xfrm>
            <a:off x="391244" y="1603693"/>
            <a:ext cx="1023602" cy="39703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900"/>
              <a:t>문의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 일자</a:t>
            </a:r>
            <a:endParaRPr lang="en-US" altLang="ko-KR" sz="900"/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155AECA0-DE84-56B8-B349-7F0CFE06E8EB}"/>
              </a:ext>
            </a:extLst>
          </p:cNvPr>
          <p:cNvSpPr/>
          <p:nvPr/>
        </p:nvSpPr>
        <p:spPr>
          <a:xfrm>
            <a:off x="6578764" y="546444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14BA654C-AB12-56F0-541D-AC7BE7EC96A6}"/>
              </a:ext>
            </a:extLst>
          </p:cNvPr>
          <p:cNvSpPr/>
          <p:nvPr/>
        </p:nvSpPr>
        <p:spPr>
          <a:xfrm>
            <a:off x="5983199" y="546444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8B561608-77C2-F0CE-F658-E978E4D14E40}"/>
              </a:ext>
            </a:extLst>
          </p:cNvPr>
          <p:cNvGrpSpPr/>
          <p:nvPr/>
        </p:nvGrpSpPr>
        <p:grpSpPr>
          <a:xfrm>
            <a:off x="6260156" y="5233585"/>
            <a:ext cx="244417" cy="258694"/>
            <a:chOff x="1098607" y="3056422"/>
            <a:chExt cx="244417" cy="258694"/>
          </a:xfrm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5AB54587-3467-FA2F-2906-8191F6A6B87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477150CD-A257-8F15-54F5-43068EF507A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7" name="Oval 593">
                <a:extLst>
                  <a:ext uri="{FF2B5EF4-FFF2-40B4-BE49-F238E27FC236}">
                    <a16:creationId xmlns:a16="http://schemas.microsoft.com/office/drawing/2014/main" id="{8E7472CD-8E5C-44D3-4FE0-48CB54978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8" name="TextBox 14">
                <a:extLst>
                  <a:ext uri="{FF2B5EF4-FFF2-40B4-BE49-F238E27FC236}">
                    <a16:creationId xmlns:a16="http://schemas.microsoft.com/office/drawing/2014/main" id="{F975B191-7854-AEB6-A31A-0D20A3CBA27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35940E1C-BC6E-6490-7B76-7D91C4A80509}"/>
              </a:ext>
            </a:extLst>
          </p:cNvPr>
          <p:cNvGrpSpPr/>
          <p:nvPr/>
        </p:nvGrpSpPr>
        <p:grpSpPr>
          <a:xfrm>
            <a:off x="6876442" y="5228191"/>
            <a:ext cx="244417" cy="258694"/>
            <a:chOff x="1098607" y="3056422"/>
            <a:chExt cx="244417" cy="258694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19294784-8102-2ED0-7759-DAD686D560D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A2F67912-4A70-F4D0-D288-99EF2153C4E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6CAFA9BD-C79E-48C5-AB89-35B028A6D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BE494A05-C405-AE54-5804-3A326F5F74E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0" name="사각형: 둥근 모서리 129">
            <a:extLst>
              <a:ext uri="{FF2B5EF4-FFF2-40B4-BE49-F238E27FC236}">
                <a16:creationId xmlns:a16="http://schemas.microsoft.com/office/drawing/2014/main" id="{51326EA9-53C9-B43C-8CF3-98F8C1D7E0DA}"/>
              </a:ext>
            </a:extLst>
          </p:cNvPr>
          <p:cNvSpPr/>
          <p:nvPr/>
        </p:nvSpPr>
        <p:spPr>
          <a:xfrm>
            <a:off x="1237836" y="1630628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문의입니다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1" name="사각형: 둥근 모서리 130">
            <a:extLst>
              <a:ext uri="{FF2B5EF4-FFF2-40B4-BE49-F238E27FC236}">
                <a16:creationId xmlns:a16="http://schemas.microsoft.com/office/drawing/2014/main" id="{76E5B7E6-E77D-56A6-AC66-260DDE74745D}"/>
              </a:ext>
            </a:extLst>
          </p:cNvPr>
          <p:cNvSpPr/>
          <p:nvPr/>
        </p:nvSpPr>
        <p:spPr>
          <a:xfrm>
            <a:off x="1237836" y="2027204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INQ_FD_002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8A2A2387-8A26-0F94-4917-5FE7754FEFF7}"/>
              </a:ext>
            </a:extLst>
          </p:cNvPr>
          <p:cNvSpPr/>
          <p:nvPr/>
        </p:nvSpPr>
        <p:spPr>
          <a:xfrm>
            <a:off x="1237836" y="2450795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고향뜨락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0F01234C-AAEB-D126-DC6A-E5D36E985B78}"/>
              </a:ext>
            </a:extLst>
          </p:cNvPr>
          <p:cNvSpPr/>
          <p:nvPr/>
        </p:nvSpPr>
        <p:spPr>
          <a:xfrm>
            <a:off x="2271422" y="2450795"/>
            <a:ext cx="122946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SHOP_FD_001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CEA5E511-126C-FF5A-E52E-0DD9F2EB26A7}"/>
              </a:ext>
            </a:extLst>
          </p:cNvPr>
          <p:cNvSpPr/>
          <p:nvPr/>
        </p:nvSpPr>
        <p:spPr>
          <a:xfrm>
            <a:off x="1239233" y="286054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0A427B31-14D1-95D6-21D2-4CB10F882743}"/>
              </a:ext>
            </a:extLst>
          </p:cNvPr>
          <p:cNvSpPr/>
          <p:nvPr/>
        </p:nvSpPr>
        <p:spPr>
          <a:xfrm>
            <a:off x="2272819" y="2860544"/>
            <a:ext cx="122807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B52FE181-ED2E-2614-E962-0B5DF27CE890}"/>
              </a:ext>
            </a:extLst>
          </p:cNvPr>
          <p:cNvSpPr/>
          <p:nvPr/>
        </p:nvSpPr>
        <p:spPr>
          <a:xfrm>
            <a:off x="1244247" y="3273485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문의</a:t>
            </a: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9C114552-A89C-DD7D-77A0-011334666926}"/>
              </a:ext>
            </a:extLst>
          </p:cNvPr>
          <p:cNvSpPr/>
          <p:nvPr/>
        </p:nvSpPr>
        <p:spPr>
          <a:xfrm>
            <a:off x="1237835" y="3673530"/>
            <a:ext cx="2263054" cy="676532"/>
          </a:xfrm>
          <a:prstGeom prst="roundRect">
            <a:avLst>
              <a:gd name="adj" fmla="val 8220"/>
            </a:avLst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내용입니다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8" name="사각형: 둥근 모서리 137">
            <a:extLst>
              <a:ext uri="{FF2B5EF4-FFF2-40B4-BE49-F238E27FC236}">
                <a16:creationId xmlns:a16="http://schemas.microsoft.com/office/drawing/2014/main" id="{297A2BA9-3816-3197-99D7-1E36FE77D5AE}"/>
              </a:ext>
            </a:extLst>
          </p:cNvPr>
          <p:cNvSpPr/>
          <p:nvPr/>
        </p:nvSpPr>
        <p:spPr>
          <a:xfrm>
            <a:off x="1236438" y="4496926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홍길동</a:t>
            </a:r>
          </a:p>
        </p:txBody>
      </p:sp>
      <p:sp>
        <p:nvSpPr>
          <p:cNvPr id="139" name="사각형: 둥근 모서리 138">
            <a:extLst>
              <a:ext uri="{FF2B5EF4-FFF2-40B4-BE49-F238E27FC236}">
                <a16:creationId xmlns:a16="http://schemas.microsoft.com/office/drawing/2014/main" id="{B6751F93-1CA6-036C-06C7-5196B2C78E7A}"/>
              </a:ext>
            </a:extLst>
          </p:cNvPr>
          <p:cNvSpPr/>
          <p:nvPr/>
        </p:nvSpPr>
        <p:spPr>
          <a:xfrm>
            <a:off x="1237835" y="4899055"/>
            <a:ext cx="226165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0" name="사각형: 둥근 모서리 139">
            <a:extLst>
              <a:ext uri="{FF2B5EF4-FFF2-40B4-BE49-F238E27FC236}">
                <a16:creationId xmlns:a16="http://schemas.microsoft.com/office/drawing/2014/main" id="{A8E1CF6E-F8A0-3DF3-D506-4CA6F464D45B}"/>
              </a:ext>
            </a:extLst>
          </p:cNvPr>
          <p:cNvSpPr/>
          <p:nvPr/>
        </p:nvSpPr>
        <p:spPr>
          <a:xfrm>
            <a:off x="1234722" y="5327675"/>
            <a:ext cx="228289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1" name="사각형: 둥근 모서리 140">
            <a:extLst>
              <a:ext uri="{FF2B5EF4-FFF2-40B4-BE49-F238E27FC236}">
                <a16:creationId xmlns:a16="http://schemas.microsoft.com/office/drawing/2014/main" id="{74E52A72-051F-B363-AE0A-A70F7E2CF330}"/>
              </a:ext>
            </a:extLst>
          </p:cNvPr>
          <p:cNvSpPr/>
          <p:nvPr/>
        </p:nvSpPr>
        <p:spPr>
          <a:xfrm>
            <a:off x="4944106" y="1962792"/>
            <a:ext cx="208878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미답변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9195D121-D3BD-24A1-320D-EF1367AF938F}"/>
              </a:ext>
            </a:extLst>
          </p:cNvPr>
          <p:cNvSpPr txBox="1"/>
          <p:nvPr/>
        </p:nvSpPr>
        <p:spPr>
          <a:xfrm>
            <a:off x="4163686" y="2365869"/>
            <a:ext cx="1023602" cy="286232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900"/>
              <a:t>답변자명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링크 </a:t>
            </a:r>
            <a:r>
              <a:rPr lang="en-US" altLang="ko-KR" sz="900"/>
              <a:t>URL</a:t>
            </a:r>
          </a:p>
          <a:p>
            <a:endParaRPr lang="en-US" altLang="ko-KR" sz="900"/>
          </a:p>
        </p:txBody>
      </p:sp>
      <p:sp>
        <p:nvSpPr>
          <p:cNvPr id="143" name="사각형: 둥근 모서리 142">
            <a:extLst>
              <a:ext uri="{FF2B5EF4-FFF2-40B4-BE49-F238E27FC236}">
                <a16:creationId xmlns:a16="http://schemas.microsoft.com/office/drawing/2014/main" id="{ECDD839D-43B0-C395-A758-82DF2A8B9BAD}"/>
              </a:ext>
            </a:extLst>
          </p:cNvPr>
          <p:cNvSpPr/>
          <p:nvPr/>
        </p:nvSpPr>
        <p:spPr>
          <a:xfrm>
            <a:off x="4945628" y="2371891"/>
            <a:ext cx="208878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875D4F3A-78B8-A92A-4FE3-CE8B72593662}"/>
              </a:ext>
            </a:extLst>
          </p:cNvPr>
          <p:cNvSpPr/>
          <p:nvPr/>
        </p:nvSpPr>
        <p:spPr>
          <a:xfrm>
            <a:off x="4947025" y="2774020"/>
            <a:ext cx="20873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5" name="사각형: 둥근 모서리 144">
            <a:extLst>
              <a:ext uri="{FF2B5EF4-FFF2-40B4-BE49-F238E27FC236}">
                <a16:creationId xmlns:a16="http://schemas.microsoft.com/office/drawing/2014/main" id="{CD556005-AC9C-40C6-37B6-1F5D44246C1C}"/>
              </a:ext>
            </a:extLst>
          </p:cNvPr>
          <p:cNvSpPr/>
          <p:nvPr/>
        </p:nvSpPr>
        <p:spPr>
          <a:xfrm>
            <a:off x="4943912" y="3202640"/>
            <a:ext cx="2090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6" name="사각형: 둥근 모서리 145">
            <a:extLst>
              <a:ext uri="{FF2B5EF4-FFF2-40B4-BE49-F238E27FC236}">
                <a16:creationId xmlns:a16="http://schemas.microsoft.com/office/drawing/2014/main" id="{51589B0B-9550-F08C-81DD-658E5653EEF5}"/>
              </a:ext>
            </a:extLst>
          </p:cNvPr>
          <p:cNvSpPr/>
          <p:nvPr/>
        </p:nvSpPr>
        <p:spPr>
          <a:xfrm>
            <a:off x="4943913" y="3613676"/>
            <a:ext cx="208898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자동 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코드 등에 따라</a:t>
            </a:r>
          </a:p>
        </p:txBody>
      </p:sp>
      <p:sp>
        <p:nvSpPr>
          <p:cNvPr id="147" name="사각형: 둥근 모서리 146">
            <a:extLst>
              <a:ext uri="{FF2B5EF4-FFF2-40B4-BE49-F238E27FC236}">
                <a16:creationId xmlns:a16="http://schemas.microsoft.com/office/drawing/2014/main" id="{7E0F9982-324F-7517-22BD-BB40FE23E1E2}"/>
              </a:ext>
            </a:extLst>
          </p:cNvPr>
          <p:cNvSpPr/>
          <p:nvPr/>
        </p:nvSpPr>
        <p:spPr>
          <a:xfrm>
            <a:off x="4943912" y="4023515"/>
            <a:ext cx="2090505" cy="603349"/>
          </a:xfrm>
          <a:prstGeom prst="roundRect">
            <a:avLst>
              <a:gd name="adj" fmla="val 8774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8" name="사각형: 둥근 모서리 147">
            <a:extLst>
              <a:ext uri="{FF2B5EF4-FFF2-40B4-BE49-F238E27FC236}">
                <a16:creationId xmlns:a16="http://schemas.microsoft.com/office/drawing/2014/main" id="{26CB0BA5-E729-4CE9-7320-4CC5AD5315D6}"/>
              </a:ext>
            </a:extLst>
          </p:cNvPr>
          <p:cNvSpPr/>
          <p:nvPr/>
        </p:nvSpPr>
        <p:spPr>
          <a:xfrm>
            <a:off x="4943912" y="4835353"/>
            <a:ext cx="2090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44C5BC7F-697A-F1C1-6CC0-E2DB8B7862C8}"/>
              </a:ext>
            </a:extLst>
          </p:cNvPr>
          <p:cNvSpPr txBox="1"/>
          <p:nvPr/>
        </p:nvSpPr>
        <p:spPr>
          <a:xfrm>
            <a:off x="4153527" y="1971979"/>
            <a:ext cx="733595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답변 여부</a:t>
            </a:r>
            <a:endParaRPr lang="en-US" altLang="ko-KR" sz="900"/>
          </a:p>
        </p:txBody>
      </p:sp>
      <p:sp>
        <p:nvSpPr>
          <p:cNvPr id="151" name="직사각형 150">
            <a:extLst>
              <a:ext uri="{FF2B5EF4-FFF2-40B4-BE49-F238E27FC236}">
                <a16:creationId xmlns:a16="http://schemas.microsoft.com/office/drawing/2014/main" id="{7CB0A451-65E7-92E1-7980-1B7472B51C3F}"/>
              </a:ext>
            </a:extLst>
          </p:cNvPr>
          <p:cNvSpPr/>
          <p:nvPr/>
        </p:nvSpPr>
        <p:spPr>
          <a:xfrm>
            <a:off x="4153527" y="2272965"/>
            <a:ext cx="3078695" cy="841653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정보로 자동 부여</a:t>
            </a:r>
          </a:p>
        </p:txBody>
      </p:sp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B583BD17-3795-BCC1-237C-D94C4B5F696A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53" name="직선 연결선 152">
            <a:extLst>
              <a:ext uri="{FF2B5EF4-FFF2-40B4-BE49-F238E27FC236}">
                <a16:creationId xmlns:a16="http://schemas.microsoft.com/office/drawing/2014/main" id="{15DDCEF2-9D69-E581-B785-A3465B920345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직사각형 197">
            <a:extLst>
              <a:ext uri="{FF2B5EF4-FFF2-40B4-BE49-F238E27FC236}">
                <a16:creationId xmlns:a16="http://schemas.microsoft.com/office/drawing/2014/main" id="{C1A6E0AF-9B96-BF12-1CF0-4D8FBB965AC4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199" name="그룹 198">
            <a:extLst>
              <a:ext uri="{FF2B5EF4-FFF2-40B4-BE49-F238E27FC236}">
                <a16:creationId xmlns:a16="http://schemas.microsoft.com/office/drawing/2014/main" id="{7A2D62B7-057B-BEA1-52E0-8F6417E0E083}"/>
              </a:ext>
            </a:extLst>
          </p:cNvPr>
          <p:cNvGrpSpPr/>
          <p:nvPr/>
        </p:nvGrpSpPr>
        <p:grpSpPr>
          <a:xfrm rot="5400000">
            <a:off x="7203048" y="243544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0" name="이등변 삼각형 199">
              <a:extLst>
                <a:ext uri="{FF2B5EF4-FFF2-40B4-BE49-F238E27FC236}">
                  <a16:creationId xmlns:a16="http://schemas.microsoft.com/office/drawing/2014/main" id="{86206FEA-639A-A0B3-7248-7DA4B6245AB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1" name="Oval 593">
              <a:extLst>
                <a:ext uri="{FF2B5EF4-FFF2-40B4-BE49-F238E27FC236}">
                  <a16:creationId xmlns:a16="http://schemas.microsoft.com/office/drawing/2014/main" id="{8AC66D67-FD4C-BB81-C653-BE2636803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81CFA96E-D4CA-68E0-0B89-4D23FC501B09}"/>
              </a:ext>
            </a:extLst>
          </p:cNvPr>
          <p:cNvSpPr txBox="1"/>
          <p:nvPr/>
        </p:nvSpPr>
        <p:spPr>
          <a:xfrm>
            <a:off x="7848332" y="2225999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CE2BF1B7-5AC3-B465-EBA4-0216FC826ABD}"/>
              </a:ext>
            </a:extLst>
          </p:cNvPr>
          <p:cNvSpPr/>
          <p:nvPr/>
        </p:nvSpPr>
        <p:spPr>
          <a:xfrm>
            <a:off x="7981738" y="278825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D3C8C4D-B0EC-333E-1646-0A20363355F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46538" y="309137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5F925CA-DCC5-DB36-C1B1-6D16681786B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32031" y="374573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C0F3983-1818-E30F-AB02-42AD891A1682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61211" y="37457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Close Button">
            <a:extLst>
              <a:ext uri="{FF2B5EF4-FFF2-40B4-BE49-F238E27FC236}">
                <a16:creationId xmlns:a16="http://schemas.microsoft.com/office/drawing/2014/main" id="{8498F190-AB75-8B56-6DE5-E328229385D1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11452" y="286756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7183DBE-5A9A-1013-0EB0-536F8F295E74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82087" y="324033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61AD1B1-C3A3-D3D8-E664-46ABA9803807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81738" y="280669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F4A07035-895F-E4BF-DBA7-821DA12CC896}"/>
              </a:ext>
            </a:extLst>
          </p:cNvPr>
          <p:cNvGrpSpPr/>
          <p:nvPr/>
        </p:nvGrpSpPr>
        <p:grpSpPr>
          <a:xfrm>
            <a:off x="10807759" y="2601850"/>
            <a:ext cx="244417" cy="258694"/>
            <a:chOff x="1098607" y="3056422"/>
            <a:chExt cx="244417" cy="258694"/>
          </a:xfrm>
        </p:grpSpPr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39C81FF4-A73A-7789-E8B5-A6C2620D52F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" name="그룹 15">
              <a:extLst>
                <a:ext uri="{FF2B5EF4-FFF2-40B4-BE49-F238E27FC236}">
                  <a16:creationId xmlns:a16="http://schemas.microsoft.com/office/drawing/2014/main" id="{84E74795-31EF-ECC0-4705-45BAD15D90A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" name="Oval 593">
                <a:extLst>
                  <a:ext uri="{FF2B5EF4-FFF2-40B4-BE49-F238E27FC236}">
                    <a16:creationId xmlns:a16="http://schemas.microsoft.com/office/drawing/2014/main" id="{E9DDEA1C-9543-C527-76AD-2D14A054A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" name="TextBox 14">
                <a:extLst>
                  <a:ext uri="{FF2B5EF4-FFF2-40B4-BE49-F238E27FC236}">
                    <a16:creationId xmlns:a16="http://schemas.microsoft.com/office/drawing/2014/main" id="{4D97902F-0AFD-8573-6EF1-0852667EC2E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6D02653C-4D03-A52B-8F32-E80DC3B69805}"/>
              </a:ext>
            </a:extLst>
          </p:cNvPr>
          <p:cNvSpPr/>
          <p:nvPr/>
        </p:nvSpPr>
        <p:spPr>
          <a:xfrm>
            <a:off x="7981738" y="441295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E890FC9-86C0-4672-950B-2AD9A00454D2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46538" y="471607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7AD042F-676A-8EBC-A75A-3ACEB33DE3AB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32031" y="537043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F44DD2D-2C7E-FD98-0721-D3C16B37270F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61211" y="53704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Close Button">
            <a:extLst>
              <a:ext uri="{FF2B5EF4-FFF2-40B4-BE49-F238E27FC236}">
                <a16:creationId xmlns:a16="http://schemas.microsoft.com/office/drawing/2014/main" id="{DA3B0BEB-F19F-C80F-A7EA-F2284957CD7D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11452" y="449226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C8EB6EA-08D2-0D19-1EEF-81528AEAF7E0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082087" y="486503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A9727B7-2210-2AA6-9145-15982CF688B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981738" y="443139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6EF6FD1C-3DA0-6141-422F-846707D0B472}"/>
              </a:ext>
            </a:extLst>
          </p:cNvPr>
          <p:cNvGrpSpPr/>
          <p:nvPr/>
        </p:nvGrpSpPr>
        <p:grpSpPr>
          <a:xfrm>
            <a:off x="8226584" y="4178953"/>
            <a:ext cx="244417" cy="258694"/>
            <a:chOff x="1098607" y="3056422"/>
            <a:chExt cx="244417" cy="258694"/>
          </a:xfrm>
        </p:grpSpPr>
        <p:sp>
          <p:nvSpPr>
            <p:cNvPr id="27" name="이등변 삼각형 26">
              <a:extLst>
                <a:ext uri="{FF2B5EF4-FFF2-40B4-BE49-F238E27FC236}">
                  <a16:creationId xmlns:a16="http://schemas.microsoft.com/office/drawing/2014/main" id="{E43EEF13-0245-D0C1-91E0-1C9CC89C5B2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" name="그룹 27">
              <a:extLst>
                <a:ext uri="{FF2B5EF4-FFF2-40B4-BE49-F238E27FC236}">
                  <a16:creationId xmlns:a16="http://schemas.microsoft.com/office/drawing/2014/main" id="{0F3A8A01-6399-3932-F331-67A16BBF7AD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9" name="Oval 593">
                <a:extLst>
                  <a:ext uri="{FF2B5EF4-FFF2-40B4-BE49-F238E27FC236}">
                    <a16:creationId xmlns:a16="http://schemas.microsoft.com/office/drawing/2014/main" id="{4E63C42B-7AE4-8C3B-19A9-B5DF3901E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" name="TextBox 14">
                <a:extLst>
                  <a:ext uri="{FF2B5EF4-FFF2-40B4-BE49-F238E27FC236}">
                    <a16:creationId xmlns:a16="http://schemas.microsoft.com/office/drawing/2014/main" id="{D325A12C-952A-4F1C-5DBD-F1D8EE538B8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17062562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6067659"/>
              </p:ext>
            </p:extLst>
          </p:nvPr>
        </p:nvGraphicFramePr>
        <p:xfrm>
          <a:off x="7794170" y="725881"/>
          <a:ext cx="4397830" cy="3596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사용처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140597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44546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934045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82532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게시글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80534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401567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게시글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551631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게시글에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대한 상세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추천 사용처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31405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04471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추천 사용처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629585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585950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147401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029367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사용처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73</a:t>
            </a:fld>
            <a:endParaRPr lang="ko-KR" altLang="en-US"/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824C3060-F4EF-C689-A51F-CE5F4001A04E}"/>
              </a:ext>
            </a:extLst>
          </p:cNvPr>
          <p:cNvSpPr/>
          <p:nvPr/>
        </p:nvSpPr>
        <p:spPr>
          <a:xfrm>
            <a:off x="782957" y="144257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C57CA56-A262-2B9F-C8DC-34A517C2FD36}"/>
              </a:ext>
            </a:extLst>
          </p:cNvPr>
          <p:cNvSpPr txBox="1"/>
          <p:nvPr/>
        </p:nvSpPr>
        <p:spPr>
          <a:xfrm>
            <a:off x="352424" y="1407596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F0F0FF0-BC26-DC68-D351-9CC980A2629A}"/>
              </a:ext>
            </a:extLst>
          </p:cNvPr>
          <p:cNvSpPr txBox="1"/>
          <p:nvPr/>
        </p:nvSpPr>
        <p:spPr>
          <a:xfrm>
            <a:off x="352424" y="1712646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31A2EEBD-F5C0-05EF-B0FB-ABB55232CEA0}"/>
              </a:ext>
            </a:extLst>
          </p:cNvPr>
          <p:cNvSpPr/>
          <p:nvPr/>
        </p:nvSpPr>
        <p:spPr>
          <a:xfrm>
            <a:off x="6504429" y="184030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3FA3B456-F7D9-F6FB-3FCC-3F0B3E746229}"/>
              </a:ext>
            </a:extLst>
          </p:cNvPr>
          <p:cNvCxnSpPr>
            <a:cxnSpLocks/>
          </p:cNvCxnSpPr>
          <p:nvPr/>
        </p:nvCxnSpPr>
        <p:spPr>
          <a:xfrm>
            <a:off x="357626" y="2174778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FD836C26-1BFC-9E29-2556-71A8F2C9BF93}"/>
              </a:ext>
            </a:extLst>
          </p:cNvPr>
          <p:cNvSpPr txBox="1"/>
          <p:nvPr/>
        </p:nvSpPr>
        <p:spPr>
          <a:xfrm>
            <a:off x="336150" y="969980"/>
            <a:ext cx="234049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추천 사용처 등록 관리</a:t>
            </a:r>
            <a:endParaRPr lang="en-US" altLang="ko-KR" sz="900"/>
          </a:p>
        </p:txBody>
      </p:sp>
      <p:cxnSp>
        <p:nvCxnSpPr>
          <p:cNvPr id="34" name="직선 연결선 33">
            <a:extLst>
              <a:ext uri="{FF2B5EF4-FFF2-40B4-BE49-F238E27FC236}">
                <a16:creationId xmlns:a16="http://schemas.microsoft.com/office/drawing/2014/main" id="{75C6C9A8-81F6-C02B-71F2-C21C499DE8D5}"/>
              </a:ext>
            </a:extLst>
          </p:cNvPr>
          <p:cNvCxnSpPr>
            <a:cxnSpLocks/>
          </p:cNvCxnSpPr>
          <p:nvPr/>
        </p:nvCxnSpPr>
        <p:spPr>
          <a:xfrm>
            <a:off x="361660" y="127496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772517BB-17E8-815D-CEE1-BFF0E802F062}"/>
              </a:ext>
            </a:extLst>
          </p:cNvPr>
          <p:cNvGrpSpPr/>
          <p:nvPr/>
        </p:nvGrpSpPr>
        <p:grpSpPr>
          <a:xfrm rot="5400000">
            <a:off x="2584339" y="95649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04458833-4B12-AB92-1D8D-6C8F5F110C5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7" name="Oval 593">
              <a:extLst>
                <a:ext uri="{FF2B5EF4-FFF2-40B4-BE49-F238E27FC236}">
                  <a16:creationId xmlns:a16="http://schemas.microsoft.com/office/drawing/2014/main" id="{F3A51A02-91FC-B84F-E9B2-E4B6B5665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3A2FA772-42B1-989E-519A-3F3D3D476D57}"/>
              </a:ext>
            </a:extLst>
          </p:cNvPr>
          <p:cNvGrpSpPr/>
          <p:nvPr/>
        </p:nvGrpSpPr>
        <p:grpSpPr>
          <a:xfrm rot="5400000">
            <a:off x="2895592" y="14317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E18B1AB3-2B3D-0323-BD0C-D1BDB3312BB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97E893F8-0893-F27F-7E94-1855BC152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3F170C52-FDFF-86CA-A7CE-38ECD2E9F993}"/>
              </a:ext>
            </a:extLst>
          </p:cNvPr>
          <p:cNvGrpSpPr/>
          <p:nvPr/>
        </p:nvGrpSpPr>
        <p:grpSpPr>
          <a:xfrm rot="5400000">
            <a:off x="7068173" y="18242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0BBAC63D-9EF9-6781-56D1-4A93E2BAC19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3" name="Oval 593">
              <a:extLst>
                <a:ext uri="{FF2B5EF4-FFF2-40B4-BE49-F238E27FC236}">
                  <a16:creationId xmlns:a16="http://schemas.microsoft.com/office/drawing/2014/main" id="{14D0251C-6432-01B8-17D7-A3BB6F69F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aphicFrame>
        <p:nvGraphicFramePr>
          <p:cNvPr id="44" name="표 15">
            <a:extLst>
              <a:ext uri="{FF2B5EF4-FFF2-40B4-BE49-F238E27FC236}">
                <a16:creationId xmlns:a16="http://schemas.microsoft.com/office/drawing/2014/main" id="{55751F2B-793C-000B-239B-0CAED32C06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2453510"/>
              </p:ext>
            </p:extLst>
          </p:nvPr>
        </p:nvGraphicFramePr>
        <p:xfrm>
          <a:off x="570162" y="2683350"/>
          <a:ext cx="5186182" cy="141176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06138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727393">
                  <a:extLst>
                    <a:ext uri="{9D8B030D-6E8A-4147-A177-3AD203B41FA5}">
                      <a16:colId xmlns:a16="http://schemas.microsoft.com/office/drawing/2014/main" val="902110846"/>
                    </a:ext>
                  </a:extLst>
                </a:gridCol>
                <a:gridCol w="810432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955218">
                  <a:extLst>
                    <a:ext uri="{9D8B030D-6E8A-4147-A177-3AD203B41FA5}">
                      <a16:colId xmlns:a16="http://schemas.microsoft.com/office/drawing/2014/main" val="6713279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30456805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등록자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제목입니다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SHOP_FD_001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제목입니다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SHOP_FD_002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44001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3456682"/>
                  </a:ext>
                </a:extLst>
              </a:tr>
            </a:tbl>
          </a:graphicData>
        </a:graphic>
      </p:graphicFrame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C65D878C-8BE3-C258-1190-95D7F2CE0C51}"/>
              </a:ext>
            </a:extLst>
          </p:cNvPr>
          <p:cNvSpPr/>
          <p:nvPr/>
        </p:nvSpPr>
        <p:spPr>
          <a:xfrm>
            <a:off x="647634" y="275198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7B0FB1C0-06F5-DA26-C99B-6C3FBEDCCE28}"/>
              </a:ext>
            </a:extLst>
          </p:cNvPr>
          <p:cNvSpPr/>
          <p:nvPr/>
        </p:nvSpPr>
        <p:spPr>
          <a:xfrm>
            <a:off x="647634" y="303346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73FF53E9-3FC5-0AF3-181B-6D83D36B2C12}"/>
              </a:ext>
            </a:extLst>
          </p:cNvPr>
          <p:cNvSpPr/>
          <p:nvPr/>
        </p:nvSpPr>
        <p:spPr>
          <a:xfrm>
            <a:off x="647634" y="331235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C3E7916-C08A-9D95-3458-984377A4C80A}"/>
              </a:ext>
            </a:extLst>
          </p:cNvPr>
          <p:cNvSpPr txBox="1"/>
          <p:nvPr/>
        </p:nvSpPr>
        <p:spPr>
          <a:xfrm>
            <a:off x="485714" y="238986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게시글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953FBD57-49B1-CFD2-1445-8733178A6FBF}"/>
              </a:ext>
            </a:extLst>
          </p:cNvPr>
          <p:cNvGrpSpPr/>
          <p:nvPr/>
        </p:nvGrpSpPr>
        <p:grpSpPr>
          <a:xfrm>
            <a:off x="361654" y="2729915"/>
            <a:ext cx="278496" cy="200053"/>
            <a:chOff x="1014019" y="2643309"/>
            <a:chExt cx="278496" cy="200053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3F9D7325-9A07-14CE-52F5-EDCD2560DDCF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CD58851D-91D4-9D70-19CA-5A7B70F7314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43CC0F20-D6E3-D71F-7337-2F3ADCCBA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50D50051-4355-2A7C-D987-F3D60DE3CA1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D10C3CD9-0398-20BB-73B8-054FF35A79F0}"/>
              </a:ext>
            </a:extLst>
          </p:cNvPr>
          <p:cNvGrpSpPr/>
          <p:nvPr/>
        </p:nvGrpSpPr>
        <p:grpSpPr>
          <a:xfrm>
            <a:off x="361654" y="2991154"/>
            <a:ext cx="278496" cy="200053"/>
            <a:chOff x="1014019" y="2643309"/>
            <a:chExt cx="278496" cy="200053"/>
          </a:xfrm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C4C6FCFA-66AC-0B64-85D6-C71278C9373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1976EC93-3D36-F8B8-F1EC-095E3892FB1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7" name="Oval 593">
                <a:extLst>
                  <a:ext uri="{FF2B5EF4-FFF2-40B4-BE49-F238E27FC236}">
                    <a16:creationId xmlns:a16="http://schemas.microsoft.com/office/drawing/2014/main" id="{67C52E96-4C2D-C2B3-AF4E-5BEA0E28B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8" name="TextBox 14">
                <a:extLst>
                  <a:ext uri="{FF2B5EF4-FFF2-40B4-BE49-F238E27FC236}">
                    <a16:creationId xmlns:a16="http://schemas.microsoft.com/office/drawing/2014/main" id="{54B51213-AF3D-C627-3F2C-55989C658E1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5BCBE71D-0967-20A1-BAF7-C30D7BDCCDB6}"/>
              </a:ext>
            </a:extLst>
          </p:cNvPr>
          <p:cNvGrpSpPr/>
          <p:nvPr/>
        </p:nvGrpSpPr>
        <p:grpSpPr>
          <a:xfrm>
            <a:off x="3181798" y="2474061"/>
            <a:ext cx="244417" cy="258694"/>
            <a:chOff x="1098607" y="3056422"/>
            <a:chExt cx="244417" cy="258694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21D76CD0-B1D7-AE3F-698B-0EC0193E743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53952DA7-50F7-F71D-46B3-058A91E8C60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20E8165C-CF95-83E5-1A98-805985F87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472B3833-F9FB-2C22-D476-59AF4E06182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93998127-5282-A481-A77A-1501E83DB44E}"/>
              </a:ext>
            </a:extLst>
          </p:cNvPr>
          <p:cNvSpPr/>
          <p:nvPr/>
        </p:nvSpPr>
        <p:spPr>
          <a:xfrm>
            <a:off x="4609632" y="238381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284F2D69-F0FC-DEF0-09AD-6E982956A12E}"/>
              </a:ext>
            </a:extLst>
          </p:cNvPr>
          <p:cNvSpPr/>
          <p:nvPr/>
        </p:nvSpPr>
        <p:spPr>
          <a:xfrm>
            <a:off x="5206184" y="238381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B7E48819-E8E7-3B4A-D7E9-9014A2118195}"/>
              </a:ext>
            </a:extLst>
          </p:cNvPr>
          <p:cNvGrpSpPr/>
          <p:nvPr/>
        </p:nvGrpSpPr>
        <p:grpSpPr>
          <a:xfrm>
            <a:off x="4623890" y="2202796"/>
            <a:ext cx="244417" cy="258694"/>
            <a:chOff x="1098607" y="3056422"/>
            <a:chExt cx="244417" cy="258694"/>
          </a:xfrm>
        </p:grpSpPr>
        <p:sp>
          <p:nvSpPr>
            <p:cNvPr id="67" name="이등변 삼각형 66">
              <a:extLst>
                <a:ext uri="{FF2B5EF4-FFF2-40B4-BE49-F238E27FC236}">
                  <a16:creationId xmlns:a16="http://schemas.microsoft.com/office/drawing/2014/main" id="{27291678-7E29-95C6-9F97-831B9D95BA8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DF658BD-30AE-1549-6AA2-F3C134FC6C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9" name="Oval 593">
                <a:extLst>
                  <a:ext uri="{FF2B5EF4-FFF2-40B4-BE49-F238E27FC236}">
                    <a16:creationId xmlns:a16="http://schemas.microsoft.com/office/drawing/2014/main" id="{B917E3AA-F18E-B5EB-841D-03ED563C3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0" name="TextBox 14">
                <a:extLst>
                  <a:ext uri="{FF2B5EF4-FFF2-40B4-BE49-F238E27FC236}">
                    <a16:creationId xmlns:a16="http://schemas.microsoft.com/office/drawing/2014/main" id="{CF977B46-886A-30D4-0DE2-54B52C19EC7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B42EC80C-BFAE-9123-E6D2-802912E84345}"/>
              </a:ext>
            </a:extLst>
          </p:cNvPr>
          <p:cNvGrpSpPr/>
          <p:nvPr/>
        </p:nvGrpSpPr>
        <p:grpSpPr>
          <a:xfrm>
            <a:off x="5197043" y="2193271"/>
            <a:ext cx="244417" cy="258694"/>
            <a:chOff x="1098607" y="3056422"/>
            <a:chExt cx="244417" cy="258694"/>
          </a:xfrm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C4B13375-5816-A85D-15CE-84F9883ACD7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3" name="그룹 72">
              <a:extLst>
                <a:ext uri="{FF2B5EF4-FFF2-40B4-BE49-F238E27FC236}">
                  <a16:creationId xmlns:a16="http://schemas.microsoft.com/office/drawing/2014/main" id="{ECCC7458-7C33-226E-614A-DE2D4601D65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4" name="Oval 593">
                <a:extLst>
                  <a:ext uri="{FF2B5EF4-FFF2-40B4-BE49-F238E27FC236}">
                    <a16:creationId xmlns:a16="http://schemas.microsoft.com/office/drawing/2014/main" id="{384C9A8B-715C-50F1-7628-9119FBADD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5" name="TextBox 14">
                <a:extLst>
                  <a:ext uri="{FF2B5EF4-FFF2-40B4-BE49-F238E27FC236}">
                    <a16:creationId xmlns:a16="http://schemas.microsoft.com/office/drawing/2014/main" id="{48A9B0B8-10B5-BF07-5914-9E6DE2F6801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76" name="그림 75">
            <a:extLst>
              <a:ext uri="{FF2B5EF4-FFF2-40B4-BE49-F238E27FC236}">
                <a16:creationId xmlns:a16="http://schemas.microsoft.com/office/drawing/2014/main" id="{A87D5072-8A53-C374-D21D-7378FE8CEE3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68802" y="4229159"/>
            <a:ext cx="765615" cy="288135"/>
          </a:xfrm>
          <a:prstGeom prst="rect">
            <a:avLst/>
          </a:prstGeom>
        </p:spPr>
      </p:pic>
      <p:grpSp>
        <p:nvGrpSpPr>
          <p:cNvPr id="77" name="그룹 76">
            <a:extLst>
              <a:ext uri="{FF2B5EF4-FFF2-40B4-BE49-F238E27FC236}">
                <a16:creationId xmlns:a16="http://schemas.microsoft.com/office/drawing/2014/main" id="{7F179699-ABDF-10EE-AEBD-89D8202E9810}"/>
              </a:ext>
            </a:extLst>
          </p:cNvPr>
          <p:cNvGrpSpPr/>
          <p:nvPr/>
        </p:nvGrpSpPr>
        <p:grpSpPr>
          <a:xfrm rot="5400000">
            <a:off x="1918417" y="23867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8" name="이등변 삼각형 77">
              <a:extLst>
                <a:ext uri="{FF2B5EF4-FFF2-40B4-BE49-F238E27FC236}">
                  <a16:creationId xmlns:a16="http://schemas.microsoft.com/office/drawing/2014/main" id="{35BAD8C4-D836-DDE1-6787-ED793CD2BD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9" name="Oval 593">
              <a:extLst>
                <a:ext uri="{FF2B5EF4-FFF2-40B4-BE49-F238E27FC236}">
                  <a16:creationId xmlns:a16="http://schemas.microsoft.com/office/drawing/2014/main" id="{63289014-068A-2D20-0224-7D2BFAB8B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077A3E0B-16FB-F643-2D87-EE95BB5C2FBD}"/>
              </a:ext>
            </a:extLst>
          </p:cNvPr>
          <p:cNvSpPr/>
          <p:nvPr/>
        </p:nvSpPr>
        <p:spPr>
          <a:xfrm>
            <a:off x="875919" y="2972682"/>
            <a:ext cx="728133" cy="550124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77AEB2F5-F89A-EE59-F000-99B856DC3520}"/>
              </a:ext>
            </a:extLst>
          </p:cNvPr>
          <p:cNvGrpSpPr/>
          <p:nvPr/>
        </p:nvGrpSpPr>
        <p:grpSpPr>
          <a:xfrm>
            <a:off x="3030444" y="4283173"/>
            <a:ext cx="278496" cy="200053"/>
            <a:chOff x="1014019" y="2643309"/>
            <a:chExt cx="278496" cy="200053"/>
          </a:xfrm>
        </p:grpSpPr>
        <p:sp>
          <p:nvSpPr>
            <p:cNvPr id="82" name="이등변 삼각형 81">
              <a:extLst>
                <a:ext uri="{FF2B5EF4-FFF2-40B4-BE49-F238E27FC236}">
                  <a16:creationId xmlns:a16="http://schemas.microsoft.com/office/drawing/2014/main" id="{CC953795-9FC6-98F6-34E7-211A2626917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972C5035-8AD9-795E-F571-6F3C969D877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4D1A8A1F-D96C-5C7B-A127-8392B8882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23D03D05-AE2B-BDA7-11B3-50300BF0E9D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6" name="사각형: 둥근 모서리 85">
            <a:extLst>
              <a:ext uri="{FF2B5EF4-FFF2-40B4-BE49-F238E27FC236}">
                <a16:creationId xmlns:a16="http://schemas.microsoft.com/office/drawing/2014/main" id="{A5406CD9-7E6E-7F01-1123-A481CA37DB6D}"/>
              </a:ext>
            </a:extLst>
          </p:cNvPr>
          <p:cNvSpPr/>
          <p:nvPr/>
        </p:nvSpPr>
        <p:spPr>
          <a:xfrm>
            <a:off x="777575" y="1754562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grpSp>
        <p:nvGrpSpPr>
          <p:cNvPr id="87" name="그룹 86">
            <a:extLst>
              <a:ext uri="{FF2B5EF4-FFF2-40B4-BE49-F238E27FC236}">
                <a16:creationId xmlns:a16="http://schemas.microsoft.com/office/drawing/2014/main" id="{381E2705-302B-C78E-D701-572A765393FC}"/>
              </a:ext>
            </a:extLst>
          </p:cNvPr>
          <p:cNvGrpSpPr/>
          <p:nvPr/>
        </p:nvGrpSpPr>
        <p:grpSpPr>
          <a:xfrm rot="5400000">
            <a:off x="2892567" y="17498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88" name="이등변 삼각형 87">
              <a:extLst>
                <a:ext uri="{FF2B5EF4-FFF2-40B4-BE49-F238E27FC236}">
                  <a16:creationId xmlns:a16="http://schemas.microsoft.com/office/drawing/2014/main" id="{3863D0DC-B0F4-6ADB-75D7-3451EAE4889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89" name="Oval 593">
              <a:extLst>
                <a:ext uri="{FF2B5EF4-FFF2-40B4-BE49-F238E27FC236}">
                  <a16:creationId xmlns:a16="http://schemas.microsoft.com/office/drawing/2014/main" id="{90412130-58C2-FD86-5217-37F6F8B9C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90" name="그룹 89">
            <a:extLst>
              <a:ext uri="{FF2B5EF4-FFF2-40B4-BE49-F238E27FC236}">
                <a16:creationId xmlns:a16="http://schemas.microsoft.com/office/drawing/2014/main" id="{1D06CDE3-D516-2795-7D5E-D720DC03BB2F}"/>
              </a:ext>
            </a:extLst>
          </p:cNvPr>
          <p:cNvGrpSpPr/>
          <p:nvPr/>
        </p:nvGrpSpPr>
        <p:grpSpPr>
          <a:xfrm>
            <a:off x="845531" y="2755540"/>
            <a:ext cx="244417" cy="258694"/>
            <a:chOff x="1098607" y="3056422"/>
            <a:chExt cx="244417" cy="258694"/>
          </a:xfrm>
        </p:grpSpPr>
        <p:sp>
          <p:nvSpPr>
            <p:cNvPr id="91" name="이등변 삼각형 90">
              <a:extLst>
                <a:ext uri="{FF2B5EF4-FFF2-40B4-BE49-F238E27FC236}">
                  <a16:creationId xmlns:a16="http://schemas.microsoft.com/office/drawing/2014/main" id="{61644928-1F73-43B5-4C7C-6F38EF1237B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2" name="그룹 91">
              <a:extLst>
                <a:ext uri="{FF2B5EF4-FFF2-40B4-BE49-F238E27FC236}">
                  <a16:creationId xmlns:a16="http://schemas.microsoft.com/office/drawing/2014/main" id="{97E8C4D9-6009-8901-D5B9-914918F4F66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3" name="Oval 593">
                <a:extLst>
                  <a:ext uri="{FF2B5EF4-FFF2-40B4-BE49-F238E27FC236}">
                    <a16:creationId xmlns:a16="http://schemas.microsoft.com/office/drawing/2014/main" id="{D22E4712-FA18-2A0C-E99F-196E62798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4" name="TextBox 14">
                <a:extLst>
                  <a:ext uri="{FF2B5EF4-FFF2-40B4-BE49-F238E27FC236}">
                    <a16:creationId xmlns:a16="http://schemas.microsoft.com/office/drawing/2014/main" id="{BEA95259-67CF-7F9C-D8DD-159BEC879E8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56EC307D-A7B9-B389-9CCD-D3E1F011389C}"/>
              </a:ext>
            </a:extLst>
          </p:cNvPr>
          <p:cNvSpPr/>
          <p:nvPr/>
        </p:nvSpPr>
        <p:spPr>
          <a:xfrm>
            <a:off x="647634" y="359800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1147813D-BE49-9757-F4BD-0B24FCD0A32D}"/>
              </a:ext>
            </a:extLst>
          </p:cNvPr>
          <p:cNvSpPr/>
          <p:nvPr/>
        </p:nvSpPr>
        <p:spPr>
          <a:xfrm>
            <a:off x="647634" y="387452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903D7DF6-57EF-5764-77AD-AD447581C973}"/>
              </a:ext>
            </a:extLst>
          </p:cNvPr>
          <p:cNvSpPr txBox="1"/>
          <p:nvPr/>
        </p:nvSpPr>
        <p:spPr>
          <a:xfrm>
            <a:off x="3545397" y="1401783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790012A7-59AB-0A44-9B75-38041EA65F9D}"/>
              </a:ext>
            </a:extLst>
          </p:cNvPr>
          <p:cNvGrpSpPr/>
          <p:nvPr/>
        </p:nvGrpSpPr>
        <p:grpSpPr>
          <a:xfrm rot="5400000">
            <a:off x="6456115" y="14259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2D62FC75-50FB-9B67-1B8A-D1FA631D7A8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7" name="Oval 593">
              <a:extLst>
                <a:ext uri="{FF2B5EF4-FFF2-40B4-BE49-F238E27FC236}">
                  <a16:creationId xmlns:a16="http://schemas.microsoft.com/office/drawing/2014/main" id="{190CB106-50F2-DF18-B78A-70B0322AA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215E90EB-D2E5-7DD3-0102-CE694CDB9AAF}"/>
              </a:ext>
            </a:extLst>
          </p:cNvPr>
          <p:cNvSpPr/>
          <p:nvPr/>
        </p:nvSpPr>
        <p:spPr>
          <a:xfrm>
            <a:off x="4094361" y="143989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85283008-CB33-0188-6742-4D7A8608F539}"/>
              </a:ext>
            </a:extLst>
          </p:cNvPr>
          <p:cNvSpPr/>
          <p:nvPr/>
        </p:nvSpPr>
        <p:spPr>
          <a:xfrm>
            <a:off x="5180283" y="144010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0" name="그래픽 109" descr="돋보기 단색으로 채워진">
            <a:extLst>
              <a:ext uri="{FF2B5EF4-FFF2-40B4-BE49-F238E27FC236}">
                <a16:creationId xmlns:a16="http://schemas.microsoft.com/office/drawing/2014/main" id="{F3E79964-AC2E-FC17-20B6-DA25315604F8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239457" y="1481471"/>
            <a:ext cx="145373" cy="147683"/>
          </a:xfrm>
          <a:prstGeom prst="rect">
            <a:avLst/>
          </a:prstGeom>
        </p:spPr>
      </p:pic>
      <p:sp>
        <p:nvSpPr>
          <p:cNvPr id="111" name="TextBox 110">
            <a:extLst>
              <a:ext uri="{FF2B5EF4-FFF2-40B4-BE49-F238E27FC236}">
                <a16:creationId xmlns:a16="http://schemas.microsoft.com/office/drawing/2014/main" id="{355917C5-8DE2-76F2-A8A9-8EB8FABBA2DA}"/>
              </a:ext>
            </a:extLst>
          </p:cNvPr>
          <p:cNvSpPr txBox="1"/>
          <p:nvPr/>
        </p:nvSpPr>
        <p:spPr>
          <a:xfrm>
            <a:off x="7832269" y="4373647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D2FF1749-5FA8-0EE8-5863-D90EC6BD3278}"/>
              </a:ext>
            </a:extLst>
          </p:cNvPr>
          <p:cNvSpPr/>
          <p:nvPr/>
        </p:nvSpPr>
        <p:spPr>
          <a:xfrm>
            <a:off x="4019944" y="502804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EA7EC3D-4A4B-D9A3-9265-6A0FE423528B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084744" y="533116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394EE53-14EC-CE5C-E3B1-32E0EFD88E1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570237" y="59855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F27C9F-2E4A-45DA-0D01-DCB0BFCDEF5C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699417" y="598551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Close Button">
            <a:extLst>
              <a:ext uri="{FF2B5EF4-FFF2-40B4-BE49-F238E27FC236}">
                <a16:creationId xmlns:a16="http://schemas.microsoft.com/office/drawing/2014/main" id="{33C2EFA8-D649-8E32-054A-30BFB48DED6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049658" y="510734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9F073C3-9D86-B2F0-2089-17725BEB39CC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120293" y="548011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70E1BF0-6A07-7202-1142-91D474AB33A8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019944" y="504647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835FDA2C-3923-089A-D965-1E7C843EE432}"/>
              </a:ext>
            </a:extLst>
          </p:cNvPr>
          <p:cNvGrpSpPr/>
          <p:nvPr/>
        </p:nvGrpSpPr>
        <p:grpSpPr>
          <a:xfrm>
            <a:off x="4072836" y="4786864"/>
            <a:ext cx="426724" cy="307775"/>
            <a:chOff x="1098607" y="3056422"/>
            <a:chExt cx="244417" cy="307775"/>
          </a:xfrm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6610E4E7-1399-DFA3-1415-AFD05B94C4C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C9433089-450A-AF73-E841-345202C5069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16" name="Oval 593">
                <a:extLst>
                  <a:ext uri="{FF2B5EF4-FFF2-40B4-BE49-F238E27FC236}">
                    <a16:creationId xmlns:a16="http://schemas.microsoft.com/office/drawing/2014/main" id="{C570C3DB-3E5D-B896-F1C4-D66D216EF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" name="TextBox 14">
                <a:extLst>
                  <a:ext uri="{FF2B5EF4-FFF2-40B4-BE49-F238E27FC236}">
                    <a16:creationId xmlns:a16="http://schemas.microsoft.com/office/drawing/2014/main" id="{42DA61E1-FD7F-9FBE-777F-D4E3050A704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7" name="TextBox 96"/>
          <p:cNvSpPr txBox="1"/>
          <p:nvPr/>
        </p:nvSpPr>
        <p:spPr>
          <a:xfrm>
            <a:off x="7991683" y="1058567"/>
            <a:ext cx="3633537" cy="5216813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온라인몰 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추천 사용처 등록 관리 </a:t>
            </a:r>
            <a:r>
              <a:rPr lang="en-US" altLang="ko-KR" sz="900" dirty="0" smtClean="0"/>
              <a:t>(recommend mall management)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2.Search options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제목 </a:t>
            </a:r>
            <a:r>
              <a:rPr lang="en-US" altLang="ko-KR" sz="900" dirty="0"/>
              <a:t>: {</a:t>
            </a:r>
            <a:r>
              <a:rPr lang="en-US" altLang="ko-KR" sz="900" dirty="0" smtClean="0"/>
              <a:t>title} LIKE</a:t>
            </a:r>
          </a:p>
          <a:p>
            <a:r>
              <a:rPr lang="en-US" altLang="ko-KR" sz="900" dirty="0" smtClean="0"/>
              <a:t>  2) </a:t>
            </a:r>
            <a:r>
              <a:rPr lang="ko-KR" altLang="en-US" sz="900" dirty="0" smtClean="0"/>
              <a:t>쇼핑몰 </a:t>
            </a:r>
            <a:r>
              <a:rPr lang="en-US" altLang="ko-KR" sz="900" dirty="0" smtClean="0"/>
              <a:t>: (no </a:t>
            </a:r>
            <a:r>
              <a:rPr lang="en-US" altLang="ko-KR" sz="900" dirty="0" err="1" smtClean="0"/>
              <a:t>searech</a:t>
            </a:r>
            <a:r>
              <a:rPr lang="en-US" altLang="ko-KR" sz="900" dirty="0" smtClean="0"/>
              <a:t> icon)</a:t>
            </a:r>
          </a:p>
          <a:p>
            <a:r>
              <a:rPr lang="en-US" altLang="ko-KR" sz="900" dirty="0" smtClean="0"/>
              <a:t>    </a:t>
            </a:r>
            <a:r>
              <a:rPr lang="en-US" altLang="ko-KR" sz="900" dirty="0"/>
              <a:t>a) 1</a:t>
            </a:r>
            <a:r>
              <a:rPr lang="en-US" altLang="ko-KR" sz="900" baseline="30000" dirty="0"/>
              <a:t>st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st_mall.mall_name</a:t>
            </a:r>
            <a:r>
              <a:rPr lang="en-US" altLang="ko-KR" sz="900" dirty="0"/>
              <a:t>} </a:t>
            </a:r>
            <a:r>
              <a:rPr lang="en-US" altLang="ko-KR" sz="900" dirty="0" smtClean="0"/>
              <a:t>LIKE </a:t>
            </a:r>
            <a:r>
              <a:rPr lang="en-US" altLang="ko-KR" sz="900" dirty="0"/>
              <a:t>(with </a:t>
            </a:r>
            <a:r>
              <a:rPr lang="en-US" altLang="ko-KR" sz="900" dirty="0" err="1"/>
              <a:t>mall_code</a:t>
            </a:r>
            <a:r>
              <a:rPr lang="en-US" altLang="ko-KR" sz="900" dirty="0"/>
              <a:t>)</a:t>
            </a:r>
            <a:br>
              <a:rPr lang="en-US" altLang="ko-KR" sz="900" dirty="0"/>
            </a:br>
            <a:r>
              <a:rPr lang="en-US" altLang="ko-KR" sz="900" dirty="0"/>
              <a:t>    b) 2</a:t>
            </a:r>
            <a:r>
              <a:rPr lang="en-US" altLang="ko-KR" sz="900" baseline="30000" dirty="0"/>
              <a:t>nd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mall_code</a:t>
            </a:r>
            <a:r>
              <a:rPr lang="en-US" altLang="ko-KR" sz="900" dirty="0" smtClean="0"/>
              <a:t>}LIKE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내용 </a:t>
            </a:r>
            <a:r>
              <a:rPr lang="en-US" altLang="ko-KR" sz="900" dirty="0"/>
              <a:t>: {</a:t>
            </a:r>
            <a:r>
              <a:rPr lang="en-US" altLang="ko-KR" sz="900" dirty="0" smtClean="0"/>
              <a:t>content} LIKE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3.Grid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logic</a:t>
            </a:r>
            <a:br>
              <a:rPr lang="en-US" altLang="ko-KR" sz="900" dirty="0" smtClean="0"/>
            </a:br>
            <a:r>
              <a:rPr lang="en-US" altLang="ko-KR" sz="900" dirty="0" smtClean="0"/>
              <a:t>    DB: </a:t>
            </a:r>
            <a:r>
              <a:rPr lang="en-US" altLang="ko-KR" sz="900" dirty="0" err="1"/>
              <a:t>st_mall_recommend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sort: </a:t>
            </a:r>
            <a:r>
              <a:rPr lang="en-US" altLang="ko-KR" sz="900" dirty="0" err="1"/>
              <a:t>reg_date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DESC</a:t>
            </a:r>
            <a:br>
              <a:rPr lang="en-US" altLang="ko-KR" sz="900" dirty="0" smtClean="0"/>
            </a:br>
            <a:r>
              <a:rPr lang="en-US" altLang="ko-KR" sz="900" dirty="0" smtClean="0"/>
              <a:t>    conditions:</a:t>
            </a:r>
            <a:br>
              <a:rPr lang="en-US" altLang="ko-KR" sz="900" dirty="0" smtClean="0"/>
            </a:br>
            <a:r>
              <a:rPr lang="en-US" altLang="ko-KR" sz="900" dirty="0" smtClean="0"/>
              <a:t>      </a:t>
            </a:r>
            <a:r>
              <a:rPr lang="en-US" altLang="ko-KR" sz="900" b="1" dirty="0"/>
              <a:t>-</a:t>
            </a:r>
            <a:r>
              <a:rPr lang="en-US" altLang="ko-KR" sz="900" b="1" dirty="0">
                <a:solidFill>
                  <a:srgbClr val="FF0000"/>
                </a:solidFill>
              </a:rPr>
              <a:t> </a:t>
            </a:r>
            <a:r>
              <a:rPr lang="en-US" altLang="ko-KR" sz="900" b="1" dirty="0" err="1">
                <a:solidFill>
                  <a:srgbClr val="FF0000"/>
                </a:solidFill>
              </a:rPr>
              <a:t>st_mall.mall_type</a:t>
            </a:r>
            <a:r>
              <a:rPr lang="en-US" altLang="ko-KR" sz="900" b="1" dirty="0">
                <a:solidFill>
                  <a:srgbClr val="FF0000"/>
                </a:solidFill>
              </a:rPr>
              <a:t> = ‘online’</a:t>
            </a:r>
            <a:r>
              <a:rPr lang="en-US" altLang="ko-KR" sz="900" b="1" dirty="0"/>
              <a:t> (with </a:t>
            </a:r>
            <a:r>
              <a:rPr lang="en-US" altLang="ko-KR" sz="900" b="1" dirty="0" err="1"/>
              <a:t>mall_code</a:t>
            </a:r>
            <a:r>
              <a:rPr lang="en-US" altLang="ko-KR" sz="900" b="1" dirty="0"/>
              <a:t>)</a:t>
            </a:r>
            <a:endParaRPr lang="en-US" altLang="ko-KR" sz="900" b="1" dirty="0" smtClean="0"/>
          </a:p>
          <a:p>
            <a:r>
              <a:rPr lang="en-US" altLang="ko-KR" sz="900" dirty="0" smtClean="0"/>
              <a:t>      - set by search options</a:t>
            </a:r>
          </a:p>
          <a:p>
            <a:r>
              <a:rPr lang="en-US" altLang="ko-KR" sz="900" dirty="0" smtClean="0"/>
              <a:t>  2) grid columns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제목 </a:t>
            </a:r>
            <a:r>
              <a:rPr lang="en-US" altLang="ko-KR" sz="900" dirty="0"/>
              <a:t>: {title}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- if clicks, open the details modal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쇼핑몰 이름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st_mall.mall_name</a:t>
            </a:r>
            <a:r>
              <a:rPr lang="en-US" altLang="ko-KR" sz="900" dirty="0"/>
              <a:t>}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- </a:t>
            </a:r>
            <a:r>
              <a:rPr lang="en-US" altLang="ko-KR" sz="900" dirty="0"/>
              <a:t>if clicks, open </a:t>
            </a:r>
            <a:r>
              <a:rPr lang="en-US" altLang="ko-KR" sz="900" dirty="0" err="1"/>
              <a:t>qna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details modal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</a:t>
            </a:r>
            <a:r>
              <a:rPr lang="ko-KR" altLang="en-US" sz="900" dirty="0" smtClean="0"/>
              <a:t>쇼핑몰 코드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mall_code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d) </a:t>
            </a:r>
            <a:r>
              <a:rPr lang="ko-KR" altLang="en-US" sz="900" dirty="0" smtClean="0"/>
              <a:t>등록 일자 </a:t>
            </a:r>
            <a:r>
              <a:rPr lang="en-US" altLang="ko-KR" sz="900" dirty="0" smtClean="0"/>
              <a:t>: </a:t>
            </a:r>
            <a:r>
              <a:rPr lang="en-US" altLang="ko-KR" sz="900" dirty="0"/>
              <a:t>{</a:t>
            </a:r>
            <a:r>
              <a:rPr lang="en-US" altLang="ko-KR" sz="900" dirty="0" err="1"/>
              <a:t>reg_date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h) </a:t>
            </a:r>
            <a:r>
              <a:rPr lang="ko-KR" altLang="en-US" sz="900" dirty="0" smtClean="0"/>
              <a:t>등록자 </a:t>
            </a:r>
            <a:r>
              <a:rPr lang="en-US" altLang="ko-KR" sz="900" dirty="0" smtClean="0"/>
              <a:t>: username of </a:t>
            </a:r>
            <a:r>
              <a:rPr lang="en-US" altLang="ko-KR" sz="900" dirty="0"/>
              <a:t>{</a:t>
            </a:r>
            <a:r>
              <a:rPr lang="en-US" altLang="ko-KR" sz="900" dirty="0" err="1"/>
              <a:t>reg_user_seq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</a:t>
            </a:r>
            <a:r>
              <a:rPr lang="en-US" altLang="ko-KR" sz="900" dirty="0" err="1" smtClean="0"/>
              <a:t>i</a:t>
            </a:r>
            <a:r>
              <a:rPr lang="en-US" altLang="ko-KR" sz="900" dirty="0" smtClean="0"/>
              <a:t>) </a:t>
            </a:r>
            <a:r>
              <a:rPr lang="ko-KR" altLang="en-US" sz="900" dirty="0" smtClean="0"/>
              <a:t>등록자 </a:t>
            </a:r>
            <a:r>
              <a:rPr lang="en-US" altLang="ko-KR" sz="900" dirty="0" smtClean="0"/>
              <a:t>ID : id of </a:t>
            </a:r>
            <a:r>
              <a:rPr lang="en-US" altLang="ko-KR" sz="900" dirty="0"/>
              <a:t>{</a:t>
            </a:r>
            <a:r>
              <a:rPr lang="en-US" altLang="ko-KR" sz="900" dirty="0" err="1"/>
              <a:t>reg_user_seq</a:t>
            </a:r>
            <a:r>
              <a:rPr lang="en-US" altLang="ko-KR" sz="900" dirty="0" smtClean="0"/>
              <a:t>}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4.Buttons</a:t>
            </a:r>
            <a:endParaRPr lang="en-US" altLang="ko-KR" sz="900" dirty="0"/>
          </a:p>
          <a:p>
            <a:r>
              <a:rPr lang="en-US" altLang="ko-KR" sz="900" dirty="0"/>
              <a:t>  1) </a:t>
            </a:r>
            <a:r>
              <a:rPr lang="ko-KR" altLang="en-US" sz="900" dirty="0"/>
              <a:t>추가 </a:t>
            </a:r>
            <a:r>
              <a:rPr lang="en-US" altLang="ko-KR" sz="900" dirty="0"/>
              <a:t>(add) button : if clicks, open </a:t>
            </a:r>
            <a:r>
              <a:rPr lang="en-US" altLang="ko-KR" sz="900" dirty="0" smtClean="0"/>
              <a:t>the </a:t>
            </a:r>
            <a:r>
              <a:rPr lang="en-US" altLang="ko-KR" sz="900" dirty="0"/>
              <a:t>add modal</a:t>
            </a:r>
            <a:br>
              <a:rPr lang="en-US" altLang="ko-KR" sz="900" dirty="0"/>
            </a:br>
            <a:r>
              <a:rPr lang="en-US" altLang="ko-KR" sz="900" dirty="0"/>
              <a:t>  2) </a:t>
            </a:r>
            <a:r>
              <a:rPr lang="ko-KR" altLang="en-US" sz="900" dirty="0"/>
              <a:t>삭제 </a:t>
            </a:r>
            <a:r>
              <a:rPr lang="en-US" altLang="ko-KR" sz="900" dirty="0"/>
              <a:t>(delete) button</a:t>
            </a:r>
          </a:p>
          <a:p>
            <a:r>
              <a:rPr lang="en-US" altLang="ko-KR" sz="900" dirty="0"/>
              <a:t>    - if no selection, alert common no-selection </a:t>
            </a:r>
            <a:r>
              <a:rPr lang="en-US" altLang="ko-KR" sz="900" dirty="0" err="1"/>
              <a:t>msg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- if clicks, show common delete confirm msg.</a:t>
            </a:r>
          </a:p>
          <a:p>
            <a:r>
              <a:rPr lang="en-US" altLang="ko-KR" sz="900" dirty="0"/>
              <a:t>    - if </a:t>
            </a:r>
            <a:r>
              <a:rPr lang="en-US" altLang="ko-KR" sz="900" dirty="0">
                <a:latin typeface="+mn-ea"/>
              </a:rPr>
              <a:t>YES, do the process and alert common delete complete </a:t>
            </a:r>
            <a:r>
              <a:rPr lang="en-US" altLang="ko-KR" sz="900" dirty="0" err="1">
                <a:latin typeface="+mn-ea"/>
              </a:rPr>
              <a:t>msg</a:t>
            </a:r>
            <a:r>
              <a:rPr lang="en-US" altLang="ko-KR" sz="900" dirty="0">
                <a:latin typeface="+mn-ea"/>
              </a:rPr>
              <a:t> and reload the grid</a:t>
            </a:r>
          </a:p>
          <a:p>
            <a:r>
              <a:rPr lang="en-US" altLang="ko-KR" sz="900" dirty="0">
                <a:latin typeface="+mn-ea"/>
              </a:rPr>
              <a:t>      [PROCESS]</a:t>
            </a:r>
          </a:p>
          <a:p>
            <a:r>
              <a:rPr lang="en-US" altLang="ko-KR" sz="900" dirty="0">
                <a:latin typeface="+mn-ea"/>
              </a:rPr>
              <a:t>      DELETE </a:t>
            </a:r>
            <a:r>
              <a:rPr lang="en-US" altLang="ko-KR" sz="900" dirty="0" err="1"/>
              <a:t>st_mall_recommend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715082275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2206946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사용처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로그인 정보로 자동 부여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140597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44546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539000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206124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사용처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AD-07-0013(1)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74</a:t>
            </a:fld>
            <a:endParaRPr lang="ko-KR" alt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D836C26-1BFC-9E29-2556-71A8F2C9BF93}"/>
              </a:ext>
            </a:extLst>
          </p:cNvPr>
          <p:cNvSpPr txBox="1"/>
          <p:nvPr/>
        </p:nvSpPr>
        <p:spPr>
          <a:xfrm>
            <a:off x="336150" y="751866"/>
            <a:ext cx="27651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추천 사용처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34" name="직선 연결선 33">
            <a:extLst>
              <a:ext uri="{FF2B5EF4-FFF2-40B4-BE49-F238E27FC236}">
                <a16:creationId xmlns:a16="http://schemas.microsoft.com/office/drawing/2014/main" id="{75C6C9A8-81F6-C02B-71F2-C21C499DE8D5}"/>
              </a:ext>
            </a:extLst>
          </p:cNvPr>
          <p:cNvCxnSpPr>
            <a:cxnSpLocks/>
          </p:cNvCxnSpPr>
          <p:nvPr/>
        </p:nvCxnSpPr>
        <p:spPr>
          <a:xfrm>
            <a:off x="361660" y="1056850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772517BB-17E8-815D-CEE1-BFF0E802F062}"/>
              </a:ext>
            </a:extLst>
          </p:cNvPr>
          <p:cNvGrpSpPr/>
          <p:nvPr/>
        </p:nvGrpSpPr>
        <p:grpSpPr>
          <a:xfrm rot="5400000">
            <a:off x="2995363" y="73999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04458833-4B12-AB92-1D8D-6C8F5F110C5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7" name="Oval 593">
              <a:extLst>
                <a:ext uri="{FF2B5EF4-FFF2-40B4-BE49-F238E27FC236}">
                  <a16:creationId xmlns:a16="http://schemas.microsoft.com/office/drawing/2014/main" id="{F3A51A02-91FC-B84F-E9B2-E4B6B5665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AECD3354-40B6-C93A-D609-467C00CCF880}"/>
              </a:ext>
            </a:extLst>
          </p:cNvPr>
          <p:cNvSpPr txBox="1"/>
          <p:nvPr/>
        </p:nvSpPr>
        <p:spPr>
          <a:xfrm>
            <a:off x="506656" y="1431238"/>
            <a:ext cx="1087705" cy="2812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최상위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772341AB-9D3F-3C22-DF0E-151F91548A6F}"/>
              </a:ext>
            </a:extLst>
          </p:cNvPr>
          <p:cNvSpPr/>
          <p:nvPr/>
        </p:nvSpPr>
        <p:spPr>
          <a:xfrm>
            <a:off x="1528910" y="1470409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65D84B18-BC64-56FD-B875-2A137810D9DB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559449" y="1698071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32E5500-5AE1-3DEF-B247-793868475B69}"/>
              </a:ext>
            </a:extLst>
          </p:cNvPr>
          <p:cNvSpPr txBox="1"/>
          <p:nvPr/>
        </p:nvSpPr>
        <p:spPr>
          <a:xfrm>
            <a:off x="460513" y="144751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C1EA15B-F334-91A6-1416-BD9C1BD37B28}"/>
              </a:ext>
            </a:extLst>
          </p:cNvPr>
          <p:cNvSpPr txBox="1"/>
          <p:nvPr/>
        </p:nvSpPr>
        <p:spPr>
          <a:xfrm>
            <a:off x="453128" y="287048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CE42FD8-BB05-5ACE-978F-A1B825682363}"/>
              </a:ext>
            </a:extLst>
          </p:cNvPr>
          <p:cNvSpPr txBox="1"/>
          <p:nvPr/>
        </p:nvSpPr>
        <p:spPr>
          <a:xfrm>
            <a:off x="461517" y="32899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0715DD6-444E-4EE2-935E-AFC1D97D04CD}"/>
              </a:ext>
            </a:extLst>
          </p:cNvPr>
          <p:cNvSpPr txBox="1"/>
          <p:nvPr/>
        </p:nvSpPr>
        <p:spPr>
          <a:xfrm>
            <a:off x="470353" y="184026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0" name="Box">
            <a:extLst>
              <a:ext uri="{FF2B5EF4-FFF2-40B4-BE49-F238E27FC236}">
                <a16:creationId xmlns:a16="http://schemas.microsoft.com/office/drawing/2014/main" id="{FBE07E7A-CAB4-33BB-CD67-CD9AE6EBA45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13932" y="337309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4040D0F-ECAB-0A11-1EED-E075DE8EC70F}"/>
              </a:ext>
            </a:extLst>
          </p:cNvPr>
          <p:cNvSpPr txBox="1"/>
          <p:nvPr/>
        </p:nvSpPr>
        <p:spPr>
          <a:xfrm>
            <a:off x="1711232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22" name="그래픽 21" descr="확인 표시 단색으로 채워진">
            <a:extLst>
              <a:ext uri="{FF2B5EF4-FFF2-40B4-BE49-F238E27FC236}">
                <a16:creationId xmlns:a16="http://schemas.microsoft.com/office/drawing/2014/main" id="{ABBF7529-272B-BB8A-E2BB-8AF2C451CF9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36859" y="3369138"/>
            <a:ext cx="82916" cy="126261"/>
          </a:xfrm>
          <a:prstGeom prst="rect">
            <a:avLst/>
          </a:prstGeom>
        </p:spPr>
      </p:pic>
      <p:sp>
        <p:nvSpPr>
          <p:cNvPr id="23" name="Box">
            <a:extLst>
              <a:ext uri="{FF2B5EF4-FFF2-40B4-BE49-F238E27FC236}">
                <a16:creationId xmlns:a16="http://schemas.microsoft.com/office/drawing/2014/main" id="{B6DE3E5B-28B9-0710-03F2-C746240105B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08991" y="337309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88B6D71-BCD9-477D-7A70-7AAFD7AA176C}"/>
              </a:ext>
            </a:extLst>
          </p:cNvPr>
          <p:cNvSpPr txBox="1"/>
          <p:nvPr/>
        </p:nvSpPr>
        <p:spPr>
          <a:xfrm>
            <a:off x="2106291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0E6FC2FE-0234-6E60-F592-B9F2BA83557B}"/>
              </a:ext>
            </a:extLst>
          </p:cNvPr>
          <p:cNvSpPr/>
          <p:nvPr/>
        </p:nvSpPr>
        <p:spPr>
          <a:xfrm>
            <a:off x="1560431" y="3578293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8327A004-89BE-E577-3700-E9D5427F4A1C}"/>
              </a:ext>
            </a:extLst>
          </p:cNvPr>
          <p:cNvSpPr/>
          <p:nvPr/>
        </p:nvSpPr>
        <p:spPr>
          <a:xfrm>
            <a:off x="1564992" y="2892981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err="1">
                <a:solidFill>
                  <a:schemeClr val="bg1">
                    <a:lumMod val="50000"/>
                  </a:schemeClr>
                </a:solidFill>
              </a:rPr>
              <a:t>yyyy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37962667-5B11-6F77-D612-6B6700AB9563}"/>
              </a:ext>
            </a:extLst>
          </p:cNvPr>
          <p:cNvSpPr/>
          <p:nvPr/>
        </p:nvSpPr>
        <p:spPr>
          <a:xfrm>
            <a:off x="3248483" y="576009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428FD14B-CCB1-BBB8-66FE-E6D84C9CD6AE}"/>
              </a:ext>
            </a:extLst>
          </p:cNvPr>
          <p:cNvSpPr/>
          <p:nvPr/>
        </p:nvSpPr>
        <p:spPr>
          <a:xfrm>
            <a:off x="2652918" y="576009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4D975AD7-665B-A8A9-E463-0F1A5971F12B}"/>
              </a:ext>
            </a:extLst>
          </p:cNvPr>
          <p:cNvSpPr/>
          <p:nvPr/>
        </p:nvSpPr>
        <p:spPr>
          <a:xfrm>
            <a:off x="1545789" y="4344973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23CEA532-C756-E531-A474-94CD1D9266A1}"/>
              </a:ext>
            </a:extLst>
          </p:cNvPr>
          <p:cNvGrpSpPr/>
          <p:nvPr/>
        </p:nvGrpSpPr>
        <p:grpSpPr>
          <a:xfrm>
            <a:off x="2929875" y="5529228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D4F2C03C-4060-6B61-DE2A-23AEF0D5E53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977FC004-D60B-AA20-187F-8CF3B4BC3E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3C9E3069-C9B6-5F79-C2D5-33183CD13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2" name="TextBox 14">
                <a:extLst>
                  <a:ext uri="{FF2B5EF4-FFF2-40B4-BE49-F238E27FC236}">
                    <a16:creationId xmlns:a16="http://schemas.microsoft.com/office/drawing/2014/main" id="{12335997-6497-7E0E-A979-C3FA74392F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5BB65D35-04A5-2102-2578-211F78B7D8FB}"/>
              </a:ext>
            </a:extLst>
          </p:cNvPr>
          <p:cNvGrpSpPr/>
          <p:nvPr/>
        </p:nvGrpSpPr>
        <p:grpSpPr>
          <a:xfrm>
            <a:off x="3546161" y="5523834"/>
            <a:ext cx="244417" cy="258694"/>
            <a:chOff x="1098607" y="3056422"/>
            <a:chExt cx="244417" cy="258694"/>
          </a:xfrm>
        </p:grpSpPr>
        <p:sp>
          <p:nvSpPr>
            <p:cNvPr id="114" name="이등변 삼각형 113">
              <a:extLst>
                <a:ext uri="{FF2B5EF4-FFF2-40B4-BE49-F238E27FC236}">
                  <a16:creationId xmlns:a16="http://schemas.microsoft.com/office/drawing/2014/main" id="{FC7BE047-0A1C-9F9F-7DC1-220D23A5C37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5" name="그룹 114">
              <a:extLst>
                <a:ext uri="{FF2B5EF4-FFF2-40B4-BE49-F238E27FC236}">
                  <a16:creationId xmlns:a16="http://schemas.microsoft.com/office/drawing/2014/main" id="{06BC820F-D08F-E007-293E-A351F7EFECB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6" name="Oval 593">
                <a:extLst>
                  <a:ext uri="{FF2B5EF4-FFF2-40B4-BE49-F238E27FC236}">
                    <a16:creationId xmlns:a16="http://schemas.microsoft.com/office/drawing/2014/main" id="{A3046454-997E-9829-8A68-55DC9B2AA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7" name="TextBox 14">
                <a:extLst>
                  <a:ext uri="{FF2B5EF4-FFF2-40B4-BE49-F238E27FC236}">
                    <a16:creationId xmlns:a16="http://schemas.microsoft.com/office/drawing/2014/main" id="{0E9778BF-32A6-AFBE-5349-26E8C963A01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1" name="TextBox 120">
            <a:extLst>
              <a:ext uri="{FF2B5EF4-FFF2-40B4-BE49-F238E27FC236}">
                <a16:creationId xmlns:a16="http://schemas.microsoft.com/office/drawing/2014/main" id="{CAF43692-2140-47F9-6CB4-87AB35C26943}"/>
              </a:ext>
            </a:extLst>
          </p:cNvPr>
          <p:cNvSpPr txBox="1"/>
          <p:nvPr/>
        </p:nvSpPr>
        <p:spPr>
          <a:xfrm>
            <a:off x="521851" y="3920697"/>
            <a:ext cx="835353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링크 </a:t>
            </a:r>
            <a:r>
              <a:rPr lang="en-US" altLang="ko-KR" sz="900"/>
              <a:t>URL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 </a:t>
            </a:r>
            <a:r>
              <a:rPr lang="en-US" altLang="ko-KR" sz="900"/>
              <a:t>ID</a:t>
            </a:r>
          </a:p>
        </p:txBody>
      </p:sp>
      <p:sp>
        <p:nvSpPr>
          <p:cNvPr id="122" name="사각형: 둥근 모서리 121">
            <a:extLst>
              <a:ext uri="{FF2B5EF4-FFF2-40B4-BE49-F238E27FC236}">
                <a16:creationId xmlns:a16="http://schemas.microsoft.com/office/drawing/2014/main" id="{0F7948AF-21BC-803D-A01F-F4327B8C47B6}"/>
              </a:ext>
            </a:extLst>
          </p:cNvPr>
          <p:cNvSpPr/>
          <p:nvPr/>
        </p:nvSpPr>
        <p:spPr>
          <a:xfrm>
            <a:off x="1576467" y="3955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B34610FE-5F54-7190-D99F-076213E9D9A3}"/>
              </a:ext>
            </a:extLst>
          </p:cNvPr>
          <p:cNvSpPr/>
          <p:nvPr/>
        </p:nvSpPr>
        <p:spPr>
          <a:xfrm>
            <a:off x="2662389" y="395573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4" name="그래픽 123" descr="돋보기 단색으로 채워진">
            <a:extLst>
              <a:ext uri="{FF2B5EF4-FFF2-40B4-BE49-F238E27FC236}">
                <a16:creationId xmlns:a16="http://schemas.microsoft.com/office/drawing/2014/main" id="{0B7B9DCA-85E4-7027-A88B-C56901C03361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721563" y="3997099"/>
            <a:ext cx="145373" cy="147683"/>
          </a:xfrm>
          <a:prstGeom prst="rect">
            <a:avLst/>
          </a:prstGeom>
        </p:spPr>
      </p:pic>
      <p:sp>
        <p:nvSpPr>
          <p:cNvPr id="125" name="TextBox 124">
            <a:extLst>
              <a:ext uri="{FF2B5EF4-FFF2-40B4-BE49-F238E27FC236}">
                <a16:creationId xmlns:a16="http://schemas.microsoft.com/office/drawing/2014/main" id="{424393FC-4D6F-0850-9856-6DECB5D5E6E1}"/>
              </a:ext>
            </a:extLst>
          </p:cNvPr>
          <p:cNvSpPr txBox="1"/>
          <p:nvPr/>
        </p:nvSpPr>
        <p:spPr>
          <a:xfrm>
            <a:off x="486700" y="39102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A645CAEA-0D0A-DF17-30C2-66F7DF03CB64}"/>
              </a:ext>
            </a:extLst>
          </p:cNvPr>
          <p:cNvSpPr txBox="1"/>
          <p:nvPr/>
        </p:nvSpPr>
        <p:spPr>
          <a:xfrm>
            <a:off x="486700" y="431504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8" name="사각형: 둥근 모서리 127">
            <a:extLst>
              <a:ext uri="{FF2B5EF4-FFF2-40B4-BE49-F238E27FC236}">
                <a16:creationId xmlns:a16="http://schemas.microsoft.com/office/drawing/2014/main" id="{5FD7E2C2-2DEC-0D81-2771-2FD0A29D106A}"/>
              </a:ext>
            </a:extLst>
          </p:cNvPr>
          <p:cNvSpPr/>
          <p:nvPr/>
        </p:nvSpPr>
        <p:spPr>
          <a:xfrm>
            <a:off x="1545789" y="4755700"/>
            <a:ext cx="226334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4745B97F-3008-16A8-EF66-F7AADC8D4218}"/>
              </a:ext>
            </a:extLst>
          </p:cNvPr>
          <p:cNvSpPr/>
          <p:nvPr/>
        </p:nvSpPr>
        <p:spPr>
          <a:xfrm>
            <a:off x="1545789" y="5176546"/>
            <a:ext cx="226334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0" name="직사각형 129">
            <a:extLst>
              <a:ext uri="{FF2B5EF4-FFF2-40B4-BE49-F238E27FC236}">
                <a16:creationId xmlns:a16="http://schemas.microsoft.com/office/drawing/2014/main" id="{01D7FFEB-976D-F6A8-7442-BA3B4AA86275}"/>
              </a:ext>
            </a:extLst>
          </p:cNvPr>
          <p:cNvSpPr/>
          <p:nvPr/>
        </p:nvSpPr>
        <p:spPr>
          <a:xfrm>
            <a:off x="1533879" y="1906586"/>
            <a:ext cx="2309052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8C9BB94A-5B26-6BE6-67C7-533052F447BE}"/>
              </a:ext>
            </a:extLst>
          </p:cNvPr>
          <p:cNvSpPr txBox="1"/>
          <p:nvPr/>
        </p:nvSpPr>
        <p:spPr>
          <a:xfrm>
            <a:off x="1971666" y="2132943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2" name="직사각형 131">
            <a:extLst>
              <a:ext uri="{FF2B5EF4-FFF2-40B4-BE49-F238E27FC236}">
                <a16:creationId xmlns:a16="http://schemas.microsoft.com/office/drawing/2014/main" id="{514AD94A-2C45-EE37-601E-4CD3AA19DBD7}"/>
              </a:ext>
            </a:extLst>
          </p:cNvPr>
          <p:cNvSpPr/>
          <p:nvPr/>
        </p:nvSpPr>
        <p:spPr>
          <a:xfrm>
            <a:off x="380108" y="4665282"/>
            <a:ext cx="3548283" cy="841653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정보로 자동 부여</a:t>
            </a:r>
          </a:p>
        </p:txBody>
      </p:sp>
      <p:grpSp>
        <p:nvGrpSpPr>
          <p:cNvPr id="133" name="그룹 132">
            <a:extLst>
              <a:ext uri="{FF2B5EF4-FFF2-40B4-BE49-F238E27FC236}">
                <a16:creationId xmlns:a16="http://schemas.microsoft.com/office/drawing/2014/main" id="{EBDE91FF-856D-7252-C35B-6A507C162FF8}"/>
              </a:ext>
            </a:extLst>
          </p:cNvPr>
          <p:cNvGrpSpPr/>
          <p:nvPr/>
        </p:nvGrpSpPr>
        <p:grpSpPr>
          <a:xfrm rot="5400000">
            <a:off x="3964577" y="464571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4" name="이등변 삼각형 133">
              <a:extLst>
                <a:ext uri="{FF2B5EF4-FFF2-40B4-BE49-F238E27FC236}">
                  <a16:creationId xmlns:a16="http://schemas.microsoft.com/office/drawing/2014/main" id="{84D88C24-2E99-24F2-1E80-EDDB6415573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5" name="Oval 593">
              <a:extLst>
                <a:ext uri="{FF2B5EF4-FFF2-40B4-BE49-F238E27FC236}">
                  <a16:creationId xmlns:a16="http://schemas.microsoft.com/office/drawing/2014/main" id="{9B03B930-CE29-23EB-23C0-286A24527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C2D0026-A49F-9398-F5B0-06C8BD158992}"/>
              </a:ext>
            </a:extLst>
          </p:cNvPr>
          <p:cNvSpPr txBox="1"/>
          <p:nvPr/>
        </p:nvSpPr>
        <p:spPr>
          <a:xfrm>
            <a:off x="7833822" y="2055711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12A623CD-02DB-C8B4-2292-F05F2B564348}"/>
              </a:ext>
            </a:extLst>
          </p:cNvPr>
          <p:cNvSpPr/>
          <p:nvPr/>
        </p:nvSpPr>
        <p:spPr>
          <a:xfrm>
            <a:off x="8079205" y="271073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11428FB-DB68-B451-CE2A-72C00D2E6B85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44005" y="301385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B5DA373-437B-5071-AE2B-FEA6DA12390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29498" y="366820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9A0D23F-4C2C-E6CC-4C47-3D109EC90322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58678" y="366820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Close Button">
            <a:extLst>
              <a:ext uri="{FF2B5EF4-FFF2-40B4-BE49-F238E27FC236}">
                <a16:creationId xmlns:a16="http://schemas.microsoft.com/office/drawing/2014/main" id="{222A87BE-6F3D-1A24-73A4-6EA46674E7F8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08919" y="279003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34456C9-0841-0DB6-7E8F-8557D36BFFA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79554" y="316280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9F77151-8151-1FE5-F8BF-91648AAB3595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79205" y="272916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DE1C2C7D-9865-E011-D7C4-02299885B541}"/>
              </a:ext>
            </a:extLst>
          </p:cNvPr>
          <p:cNvGrpSpPr/>
          <p:nvPr/>
        </p:nvGrpSpPr>
        <p:grpSpPr>
          <a:xfrm>
            <a:off x="10905226" y="2524326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B16F6B98-7A8D-481A-8AEC-3182702D85C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33986FF0-39E9-22FD-11E8-8BC2C83CA3D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3FCAF0B2-EAB8-BFED-D477-BC7846078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" name="TextBox 14">
                <a:extLst>
                  <a:ext uri="{FF2B5EF4-FFF2-40B4-BE49-F238E27FC236}">
                    <a16:creationId xmlns:a16="http://schemas.microsoft.com/office/drawing/2014/main" id="{6BF543AA-96DE-961E-8953-B99B5FD4AF7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C2C13925-B69E-1182-E473-069AA7DF85F5}"/>
              </a:ext>
            </a:extLst>
          </p:cNvPr>
          <p:cNvSpPr/>
          <p:nvPr/>
        </p:nvSpPr>
        <p:spPr>
          <a:xfrm>
            <a:off x="8079205" y="433543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BE0C1B9-B80F-150C-B442-78FEC1B57FD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44005" y="463855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2BBA507-0D7C-57FD-FFE3-C296F5EB6FA2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29498" y="529290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F4A4EA1-C9C7-0B33-E440-83E2D770A00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58678" y="529290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" name="Close Button">
            <a:extLst>
              <a:ext uri="{FF2B5EF4-FFF2-40B4-BE49-F238E27FC236}">
                <a16:creationId xmlns:a16="http://schemas.microsoft.com/office/drawing/2014/main" id="{630E34AC-6339-D14A-B141-9A279DE4BBA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08919" y="441473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E158BF0-CBCE-FB66-E729-D0B43212F022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79554" y="478750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4336F53-016B-0254-5B15-201658303A7B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79205" y="435386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46309A9D-5671-AEB8-A554-3DD20C9126AC}"/>
              </a:ext>
            </a:extLst>
          </p:cNvPr>
          <p:cNvGrpSpPr/>
          <p:nvPr/>
        </p:nvGrpSpPr>
        <p:grpSpPr>
          <a:xfrm>
            <a:off x="8324051" y="4101429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53C4264C-E346-8E3B-8366-9301A34238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6F5CDA88-7C1F-C306-4D42-322F97CC504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392A9E64-45AB-596F-F104-2E746D5EE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14">
                <a:extLst>
                  <a:ext uri="{FF2B5EF4-FFF2-40B4-BE49-F238E27FC236}">
                    <a16:creationId xmlns:a16="http://schemas.microsoft.com/office/drawing/2014/main" id="{B5011942-F5F2-6030-76B9-6C7E715B960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7" name="TextBox 76"/>
          <p:cNvSpPr txBox="1"/>
          <p:nvPr/>
        </p:nvSpPr>
        <p:spPr>
          <a:xfrm>
            <a:off x="7970647" y="1012021"/>
            <a:ext cx="3633537" cy="6186309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/>
              <a:t>온라인몰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추천 사용처 등록 관리 </a:t>
            </a:r>
            <a:r>
              <a:rPr lang="en-US" altLang="ko-KR" sz="900" dirty="0"/>
              <a:t>(recommend mall management</a:t>
            </a:r>
            <a:r>
              <a:rPr lang="en-US" altLang="ko-KR" sz="900" dirty="0" smtClean="0"/>
              <a:t>) &gt; </a:t>
            </a:r>
            <a:r>
              <a:rPr lang="ko-KR" altLang="en-US" sz="900" b="1" dirty="0" smtClean="0"/>
              <a:t>상세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(modify)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  <a:br>
              <a:rPr lang="en-US" altLang="ko-KR" sz="900" dirty="0" smtClean="0"/>
            </a:br>
            <a:r>
              <a:rPr lang="en-US" altLang="ko-KR" sz="900" dirty="0" smtClean="0"/>
              <a:t>  0) common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if field is required, append</a:t>
            </a:r>
            <a:r>
              <a:rPr lang="en-US" altLang="ko-KR" sz="900" b="1" dirty="0" smtClean="0"/>
              <a:t> * (red) </a:t>
            </a:r>
            <a:r>
              <a:rPr lang="en-US" altLang="ko-KR" sz="900" dirty="0" smtClean="0"/>
              <a:t>before field label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제목 </a:t>
            </a:r>
            <a:r>
              <a:rPr lang="en-US" altLang="ko-KR" sz="900" dirty="0" smtClean="0"/>
              <a:t>: {title}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inputbox</a:t>
            </a:r>
            <a:endParaRPr lang="en-US" altLang="ko-KR" sz="900" dirty="0"/>
          </a:p>
          <a:p>
            <a:r>
              <a:rPr lang="en-US" altLang="ko-KR" sz="900" dirty="0" smtClean="0"/>
              <a:t>      - validation: required, max length (512 bytes)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내용 </a:t>
            </a:r>
            <a:r>
              <a:rPr lang="en-US" altLang="ko-KR" sz="900" dirty="0"/>
              <a:t>: {</a:t>
            </a:r>
            <a:r>
              <a:rPr lang="en-US" altLang="ko-KR" sz="900" dirty="0" smtClean="0"/>
              <a:t>content}</a:t>
            </a:r>
          </a:p>
          <a:p>
            <a:r>
              <a:rPr lang="en-US" altLang="ko-KR" sz="900" dirty="0" smtClean="0"/>
              <a:t>    a</a:t>
            </a:r>
            <a:r>
              <a:rPr lang="en-US" altLang="ko-KR" sz="900" dirty="0"/>
              <a:t>) </a:t>
            </a:r>
            <a:r>
              <a:rPr lang="en-US" altLang="ko-KR" sz="900" dirty="0" smtClean="0"/>
              <a:t>html editor</a:t>
            </a:r>
            <a:endParaRPr lang="en-US" altLang="ko-KR" sz="900" dirty="0"/>
          </a:p>
          <a:p>
            <a:r>
              <a:rPr lang="en-US" altLang="ko-KR" sz="900" dirty="0"/>
              <a:t>      - validation: </a:t>
            </a:r>
            <a:r>
              <a:rPr lang="en-US" altLang="ko-KR" sz="900" dirty="0" smtClean="0"/>
              <a:t>required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게시 일자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post_date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a</a:t>
            </a:r>
            <a:r>
              <a:rPr lang="en-US" altLang="ko-KR" sz="900" dirty="0"/>
              <a:t>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 / </a:t>
            </a:r>
            <a:r>
              <a:rPr lang="en-US" altLang="ko-KR" sz="900" dirty="0" err="1" smtClean="0"/>
              <a:t>datepicker</a:t>
            </a:r>
            <a:endParaRPr lang="en-US" altLang="ko-KR" sz="900" dirty="0"/>
          </a:p>
          <a:p>
            <a:r>
              <a:rPr lang="en-US" altLang="ko-KR" sz="900" dirty="0"/>
              <a:t>      - validation: </a:t>
            </a:r>
            <a:r>
              <a:rPr lang="en-US" altLang="ko-KR" sz="900" dirty="0" smtClean="0"/>
              <a:t>required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4) </a:t>
            </a:r>
            <a:r>
              <a:rPr lang="ko-KR" altLang="en-US" sz="900" dirty="0" smtClean="0"/>
              <a:t>최상위 게시 여부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top_post_yn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 smtClean="0"/>
              <a:t>    a) radio button</a:t>
            </a:r>
            <a:br>
              <a:rPr lang="en-US" altLang="ko-KR" sz="900" dirty="0" smtClean="0"/>
            </a:br>
            <a:r>
              <a:rPr lang="en-US" altLang="ko-KR" sz="900" dirty="0" smtClean="0"/>
              <a:t>       - </a:t>
            </a:r>
            <a:r>
              <a:rPr lang="ko-KR" altLang="en-US" sz="900" dirty="0" smtClean="0"/>
              <a:t>여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부 </a:t>
            </a:r>
            <a:r>
              <a:rPr lang="en-US" altLang="ko-KR" sz="900" dirty="0" smtClean="0"/>
              <a:t>(Y/N)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5) </a:t>
            </a:r>
            <a:r>
              <a:rPr lang="ko-KR" altLang="en-US" sz="900" dirty="0" smtClean="0"/>
              <a:t>정렬 순번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sort_no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a</a:t>
            </a:r>
            <a:r>
              <a:rPr lang="en-US" altLang="ko-KR" sz="900" dirty="0"/>
              <a:t>) </a:t>
            </a:r>
            <a:r>
              <a:rPr lang="en-US" altLang="ko-KR" sz="900" dirty="0" err="1"/>
              <a:t>inputbox</a:t>
            </a:r>
            <a:endParaRPr lang="en-US" altLang="ko-KR" sz="900" dirty="0"/>
          </a:p>
          <a:p>
            <a:r>
              <a:rPr lang="en-US" altLang="ko-KR" sz="900" dirty="0"/>
              <a:t>      - validation: </a:t>
            </a:r>
            <a:r>
              <a:rPr lang="en-US" altLang="ko-KR" sz="900" dirty="0" smtClean="0"/>
              <a:t>number, min (&gt; 0)</a:t>
            </a:r>
            <a:br>
              <a:rPr lang="en-US" altLang="ko-KR" sz="900" dirty="0" smtClean="0"/>
            </a:br>
            <a:r>
              <a:rPr lang="en-US" altLang="ko-KR" sz="900" dirty="0" smtClean="0"/>
              <a:t>  6) </a:t>
            </a:r>
            <a:r>
              <a:rPr lang="ko-KR" altLang="en-US" sz="900" dirty="0" smtClean="0"/>
              <a:t>쇼핑몰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mall_code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 smtClean="0"/>
              <a:t>    a) if search icon click, open mall search modal</a:t>
            </a:r>
            <a:br>
              <a:rPr lang="en-US" altLang="ko-KR" sz="900" dirty="0" smtClean="0"/>
            </a:br>
            <a:r>
              <a:rPr lang="en-US" altLang="ko-KR" sz="900" dirty="0" smtClean="0"/>
              <a:t>       - if selected, set mall name / mall code into 2 </a:t>
            </a:r>
            <a:r>
              <a:rPr lang="en-US" altLang="ko-KR" sz="900" dirty="0" err="1" smtClean="0"/>
              <a:t>inpubtox</a:t>
            </a:r>
            <a:r>
              <a:rPr lang="en-US" altLang="ko-KR" sz="900" dirty="0" smtClean="0"/>
              <a:t> (</a:t>
            </a:r>
            <a:r>
              <a:rPr lang="en-US" altLang="ko-KR" sz="900" dirty="0" err="1" smtClean="0"/>
              <a:t>readonly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7) </a:t>
            </a:r>
            <a:r>
              <a:rPr lang="ko-KR" altLang="en-US" sz="900" dirty="0" smtClean="0"/>
              <a:t>링크 </a:t>
            </a:r>
            <a:r>
              <a:rPr lang="en-US" altLang="ko-KR" sz="900" dirty="0"/>
              <a:t>URL : {</a:t>
            </a:r>
            <a:r>
              <a:rPr lang="en-US" altLang="ko-KR" sz="900" dirty="0" err="1" smtClean="0"/>
              <a:t>link_url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 smtClean="0"/>
              <a:t>    </a:t>
            </a:r>
            <a:r>
              <a:rPr lang="en-US" altLang="ko-KR" sz="900" dirty="0"/>
              <a:t>a) </a:t>
            </a:r>
            <a:r>
              <a:rPr lang="en-US" altLang="ko-KR" sz="900" dirty="0" err="1"/>
              <a:t>inputbox</a:t>
            </a:r>
            <a:endParaRPr lang="en-US" altLang="ko-KR" sz="900" dirty="0"/>
          </a:p>
          <a:p>
            <a:r>
              <a:rPr lang="en-US" altLang="ko-KR" sz="900" dirty="0"/>
              <a:t>      - validation: required, max length (512 bytes)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8)</a:t>
            </a:r>
            <a:r>
              <a:rPr lang="ko-KR" altLang="en-US" sz="900" dirty="0"/>
              <a:t> </a:t>
            </a:r>
            <a:r>
              <a:rPr lang="ko-KR" altLang="en-US" sz="900" dirty="0" smtClean="0"/>
              <a:t>등록자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등록자 </a:t>
            </a:r>
            <a:r>
              <a:rPr lang="en-US" altLang="ko-KR" sz="900" dirty="0" smtClean="0"/>
              <a:t>ID </a:t>
            </a:r>
            <a:r>
              <a:rPr lang="en-US" altLang="ko-KR" sz="900" dirty="0"/>
              <a:t>: username / ID (with </a:t>
            </a:r>
            <a:r>
              <a:rPr lang="en-US" altLang="ko-KR" sz="900" dirty="0" err="1" smtClean="0"/>
              <a:t>reg_user_seq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if modify, show the field (</a:t>
            </a:r>
            <a:r>
              <a:rPr lang="en-US" altLang="ko-KR" sz="900" dirty="0" err="1" smtClean="0"/>
              <a:t>readonly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endParaRPr lang="en-US" altLang="ko-KR" sz="900" dirty="0"/>
          </a:p>
          <a:p>
            <a:r>
              <a:rPr lang="en-US" altLang="ko-KR" sz="900" dirty="0" smtClean="0"/>
              <a:t>3.Buttons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저장 </a:t>
            </a:r>
            <a:r>
              <a:rPr lang="en-US" altLang="ko-KR" sz="900" dirty="0" smtClean="0"/>
              <a:t>(save)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if clicks, do the process and alert common save complete </a:t>
            </a:r>
            <a:r>
              <a:rPr lang="en-US" altLang="ko-KR" sz="900" dirty="0" err="1" smtClean="0"/>
              <a:t>msg</a:t>
            </a:r>
            <a:r>
              <a:rPr lang="en-US" altLang="ko-KR" sz="900" dirty="0" smtClean="0"/>
              <a:t> and close the modal and return to the list page</a:t>
            </a:r>
            <a:br>
              <a:rPr lang="en-US" altLang="ko-KR" sz="900" dirty="0" smtClean="0"/>
            </a:br>
            <a:r>
              <a:rPr lang="en-US" altLang="ko-KR" sz="900" dirty="0" smtClean="0"/>
              <a:t>      [PROCESS]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a-1) if add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</a:t>
            </a:r>
            <a:r>
              <a:rPr lang="en-US" altLang="ko-KR" sz="900" b="1" dirty="0" smtClean="0"/>
              <a:t>INSERT </a:t>
            </a:r>
            <a:r>
              <a:rPr lang="en-US" altLang="ko-KR" sz="900" b="1" dirty="0" err="1"/>
              <a:t>st_mall_recommend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</a:t>
            </a:r>
            <a:r>
              <a:rPr lang="en-US" altLang="ko-KR" sz="900" dirty="0" smtClean="0"/>
              <a:t>       </a:t>
            </a:r>
            <a:r>
              <a:rPr lang="en-US" altLang="ko-KR" sz="900" dirty="0" err="1" smtClean="0"/>
              <a:t>reg_date</a:t>
            </a:r>
            <a:r>
              <a:rPr lang="en-US" altLang="ko-KR" sz="900" dirty="0" smtClean="0"/>
              <a:t> / </a:t>
            </a:r>
            <a:r>
              <a:rPr lang="en-US" altLang="ko-KR" sz="900" dirty="0" err="1" smtClean="0"/>
              <a:t>reg_user_seq</a:t>
            </a:r>
            <a:endParaRPr lang="en-US" altLang="ko-KR" sz="900" b="1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a-2) if modify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</a:t>
            </a:r>
            <a:r>
              <a:rPr lang="en-US" altLang="ko-KR" sz="900" b="1" dirty="0"/>
              <a:t>UPDATE </a:t>
            </a:r>
            <a:r>
              <a:rPr lang="en-US" altLang="ko-KR" sz="900" b="1" dirty="0" err="1"/>
              <a:t>st_mall_recommend</a:t>
            </a:r>
            <a:endParaRPr lang="en-US" altLang="ko-KR" sz="900" b="1" dirty="0" smtClean="0"/>
          </a:p>
          <a:p>
            <a:r>
              <a:rPr lang="en-US" altLang="ko-KR" sz="900" dirty="0"/>
              <a:t>        </a:t>
            </a:r>
            <a:r>
              <a:rPr lang="en-US" altLang="ko-KR" sz="900" dirty="0" err="1" smtClean="0"/>
              <a:t>mod_date</a:t>
            </a:r>
            <a:r>
              <a:rPr lang="en-US" altLang="ko-KR" sz="900" dirty="0" smtClean="0"/>
              <a:t> / </a:t>
            </a:r>
            <a:r>
              <a:rPr lang="en-US" altLang="ko-KR" sz="900" dirty="0" err="1" smtClean="0"/>
              <a:t>mod_user_seq</a:t>
            </a:r>
            <a:endParaRPr lang="en-US" altLang="ko-KR" sz="900" b="1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b="1" dirty="0" smtClean="0"/>
              <a:t>취소 </a:t>
            </a:r>
            <a:r>
              <a:rPr lang="en-US" altLang="ko-KR" sz="900" b="1" dirty="0" smtClean="0"/>
              <a:t>(cancel) :</a:t>
            </a:r>
            <a:r>
              <a:rPr lang="en-US" altLang="ko-KR" sz="900" dirty="0" smtClean="0"/>
              <a:t> if clicks, move to the list page</a:t>
            </a:r>
          </a:p>
        </p:txBody>
      </p:sp>
    </p:spTree>
    <p:extLst>
      <p:ext uri="{BB962C8B-B14F-4D97-AF65-F5344CB8AC3E}">
        <p14:creationId xmlns:p14="http://schemas.microsoft.com/office/powerpoint/2010/main" val="884277805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8535823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사용처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44546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539000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044761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사용처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AD-07-0013(2)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75</a:t>
            </a:fld>
            <a:endParaRPr lang="ko-KR" alt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D836C26-1BFC-9E29-2556-71A8F2C9BF93}"/>
              </a:ext>
            </a:extLst>
          </p:cNvPr>
          <p:cNvSpPr txBox="1"/>
          <p:nvPr/>
        </p:nvSpPr>
        <p:spPr>
          <a:xfrm>
            <a:off x="336150" y="751866"/>
            <a:ext cx="27651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추천 사용처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34" name="직선 연결선 33">
            <a:extLst>
              <a:ext uri="{FF2B5EF4-FFF2-40B4-BE49-F238E27FC236}">
                <a16:creationId xmlns:a16="http://schemas.microsoft.com/office/drawing/2014/main" id="{75C6C9A8-81F6-C02B-71F2-C21C499DE8D5}"/>
              </a:ext>
            </a:extLst>
          </p:cNvPr>
          <p:cNvCxnSpPr>
            <a:cxnSpLocks/>
          </p:cNvCxnSpPr>
          <p:nvPr/>
        </p:nvCxnSpPr>
        <p:spPr>
          <a:xfrm>
            <a:off x="361660" y="1056850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772517BB-17E8-815D-CEE1-BFF0E802F062}"/>
              </a:ext>
            </a:extLst>
          </p:cNvPr>
          <p:cNvGrpSpPr/>
          <p:nvPr/>
        </p:nvGrpSpPr>
        <p:grpSpPr>
          <a:xfrm rot="5400000">
            <a:off x="2995363" y="73999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04458833-4B12-AB92-1D8D-6C8F5F110C5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7" name="Oval 593">
              <a:extLst>
                <a:ext uri="{FF2B5EF4-FFF2-40B4-BE49-F238E27FC236}">
                  <a16:creationId xmlns:a16="http://schemas.microsoft.com/office/drawing/2014/main" id="{F3A51A02-91FC-B84F-E9B2-E4B6B5665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AECD3354-40B6-C93A-D609-467C00CCF880}"/>
              </a:ext>
            </a:extLst>
          </p:cNvPr>
          <p:cNvSpPr txBox="1"/>
          <p:nvPr/>
        </p:nvSpPr>
        <p:spPr>
          <a:xfrm>
            <a:off x="548601" y="1561302"/>
            <a:ext cx="1087705" cy="2812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최상위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772341AB-9D3F-3C22-DF0E-151F91548A6F}"/>
              </a:ext>
            </a:extLst>
          </p:cNvPr>
          <p:cNvSpPr/>
          <p:nvPr/>
        </p:nvSpPr>
        <p:spPr>
          <a:xfrm>
            <a:off x="1570855" y="1600473"/>
            <a:ext cx="230905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65D84B18-BC64-56FD-B875-2A137810D9DB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01394" y="1828135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32E5500-5AE1-3DEF-B247-793868475B69}"/>
              </a:ext>
            </a:extLst>
          </p:cNvPr>
          <p:cNvSpPr txBox="1"/>
          <p:nvPr/>
        </p:nvSpPr>
        <p:spPr>
          <a:xfrm>
            <a:off x="502458" y="157757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C1EA15B-F334-91A6-1416-BD9C1BD37B28}"/>
              </a:ext>
            </a:extLst>
          </p:cNvPr>
          <p:cNvSpPr txBox="1"/>
          <p:nvPr/>
        </p:nvSpPr>
        <p:spPr>
          <a:xfrm>
            <a:off x="495073" y="300054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CE42FD8-BB05-5ACE-978F-A1B825682363}"/>
              </a:ext>
            </a:extLst>
          </p:cNvPr>
          <p:cNvSpPr txBox="1"/>
          <p:nvPr/>
        </p:nvSpPr>
        <p:spPr>
          <a:xfrm>
            <a:off x="503462" y="342000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0715DD6-444E-4EE2-935E-AFC1D97D04CD}"/>
              </a:ext>
            </a:extLst>
          </p:cNvPr>
          <p:cNvSpPr txBox="1"/>
          <p:nvPr/>
        </p:nvSpPr>
        <p:spPr>
          <a:xfrm>
            <a:off x="512298" y="197033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0" name="Box">
            <a:extLst>
              <a:ext uri="{FF2B5EF4-FFF2-40B4-BE49-F238E27FC236}">
                <a16:creationId xmlns:a16="http://schemas.microsoft.com/office/drawing/2014/main" id="{FBE07E7A-CAB4-33BB-CD67-CD9AE6EBA45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55877" y="3503154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4040D0F-ECAB-0A11-1EED-E075DE8EC70F}"/>
              </a:ext>
            </a:extLst>
          </p:cNvPr>
          <p:cNvSpPr txBox="1"/>
          <p:nvPr/>
        </p:nvSpPr>
        <p:spPr>
          <a:xfrm>
            <a:off x="1753177" y="3456794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22" name="그래픽 21" descr="확인 표시 단색으로 채워진">
            <a:extLst>
              <a:ext uri="{FF2B5EF4-FFF2-40B4-BE49-F238E27FC236}">
                <a16:creationId xmlns:a16="http://schemas.microsoft.com/office/drawing/2014/main" id="{ABBF7529-272B-BB8A-E2BB-8AF2C451CF9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78804" y="3499202"/>
            <a:ext cx="82916" cy="126261"/>
          </a:xfrm>
          <a:prstGeom prst="rect">
            <a:avLst/>
          </a:prstGeom>
        </p:spPr>
      </p:pic>
      <p:sp>
        <p:nvSpPr>
          <p:cNvPr id="23" name="Box">
            <a:extLst>
              <a:ext uri="{FF2B5EF4-FFF2-40B4-BE49-F238E27FC236}">
                <a16:creationId xmlns:a16="http://schemas.microsoft.com/office/drawing/2014/main" id="{B6DE3E5B-28B9-0710-03F2-C746240105B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50936" y="3503154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88B6D71-BCD9-477D-7A70-7AAFD7AA176C}"/>
              </a:ext>
            </a:extLst>
          </p:cNvPr>
          <p:cNvSpPr txBox="1"/>
          <p:nvPr/>
        </p:nvSpPr>
        <p:spPr>
          <a:xfrm>
            <a:off x="2148236" y="3456794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0E6FC2FE-0234-6E60-F592-B9F2BA83557B}"/>
              </a:ext>
            </a:extLst>
          </p:cNvPr>
          <p:cNvSpPr/>
          <p:nvPr/>
        </p:nvSpPr>
        <p:spPr>
          <a:xfrm>
            <a:off x="1602376" y="3708357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8327A004-89BE-E577-3700-E9D5427F4A1C}"/>
              </a:ext>
            </a:extLst>
          </p:cNvPr>
          <p:cNvSpPr/>
          <p:nvPr/>
        </p:nvSpPr>
        <p:spPr>
          <a:xfrm>
            <a:off x="1606937" y="3023045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err="1">
                <a:solidFill>
                  <a:schemeClr val="bg1">
                    <a:lumMod val="50000"/>
                  </a:schemeClr>
                </a:solidFill>
              </a:rPr>
              <a:t>yyyy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37962667-5B11-6F77-D612-6B6700AB9563}"/>
              </a:ext>
            </a:extLst>
          </p:cNvPr>
          <p:cNvSpPr/>
          <p:nvPr/>
        </p:nvSpPr>
        <p:spPr>
          <a:xfrm>
            <a:off x="3324430" y="506225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428FD14B-CCB1-BBB8-66FE-E6D84C9CD6AE}"/>
              </a:ext>
            </a:extLst>
          </p:cNvPr>
          <p:cNvSpPr/>
          <p:nvPr/>
        </p:nvSpPr>
        <p:spPr>
          <a:xfrm>
            <a:off x="2728865" y="506225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4D975AD7-665B-A8A9-E463-0F1A5971F12B}"/>
              </a:ext>
            </a:extLst>
          </p:cNvPr>
          <p:cNvSpPr/>
          <p:nvPr/>
        </p:nvSpPr>
        <p:spPr>
          <a:xfrm>
            <a:off x="1604511" y="4475037"/>
            <a:ext cx="227539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23CEA532-C756-E531-A474-94CD1D9266A1}"/>
              </a:ext>
            </a:extLst>
          </p:cNvPr>
          <p:cNvGrpSpPr/>
          <p:nvPr/>
        </p:nvGrpSpPr>
        <p:grpSpPr>
          <a:xfrm>
            <a:off x="3005822" y="4831393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D4F2C03C-4060-6B61-DE2A-23AEF0D5E53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977FC004-D60B-AA20-187F-8CF3B4BC3E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3C9E3069-C9B6-5F79-C2D5-33183CD13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2" name="TextBox 14">
                <a:extLst>
                  <a:ext uri="{FF2B5EF4-FFF2-40B4-BE49-F238E27FC236}">
                    <a16:creationId xmlns:a16="http://schemas.microsoft.com/office/drawing/2014/main" id="{12335997-6497-7E0E-A979-C3FA74392F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5BB65D35-04A5-2102-2578-211F78B7D8FB}"/>
              </a:ext>
            </a:extLst>
          </p:cNvPr>
          <p:cNvGrpSpPr/>
          <p:nvPr/>
        </p:nvGrpSpPr>
        <p:grpSpPr>
          <a:xfrm>
            <a:off x="3622108" y="4825999"/>
            <a:ext cx="244417" cy="258694"/>
            <a:chOff x="1098607" y="3056422"/>
            <a:chExt cx="244417" cy="258694"/>
          </a:xfrm>
        </p:grpSpPr>
        <p:sp>
          <p:nvSpPr>
            <p:cNvPr id="114" name="이등변 삼각형 113">
              <a:extLst>
                <a:ext uri="{FF2B5EF4-FFF2-40B4-BE49-F238E27FC236}">
                  <a16:creationId xmlns:a16="http://schemas.microsoft.com/office/drawing/2014/main" id="{FC7BE047-0A1C-9F9F-7DC1-220D23A5C37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5" name="그룹 114">
              <a:extLst>
                <a:ext uri="{FF2B5EF4-FFF2-40B4-BE49-F238E27FC236}">
                  <a16:creationId xmlns:a16="http://schemas.microsoft.com/office/drawing/2014/main" id="{06BC820F-D08F-E007-293E-A351F7EFECB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6" name="Oval 593">
                <a:extLst>
                  <a:ext uri="{FF2B5EF4-FFF2-40B4-BE49-F238E27FC236}">
                    <a16:creationId xmlns:a16="http://schemas.microsoft.com/office/drawing/2014/main" id="{A3046454-997E-9829-8A68-55DC9B2AA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7" name="TextBox 14">
                <a:extLst>
                  <a:ext uri="{FF2B5EF4-FFF2-40B4-BE49-F238E27FC236}">
                    <a16:creationId xmlns:a16="http://schemas.microsoft.com/office/drawing/2014/main" id="{0E9778BF-32A6-AFBE-5349-26E8C963A01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1" name="TextBox 120">
            <a:extLst>
              <a:ext uri="{FF2B5EF4-FFF2-40B4-BE49-F238E27FC236}">
                <a16:creationId xmlns:a16="http://schemas.microsoft.com/office/drawing/2014/main" id="{CAF43692-2140-47F9-6CB4-87AB35C26943}"/>
              </a:ext>
            </a:extLst>
          </p:cNvPr>
          <p:cNvSpPr txBox="1"/>
          <p:nvPr/>
        </p:nvSpPr>
        <p:spPr>
          <a:xfrm>
            <a:off x="563796" y="4050761"/>
            <a:ext cx="835353" cy="8965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링크 </a:t>
            </a:r>
            <a:r>
              <a:rPr lang="en-US" altLang="ko-KR" sz="900"/>
              <a:t>URL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22" name="사각형: 둥근 모서리 121">
            <a:extLst>
              <a:ext uri="{FF2B5EF4-FFF2-40B4-BE49-F238E27FC236}">
                <a16:creationId xmlns:a16="http://schemas.microsoft.com/office/drawing/2014/main" id="{0F7948AF-21BC-803D-A01F-F4327B8C47B6}"/>
              </a:ext>
            </a:extLst>
          </p:cNvPr>
          <p:cNvSpPr/>
          <p:nvPr/>
        </p:nvSpPr>
        <p:spPr>
          <a:xfrm>
            <a:off x="1618412" y="408558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B34610FE-5F54-7190-D99F-076213E9D9A3}"/>
              </a:ext>
            </a:extLst>
          </p:cNvPr>
          <p:cNvSpPr/>
          <p:nvPr/>
        </p:nvSpPr>
        <p:spPr>
          <a:xfrm>
            <a:off x="2704334" y="408579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4" name="그래픽 123" descr="돋보기 단색으로 채워진">
            <a:extLst>
              <a:ext uri="{FF2B5EF4-FFF2-40B4-BE49-F238E27FC236}">
                <a16:creationId xmlns:a16="http://schemas.microsoft.com/office/drawing/2014/main" id="{0B7B9DCA-85E4-7027-A88B-C56901C03361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763508" y="4127163"/>
            <a:ext cx="145373" cy="147683"/>
          </a:xfrm>
          <a:prstGeom prst="rect">
            <a:avLst/>
          </a:prstGeom>
        </p:spPr>
      </p:pic>
      <p:sp>
        <p:nvSpPr>
          <p:cNvPr id="125" name="TextBox 124">
            <a:extLst>
              <a:ext uri="{FF2B5EF4-FFF2-40B4-BE49-F238E27FC236}">
                <a16:creationId xmlns:a16="http://schemas.microsoft.com/office/drawing/2014/main" id="{424393FC-4D6F-0850-9856-6DECB5D5E6E1}"/>
              </a:ext>
            </a:extLst>
          </p:cNvPr>
          <p:cNvSpPr txBox="1"/>
          <p:nvPr/>
        </p:nvSpPr>
        <p:spPr>
          <a:xfrm>
            <a:off x="528645" y="404028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A645CAEA-0D0A-DF17-30C2-66F7DF03CB64}"/>
              </a:ext>
            </a:extLst>
          </p:cNvPr>
          <p:cNvSpPr txBox="1"/>
          <p:nvPr/>
        </p:nvSpPr>
        <p:spPr>
          <a:xfrm>
            <a:off x="528645" y="444511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0" name="직사각형 129">
            <a:extLst>
              <a:ext uri="{FF2B5EF4-FFF2-40B4-BE49-F238E27FC236}">
                <a16:creationId xmlns:a16="http://schemas.microsoft.com/office/drawing/2014/main" id="{01D7FFEB-976D-F6A8-7442-BA3B4AA86275}"/>
              </a:ext>
            </a:extLst>
          </p:cNvPr>
          <p:cNvSpPr/>
          <p:nvPr/>
        </p:nvSpPr>
        <p:spPr>
          <a:xfrm>
            <a:off x="1575824" y="2036650"/>
            <a:ext cx="2309052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8C9BB94A-5B26-6BE6-67C7-533052F447BE}"/>
              </a:ext>
            </a:extLst>
          </p:cNvPr>
          <p:cNvSpPr txBox="1"/>
          <p:nvPr/>
        </p:nvSpPr>
        <p:spPr>
          <a:xfrm>
            <a:off x="2013611" y="2263007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1F040B3-1E59-E60A-93E7-A425E4929586}"/>
              </a:ext>
            </a:extLst>
          </p:cNvPr>
          <p:cNvSpPr txBox="1"/>
          <p:nvPr/>
        </p:nvSpPr>
        <p:spPr>
          <a:xfrm>
            <a:off x="7789201" y="179125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D90FD48C-A255-B5F3-4563-EF837BA902C7}"/>
              </a:ext>
            </a:extLst>
          </p:cNvPr>
          <p:cNvSpPr/>
          <p:nvPr/>
        </p:nvSpPr>
        <p:spPr>
          <a:xfrm>
            <a:off x="7984063" y="228491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B1EB167-F75F-D0C7-8C25-AD7BA9599F3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48863" y="258802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96B4C69-5F20-5EC0-A35C-633B66F214B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34356" y="32423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00AD07C-CFFC-FE04-F6B7-3ECF30A7503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63536" y="324238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Close Button">
            <a:extLst>
              <a:ext uri="{FF2B5EF4-FFF2-40B4-BE49-F238E27FC236}">
                <a16:creationId xmlns:a16="http://schemas.microsoft.com/office/drawing/2014/main" id="{3710CE5D-05A6-D823-5FBF-0A9E30323F9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13777" y="236421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FE7BFB6-01DD-4F7C-35C2-7F7F69DAA5DA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84412" y="273698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6FCB0F7-4FAE-5509-6971-BF4DD4ADB1D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84063" y="230334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48D77478-9A0A-830C-A34B-5F1D56EA8DA6}"/>
              </a:ext>
            </a:extLst>
          </p:cNvPr>
          <p:cNvGrpSpPr/>
          <p:nvPr/>
        </p:nvGrpSpPr>
        <p:grpSpPr>
          <a:xfrm>
            <a:off x="8253383" y="2078053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A24F7FB9-CD7A-871B-F462-E2981AAAF64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A06F9A69-CFB2-EAD8-B48A-D033F4064E4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7DC0E467-8065-A8C5-1866-E9387B3D9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" name="TextBox 14">
                <a:extLst>
                  <a:ext uri="{FF2B5EF4-FFF2-40B4-BE49-F238E27FC236}">
                    <a16:creationId xmlns:a16="http://schemas.microsoft.com/office/drawing/2014/main" id="{20AD2180-DFE4-B766-2F13-D87CD59E289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8157F537-C1AF-0376-D851-26607EFD025D}"/>
              </a:ext>
            </a:extLst>
          </p:cNvPr>
          <p:cNvSpPr/>
          <p:nvPr/>
        </p:nvSpPr>
        <p:spPr>
          <a:xfrm>
            <a:off x="7978776" y="397572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58678FF-B52C-69A5-2BB7-1FF331327B2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43576" y="427884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725AE07-1BD3-A1D1-3635-08EC172A28CC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29069" y="493320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66A9CB7-DC39-5225-894C-5192BBE77D2E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58249" y="493320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" name="Close Button">
            <a:extLst>
              <a:ext uri="{FF2B5EF4-FFF2-40B4-BE49-F238E27FC236}">
                <a16:creationId xmlns:a16="http://schemas.microsoft.com/office/drawing/2014/main" id="{95026AB6-068F-C522-8C9F-A3577D237931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08490" y="405503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59DA8E0-A10F-B164-FA77-C487EAC2E06F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079125" y="442780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CD8C4B3-090B-16A7-82E8-19F984BF01AD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978776" y="399416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B568CF29-030D-C243-A67B-C79495D12A26}"/>
              </a:ext>
            </a:extLst>
          </p:cNvPr>
          <p:cNvGrpSpPr/>
          <p:nvPr/>
        </p:nvGrpSpPr>
        <p:grpSpPr>
          <a:xfrm>
            <a:off x="8326199" y="3768735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73906D18-1D46-3C5C-7EF6-217680FA9A0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6A5CD727-E617-1A22-2678-EAEDACE0194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5E643996-2D53-D7CE-29C1-1BF55914C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EFFB6C3C-B6B6-5700-2C8B-846BB017E45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1" name="TextBox 70"/>
          <p:cNvSpPr txBox="1"/>
          <p:nvPr/>
        </p:nvSpPr>
        <p:spPr>
          <a:xfrm>
            <a:off x="7970647" y="1012021"/>
            <a:ext cx="3633537" cy="1061829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/>
              <a:t>온라인몰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추천 사용처 등록 관리 </a:t>
            </a:r>
            <a:r>
              <a:rPr lang="en-US" altLang="ko-KR" sz="900" dirty="0"/>
              <a:t>(recommend mall management</a:t>
            </a:r>
            <a:r>
              <a:rPr lang="en-US" altLang="ko-KR" sz="900" dirty="0" smtClean="0"/>
              <a:t>) &gt; </a:t>
            </a:r>
            <a:r>
              <a:rPr lang="ko-KR" altLang="en-US" sz="900" b="1" dirty="0" smtClean="0"/>
              <a:t>추가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(add)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저장 </a:t>
            </a:r>
            <a:r>
              <a:rPr lang="en-US" altLang="ko-KR" sz="900" dirty="0" smtClean="0"/>
              <a:t>(save)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취소 </a:t>
            </a:r>
            <a:r>
              <a:rPr lang="en-US" altLang="ko-KR" sz="900" dirty="0" smtClean="0"/>
              <a:t>(cancel) : if </a:t>
            </a:r>
            <a:r>
              <a:rPr lang="en-US" altLang="ko-KR" sz="900" dirty="0"/>
              <a:t>clicks, move to the list page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97583038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042444"/>
              </p:ext>
            </p:extLst>
          </p:nvPr>
        </p:nvGraphicFramePr>
        <p:xfrm>
          <a:off x="7794170" y="725881"/>
          <a:ext cx="4397830" cy="3017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8359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91162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후기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9655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제목 또는 후기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후기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82140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0922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된 후기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64880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0369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번호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776037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674586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76</a:t>
            </a:fld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90F04B18-B6EC-1874-EB44-88521762E1C2}"/>
              </a:ext>
            </a:extLst>
          </p:cNvPr>
          <p:cNvSpPr/>
          <p:nvPr/>
        </p:nvSpPr>
        <p:spPr>
          <a:xfrm>
            <a:off x="6224318" y="182678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0" name="직선 연결선 99">
            <a:extLst>
              <a:ext uri="{FF2B5EF4-FFF2-40B4-BE49-F238E27FC236}">
                <a16:creationId xmlns:a16="http://schemas.microsoft.com/office/drawing/2014/main" id="{96330C10-3D4D-C49C-AE2A-73252E7D33A2}"/>
              </a:ext>
            </a:extLst>
          </p:cNvPr>
          <p:cNvCxnSpPr>
            <a:cxnSpLocks/>
          </p:cNvCxnSpPr>
          <p:nvPr/>
        </p:nvCxnSpPr>
        <p:spPr>
          <a:xfrm>
            <a:off x="387337" y="2142734"/>
            <a:ext cx="692128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후기 관리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A944AC9-00EF-1602-FD6E-8290898A54E6}"/>
              </a:ext>
            </a:extLst>
          </p:cNvPr>
          <p:cNvGrpSpPr/>
          <p:nvPr/>
        </p:nvGrpSpPr>
        <p:grpSpPr>
          <a:xfrm rot="5400000">
            <a:off x="197610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5091D6A6-0BED-DB5C-95A3-E9F9DBF5DA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6AF9F72F-A089-11E6-B123-867A38BD9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32FBC891-43F8-82B3-4A36-2C9AC3027DE7}"/>
              </a:ext>
            </a:extLst>
          </p:cNvPr>
          <p:cNvGrpSpPr/>
          <p:nvPr/>
        </p:nvGrpSpPr>
        <p:grpSpPr>
          <a:xfrm rot="5400000">
            <a:off x="6788062" y="1848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5C57564F-D45E-5E0D-3376-871560C3AC0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140A1269-0B10-74AB-16E8-DCB253045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109" name="TextBox 108">
            <a:extLst>
              <a:ext uri="{FF2B5EF4-FFF2-40B4-BE49-F238E27FC236}">
                <a16:creationId xmlns:a16="http://schemas.microsoft.com/office/drawing/2014/main" id="{1F7B0049-10D9-EA04-14C4-E7FE9CD2DD6A}"/>
              </a:ext>
            </a:extLst>
          </p:cNvPr>
          <p:cNvSpPr txBox="1"/>
          <p:nvPr/>
        </p:nvSpPr>
        <p:spPr>
          <a:xfrm>
            <a:off x="356597" y="105464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grpSp>
        <p:nvGrpSpPr>
          <p:cNvPr id="110" name="그룹 109">
            <a:extLst>
              <a:ext uri="{FF2B5EF4-FFF2-40B4-BE49-F238E27FC236}">
                <a16:creationId xmlns:a16="http://schemas.microsoft.com/office/drawing/2014/main" id="{C70E49C9-7F8B-56BA-F350-31DCBDC6BE74}"/>
              </a:ext>
            </a:extLst>
          </p:cNvPr>
          <p:cNvGrpSpPr/>
          <p:nvPr/>
        </p:nvGrpSpPr>
        <p:grpSpPr>
          <a:xfrm rot="5400000">
            <a:off x="3267315" y="10787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1" name="이등변 삼각형 110">
              <a:extLst>
                <a:ext uri="{FF2B5EF4-FFF2-40B4-BE49-F238E27FC236}">
                  <a16:creationId xmlns:a16="http://schemas.microsoft.com/office/drawing/2014/main" id="{8208E227-2AB8-7515-5FB4-7276EB6E482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2" name="Oval 593">
              <a:extLst>
                <a:ext uri="{FF2B5EF4-FFF2-40B4-BE49-F238E27FC236}">
                  <a16:creationId xmlns:a16="http://schemas.microsoft.com/office/drawing/2014/main" id="{F7585346-AC2D-5B7A-2F84-580D28E0D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13" name="사각형: 둥근 모서리 112">
            <a:extLst>
              <a:ext uri="{FF2B5EF4-FFF2-40B4-BE49-F238E27FC236}">
                <a16:creationId xmlns:a16="http://schemas.microsoft.com/office/drawing/2014/main" id="{B99F6151-10D2-C2D1-F2D9-48987D258D04}"/>
              </a:ext>
            </a:extLst>
          </p:cNvPr>
          <p:cNvSpPr/>
          <p:nvPr/>
        </p:nvSpPr>
        <p:spPr>
          <a:xfrm>
            <a:off x="905561" y="109276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4" name="사각형: 둥근 모서리 113">
            <a:extLst>
              <a:ext uri="{FF2B5EF4-FFF2-40B4-BE49-F238E27FC236}">
                <a16:creationId xmlns:a16="http://schemas.microsoft.com/office/drawing/2014/main" id="{9BBCE727-9A68-132D-0688-1F46E10EFF9C}"/>
              </a:ext>
            </a:extLst>
          </p:cNvPr>
          <p:cNvSpPr/>
          <p:nvPr/>
        </p:nvSpPr>
        <p:spPr>
          <a:xfrm>
            <a:off x="1991483" y="109296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5" name="그래픽 114" descr="돋보기 단색으로 채워진">
            <a:extLst>
              <a:ext uri="{FF2B5EF4-FFF2-40B4-BE49-F238E27FC236}">
                <a16:creationId xmlns:a16="http://schemas.microsoft.com/office/drawing/2014/main" id="{BC2C6BAE-8D8E-22B4-0E0F-E1DEBF83B1F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134334"/>
            <a:ext cx="145373" cy="147683"/>
          </a:xfrm>
          <a:prstGeom prst="rect">
            <a:avLst/>
          </a:prstGeom>
        </p:spPr>
      </p:pic>
      <p:sp>
        <p:nvSpPr>
          <p:cNvPr id="116" name="TextBox 115">
            <a:extLst>
              <a:ext uri="{FF2B5EF4-FFF2-40B4-BE49-F238E27FC236}">
                <a16:creationId xmlns:a16="http://schemas.microsoft.com/office/drawing/2014/main" id="{CEC0124D-4939-BB7C-AE11-25222DB36621}"/>
              </a:ext>
            </a:extLst>
          </p:cNvPr>
          <p:cNvSpPr txBox="1"/>
          <p:nvPr/>
        </p:nvSpPr>
        <p:spPr>
          <a:xfrm>
            <a:off x="355399" y="136122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117" name="그룹 116">
            <a:extLst>
              <a:ext uri="{FF2B5EF4-FFF2-40B4-BE49-F238E27FC236}">
                <a16:creationId xmlns:a16="http://schemas.microsoft.com/office/drawing/2014/main" id="{ED597854-30BB-80AF-BC08-15F50F4DBF3B}"/>
              </a:ext>
            </a:extLst>
          </p:cNvPr>
          <p:cNvGrpSpPr/>
          <p:nvPr/>
        </p:nvGrpSpPr>
        <p:grpSpPr>
          <a:xfrm rot="5400000">
            <a:off x="3267315" y="13899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8" name="이등변 삼각형 117">
              <a:extLst>
                <a:ext uri="{FF2B5EF4-FFF2-40B4-BE49-F238E27FC236}">
                  <a16:creationId xmlns:a16="http://schemas.microsoft.com/office/drawing/2014/main" id="{E79D5EB2-3AA8-C266-D3B4-CDF8404FF61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9" name="Oval 593">
              <a:extLst>
                <a:ext uri="{FF2B5EF4-FFF2-40B4-BE49-F238E27FC236}">
                  <a16:creationId xmlns:a16="http://schemas.microsoft.com/office/drawing/2014/main" id="{E74B3CD6-C987-2D33-BBB1-B3D656AB3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20" name="사각형: 둥근 모서리 119">
            <a:extLst>
              <a:ext uri="{FF2B5EF4-FFF2-40B4-BE49-F238E27FC236}">
                <a16:creationId xmlns:a16="http://schemas.microsoft.com/office/drawing/2014/main" id="{8FF732DE-0E89-BF65-412D-052DC3E86E54}"/>
              </a:ext>
            </a:extLst>
          </p:cNvPr>
          <p:cNvSpPr/>
          <p:nvPr/>
        </p:nvSpPr>
        <p:spPr>
          <a:xfrm>
            <a:off x="905561" y="140396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974BA07F-591E-5311-A96B-03F15FB6D6E9}"/>
              </a:ext>
            </a:extLst>
          </p:cNvPr>
          <p:cNvSpPr/>
          <p:nvPr/>
        </p:nvSpPr>
        <p:spPr>
          <a:xfrm>
            <a:off x="1991483" y="140417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2" name="그래픽 121" descr="돋보기 단색으로 채워진">
            <a:extLst>
              <a:ext uri="{FF2B5EF4-FFF2-40B4-BE49-F238E27FC236}">
                <a16:creationId xmlns:a16="http://schemas.microsoft.com/office/drawing/2014/main" id="{39EB3188-B486-5D8E-BEFC-2D6F3B850AB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445540"/>
            <a:ext cx="145373" cy="147683"/>
          </a:xfrm>
          <a:prstGeom prst="rect">
            <a:avLst/>
          </a:prstGeom>
        </p:spPr>
      </p:pic>
      <p:graphicFrame>
        <p:nvGraphicFramePr>
          <p:cNvPr id="123" name="표 15">
            <a:extLst>
              <a:ext uri="{FF2B5EF4-FFF2-40B4-BE49-F238E27FC236}">
                <a16:creationId xmlns:a16="http://schemas.microsoft.com/office/drawing/2014/main" id="{1B9BC995-5AA8-CE35-DA10-3C0FE3FA1B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7301221"/>
              </p:ext>
            </p:extLst>
          </p:nvPr>
        </p:nvGraphicFramePr>
        <p:xfrm>
          <a:off x="428872" y="2644842"/>
          <a:ext cx="5767158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42866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88691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25384">
                  <a:extLst>
                    <a:ext uri="{9D8B030D-6E8A-4147-A177-3AD203B41FA5}">
                      <a16:colId xmlns:a16="http://schemas.microsoft.com/office/drawing/2014/main" val="3777389538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1881686229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711385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402745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  <a:gridCol w="806389">
                  <a:extLst>
                    <a:ext uri="{9D8B030D-6E8A-4147-A177-3AD203B41FA5}">
                      <a16:colId xmlns:a16="http://schemas.microsoft.com/office/drawing/2014/main" val="65918625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별점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숨김 처리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후기입니다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RV_FD_002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고향뜨락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리뷰입니다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RV_FD_001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특산품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o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27" name="TextBox 126">
            <a:extLst>
              <a:ext uri="{FF2B5EF4-FFF2-40B4-BE49-F238E27FC236}">
                <a16:creationId xmlns:a16="http://schemas.microsoft.com/office/drawing/2014/main" id="{68EDAF66-C98E-132D-E3F0-4CC9B6778ADD}"/>
              </a:ext>
            </a:extLst>
          </p:cNvPr>
          <p:cNvSpPr txBox="1"/>
          <p:nvPr/>
        </p:nvSpPr>
        <p:spPr>
          <a:xfrm>
            <a:off x="332877" y="2371397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후기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50897EB1-337F-3F07-401B-354FAE5557AB}"/>
              </a:ext>
            </a:extLst>
          </p:cNvPr>
          <p:cNvGrpSpPr/>
          <p:nvPr/>
        </p:nvGrpSpPr>
        <p:grpSpPr>
          <a:xfrm>
            <a:off x="3029301" y="2428022"/>
            <a:ext cx="244417" cy="258694"/>
            <a:chOff x="1098607" y="3056422"/>
            <a:chExt cx="244417" cy="258694"/>
          </a:xfrm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C3FC28E6-666B-1C60-5F6A-2D76B3C1D7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0" name="그룹 139">
              <a:extLst>
                <a:ext uri="{FF2B5EF4-FFF2-40B4-BE49-F238E27FC236}">
                  <a16:creationId xmlns:a16="http://schemas.microsoft.com/office/drawing/2014/main" id="{8748EA51-6C02-BBCA-ED87-5677F17126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1" name="Oval 593">
                <a:extLst>
                  <a:ext uri="{FF2B5EF4-FFF2-40B4-BE49-F238E27FC236}">
                    <a16:creationId xmlns:a16="http://schemas.microsoft.com/office/drawing/2014/main" id="{927B0210-DF45-6F6E-49D1-9A3AD6451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2" name="TextBox 14">
                <a:extLst>
                  <a:ext uri="{FF2B5EF4-FFF2-40B4-BE49-F238E27FC236}">
                    <a16:creationId xmlns:a16="http://schemas.microsoft.com/office/drawing/2014/main" id="{56247AFD-99BF-F02E-9867-84F3F32A5CB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43" name="그림 142">
            <a:extLst>
              <a:ext uri="{FF2B5EF4-FFF2-40B4-BE49-F238E27FC236}">
                <a16:creationId xmlns:a16="http://schemas.microsoft.com/office/drawing/2014/main" id="{81302B95-BC7A-D198-6EE9-8170853897E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43367" y="3682059"/>
            <a:ext cx="765615" cy="288135"/>
          </a:xfrm>
          <a:prstGeom prst="rect">
            <a:avLst/>
          </a:prstGeom>
        </p:spPr>
      </p:pic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5BBC08B6-9363-BF8C-EDA4-12392DE614C7}"/>
              </a:ext>
            </a:extLst>
          </p:cNvPr>
          <p:cNvGrpSpPr/>
          <p:nvPr/>
        </p:nvGrpSpPr>
        <p:grpSpPr>
          <a:xfrm rot="5400000">
            <a:off x="1588928" y="23589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5" name="이등변 삼각형 144">
              <a:extLst>
                <a:ext uri="{FF2B5EF4-FFF2-40B4-BE49-F238E27FC236}">
                  <a16:creationId xmlns:a16="http://schemas.microsoft.com/office/drawing/2014/main" id="{4CAF4465-8B27-685F-6DE2-A12E6F2879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6" name="Oval 593">
              <a:extLst>
                <a:ext uri="{FF2B5EF4-FFF2-40B4-BE49-F238E27FC236}">
                  <a16:creationId xmlns:a16="http://schemas.microsoft.com/office/drawing/2014/main" id="{EAE06E53-01AB-78EA-21C9-CEB997E31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72A8B2CA-6D4E-E13C-D56A-49CA239F49EF}"/>
              </a:ext>
            </a:extLst>
          </p:cNvPr>
          <p:cNvSpPr/>
          <p:nvPr/>
        </p:nvSpPr>
        <p:spPr>
          <a:xfrm>
            <a:off x="428872" y="2928740"/>
            <a:ext cx="1630013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6940BC9-6013-27BD-9899-FBF25208C305}"/>
              </a:ext>
            </a:extLst>
          </p:cNvPr>
          <p:cNvGrpSpPr/>
          <p:nvPr/>
        </p:nvGrpSpPr>
        <p:grpSpPr>
          <a:xfrm>
            <a:off x="2370698" y="3735335"/>
            <a:ext cx="278496" cy="200053"/>
            <a:chOff x="1014019" y="2643309"/>
            <a:chExt cx="278496" cy="200053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A49FFEA2-A8D9-F179-8B9C-1458D94B7DA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CCF31F90-28E0-B0C4-A2ED-B9BEB644B73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F7287C3E-3C9C-E42E-43E0-0AE925D99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1EE28C69-D729-278C-F659-BA6136A5413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80644710-27F3-9B8C-CE10-3173E70132F3}"/>
              </a:ext>
            </a:extLst>
          </p:cNvPr>
          <p:cNvSpPr/>
          <p:nvPr/>
        </p:nvSpPr>
        <p:spPr>
          <a:xfrm>
            <a:off x="4957027" y="2300074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54" name="그래픽 153" descr="다운로드 윤곽선">
            <a:extLst>
              <a:ext uri="{FF2B5EF4-FFF2-40B4-BE49-F238E27FC236}">
                <a16:creationId xmlns:a16="http://schemas.microsoft.com/office/drawing/2014/main" id="{2EFC9B05-D781-378B-B93F-761B9A808ECE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4992519" y="2313037"/>
            <a:ext cx="204905" cy="204905"/>
          </a:xfrm>
          <a:prstGeom prst="rect">
            <a:avLst/>
          </a:prstGeom>
        </p:spPr>
      </p:pic>
      <p:grpSp>
        <p:nvGrpSpPr>
          <p:cNvPr id="155" name="그룹 154">
            <a:extLst>
              <a:ext uri="{FF2B5EF4-FFF2-40B4-BE49-F238E27FC236}">
                <a16:creationId xmlns:a16="http://schemas.microsoft.com/office/drawing/2014/main" id="{C5393611-4490-5CCE-D123-2901C1479B7A}"/>
              </a:ext>
            </a:extLst>
          </p:cNvPr>
          <p:cNvGrpSpPr/>
          <p:nvPr/>
        </p:nvGrpSpPr>
        <p:grpSpPr>
          <a:xfrm>
            <a:off x="4694200" y="2321327"/>
            <a:ext cx="278496" cy="200053"/>
            <a:chOff x="1014019" y="2643309"/>
            <a:chExt cx="278496" cy="200053"/>
          </a:xfrm>
        </p:grpSpPr>
        <p:sp>
          <p:nvSpPr>
            <p:cNvPr id="156" name="이등변 삼각형 155">
              <a:extLst>
                <a:ext uri="{FF2B5EF4-FFF2-40B4-BE49-F238E27FC236}">
                  <a16:creationId xmlns:a16="http://schemas.microsoft.com/office/drawing/2014/main" id="{FCF363BA-E0C3-A57A-3271-40967CE1D9F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7" name="그룹 156">
              <a:extLst>
                <a:ext uri="{FF2B5EF4-FFF2-40B4-BE49-F238E27FC236}">
                  <a16:creationId xmlns:a16="http://schemas.microsoft.com/office/drawing/2014/main" id="{1CDD04E7-3FD6-D91D-90F2-44E8442E162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8" name="Oval 593">
                <a:extLst>
                  <a:ext uri="{FF2B5EF4-FFF2-40B4-BE49-F238E27FC236}">
                    <a16:creationId xmlns:a16="http://schemas.microsoft.com/office/drawing/2014/main" id="{FC265095-584E-8D77-8B1E-AA47D0E56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9" name="TextBox 14">
                <a:extLst>
                  <a:ext uri="{FF2B5EF4-FFF2-40B4-BE49-F238E27FC236}">
                    <a16:creationId xmlns:a16="http://schemas.microsoft.com/office/drawing/2014/main" id="{5CA29274-23DD-F0A9-B13F-2A4A743DA92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7" name="TextBox 166">
            <a:extLst>
              <a:ext uri="{FF2B5EF4-FFF2-40B4-BE49-F238E27FC236}">
                <a16:creationId xmlns:a16="http://schemas.microsoft.com/office/drawing/2014/main" id="{7F320976-FFC4-11DD-4805-A8E6B5E2B787}"/>
              </a:ext>
            </a:extLst>
          </p:cNvPr>
          <p:cNvSpPr txBox="1"/>
          <p:nvPr/>
        </p:nvSpPr>
        <p:spPr>
          <a:xfrm>
            <a:off x="4100200" y="105738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165993BC-56B1-238A-9A6B-9EB711D681AF}"/>
              </a:ext>
            </a:extLst>
          </p:cNvPr>
          <p:cNvSpPr/>
          <p:nvPr/>
        </p:nvSpPr>
        <p:spPr>
          <a:xfrm>
            <a:off x="4665966" y="109150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A686A20B-4706-BFBB-C28F-4BACF90A16E2}"/>
              </a:ext>
            </a:extLst>
          </p:cNvPr>
          <p:cNvSpPr/>
          <p:nvPr/>
        </p:nvSpPr>
        <p:spPr>
          <a:xfrm>
            <a:off x="5751888" y="109170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0" name="그래픽 169" descr="돋보기 단색으로 채워진">
            <a:extLst>
              <a:ext uri="{FF2B5EF4-FFF2-40B4-BE49-F238E27FC236}">
                <a16:creationId xmlns:a16="http://schemas.microsoft.com/office/drawing/2014/main" id="{1CFC1440-321B-9D8B-677A-01363988004B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811062" y="1133075"/>
            <a:ext cx="145373" cy="147683"/>
          </a:xfrm>
          <a:prstGeom prst="rect">
            <a:avLst/>
          </a:prstGeom>
        </p:spPr>
      </p:pic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CF1B6767-403D-342C-C5F5-17EB0F29B7DE}"/>
              </a:ext>
            </a:extLst>
          </p:cNvPr>
          <p:cNvGrpSpPr/>
          <p:nvPr/>
        </p:nvGrpSpPr>
        <p:grpSpPr>
          <a:xfrm rot="5400000">
            <a:off x="6999444" y="10849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8D755713-9673-12CD-AAAA-7B4AA36B61C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7" name="Oval 593">
              <a:extLst>
                <a:ext uri="{FF2B5EF4-FFF2-40B4-BE49-F238E27FC236}">
                  <a16:creationId xmlns:a16="http://schemas.microsoft.com/office/drawing/2014/main" id="{A3B32E8A-3FE9-996F-9E6C-79B87DC67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6953202B-C6F8-D694-DB8C-1FD5BB5EFA54}"/>
              </a:ext>
            </a:extLst>
          </p:cNvPr>
          <p:cNvGrpSpPr/>
          <p:nvPr/>
        </p:nvGrpSpPr>
        <p:grpSpPr>
          <a:xfrm>
            <a:off x="1881181" y="2778087"/>
            <a:ext cx="244417" cy="258694"/>
            <a:chOff x="1098607" y="3056422"/>
            <a:chExt cx="244417" cy="258694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1DB8027B-9C06-275A-0058-707EC0FAAFD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9C77929-309C-8916-1952-B9388D22CCF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720661D-81B9-FAA9-F62B-84EDC521D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F877F606-A339-FA7B-225E-8CFA2AD1C00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66AE8727-7A32-18D1-E575-5067C3EFE409}"/>
              </a:ext>
            </a:extLst>
          </p:cNvPr>
          <p:cNvSpPr txBox="1"/>
          <p:nvPr/>
        </p:nvSpPr>
        <p:spPr>
          <a:xfrm>
            <a:off x="3960354" y="136159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 번호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1C5D766B-C1C7-78C3-591C-8E8AEF27EB12}"/>
              </a:ext>
            </a:extLst>
          </p:cNvPr>
          <p:cNvSpPr/>
          <p:nvPr/>
        </p:nvSpPr>
        <p:spPr>
          <a:xfrm>
            <a:off x="4670676" y="140434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입력</a:t>
            </a: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78555301-BABD-B2B7-0067-FA4CB3F5DC20}"/>
              </a:ext>
            </a:extLst>
          </p:cNvPr>
          <p:cNvGrpSpPr/>
          <p:nvPr/>
        </p:nvGrpSpPr>
        <p:grpSpPr>
          <a:xfrm rot="5400000">
            <a:off x="5709249" y="13825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" name="이등변 삼각형 8">
              <a:extLst>
                <a:ext uri="{FF2B5EF4-FFF2-40B4-BE49-F238E27FC236}">
                  <a16:creationId xmlns:a16="http://schemas.microsoft.com/office/drawing/2014/main" id="{62024571-95D3-5EF1-0756-89E8DE4A91C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" name="Oval 593">
              <a:extLst>
                <a:ext uri="{FF2B5EF4-FFF2-40B4-BE49-F238E27FC236}">
                  <a16:creationId xmlns:a16="http://schemas.microsoft.com/office/drawing/2014/main" id="{0B919307-474B-0B6A-A0BE-702AEFCAC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11</a:t>
              </a:r>
            </a:p>
          </p:txBody>
        </p:sp>
      </p:grpSp>
      <p:sp>
        <p:nvSpPr>
          <p:cNvPr id="71" name="TextBox 70"/>
          <p:cNvSpPr txBox="1"/>
          <p:nvPr/>
        </p:nvSpPr>
        <p:spPr>
          <a:xfrm>
            <a:off x="8033293" y="1040277"/>
            <a:ext cx="3633537" cy="5216813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온라인몰 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후기 관리 </a:t>
            </a:r>
            <a:r>
              <a:rPr lang="en-US" altLang="ko-KR" sz="900" dirty="0" smtClean="0"/>
              <a:t>(review management)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2.Search options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쇼핑몰 이름 </a:t>
            </a:r>
            <a:r>
              <a:rPr lang="en-US" altLang="ko-KR" sz="900" dirty="0" smtClean="0"/>
              <a:t>: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- 1</a:t>
            </a:r>
            <a:r>
              <a:rPr lang="en-US" altLang="ko-KR" sz="900" baseline="30000" dirty="0" smtClean="0"/>
              <a:t>st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st_mall.mall_name</a:t>
            </a:r>
            <a:r>
              <a:rPr lang="en-US" altLang="ko-KR" sz="900" dirty="0" smtClean="0"/>
              <a:t>} 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- 2</a:t>
            </a:r>
            <a:r>
              <a:rPr lang="en-US" altLang="ko-KR" sz="900" baseline="30000" dirty="0" smtClean="0"/>
              <a:t>nd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mall_code</a:t>
            </a:r>
            <a:r>
              <a:rPr lang="en-US" altLang="ko-KR" sz="900" dirty="0" smtClean="0"/>
              <a:t>} LIKE</a:t>
            </a:r>
            <a:br>
              <a:rPr lang="en-US" altLang="ko-KR" sz="900" dirty="0" smtClean="0"/>
            </a:br>
            <a:r>
              <a:rPr lang="en-US" altLang="ko-KR" sz="900" dirty="0" smtClean="0"/>
              <a:t>     - skip search icon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작성자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</a:t>
            </a:r>
            <a:r>
              <a:rPr lang="en-US" altLang="ko-KR" sz="900" dirty="0"/>
              <a:t>1</a:t>
            </a:r>
            <a:r>
              <a:rPr lang="en-US" altLang="ko-KR" sz="900" baseline="30000" dirty="0"/>
              <a:t>st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{username} LIKE </a:t>
            </a:r>
            <a:r>
              <a:rPr lang="en-US" altLang="ko-KR" sz="900" dirty="0"/>
              <a:t>(with </a:t>
            </a:r>
            <a:r>
              <a:rPr lang="en-US" altLang="ko-KR" sz="900" dirty="0" err="1" smtClean="0"/>
              <a:t>reg_user_seq</a:t>
            </a:r>
            <a:r>
              <a:rPr lang="en-US" altLang="ko-KR" sz="900" dirty="0" smtClean="0"/>
              <a:t>)</a:t>
            </a:r>
            <a:endParaRPr lang="en-US" altLang="ko-KR" sz="900" dirty="0"/>
          </a:p>
          <a:p>
            <a:r>
              <a:rPr lang="en-US" altLang="ko-KR" sz="900" dirty="0"/>
              <a:t>     - 2</a:t>
            </a:r>
            <a:r>
              <a:rPr lang="en-US" altLang="ko-KR" sz="900" baseline="30000" dirty="0"/>
              <a:t>nd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{id} </a:t>
            </a:r>
            <a:r>
              <a:rPr lang="en-US" altLang="ko-KR" sz="900" dirty="0"/>
              <a:t>LIKE</a:t>
            </a:r>
            <a:endParaRPr lang="en-US" altLang="ko-KR" sz="900" dirty="0" smtClean="0"/>
          </a:p>
          <a:p>
            <a:r>
              <a:rPr lang="en-US" altLang="ko-KR" sz="900" dirty="0" smtClean="0"/>
              <a:t>  3) </a:t>
            </a:r>
            <a:r>
              <a:rPr lang="ko-KR" altLang="en-US" sz="900" dirty="0" smtClean="0"/>
              <a:t>상품 이름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/>
              <a:t> </a:t>
            </a:r>
            <a:r>
              <a:rPr lang="en-US" altLang="ko-KR" sz="900" dirty="0" smtClean="0"/>
              <a:t>    - </a:t>
            </a:r>
            <a:r>
              <a:rPr lang="en-US" altLang="ko-KR" sz="900" dirty="0"/>
              <a:t>1</a:t>
            </a:r>
            <a:r>
              <a:rPr lang="en-US" altLang="ko-KR" sz="900" baseline="30000" dirty="0"/>
              <a:t>st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st_mall_products.product_name</a:t>
            </a:r>
            <a:r>
              <a:rPr lang="en-US" altLang="ko-KR" sz="900" dirty="0"/>
              <a:t>} LIKE</a:t>
            </a:r>
          </a:p>
          <a:p>
            <a:r>
              <a:rPr lang="en-US" altLang="ko-KR" sz="900" dirty="0"/>
              <a:t>     - 2</a:t>
            </a:r>
            <a:r>
              <a:rPr lang="en-US" altLang="ko-KR" sz="900" baseline="30000" dirty="0"/>
              <a:t>nd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/>
              <a:t>product_code</a:t>
            </a:r>
            <a:r>
              <a:rPr lang="en-US" altLang="ko-KR" sz="900" dirty="0"/>
              <a:t>} </a:t>
            </a:r>
            <a:r>
              <a:rPr lang="en-US" altLang="ko-KR" sz="900" dirty="0" smtClean="0"/>
              <a:t>LIKE</a:t>
            </a:r>
          </a:p>
          <a:p>
            <a:r>
              <a:rPr lang="en-US" altLang="ko-KR" sz="900" dirty="0"/>
              <a:t> </a:t>
            </a:r>
            <a:endParaRPr lang="en-US" altLang="ko-KR" sz="900" dirty="0" smtClean="0"/>
          </a:p>
          <a:p>
            <a:r>
              <a:rPr lang="en-US" altLang="ko-KR" sz="900" dirty="0"/>
              <a:t>3.Grid</a:t>
            </a:r>
          </a:p>
          <a:p>
            <a:r>
              <a:rPr lang="en-US" altLang="ko-KR" sz="900" dirty="0"/>
              <a:t>  1) logic</a:t>
            </a:r>
            <a:br>
              <a:rPr lang="en-US" altLang="ko-KR" sz="900" dirty="0"/>
            </a:br>
            <a:r>
              <a:rPr lang="en-US" altLang="ko-KR" sz="900" dirty="0"/>
              <a:t>    DB: </a:t>
            </a:r>
            <a:r>
              <a:rPr lang="en-US" altLang="ko-KR" sz="900" dirty="0" err="1"/>
              <a:t>st_review</a:t>
            </a:r>
            <a:endParaRPr lang="en-US" altLang="ko-KR" sz="900" dirty="0"/>
          </a:p>
          <a:p>
            <a:r>
              <a:rPr lang="en-US" altLang="ko-KR" sz="900" dirty="0"/>
              <a:t>    sort: </a:t>
            </a:r>
            <a:r>
              <a:rPr lang="en-US" altLang="ko-KR" sz="900" dirty="0" err="1"/>
              <a:t>reg_date</a:t>
            </a:r>
            <a:r>
              <a:rPr lang="en-US" altLang="ko-KR" sz="900" dirty="0"/>
              <a:t> DESC</a:t>
            </a:r>
            <a:br>
              <a:rPr lang="en-US" altLang="ko-KR" sz="900" dirty="0"/>
            </a:br>
            <a:r>
              <a:rPr lang="en-US" altLang="ko-KR" sz="900" dirty="0"/>
              <a:t>    conditions</a:t>
            </a:r>
            <a:r>
              <a:rPr lang="en-US" altLang="ko-KR" sz="900" dirty="0" smtClean="0"/>
              <a:t>:</a:t>
            </a:r>
          </a:p>
          <a:p>
            <a:r>
              <a:rPr lang="en-US" altLang="ko-KR" sz="900" b="1" dirty="0"/>
              <a:t>     -</a:t>
            </a:r>
            <a:r>
              <a:rPr lang="en-US" altLang="ko-KR" sz="900" b="1" dirty="0">
                <a:solidFill>
                  <a:srgbClr val="FF0000"/>
                </a:solidFill>
              </a:rPr>
              <a:t> </a:t>
            </a:r>
            <a:r>
              <a:rPr lang="en-US" altLang="ko-KR" sz="900" b="1" dirty="0" err="1" smtClean="0">
                <a:solidFill>
                  <a:srgbClr val="FF0000"/>
                </a:solidFill>
              </a:rPr>
              <a:t>st_mall.mall_type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 = ‘online’</a:t>
            </a:r>
            <a:r>
              <a:rPr lang="en-US" altLang="ko-KR" sz="900" b="1" dirty="0" smtClean="0"/>
              <a:t> (with </a:t>
            </a:r>
            <a:r>
              <a:rPr lang="en-US" altLang="ko-KR" sz="900" b="1" dirty="0" err="1" smtClean="0"/>
              <a:t>mall_code</a:t>
            </a:r>
            <a:r>
              <a:rPr lang="en-US" altLang="ko-KR" sz="900" b="1" dirty="0" smtClean="0"/>
              <a:t>)</a:t>
            </a:r>
            <a:endParaRPr lang="en-US" altLang="ko-KR" sz="900" b="1" dirty="0"/>
          </a:p>
          <a:p>
            <a:r>
              <a:rPr lang="en-US" altLang="ko-KR" sz="900" dirty="0"/>
              <a:t>      - set by search options</a:t>
            </a:r>
          </a:p>
          <a:p>
            <a:r>
              <a:rPr lang="en-US" altLang="ko-KR" sz="900" dirty="0"/>
              <a:t>  2) grid columns</a:t>
            </a:r>
          </a:p>
          <a:p>
            <a:r>
              <a:rPr lang="en-US" altLang="ko-KR" sz="900" dirty="0"/>
              <a:t>    a) </a:t>
            </a:r>
            <a:r>
              <a:rPr lang="ko-KR" altLang="en-US" sz="900" dirty="0" smtClean="0"/>
              <a:t>후기 제목 </a:t>
            </a:r>
            <a:r>
              <a:rPr lang="en-US" altLang="ko-KR" sz="900" dirty="0"/>
              <a:t>: {title}</a:t>
            </a:r>
            <a:br>
              <a:rPr lang="en-US" altLang="ko-KR" sz="900" dirty="0"/>
            </a:br>
            <a:r>
              <a:rPr lang="en-US" altLang="ko-KR" sz="900" dirty="0"/>
              <a:t>      - if clicks, </a:t>
            </a:r>
            <a:r>
              <a:rPr lang="en-US" altLang="ko-KR" sz="900" dirty="0" smtClean="0"/>
              <a:t>move to the modify page</a:t>
            </a:r>
            <a:endParaRPr lang="en-US" altLang="ko-KR" sz="900" dirty="0"/>
          </a:p>
          <a:p>
            <a:r>
              <a:rPr lang="en-US" altLang="ko-KR" sz="900" dirty="0"/>
              <a:t>    b</a:t>
            </a:r>
            <a:r>
              <a:rPr lang="en-US" altLang="ko-KR" sz="900" dirty="0" smtClean="0"/>
              <a:t>) </a:t>
            </a:r>
            <a:r>
              <a:rPr lang="ko-KR" altLang="en-US" sz="900" dirty="0" smtClean="0"/>
              <a:t>후기  코드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review_code</a:t>
            </a:r>
            <a:r>
              <a:rPr lang="en-US" altLang="ko-KR" sz="900" dirty="0"/>
              <a:t>}</a:t>
            </a:r>
            <a:br>
              <a:rPr lang="en-US" altLang="ko-KR" sz="900" dirty="0"/>
            </a:br>
            <a:r>
              <a:rPr lang="en-US" altLang="ko-KR" sz="900" dirty="0"/>
              <a:t>      - if clicks, move to the modify page</a:t>
            </a:r>
            <a:endParaRPr lang="en-US" altLang="ko-KR" sz="900" dirty="0" smtClean="0"/>
          </a:p>
          <a:p>
            <a:r>
              <a:rPr lang="ko-KR" altLang="en-US" sz="900" dirty="0" smtClean="0"/>
              <a:t>    </a:t>
            </a:r>
            <a:r>
              <a:rPr lang="en-US" altLang="ko-KR" sz="900" dirty="0" smtClean="0"/>
              <a:t>c) </a:t>
            </a:r>
            <a:r>
              <a:rPr lang="ko-KR" altLang="en-US" sz="900" dirty="0" smtClean="0"/>
              <a:t>상품명 </a:t>
            </a:r>
            <a:r>
              <a:rPr lang="en-US" altLang="ko-KR" sz="900" dirty="0" smtClean="0"/>
              <a:t>: {</a:t>
            </a:r>
            <a:r>
              <a:rPr lang="en-US" altLang="ko-KR" sz="900" dirty="0" err="1" smtClean="0"/>
              <a:t>st_product.product_name</a:t>
            </a:r>
            <a:r>
              <a:rPr lang="en-US" altLang="ko-KR" sz="900" dirty="0" smtClean="0"/>
              <a:t>} </a:t>
            </a:r>
            <a:r>
              <a:rPr lang="en-US" altLang="ko-KR" sz="900" dirty="0"/>
              <a:t>(with </a:t>
            </a:r>
            <a:r>
              <a:rPr lang="en-US" altLang="ko-KR" sz="900" dirty="0" err="1" smtClean="0"/>
              <a:t>product_code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d) </a:t>
            </a:r>
            <a:r>
              <a:rPr lang="ko-KR" altLang="en-US" sz="900" dirty="0" smtClean="0"/>
              <a:t>쇼핑몰 </a:t>
            </a:r>
            <a:r>
              <a:rPr lang="ko-KR" altLang="en-US" sz="900" dirty="0"/>
              <a:t>이름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st_mall.mall_name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e) </a:t>
            </a:r>
            <a:r>
              <a:rPr lang="ko-KR" altLang="en-US" sz="900" dirty="0" smtClean="0"/>
              <a:t>작성자명 </a:t>
            </a:r>
            <a:r>
              <a:rPr lang="en-US" altLang="ko-KR" sz="900" dirty="0"/>
              <a:t>: username of {</a:t>
            </a:r>
            <a:r>
              <a:rPr lang="en-US" altLang="ko-KR" sz="900" dirty="0" err="1"/>
              <a:t>reg_user_seq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/>
              <a:t>    </a:t>
            </a:r>
            <a:r>
              <a:rPr lang="en-US" altLang="ko-KR" sz="900" dirty="0" smtClean="0"/>
              <a:t>f) </a:t>
            </a:r>
            <a:r>
              <a:rPr lang="ko-KR" altLang="en-US" sz="900" dirty="0" smtClean="0"/>
              <a:t>작성 일자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reg_date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/>
              <a:t>    </a:t>
            </a:r>
            <a:r>
              <a:rPr lang="en-US" altLang="ko-KR" sz="900" dirty="0" smtClean="0"/>
              <a:t>g) </a:t>
            </a:r>
            <a:r>
              <a:rPr lang="ko-KR" altLang="en-US" sz="900" dirty="0" smtClean="0"/>
              <a:t>별점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review_score</a:t>
            </a:r>
            <a:r>
              <a:rPr lang="en-US" altLang="ko-KR" sz="900" dirty="0" smtClean="0"/>
              <a:t>}</a:t>
            </a:r>
            <a:endParaRPr lang="en-US" altLang="ko-KR" sz="900" dirty="0"/>
          </a:p>
          <a:p>
            <a:r>
              <a:rPr lang="en-US" altLang="ko-KR" sz="900" dirty="0"/>
              <a:t>    </a:t>
            </a:r>
            <a:r>
              <a:rPr lang="en-US" altLang="ko-KR" sz="900" dirty="0" smtClean="0"/>
              <a:t>h) </a:t>
            </a:r>
            <a:r>
              <a:rPr lang="ko-KR" altLang="en-US" sz="900" dirty="0" smtClean="0"/>
              <a:t>숨김 처리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hide_yn</a:t>
            </a:r>
            <a:r>
              <a:rPr lang="en-US" altLang="ko-KR" sz="900" dirty="0" smtClean="0"/>
              <a:t>} (</a:t>
            </a:r>
            <a:r>
              <a:rPr lang="ko-KR" altLang="en-US" sz="900" dirty="0" smtClean="0"/>
              <a:t>숨김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공개</a:t>
            </a:r>
            <a:r>
              <a:rPr lang="en-US" altLang="ko-KR" sz="900" dirty="0" smtClean="0"/>
              <a:t>: Y/N)</a:t>
            </a:r>
            <a:endParaRPr lang="en-US" altLang="ko-KR" sz="900" dirty="0"/>
          </a:p>
          <a:p>
            <a:endParaRPr lang="en-US" altLang="ko-KR" sz="900" dirty="0"/>
          </a:p>
          <a:p>
            <a:r>
              <a:rPr lang="en-US" altLang="ko-KR" sz="900" dirty="0" smtClean="0"/>
              <a:t>4.</a:t>
            </a:r>
            <a:r>
              <a:rPr lang="ko-KR" altLang="en-US" sz="900" dirty="0" smtClean="0"/>
              <a:t>엑셀 다운 </a:t>
            </a:r>
            <a:r>
              <a:rPr lang="en-US" altLang="ko-KR" sz="900" dirty="0" smtClean="0"/>
              <a:t>(download excel)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- file name: </a:t>
            </a:r>
            <a:r>
              <a:rPr lang="ko-KR" altLang="en-US" sz="900" dirty="0" smtClean="0">
                <a:latin typeface="+mn-ea"/>
              </a:rPr>
              <a:t>온라인몰 후기</a:t>
            </a:r>
            <a:r>
              <a:rPr lang="en-US" altLang="ko-KR" sz="900" dirty="0" smtClean="0">
                <a:latin typeface="+mn-ea"/>
              </a:rPr>
              <a:t>.</a:t>
            </a:r>
            <a:r>
              <a:rPr lang="en-US" altLang="ko-KR" sz="900" dirty="0" err="1" smtClean="0">
                <a:latin typeface="+mn-ea"/>
              </a:rPr>
              <a:t>xlsx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- columns: all Grid column</a:t>
            </a:r>
          </a:p>
        </p:txBody>
      </p:sp>
    </p:spTree>
    <p:extLst>
      <p:ext uri="{BB962C8B-B14F-4D97-AF65-F5344CB8AC3E}">
        <p14:creationId xmlns:p14="http://schemas.microsoft.com/office/powerpoint/2010/main" val="1741933674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4491743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961622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77</a:t>
            </a:fld>
            <a:endParaRPr lang="ko-KR" altLang="en-US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후기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A944AC9-00EF-1602-FD6E-8290898A54E6}"/>
              </a:ext>
            </a:extLst>
          </p:cNvPr>
          <p:cNvGrpSpPr/>
          <p:nvPr/>
        </p:nvGrpSpPr>
        <p:grpSpPr>
          <a:xfrm rot="5400000">
            <a:off x="2351403" y="60501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5091D6A6-0BED-DB5C-95A3-E9F9DBF5DA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6AF9F72F-A089-11E6-B123-867A38BD9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1B912D03-5C2E-AB1F-E1CF-A6D1298771D3}"/>
              </a:ext>
            </a:extLst>
          </p:cNvPr>
          <p:cNvSpPr txBox="1"/>
          <p:nvPr/>
        </p:nvSpPr>
        <p:spPr>
          <a:xfrm>
            <a:off x="589739" y="1482844"/>
            <a:ext cx="1023602" cy="452431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후기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번호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 일자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 err="1"/>
              <a:t>별점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숨김 처리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9264235B-0651-F140-79CA-473D79BE0E24}"/>
              </a:ext>
            </a:extLst>
          </p:cNvPr>
          <p:cNvSpPr/>
          <p:nvPr/>
        </p:nvSpPr>
        <p:spPr>
          <a:xfrm>
            <a:off x="3359369" y="6040711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EDF52AE7-1242-DECD-A848-D53DE49AD485}"/>
              </a:ext>
            </a:extLst>
          </p:cNvPr>
          <p:cNvSpPr/>
          <p:nvPr/>
        </p:nvSpPr>
        <p:spPr>
          <a:xfrm>
            <a:off x="2763804" y="6040711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4D223F35-98A7-84EA-6135-903C51410B67}"/>
              </a:ext>
            </a:extLst>
          </p:cNvPr>
          <p:cNvSpPr/>
          <p:nvPr/>
        </p:nvSpPr>
        <p:spPr>
          <a:xfrm>
            <a:off x="1428656" y="1490052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후기입니다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9B1052BA-7831-5A85-3FA8-83830705B8B6}"/>
              </a:ext>
            </a:extLst>
          </p:cNvPr>
          <p:cNvSpPr/>
          <p:nvPr/>
        </p:nvSpPr>
        <p:spPr>
          <a:xfrm>
            <a:off x="1428656" y="1886628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RV_FD_002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559C33BB-985D-1803-3A55-CA791B6157AE}"/>
              </a:ext>
            </a:extLst>
          </p:cNvPr>
          <p:cNvSpPr/>
          <p:nvPr/>
        </p:nvSpPr>
        <p:spPr>
          <a:xfrm>
            <a:off x="1428656" y="271289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고향뜨락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3FD97CC2-C065-C0C1-B7E9-C93BA7394539}"/>
              </a:ext>
            </a:extLst>
          </p:cNvPr>
          <p:cNvSpPr/>
          <p:nvPr/>
        </p:nvSpPr>
        <p:spPr>
          <a:xfrm>
            <a:off x="2462242" y="271289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SHOP_FD_001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CC4ACA78-FDE8-066F-EB32-F9EAAB0A36C0}"/>
              </a:ext>
            </a:extLst>
          </p:cNvPr>
          <p:cNvSpPr/>
          <p:nvPr/>
        </p:nvSpPr>
        <p:spPr>
          <a:xfrm>
            <a:off x="1430053" y="311502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농수산물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a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307E4EDF-BFEC-7320-4196-3052DF396055}"/>
              </a:ext>
            </a:extLst>
          </p:cNvPr>
          <p:cNvSpPr/>
          <p:nvPr/>
        </p:nvSpPr>
        <p:spPr>
          <a:xfrm>
            <a:off x="2463639" y="311502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FD_001_CR_01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475141B7-4A29-263C-C6E7-52E8CA7150B2}"/>
              </a:ext>
            </a:extLst>
          </p:cNvPr>
          <p:cNvSpPr/>
          <p:nvPr/>
        </p:nvSpPr>
        <p:spPr>
          <a:xfrm>
            <a:off x="1428655" y="3535576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53013936-087F-E04E-0564-6E91F8B2DB81}"/>
              </a:ext>
            </a:extLst>
          </p:cNvPr>
          <p:cNvSpPr/>
          <p:nvPr/>
        </p:nvSpPr>
        <p:spPr>
          <a:xfrm>
            <a:off x="1427258" y="395110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홍길동</a:t>
            </a: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556AFC48-93D7-A59D-A58C-80D179F996CC}"/>
              </a:ext>
            </a:extLst>
          </p:cNvPr>
          <p:cNvSpPr/>
          <p:nvPr/>
        </p:nvSpPr>
        <p:spPr>
          <a:xfrm>
            <a:off x="1428655" y="4353237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705B3DD6-F195-C9F4-35EA-7C8662125ADA}"/>
              </a:ext>
            </a:extLst>
          </p:cNvPr>
          <p:cNvSpPr/>
          <p:nvPr/>
        </p:nvSpPr>
        <p:spPr>
          <a:xfrm>
            <a:off x="1425542" y="4781857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7EE2CA22-888B-6718-F823-5F2A8BE14E9E}"/>
              </a:ext>
            </a:extLst>
          </p:cNvPr>
          <p:cNvSpPr/>
          <p:nvPr/>
        </p:nvSpPr>
        <p:spPr>
          <a:xfrm>
            <a:off x="1435067" y="5180423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0" name="Box">
            <a:extLst>
              <a:ext uri="{FF2B5EF4-FFF2-40B4-BE49-F238E27FC236}">
                <a16:creationId xmlns:a16="http://schemas.microsoft.com/office/drawing/2014/main" id="{26DE9E6D-17FE-DC9F-43F1-08D940A082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425300" y="564482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EAFBA628-FCEA-A6CD-5309-706BFE37C430}"/>
              </a:ext>
            </a:extLst>
          </p:cNvPr>
          <p:cNvSpPr txBox="1"/>
          <p:nvPr/>
        </p:nvSpPr>
        <p:spPr>
          <a:xfrm>
            <a:off x="1541650" y="558893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숨김</a:t>
            </a:r>
          </a:p>
        </p:txBody>
      </p:sp>
      <p:pic>
        <p:nvPicPr>
          <p:cNvPr id="42" name="그래픽 41" descr="확인 표시 단색으로 채워진">
            <a:extLst>
              <a:ext uri="{FF2B5EF4-FFF2-40B4-BE49-F238E27FC236}">
                <a16:creationId xmlns:a16="http://schemas.microsoft.com/office/drawing/2014/main" id="{DB0B33D8-5C6A-1AFC-BA0D-95ECA0D8DF34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448227" y="5640868"/>
            <a:ext cx="82916" cy="126261"/>
          </a:xfrm>
          <a:prstGeom prst="rect">
            <a:avLst/>
          </a:prstGeom>
        </p:spPr>
      </p:pic>
      <p:grpSp>
        <p:nvGrpSpPr>
          <p:cNvPr id="43" name="그룹 42">
            <a:extLst>
              <a:ext uri="{FF2B5EF4-FFF2-40B4-BE49-F238E27FC236}">
                <a16:creationId xmlns:a16="http://schemas.microsoft.com/office/drawing/2014/main" id="{E19750E2-D68B-A6B0-203B-C32F3A39DC17}"/>
              </a:ext>
            </a:extLst>
          </p:cNvPr>
          <p:cNvGrpSpPr/>
          <p:nvPr/>
        </p:nvGrpSpPr>
        <p:grpSpPr>
          <a:xfrm>
            <a:off x="2939891" y="5767129"/>
            <a:ext cx="244417" cy="258694"/>
            <a:chOff x="1098607" y="3056422"/>
            <a:chExt cx="244417" cy="258694"/>
          </a:xfrm>
        </p:grpSpPr>
        <p:sp>
          <p:nvSpPr>
            <p:cNvPr id="44" name="이등변 삼각형 43">
              <a:extLst>
                <a:ext uri="{FF2B5EF4-FFF2-40B4-BE49-F238E27FC236}">
                  <a16:creationId xmlns:a16="http://schemas.microsoft.com/office/drawing/2014/main" id="{AA03D5DA-665B-E263-4368-7BECD3FC6C5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5" name="그룹 44">
              <a:extLst>
                <a:ext uri="{FF2B5EF4-FFF2-40B4-BE49-F238E27FC236}">
                  <a16:creationId xmlns:a16="http://schemas.microsoft.com/office/drawing/2014/main" id="{2A15E4D5-29CD-852F-20A5-F01ACA0F30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6" name="Oval 593">
                <a:extLst>
                  <a:ext uri="{FF2B5EF4-FFF2-40B4-BE49-F238E27FC236}">
                    <a16:creationId xmlns:a16="http://schemas.microsoft.com/office/drawing/2014/main" id="{6AB0FFE2-D8EE-6BFB-B0A9-58BBCC21D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7" name="TextBox 14">
                <a:extLst>
                  <a:ext uri="{FF2B5EF4-FFF2-40B4-BE49-F238E27FC236}">
                    <a16:creationId xmlns:a16="http://schemas.microsoft.com/office/drawing/2014/main" id="{D975C4D3-6004-A80A-52FC-3394BA88C15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625F98CF-0AA1-DDCC-C76B-83280527E88B}"/>
              </a:ext>
            </a:extLst>
          </p:cNvPr>
          <p:cNvGrpSpPr/>
          <p:nvPr/>
        </p:nvGrpSpPr>
        <p:grpSpPr>
          <a:xfrm>
            <a:off x="3556177" y="5761735"/>
            <a:ext cx="244417" cy="258694"/>
            <a:chOff x="1098607" y="3056422"/>
            <a:chExt cx="244417" cy="258694"/>
          </a:xfrm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78E54E89-6752-47B1-A34F-915780268D7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52071082-68B4-1501-B71E-E09BDCC0EEF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1" name="Oval 593">
                <a:extLst>
                  <a:ext uri="{FF2B5EF4-FFF2-40B4-BE49-F238E27FC236}">
                    <a16:creationId xmlns:a16="http://schemas.microsoft.com/office/drawing/2014/main" id="{26BECF16-F7BD-2DAD-827F-8377C450A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2" name="TextBox 14">
                <a:extLst>
                  <a:ext uri="{FF2B5EF4-FFF2-40B4-BE49-F238E27FC236}">
                    <a16:creationId xmlns:a16="http://schemas.microsoft.com/office/drawing/2014/main" id="{05B91387-A08D-0FFC-A43E-B48AD9A75AE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5A66FE50-D334-02D9-6282-FDD6FDC10A14}"/>
              </a:ext>
            </a:extLst>
          </p:cNvPr>
          <p:cNvSpPr txBox="1"/>
          <p:nvPr/>
        </p:nvSpPr>
        <p:spPr>
          <a:xfrm>
            <a:off x="7807043" y="177121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D2E2538F-BEF5-A018-4C30-B1A558EC8F0D}"/>
              </a:ext>
            </a:extLst>
          </p:cNvPr>
          <p:cNvSpPr/>
          <p:nvPr/>
        </p:nvSpPr>
        <p:spPr>
          <a:xfrm>
            <a:off x="8079205" y="271073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7CFA7E8-84AE-3CA1-0ADC-EA6FF515C335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44005" y="301385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62A0DD0-0905-27C1-2C5C-67820733C222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29498" y="366820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EA1C8A5-F240-7AAC-B960-3AD513A69759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58678" y="366820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Close Button">
            <a:extLst>
              <a:ext uri="{FF2B5EF4-FFF2-40B4-BE49-F238E27FC236}">
                <a16:creationId xmlns:a16="http://schemas.microsoft.com/office/drawing/2014/main" id="{C4C43EF9-4515-0F21-014D-3C6551EA92DD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08919" y="279003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9D44614-5950-9575-B492-28FCE5080D0D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79554" y="316280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C6E71EE-4E1D-589F-999A-FF3CF3319B56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79205" y="272916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2B339758-2205-F942-640A-DDD824243C10}"/>
              </a:ext>
            </a:extLst>
          </p:cNvPr>
          <p:cNvGrpSpPr/>
          <p:nvPr/>
        </p:nvGrpSpPr>
        <p:grpSpPr>
          <a:xfrm>
            <a:off x="10905226" y="2524326"/>
            <a:ext cx="244417" cy="258694"/>
            <a:chOff x="1098607" y="3056422"/>
            <a:chExt cx="244417" cy="258694"/>
          </a:xfrm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94C56140-250B-F8CB-C9C5-8998E10AFBA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" name="그룹 18">
              <a:extLst>
                <a:ext uri="{FF2B5EF4-FFF2-40B4-BE49-F238E27FC236}">
                  <a16:creationId xmlns:a16="http://schemas.microsoft.com/office/drawing/2014/main" id="{584B6E78-27C4-6B9A-2EB3-EED367E9762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0" name="Oval 593">
                <a:extLst>
                  <a:ext uri="{FF2B5EF4-FFF2-40B4-BE49-F238E27FC236}">
                    <a16:creationId xmlns:a16="http://schemas.microsoft.com/office/drawing/2014/main" id="{174DD38A-FC98-13FB-502A-258B3D967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" name="TextBox 14">
                <a:extLst>
                  <a:ext uri="{FF2B5EF4-FFF2-40B4-BE49-F238E27FC236}">
                    <a16:creationId xmlns:a16="http://schemas.microsoft.com/office/drawing/2014/main" id="{6AD9522A-C3BA-6850-454C-655D2F4DBC6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E0E33675-5CB7-638F-CC47-9E90F0FD1428}"/>
              </a:ext>
            </a:extLst>
          </p:cNvPr>
          <p:cNvSpPr/>
          <p:nvPr/>
        </p:nvSpPr>
        <p:spPr>
          <a:xfrm>
            <a:off x="8079205" y="433543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1AC98AF-25FB-6BEF-B07E-39C4146CB34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44005" y="463855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D24759D-31AD-9CA2-7286-168AD4014AE3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29498" y="529290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D42B31B-6FD7-7D8D-E7AF-C0D17CB39BE3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58678" y="529290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Close Button">
            <a:extLst>
              <a:ext uri="{FF2B5EF4-FFF2-40B4-BE49-F238E27FC236}">
                <a16:creationId xmlns:a16="http://schemas.microsoft.com/office/drawing/2014/main" id="{2D051BF4-1E07-9D46-1D7B-6D0461AAB17E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08919" y="441473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E51B7C0-B4A3-99E0-D8BC-918CA73AF0AF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79554" y="478750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A192E41-8841-C759-878E-B938A9BF12F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79205" y="435386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C26EB90B-38CB-0802-5F44-DB0A630942B9}"/>
              </a:ext>
            </a:extLst>
          </p:cNvPr>
          <p:cNvGrpSpPr/>
          <p:nvPr/>
        </p:nvGrpSpPr>
        <p:grpSpPr>
          <a:xfrm>
            <a:off x="8324051" y="4101429"/>
            <a:ext cx="244417" cy="258694"/>
            <a:chOff x="1098607" y="3056422"/>
            <a:chExt cx="244417" cy="258694"/>
          </a:xfrm>
        </p:grpSpPr>
        <p:sp>
          <p:nvSpPr>
            <p:cNvPr id="54" name="이등변 삼각형 53">
              <a:extLst>
                <a:ext uri="{FF2B5EF4-FFF2-40B4-BE49-F238E27FC236}">
                  <a16:creationId xmlns:a16="http://schemas.microsoft.com/office/drawing/2014/main" id="{D056340A-77D0-4008-C22F-17FBC42187F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C4B31E34-3EFE-3E9A-FF09-44E6693381B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6" name="Oval 593">
                <a:extLst>
                  <a:ext uri="{FF2B5EF4-FFF2-40B4-BE49-F238E27FC236}">
                    <a16:creationId xmlns:a16="http://schemas.microsoft.com/office/drawing/2014/main" id="{F1B1D938-D07F-8114-B055-0CEFF0322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7" name="TextBox 14">
                <a:extLst>
                  <a:ext uri="{FF2B5EF4-FFF2-40B4-BE49-F238E27FC236}">
                    <a16:creationId xmlns:a16="http://schemas.microsoft.com/office/drawing/2014/main" id="{C3C654DE-1DA2-D06F-FA54-78B0A3F4B27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112E08CA-17DF-8338-3A7C-CDBA7F1B7FF4}"/>
              </a:ext>
            </a:extLst>
          </p:cNvPr>
          <p:cNvSpPr/>
          <p:nvPr/>
        </p:nvSpPr>
        <p:spPr>
          <a:xfrm>
            <a:off x="1429480" y="2287284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OGD00001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36EF950C-119C-717C-DA3E-F839EFF064DE}"/>
              </a:ext>
            </a:extLst>
          </p:cNvPr>
          <p:cNvSpPr/>
          <p:nvPr/>
        </p:nvSpPr>
        <p:spPr>
          <a:xfrm>
            <a:off x="3502813" y="3118944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7966452" y="1095701"/>
            <a:ext cx="3633537" cy="4385816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온라인몰 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후기 관리 </a:t>
            </a:r>
            <a:r>
              <a:rPr lang="en-US" altLang="ko-KR" sz="900" dirty="0" smtClean="0"/>
              <a:t>(review management) &gt; </a:t>
            </a:r>
            <a:r>
              <a:rPr lang="ko-KR" altLang="en-US" sz="900" b="1" dirty="0" smtClean="0"/>
              <a:t>상세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(details)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en-US" altLang="ko-KR" sz="900" b="1" dirty="0" smtClean="0"/>
              <a:t>- all fields are </a:t>
            </a:r>
            <a:r>
              <a:rPr lang="en-US" altLang="ko-KR" sz="900" b="1" dirty="0" err="1" smtClean="0"/>
              <a:t>reaonly</a:t>
            </a:r>
            <a:r>
              <a:rPr lang="en-US" altLang="ko-KR" sz="900" b="1" dirty="0" smtClean="0"/>
              <a:t> except </a:t>
            </a:r>
            <a:r>
              <a:rPr lang="ko-KR" altLang="en-US" sz="900" b="1" dirty="0" smtClean="0"/>
              <a:t>숨김 처리</a:t>
            </a:r>
            <a:endParaRPr lang="en-US" altLang="ko-KR" sz="900" b="1" dirty="0" smtClean="0"/>
          </a:p>
          <a:p>
            <a:r>
              <a:rPr lang="en-US" altLang="ko-KR" sz="900" dirty="0" smtClean="0"/>
              <a:t>  1) </a:t>
            </a:r>
            <a:r>
              <a:rPr lang="ko-KR" altLang="en-US" sz="900" dirty="0" smtClean="0"/>
              <a:t>후기 제목 </a:t>
            </a:r>
            <a:r>
              <a:rPr lang="en-US" altLang="ko-KR" sz="900" dirty="0"/>
              <a:t>: {title</a:t>
            </a:r>
            <a:r>
              <a:rPr lang="en-US" altLang="ko-KR" sz="900" dirty="0" smtClean="0"/>
              <a:t>}</a:t>
            </a:r>
            <a:endParaRPr lang="en-US" altLang="ko-KR" sz="900" dirty="0"/>
          </a:p>
          <a:p>
            <a:r>
              <a:rPr lang="en-US" altLang="ko-KR" sz="900" dirty="0"/>
              <a:t>  </a:t>
            </a:r>
            <a:r>
              <a:rPr lang="en-US" altLang="ko-KR" sz="900" dirty="0" smtClean="0"/>
              <a:t>2) </a:t>
            </a:r>
            <a:r>
              <a:rPr lang="ko-KR" altLang="en-US" sz="900" dirty="0" smtClean="0"/>
              <a:t>후기  코드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review_code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주문 번호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order_no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4) </a:t>
            </a:r>
            <a:r>
              <a:rPr lang="ko-KR" altLang="en-US" sz="900" dirty="0" smtClean="0"/>
              <a:t>쇼핑몰 </a:t>
            </a:r>
            <a:r>
              <a:rPr lang="en-US" altLang="ko-KR" sz="900" dirty="0" smtClean="0"/>
              <a:t>: {</a:t>
            </a:r>
            <a:r>
              <a:rPr lang="en-US" altLang="ko-KR" sz="900" dirty="0" err="1" smtClean="0"/>
              <a:t>mall_name</a:t>
            </a:r>
            <a:r>
              <a:rPr lang="en-US" altLang="ko-KR" sz="900" dirty="0" smtClean="0"/>
              <a:t>} {</a:t>
            </a:r>
            <a:r>
              <a:rPr lang="en-US" altLang="ko-KR" sz="900" dirty="0" err="1" smtClean="0"/>
              <a:t>mall_code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5) </a:t>
            </a:r>
            <a:r>
              <a:rPr lang="ko-KR" altLang="en-US" sz="900" dirty="0" smtClean="0"/>
              <a:t>상품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product_name</a:t>
            </a:r>
            <a:r>
              <a:rPr lang="en-US" altLang="ko-KR" sz="900" dirty="0"/>
              <a:t>} {</a:t>
            </a:r>
            <a:r>
              <a:rPr lang="en-US" altLang="ko-KR" sz="900" dirty="0" err="1" smtClean="0"/>
              <a:t>product_code</a:t>
            </a:r>
            <a:r>
              <a:rPr lang="en-US" altLang="ko-KR" sz="900" dirty="0" smtClean="0"/>
              <a:t>} {order count}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{order count}</a:t>
            </a:r>
          </a:p>
          <a:p>
            <a:r>
              <a:rPr lang="en-US" altLang="ko-KR" sz="900" dirty="0"/>
              <a:t>      - if </a:t>
            </a:r>
            <a:r>
              <a:rPr lang="en-US" altLang="ko-KR" sz="900" dirty="0" err="1" smtClean="0"/>
              <a:t>order_no</a:t>
            </a:r>
            <a:r>
              <a:rPr lang="en-US" altLang="ko-KR" sz="900" dirty="0"/>
              <a:t> &amp; </a:t>
            </a:r>
            <a:r>
              <a:rPr lang="en-US" altLang="ko-KR" sz="900" dirty="0" err="1" smtClean="0"/>
              <a:t>product_code</a:t>
            </a:r>
            <a:r>
              <a:rPr lang="en-US" altLang="ko-KR" sz="900" dirty="0" smtClean="0"/>
              <a:t> data exists,</a:t>
            </a:r>
            <a:br>
              <a:rPr lang="en-US" altLang="ko-KR" sz="900" dirty="0" smtClean="0"/>
            </a:br>
            <a:r>
              <a:rPr lang="en-US" altLang="ko-KR" sz="900" dirty="0"/>
              <a:t>        get </a:t>
            </a:r>
            <a:r>
              <a:rPr lang="en-US" altLang="ko-KR" sz="900" dirty="0" err="1" smtClean="0"/>
              <a:t>st_order_product.order_count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6) </a:t>
            </a:r>
            <a:r>
              <a:rPr lang="ko-KR" altLang="en-US" sz="900" dirty="0" smtClean="0"/>
              <a:t>후기 내용 </a:t>
            </a:r>
            <a:r>
              <a:rPr lang="en-US" altLang="ko-KR" sz="900" dirty="0" smtClean="0"/>
              <a:t>: {content}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show </a:t>
            </a:r>
            <a:r>
              <a:rPr lang="en-US" altLang="ko-KR" sz="900" dirty="0" err="1" smtClean="0"/>
              <a:t>textarea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7) </a:t>
            </a:r>
            <a:r>
              <a:rPr lang="ko-KR" altLang="en-US" sz="900" dirty="0" smtClean="0"/>
              <a:t>작성자명 </a:t>
            </a:r>
            <a:r>
              <a:rPr lang="en-US" altLang="ko-KR" sz="900" dirty="0"/>
              <a:t>: username of {</a:t>
            </a:r>
            <a:r>
              <a:rPr lang="en-US" altLang="ko-KR" sz="900" dirty="0" err="1"/>
              <a:t>reg_user_seq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8) </a:t>
            </a:r>
            <a:r>
              <a:rPr lang="ko-KR" altLang="en-US" sz="900" dirty="0" smtClean="0"/>
              <a:t>작성자 </a:t>
            </a:r>
            <a:r>
              <a:rPr lang="en-US" altLang="ko-KR" sz="900" dirty="0" smtClean="0"/>
              <a:t>ID : id of</a:t>
            </a:r>
            <a:r>
              <a:rPr lang="en-US" altLang="ko-KR" sz="900" dirty="0"/>
              <a:t> {</a:t>
            </a:r>
            <a:r>
              <a:rPr lang="en-US" altLang="ko-KR" sz="900" dirty="0" err="1"/>
              <a:t>reg_user_seq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/>
              <a:t>  9</a:t>
            </a:r>
            <a:r>
              <a:rPr lang="en-US" altLang="ko-KR" sz="900" dirty="0" smtClean="0"/>
              <a:t>) </a:t>
            </a:r>
            <a:r>
              <a:rPr lang="ko-KR" altLang="en-US" sz="900" dirty="0" smtClean="0"/>
              <a:t>작성 일자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reg_date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/>
              <a:t>  </a:t>
            </a:r>
            <a:r>
              <a:rPr lang="en-US" altLang="ko-KR" sz="900" dirty="0" smtClean="0"/>
              <a:t>10) </a:t>
            </a:r>
            <a:r>
              <a:rPr lang="ko-KR" altLang="en-US" sz="900" dirty="0" smtClean="0"/>
              <a:t>별점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review_score</a:t>
            </a:r>
            <a:r>
              <a:rPr lang="en-US" altLang="ko-KR" sz="900" dirty="0" smtClean="0"/>
              <a:t>}</a:t>
            </a:r>
            <a:endParaRPr lang="en-US" altLang="ko-KR" sz="900" dirty="0"/>
          </a:p>
          <a:p>
            <a:r>
              <a:rPr lang="en-US" altLang="ko-KR" sz="900" dirty="0" smtClean="0"/>
              <a:t>  11) </a:t>
            </a:r>
            <a:r>
              <a:rPr lang="ko-KR" altLang="en-US" sz="900" dirty="0" smtClean="0"/>
              <a:t>숨김 처리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hide_yn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a) checkbox : </a:t>
            </a:r>
            <a:r>
              <a:rPr lang="ko-KR" altLang="en-US" sz="900" dirty="0"/>
              <a:t>숨김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- check/uncheck (Y/N)</a:t>
            </a:r>
            <a:endParaRPr lang="en-US" altLang="ko-KR" sz="900" dirty="0"/>
          </a:p>
          <a:p>
            <a:endParaRPr lang="en-US" altLang="ko-KR" sz="900" dirty="0"/>
          </a:p>
          <a:p>
            <a:r>
              <a:rPr lang="en-US" altLang="ko-KR" sz="900" dirty="0" smtClean="0"/>
              <a:t>3.Buttons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/>
              <a:t>1) </a:t>
            </a:r>
            <a:r>
              <a:rPr lang="ko-KR" altLang="en-US" sz="900" dirty="0"/>
              <a:t>저장 </a:t>
            </a:r>
            <a:r>
              <a:rPr lang="en-US" altLang="ko-KR" sz="900" dirty="0"/>
              <a:t>(save)</a:t>
            </a:r>
          </a:p>
          <a:p>
            <a:r>
              <a:rPr lang="en-US" altLang="ko-KR" sz="900" dirty="0"/>
              <a:t>    a) if clicks, do the process and alert common save complete </a:t>
            </a:r>
            <a:r>
              <a:rPr lang="en-US" altLang="ko-KR" sz="900" dirty="0" err="1"/>
              <a:t>msg</a:t>
            </a:r>
            <a:r>
              <a:rPr lang="en-US" altLang="ko-KR" sz="900" dirty="0"/>
              <a:t> and </a:t>
            </a:r>
            <a:r>
              <a:rPr lang="en-US" altLang="ko-KR" sz="900" dirty="0" smtClean="0"/>
              <a:t>return </a:t>
            </a:r>
            <a:r>
              <a:rPr lang="en-US" altLang="ko-KR" sz="900" dirty="0"/>
              <a:t>to the list page</a:t>
            </a:r>
            <a:br>
              <a:rPr lang="en-US" altLang="ko-KR" sz="900" dirty="0"/>
            </a:br>
            <a:r>
              <a:rPr lang="en-US" altLang="ko-KR" sz="900" dirty="0"/>
              <a:t>      [PROCESS]</a:t>
            </a:r>
          </a:p>
          <a:p>
            <a:r>
              <a:rPr lang="en-US" altLang="ko-KR" sz="900" b="1" dirty="0" smtClean="0"/>
              <a:t>      UPDATE </a:t>
            </a:r>
            <a:r>
              <a:rPr lang="en-US" altLang="ko-KR" sz="900" b="1" dirty="0" err="1"/>
              <a:t>st_mall_recommend</a:t>
            </a:r>
            <a:endParaRPr lang="en-US" altLang="ko-KR" sz="900" b="1" dirty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</a:t>
            </a:r>
            <a:r>
              <a:rPr lang="en-US" altLang="ko-KR" sz="900" dirty="0" err="1" smtClean="0"/>
              <a:t>hide_yn</a:t>
            </a:r>
            <a:r>
              <a:rPr lang="en-US" altLang="ko-KR" sz="900" dirty="0" smtClean="0"/>
              <a:t> / </a:t>
            </a:r>
            <a:r>
              <a:rPr lang="en-US" altLang="ko-KR" sz="900" dirty="0" err="1" smtClean="0"/>
              <a:t>mod_date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/ </a:t>
            </a:r>
            <a:r>
              <a:rPr lang="en-US" altLang="ko-KR" sz="900" dirty="0" err="1"/>
              <a:t>mod_user_seq</a:t>
            </a:r>
            <a:endParaRPr lang="en-US" altLang="ko-KR" sz="900" b="1" dirty="0"/>
          </a:p>
          <a:p>
            <a:r>
              <a:rPr lang="en-US" altLang="ko-KR" sz="900" dirty="0"/>
              <a:t>  2) </a:t>
            </a:r>
            <a:r>
              <a:rPr lang="ko-KR" altLang="en-US" sz="900" b="1" dirty="0"/>
              <a:t>취소 </a:t>
            </a:r>
            <a:r>
              <a:rPr lang="en-US" altLang="ko-KR" sz="900" b="1" dirty="0"/>
              <a:t>(cancel) :</a:t>
            </a:r>
            <a:r>
              <a:rPr lang="en-US" altLang="ko-KR" sz="900" dirty="0"/>
              <a:t> if clicks, move to the list page</a:t>
            </a:r>
            <a:endParaRPr lang="en-US" altLang="ko-KR" sz="9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81299596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212850" y="5206291"/>
              <a:ext cx="44323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8.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스마트 오더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5123891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660235"/>
              </p:ext>
            </p:extLst>
          </p:nvPr>
        </p:nvGraphicFramePr>
        <p:xfrm>
          <a:off x="7794170" y="725881"/>
          <a:ext cx="4397830" cy="3840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이용 가능 시설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97261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097791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역사명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392345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40518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매장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92390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72306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매장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427945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또는 매장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매장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8527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0369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후기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506463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30756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668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40645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930589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매장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79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CBAD30D-4516-A01E-8E41-A5C42E9ACCD8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90B8670-DCA9-ACC7-85A2-D2C1E74E07E5}"/>
              </a:ext>
            </a:extLst>
          </p:cNvPr>
          <p:cNvSpPr txBox="1"/>
          <p:nvPr/>
        </p:nvSpPr>
        <p:spPr>
          <a:xfrm>
            <a:off x="352424" y="133507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카테고리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ADA84CB-5864-1C68-8A45-2DBEAC4452DA}"/>
              </a:ext>
            </a:extLst>
          </p:cNvPr>
          <p:cNvSpPr/>
          <p:nvPr/>
        </p:nvSpPr>
        <p:spPr>
          <a:xfrm>
            <a:off x="1131159" y="137861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B865A960-BDD6-F6B8-6EBE-26B2B1F0F752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31D46519-9655-6F4F-3599-DD1ACFA9B499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262891F1-F8A3-C109-C50C-FBD3DA2949BB}"/>
              </a:ext>
            </a:extLst>
          </p:cNvPr>
          <p:cNvSpPr txBox="1"/>
          <p:nvPr/>
        </p:nvSpPr>
        <p:spPr>
          <a:xfrm>
            <a:off x="336150" y="617555"/>
            <a:ext cx="236438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매장 관리</a:t>
            </a:r>
            <a:endParaRPr lang="en-US" altLang="ko-KR" sz="900"/>
          </a:p>
        </p:txBody>
      </p:sp>
      <p:cxnSp>
        <p:nvCxnSpPr>
          <p:cNvPr id="17" name="직선 연결선 16">
            <a:extLst>
              <a:ext uri="{FF2B5EF4-FFF2-40B4-BE49-F238E27FC236}">
                <a16:creationId xmlns:a16="http://schemas.microsoft.com/office/drawing/2014/main" id="{CAF44714-1E16-2511-3C06-F0CA1078AB6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723EB519-9400-B3B8-6F01-6A7386771CF8}"/>
              </a:ext>
            </a:extLst>
          </p:cNvPr>
          <p:cNvGrpSpPr/>
          <p:nvPr/>
        </p:nvGrpSpPr>
        <p:grpSpPr>
          <a:xfrm rot="5400000">
            <a:off x="2608881" y="613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BF8D4712-DB7A-F88F-0C3C-83717336DA1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" name="Oval 593">
              <a:extLst>
                <a:ext uri="{FF2B5EF4-FFF2-40B4-BE49-F238E27FC236}">
                  <a16:creationId xmlns:a16="http://schemas.microsoft.com/office/drawing/2014/main" id="{A8241289-6CDA-5AB7-0E99-DE448FAC2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9F19271B-77EF-6FBD-3760-89CA45AC43A2}"/>
              </a:ext>
            </a:extLst>
          </p:cNvPr>
          <p:cNvGrpSpPr/>
          <p:nvPr/>
        </p:nvGrpSpPr>
        <p:grpSpPr>
          <a:xfrm rot="5400000">
            <a:off x="3281011" y="109560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7782DD16-F408-BC49-90A2-587B186EC74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" name="Oval 593">
              <a:extLst>
                <a:ext uri="{FF2B5EF4-FFF2-40B4-BE49-F238E27FC236}">
                  <a16:creationId xmlns:a16="http://schemas.microsoft.com/office/drawing/2014/main" id="{06CC2BD0-CEDF-5925-A6CD-F69A8F57C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6D1716E7-A65E-9D08-8349-11417622173A}"/>
              </a:ext>
            </a:extLst>
          </p:cNvPr>
          <p:cNvGrpSpPr/>
          <p:nvPr/>
        </p:nvGrpSpPr>
        <p:grpSpPr>
          <a:xfrm rot="5400000">
            <a:off x="7068173" y="14493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7BE02709-2D83-F7B5-1CEC-61CA603296F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C2864A7F-FAB8-60D2-EF9F-D325F5484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7B560D30-2845-3CC9-B250-5FA49629C28D}"/>
              </a:ext>
            </a:extLst>
          </p:cNvPr>
          <p:cNvSpPr/>
          <p:nvPr/>
        </p:nvSpPr>
        <p:spPr>
          <a:xfrm>
            <a:off x="3281625" y="48485"/>
            <a:ext cx="626863" cy="1040694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전체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음식점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카페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쇼핑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화장실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주차장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기타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8175A485-396F-D896-F775-2D51BBFE172D}"/>
              </a:ext>
            </a:extLst>
          </p:cNvPr>
          <p:cNvSpPr/>
          <p:nvPr/>
        </p:nvSpPr>
        <p:spPr>
          <a:xfrm>
            <a:off x="5983202" y="2220328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896BDE57-5C45-2A53-4F23-5C7FEFDC1414}"/>
              </a:ext>
            </a:extLst>
          </p:cNvPr>
          <p:cNvSpPr/>
          <p:nvPr/>
        </p:nvSpPr>
        <p:spPr>
          <a:xfrm>
            <a:off x="6537605" y="2220329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114" name="그룹 113">
            <a:extLst>
              <a:ext uri="{FF2B5EF4-FFF2-40B4-BE49-F238E27FC236}">
                <a16:creationId xmlns:a16="http://schemas.microsoft.com/office/drawing/2014/main" id="{25560D40-06EC-0B96-8E64-EB78DB2EE655}"/>
              </a:ext>
            </a:extLst>
          </p:cNvPr>
          <p:cNvGrpSpPr/>
          <p:nvPr/>
        </p:nvGrpSpPr>
        <p:grpSpPr>
          <a:xfrm rot="5400000">
            <a:off x="2132743" y="138518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5" name="이등변 삼각형 114">
              <a:extLst>
                <a:ext uri="{FF2B5EF4-FFF2-40B4-BE49-F238E27FC236}">
                  <a16:creationId xmlns:a16="http://schemas.microsoft.com/office/drawing/2014/main" id="{303F369A-AD11-7DBB-BB8B-8127F77D98B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6" name="Oval 593">
              <a:extLst>
                <a:ext uri="{FF2B5EF4-FFF2-40B4-BE49-F238E27FC236}">
                  <a16:creationId xmlns:a16="http://schemas.microsoft.com/office/drawing/2014/main" id="{24F76BE3-E41C-088B-862D-A891CC0F0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36" name="TextBox 135">
            <a:extLst>
              <a:ext uri="{FF2B5EF4-FFF2-40B4-BE49-F238E27FC236}">
                <a16:creationId xmlns:a16="http://schemas.microsoft.com/office/drawing/2014/main" id="{81EFB676-5A8C-1B9D-731A-0826A5E16C8D}"/>
              </a:ext>
            </a:extLst>
          </p:cNvPr>
          <p:cNvSpPr txBox="1"/>
          <p:nvPr/>
        </p:nvSpPr>
        <p:spPr>
          <a:xfrm>
            <a:off x="7832269" y="4604461"/>
            <a:ext cx="4234582" cy="1519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카테고리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스마트오더카테고리그룹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코드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  <a:endParaRPr lang="ko-KR" altLang="en-US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3C45B2EC-580D-7011-7E71-32346AD63540}"/>
              </a:ext>
            </a:extLst>
          </p:cNvPr>
          <p:cNvSpPr/>
          <p:nvPr/>
        </p:nvSpPr>
        <p:spPr>
          <a:xfrm>
            <a:off x="1129690" y="109328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38" name="사각형: 둥근 모서리 137">
            <a:extLst>
              <a:ext uri="{FF2B5EF4-FFF2-40B4-BE49-F238E27FC236}">
                <a16:creationId xmlns:a16="http://schemas.microsoft.com/office/drawing/2014/main" id="{F87314B8-0B2B-C874-2B4D-77715A1C8670}"/>
              </a:ext>
            </a:extLst>
          </p:cNvPr>
          <p:cNvSpPr/>
          <p:nvPr/>
        </p:nvSpPr>
        <p:spPr>
          <a:xfrm>
            <a:off x="2215612" y="109349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cxnSp>
        <p:nvCxnSpPr>
          <p:cNvPr id="47" name="직선 화살표 연결선 46">
            <a:extLst>
              <a:ext uri="{FF2B5EF4-FFF2-40B4-BE49-F238E27FC236}">
                <a16:creationId xmlns:a16="http://schemas.microsoft.com/office/drawing/2014/main" id="{E846B3E9-8BD4-1F22-A839-D0DFA6FE060F}"/>
              </a:ext>
            </a:extLst>
          </p:cNvPr>
          <p:cNvCxnSpPr>
            <a:cxnSpLocks/>
            <a:endCxn id="46" idx="1"/>
          </p:cNvCxnSpPr>
          <p:nvPr/>
        </p:nvCxnSpPr>
        <p:spPr>
          <a:xfrm flipV="1">
            <a:off x="2031998" y="568832"/>
            <a:ext cx="1249627" cy="8023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49" name="TextBox 148">
            <a:extLst>
              <a:ext uri="{FF2B5EF4-FFF2-40B4-BE49-F238E27FC236}">
                <a16:creationId xmlns:a16="http://schemas.microsoft.com/office/drawing/2014/main" id="{29CCC8E6-9292-540F-A022-FB13D71530BB}"/>
              </a:ext>
            </a:extLst>
          </p:cNvPr>
          <p:cNvSpPr txBox="1"/>
          <p:nvPr/>
        </p:nvSpPr>
        <p:spPr>
          <a:xfrm>
            <a:off x="4131956" y="105651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역사명</a:t>
            </a:r>
            <a:endParaRPr lang="en-US" altLang="ko-KR" sz="900"/>
          </a:p>
        </p:txBody>
      </p:sp>
      <p:grpSp>
        <p:nvGrpSpPr>
          <p:cNvPr id="150" name="그룹 149">
            <a:extLst>
              <a:ext uri="{FF2B5EF4-FFF2-40B4-BE49-F238E27FC236}">
                <a16:creationId xmlns:a16="http://schemas.microsoft.com/office/drawing/2014/main" id="{9F296EFD-330C-1016-788B-7323C61A3BF9}"/>
              </a:ext>
            </a:extLst>
          </p:cNvPr>
          <p:cNvGrpSpPr/>
          <p:nvPr/>
        </p:nvGrpSpPr>
        <p:grpSpPr>
          <a:xfrm rot="5400000">
            <a:off x="6805004" y="10825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1" name="이등변 삼각형 150">
              <a:extLst>
                <a:ext uri="{FF2B5EF4-FFF2-40B4-BE49-F238E27FC236}">
                  <a16:creationId xmlns:a16="http://schemas.microsoft.com/office/drawing/2014/main" id="{7F0B1309-B939-14D4-8C3D-E893FF7CC55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2" name="Oval 593">
              <a:extLst>
                <a:ext uri="{FF2B5EF4-FFF2-40B4-BE49-F238E27FC236}">
                  <a16:creationId xmlns:a16="http://schemas.microsoft.com/office/drawing/2014/main" id="{2961DE32-F342-4DD8-0238-60F6EE8EC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16CBE586-ED5E-3E0E-7F8A-7BD3503FBE24}"/>
              </a:ext>
            </a:extLst>
          </p:cNvPr>
          <p:cNvSpPr/>
          <p:nvPr/>
        </p:nvSpPr>
        <p:spPr>
          <a:xfrm>
            <a:off x="4661572" y="109463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54" name="사각형: 둥근 모서리 153">
            <a:extLst>
              <a:ext uri="{FF2B5EF4-FFF2-40B4-BE49-F238E27FC236}">
                <a16:creationId xmlns:a16="http://schemas.microsoft.com/office/drawing/2014/main" id="{A208EC78-DF10-0253-F6CF-C4480CF9B163}"/>
              </a:ext>
            </a:extLst>
          </p:cNvPr>
          <p:cNvSpPr/>
          <p:nvPr/>
        </p:nvSpPr>
        <p:spPr>
          <a:xfrm>
            <a:off x="5747494" y="109484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graphicFrame>
        <p:nvGraphicFramePr>
          <p:cNvPr id="156" name="표 15">
            <a:extLst>
              <a:ext uri="{FF2B5EF4-FFF2-40B4-BE49-F238E27FC236}">
                <a16:creationId xmlns:a16="http://schemas.microsoft.com/office/drawing/2014/main" id="{AC20091D-805F-63C3-A0DB-64EB5019C0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9413175"/>
              </p:ext>
            </p:extLst>
          </p:nvPr>
        </p:nvGraphicFramePr>
        <p:xfrm>
          <a:off x="409823" y="2511492"/>
          <a:ext cx="5101244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47402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1170305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28993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1019493">
                  <a:extLst>
                    <a:ext uri="{9D8B030D-6E8A-4147-A177-3AD203B41FA5}">
                      <a16:colId xmlns:a16="http://schemas.microsoft.com/office/drawing/2014/main" val="949859561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546953">
                  <a:extLst>
                    <a:ext uri="{9D8B030D-6E8A-4147-A177-3AD203B41FA5}">
                      <a16:colId xmlns:a16="http://schemas.microsoft.com/office/drawing/2014/main" val="65918625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업종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용도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영업 시간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역사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SS_MD01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패스트푸드점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매일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04:30~01:00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음식점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파리크라상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SS_FC01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디저트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매일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09:00~22:00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음식점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57" name="사각형: 둥근 모서리 156">
            <a:extLst>
              <a:ext uri="{FF2B5EF4-FFF2-40B4-BE49-F238E27FC236}">
                <a16:creationId xmlns:a16="http://schemas.microsoft.com/office/drawing/2014/main" id="{A7ABCFB9-DA6B-0B42-FEC5-8D20D94D2D56}"/>
              </a:ext>
            </a:extLst>
          </p:cNvPr>
          <p:cNvSpPr/>
          <p:nvPr/>
        </p:nvSpPr>
        <p:spPr>
          <a:xfrm>
            <a:off x="456697" y="258315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사각형: 둥근 모서리 157">
            <a:extLst>
              <a:ext uri="{FF2B5EF4-FFF2-40B4-BE49-F238E27FC236}">
                <a16:creationId xmlns:a16="http://schemas.microsoft.com/office/drawing/2014/main" id="{FB3F9D27-1B1E-7EF9-DEF8-059D8162E5AC}"/>
              </a:ext>
            </a:extLst>
          </p:cNvPr>
          <p:cNvSpPr/>
          <p:nvPr/>
        </p:nvSpPr>
        <p:spPr>
          <a:xfrm>
            <a:off x="456697" y="286463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030BE6F5-8A22-BAA9-51C3-9B3663C1BC34}"/>
              </a:ext>
            </a:extLst>
          </p:cNvPr>
          <p:cNvSpPr/>
          <p:nvPr/>
        </p:nvSpPr>
        <p:spPr>
          <a:xfrm>
            <a:off x="456697" y="313638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2ACFFC2E-F66C-AEAE-32FD-B1E1F8F1C348}"/>
              </a:ext>
            </a:extLst>
          </p:cNvPr>
          <p:cNvSpPr txBox="1"/>
          <p:nvPr/>
        </p:nvSpPr>
        <p:spPr>
          <a:xfrm>
            <a:off x="313827" y="2238047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매장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61" name="그룹 160">
            <a:extLst>
              <a:ext uri="{FF2B5EF4-FFF2-40B4-BE49-F238E27FC236}">
                <a16:creationId xmlns:a16="http://schemas.microsoft.com/office/drawing/2014/main" id="{F57188C0-B0D0-F946-84BA-63961424AF5A}"/>
              </a:ext>
            </a:extLst>
          </p:cNvPr>
          <p:cNvGrpSpPr/>
          <p:nvPr/>
        </p:nvGrpSpPr>
        <p:grpSpPr>
          <a:xfrm>
            <a:off x="189767" y="2554067"/>
            <a:ext cx="278496" cy="200053"/>
            <a:chOff x="1014019" y="2643309"/>
            <a:chExt cx="278496" cy="200053"/>
          </a:xfrm>
        </p:grpSpPr>
        <p:sp>
          <p:nvSpPr>
            <p:cNvPr id="162" name="이등변 삼각형 161">
              <a:extLst>
                <a:ext uri="{FF2B5EF4-FFF2-40B4-BE49-F238E27FC236}">
                  <a16:creationId xmlns:a16="http://schemas.microsoft.com/office/drawing/2014/main" id="{E100989E-B357-0EEF-67E6-F1612173758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3" name="그룹 162">
              <a:extLst>
                <a:ext uri="{FF2B5EF4-FFF2-40B4-BE49-F238E27FC236}">
                  <a16:creationId xmlns:a16="http://schemas.microsoft.com/office/drawing/2014/main" id="{1B03F8A0-28D3-1A2B-36D1-E6181492747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4" name="Oval 593">
                <a:extLst>
                  <a:ext uri="{FF2B5EF4-FFF2-40B4-BE49-F238E27FC236}">
                    <a16:creationId xmlns:a16="http://schemas.microsoft.com/office/drawing/2014/main" id="{9C585610-7002-A8B0-D410-62932C41B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5" name="TextBox 14">
                <a:extLst>
                  <a:ext uri="{FF2B5EF4-FFF2-40B4-BE49-F238E27FC236}">
                    <a16:creationId xmlns:a16="http://schemas.microsoft.com/office/drawing/2014/main" id="{B1BB7514-B7FB-E189-0CBD-517AF628B5A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05ADBBFC-BE6C-02C1-453A-A9883C3434D2}"/>
              </a:ext>
            </a:extLst>
          </p:cNvPr>
          <p:cNvGrpSpPr/>
          <p:nvPr/>
        </p:nvGrpSpPr>
        <p:grpSpPr>
          <a:xfrm>
            <a:off x="189767" y="2824831"/>
            <a:ext cx="278496" cy="200053"/>
            <a:chOff x="1014019" y="2643309"/>
            <a:chExt cx="278496" cy="200053"/>
          </a:xfrm>
        </p:grpSpPr>
        <p:sp>
          <p:nvSpPr>
            <p:cNvPr id="167" name="이등변 삼각형 166">
              <a:extLst>
                <a:ext uri="{FF2B5EF4-FFF2-40B4-BE49-F238E27FC236}">
                  <a16:creationId xmlns:a16="http://schemas.microsoft.com/office/drawing/2014/main" id="{93681CBE-13AA-1488-9C44-E2E814B5F3F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8" name="그룹 167">
              <a:extLst>
                <a:ext uri="{FF2B5EF4-FFF2-40B4-BE49-F238E27FC236}">
                  <a16:creationId xmlns:a16="http://schemas.microsoft.com/office/drawing/2014/main" id="{34C9CE4C-E00A-CE03-4E65-B674EB890EC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9" name="Oval 593">
                <a:extLst>
                  <a:ext uri="{FF2B5EF4-FFF2-40B4-BE49-F238E27FC236}">
                    <a16:creationId xmlns:a16="http://schemas.microsoft.com/office/drawing/2014/main" id="{28EEBD25-3484-46B5-B47C-A5C9F5D32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0" name="TextBox 14">
                <a:extLst>
                  <a:ext uri="{FF2B5EF4-FFF2-40B4-BE49-F238E27FC236}">
                    <a16:creationId xmlns:a16="http://schemas.microsoft.com/office/drawing/2014/main" id="{F1E7717C-77E5-C831-BC6C-289AEB33399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71" name="그룹 170">
            <a:extLst>
              <a:ext uri="{FF2B5EF4-FFF2-40B4-BE49-F238E27FC236}">
                <a16:creationId xmlns:a16="http://schemas.microsoft.com/office/drawing/2014/main" id="{1ECD07B4-4442-A269-7D4E-C9291C0B3C1C}"/>
              </a:ext>
            </a:extLst>
          </p:cNvPr>
          <p:cNvGrpSpPr/>
          <p:nvPr/>
        </p:nvGrpSpPr>
        <p:grpSpPr>
          <a:xfrm>
            <a:off x="3126717" y="2301877"/>
            <a:ext cx="244417" cy="258694"/>
            <a:chOff x="1098607" y="3056422"/>
            <a:chExt cx="244417" cy="258694"/>
          </a:xfrm>
        </p:grpSpPr>
        <p:sp>
          <p:nvSpPr>
            <p:cNvPr id="172" name="이등변 삼각형 171">
              <a:extLst>
                <a:ext uri="{FF2B5EF4-FFF2-40B4-BE49-F238E27FC236}">
                  <a16:creationId xmlns:a16="http://schemas.microsoft.com/office/drawing/2014/main" id="{0F5C198A-4885-8737-C08F-E25E1827F62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3" name="그룹 172">
              <a:extLst>
                <a:ext uri="{FF2B5EF4-FFF2-40B4-BE49-F238E27FC236}">
                  <a16:creationId xmlns:a16="http://schemas.microsoft.com/office/drawing/2014/main" id="{6F63DD25-3B54-E50F-78EC-178A6CD0D81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4" name="Oval 593">
                <a:extLst>
                  <a:ext uri="{FF2B5EF4-FFF2-40B4-BE49-F238E27FC236}">
                    <a16:creationId xmlns:a16="http://schemas.microsoft.com/office/drawing/2014/main" id="{ACC59819-E695-B802-326F-C5D705C94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5" name="TextBox 14">
                <a:extLst>
                  <a:ext uri="{FF2B5EF4-FFF2-40B4-BE49-F238E27FC236}">
                    <a16:creationId xmlns:a16="http://schemas.microsoft.com/office/drawing/2014/main" id="{EF2372E6-6918-EBE9-AFE5-AD9239D9A37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76" name="그림 175">
            <a:extLst>
              <a:ext uri="{FF2B5EF4-FFF2-40B4-BE49-F238E27FC236}">
                <a16:creationId xmlns:a16="http://schemas.microsoft.com/office/drawing/2014/main" id="{D78B0664-62A6-BF28-3791-3EAD640D1CA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126717" y="3528356"/>
            <a:ext cx="765615" cy="288135"/>
          </a:xfrm>
          <a:prstGeom prst="rect">
            <a:avLst/>
          </a:prstGeom>
        </p:spPr>
      </p:pic>
      <p:grpSp>
        <p:nvGrpSpPr>
          <p:cNvPr id="177" name="그룹 176">
            <a:extLst>
              <a:ext uri="{FF2B5EF4-FFF2-40B4-BE49-F238E27FC236}">
                <a16:creationId xmlns:a16="http://schemas.microsoft.com/office/drawing/2014/main" id="{1ECEE09E-E753-7DC7-0A30-BB925F3B5B12}"/>
              </a:ext>
            </a:extLst>
          </p:cNvPr>
          <p:cNvGrpSpPr/>
          <p:nvPr/>
        </p:nvGrpSpPr>
        <p:grpSpPr>
          <a:xfrm rot="5400000">
            <a:off x="1569878" y="222561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8" name="이등변 삼각형 177">
              <a:extLst>
                <a:ext uri="{FF2B5EF4-FFF2-40B4-BE49-F238E27FC236}">
                  <a16:creationId xmlns:a16="http://schemas.microsoft.com/office/drawing/2014/main" id="{488E5D72-C23B-62EE-C4C5-9AEABF88F68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9" name="Oval 593">
              <a:extLst>
                <a:ext uri="{FF2B5EF4-FFF2-40B4-BE49-F238E27FC236}">
                  <a16:creationId xmlns:a16="http://schemas.microsoft.com/office/drawing/2014/main" id="{CCE075D6-96BC-0E21-E92D-8E81CDA75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80" name="직사각형 179">
            <a:extLst>
              <a:ext uri="{FF2B5EF4-FFF2-40B4-BE49-F238E27FC236}">
                <a16:creationId xmlns:a16="http://schemas.microsoft.com/office/drawing/2014/main" id="{BE3821BA-0C7E-D77E-22C7-26E777AA9B06}"/>
              </a:ext>
            </a:extLst>
          </p:cNvPr>
          <p:cNvSpPr/>
          <p:nvPr/>
        </p:nvSpPr>
        <p:spPr>
          <a:xfrm>
            <a:off x="688320" y="2793404"/>
            <a:ext cx="1769130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A8066B68-6A55-0B8E-61E6-13143CECDE90}"/>
              </a:ext>
            </a:extLst>
          </p:cNvPr>
          <p:cNvGrpSpPr/>
          <p:nvPr/>
        </p:nvGrpSpPr>
        <p:grpSpPr>
          <a:xfrm>
            <a:off x="5730402" y="2220328"/>
            <a:ext cx="278496" cy="200053"/>
            <a:chOff x="1014019" y="2643309"/>
            <a:chExt cx="278496" cy="200053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2E939658-3325-0321-6C1A-6C39488221D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4A10A4D-2DA5-C9E9-D88D-11440014291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869AC08-786D-67B2-5E62-DB2A8D423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3C0732B2-D079-3FCE-666B-867D3AF9556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73540A76-C0E8-D07D-C581-B9DD276C82D3}"/>
              </a:ext>
            </a:extLst>
          </p:cNvPr>
          <p:cNvSpPr/>
          <p:nvPr/>
        </p:nvSpPr>
        <p:spPr>
          <a:xfrm>
            <a:off x="6183368" y="1910635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87" name="그래픽 186" descr="다운로드 윤곽선">
            <a:extLst>
              <a:ext uri="{FF2B5EF4-FFF2-40B4-BE49-F238E27FC236}">
                <a16:creationId xmlns:a16="http://schemas.microsoft.com/office/drawing/2014/main" id="{46DA8681-5338-AFFC-4994-C7A9061A77BE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218860" y="1923598"/>
            <a:ext cx="204905" cy="204905"/>
          </a:xfrm>
          <a:prstGeom prst="rect">
            <a:avLst/>
          </a:prstGeom>
        </p:spPr>
      </p:pic>
      <p:grpSp>
        <p:nvGrpSpPr>
          <p:cNvPr id="188" name="그룹 187">
            <a:extLst>
              <a:ext uri="{FF2B5EF4-FFF2-40B4-BE49-F238E27FC236}">
                <a16:creationId xmlns:a16="http://schemas.microsoft.com/office/drawing/2014/main" id="{0B9A1080-72DE-CA18-E496-189F8B627EE0}"/>
              </a:ext>
            </a:extLst>
          </p:cNvPr>
          <p:cNvGrpSpPr/>
          <p:nvPr/>
        </p:nvGrpSpPr>
        <p:grpSpPr>
          <a:xfrm>
            <a:off x="5920541" y="1931888"/>
            <a:ext cx="278496" cy="200053"/>
            <a:chOff x="1014019" y="2643309"/>
            <a:chExt cx="278496" cy="200053"/>
          </a:xfrm>
        </p:grpSpPr>
        <p:sp>
          <p:nvSpPr>
            <p:cNvPr id="189" name="이등변 삼각형 188">
              <a:extLst>
                <a:ext uri="{FF2B5EF4-FFF2-40B4-BE49-F238E27FC236}">
                  <a16:creationId xmlns:a16="http://schemas.microsoft.com/office/drawing/2014/main" id="{7442A15A-ADBA-975E-775E-AD11226B3F1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0" name="그룹 189">
              <a:extLst>
                <a:ext uri="{FF2B5EF4-FFF2-40B4-BE49-F238E27FC236}">
                  <a16:creationId xmlns:a16="http://schemas.microsoft.com/office/drawing/2014/main" id="{F2722998-76BC-8D9D-FFEE-F739C72A44A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91" name="Oval 593">
                <a:extLst>
                  <a:ext uri="{FF2B5EF4-FFF2-40B4-BE49-F238E27FC236}">
                    <a16:creationId xmlns:a16="http://schemas.microsoft.com/office/drawing/2014/main" id="{CD727D3B-8D0D-13E8-77AF-C7C0F9010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2" name="TextBox 14">
                <a:extLst>
                  <a:ext uri="{FF2B5EF4-FFF2-40B4-BE49-F238E27FC236}">
                    <a16:creationId xmlns:a16="http://schemas.microsoft.com/office/drawing/2014/main" id="{0582C76B-218F-1620-8E75-BF8C4D28F88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DC68E254-0ADF-5DB3-24DB-A14FA0EE2A86}"/>
              </a:ext>
            </a:extLst>
          </p:cNvPr>
          <p:cNvGrpSpPr/>
          <p:nvPr/>
        </p:nvGrpSpPr>
        <p:grpSpPr>
          <a:xfrm>
            <a:off x="1716619" y="2589927"/>
            <a:ext cx="244417" cy="258694"/>
            <a:chOff x="1098607" y="3056422"/>
            <a:chExt cx="244417" cy="258694"/>
          </a:xfrm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AF3B5AA1-8F23-C157-4C58-3D82398BC95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1EE03DAA-C951-E5E0-E844-026B3BCC998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6" name="Oval 593">
                <a:extLst>
                  <a:ext uri="{FF2B5EF4-FFF2-40B4-BE49-F238E27FC236}">
                    <a16:creationId xmlns:a16="http://schemas.microsoft.com/office/drawing/2014/main" id="{6798C230-77F7-B561-6FD7-5D485C7C7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7" name="TextBox 14">
                <a:extLst>
                  <a:ext uri="{FF2B5EF4-FFF2-40B4-BE49-F238E27FC236}">
                    <a16:creationId xmlns:a16="http://schemas.microsoft.com/office/drawing/2014/main" id="{F1E0AA16-482D-BE95-496B-0CD55AD84FA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8" name="그룹 197">
            <a:extLst>
              <a:ext uri="{FF2B5EF4-FFF2-40B4-BE49-F238E27FC236}">
                <a16:creationId xmlns:a16="http://schemas.microsoft.com/office/drawing/2014/main" id="{44CB9D52-C1C6-7B53-B798-5E237DE343D8}"/>
              </a:ext>
            </a:extLst>
          </p:cNvPr>
          <p:cNvGrpSpPr/>
          <p:nvPr/>
        </p:nvGrpSpPr>
        <p:grpSpPr>
          <a:xfrm rot="5400000">
            <a:off x="6986689" y="2194577"/>
            <a:ext cx="238526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9" name="이등변 삼각형 198">
              <a:extLst>
                <a:ext uri="{FF2B5EF4-FFF2-40B4-BE49-F238E27FC236}">
                  <a16:creationId xmlns:a16="http://schemas.microsoft.com/office/drawing/2014/main" id="{DFE8C89D-FC86-E0B2-D74E-C04327396C7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0" name="Oval 593">
              <a:extLst>
                <a:ext uri="{FF2B5EF4-FFF2-40B4-BE49-F238E27FC236}">
                  <a16:creationId xmlns:a16="http://schemas.microsoft.com/office/drawing/2014/main" id="{F7479CDB-7A85-9BF7-7D94-29BE25228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grpSp>
        <p:nvGrpSpPr>
          <p:cNvPr id="201" name="그룹 200">
            <a:extLst>
              <a:ext uri="{FF2B5EF4-FFF2-40B4-BE49-F238E27FC236}">
                <a16:creationId xmlns:a16="http://schemas.microsoft.com/office/drawing/2014/main" id="{A43535BA-9FE2-F6D0-88E4-79C21B44BC5F}"/>
              </a:ext>
            </a:extLst>
          </p:cNvPr>
          <p:cNvGrpSpPr/>
          <p:nvPr/>
        </p:nvGrpSpPr>
        <p:grpSpPr>
          <a:xfrm>
            <a:off x="2882435" y="3577621"/>
            <a:ext cx="278496" cy="200053"/>
            <a:chOff x="1014019" y="2643309"/>
            <a:chExt cx="278496" cy="200053"/>
          </a:xfrm>
        </p:grpSpPr>
        <p:sp>
          <p:nvSpPr>
            <p:cNvPr id="202" name="이등변 삼각형 201">
              <a:extLst>
                <a:ext uri="{FF2B5EF4-FFF2-40B4-BE49-F238E27FC236}">
                  <a16:creationId xmlns:a16="http://schemas.microsoft.com/office/drawing/2014/main" id="{E3A74F4E-8BC8-8F35-5E3B-3C65AC442CF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3" name="그룹 202">
              <a:extLst>
                <a:ext uri="{FF2B5EF4-FFF2-40B4-BE49-F238E27FC236}">
                  <a16:creationId xmlns:a16="http://schemas.microsoft.com/office/drawing/2014/main" id="{7A9BA9E9-FDF0-2861-A5CC-7201AA349FA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04" name="Oval 593">
                <a:extLst>
                  <a:ext uri="{FF2B5EF4-FFF2-40B4-BE49-F238E27FC236}">
                    <a16:creationId xmlns:a16="http://schemas.microsoft.com/office/drawing/2014/main" id="{95D0BFBD-D3DD-2FC3-05FD-074E4F27E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5" name="TextBox 14">
                <a:extLst>
                  <a:ext uri="{FF2B5EF4-FFF2-40B4-BE49-F238E27FC236}">
                    <a16:creationId xmlns:a16="http://schemas.microsoft.com/office/drawing/2014/main" id="{435AE75E-2CD8-A693-46BD-B5F35602517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6681C4D6-EC7D-4274-BFC9-EA6C6D4A5952}"/>
              </a:ext>
            </a:extLst>
          </p:cNvPr>
          <p:cNvSpPr txBox="1"/>
          <p:nvPr/>
        </p:nvSpPr>
        <p:spPr>
          <a:xfrm>
            <a:off x="7917994" y="6260286"/>
            <a:ext cx="35528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</a:rPr>
              <a:t>화장실</a:t>
            </a:r>
            <a:r>
              <a:rPr lang="en-US" altLang="ko-KR" sz="900" b="1">
                <a:solidFill>
                  <a:schemeClr val="accent4">
                    <a:lumMod val="75000"/>
                  </a:schemeClr>
                </a:solidFill>
              </a:rPr>
              <a:t>, 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</a:rPr>
              <a:t>주차장 등 기타 시설도 일단 </a:t>
            </a:r>
            <a:r>
              <a:rPr lang="en-US" altLang="ko-KR" sz="900" b="1">
                <a:solidFill>
                  <a:schemeClr val="accent4">
                    <a:lumMod val="75000"/>
                  </a:schemeClr>
                </a:solidFill>
              </a:rPr>
              <a:t>‘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</a:rPr>
              <a:t>매장</a:t>
            </a:r>
            <a:r>
              <a:rPr lang="en-US" altLang="ko-KR" sz="900" b="1">
                <a:solidFill>
                  <a:schemeClr val="accent4">
                    <a:lumMod val="75000"/>
                  </a:schemeClr>
                </a:solidFill>
              </a:rPr>
              <a:t>’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</a:rPr>
              <a:t>에 포함해서 표현</a:t>
            </a: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7DB47C5D-6589-7FDB-96CB-7B94BC864F52}"/>
              </a:ext>
            </a:extLst>
          </p:cNvPr>
          <p:cNvSpPr/>
          <p:nvPr/>
        </p:nvSpPr>
        <p:spPr>
          <a:xfrm>
            <a:off x="4158791" y="523114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50199F9-AD96-0C6F-0284-857000765F38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223591" y="553426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831EA79-38BC-92CD-BAF1-F9142DCDDBC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709084" y="618861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7A1EA56-ED5B-E7A9-41BD-A0F6E3FB7317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838264" y="618862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Close Button">
            <a:extLst>
              <a:ext uri="{FF2B5EF4-FFF2-40B4-BE49-F238E27FC236}">
                <a16:creationId xmlns:a16="http://schemas.microsoft.com/office/drawing/2014/main" id="{ABFC601F-765B-C81D-ABB0-F5BA06CCC947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188505" y="531045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89575EA-53C7-BC13-66CB-A32BC452CD16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259140" y="568322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8CAC1F6-741B-FAE3-FAD9-FAEDCA7FABA4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158791" y="524958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BAF3FE99-BE38-4BD0-C0BB-61FCC5C1E584}"/>
              </a:ext>
            </a:extLst>
          </p:cNvPr>
          <p:cNvGrpSpPr/>
          <p:nvPr/>
        </p:nvGrpSpPr>
        <p:grpSpPr>
          <a:xfrm>
            <a:off x="4211683" y="4989968"/>
            <a:ext cx="373832" cy="307775"/>
            <a:chOff x="1098607" y="3056422"/>
            <a:chExt cx="244417" cy="307775"/>
          </a:xfrm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A8EFCCDD-A030-5BE6-88B3-AD6993AA5A5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" name="그룹 31">
              <a:extLst>
                <a:ext uri="{FF2B5EF4-FFF2-40B4-BE49-F238E27FC236}">
                  <a16:creationId xmlns:a16="http://schemas.microsoft.com/office/drawing/2014/main" id="{52405645-1A5A-7413-FDC9-E663AB40BFF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33" name="Oval 593">
                <a:extLst>
                  <a:ext uri="{FF2B5EF4-FFF2-40B4-BE49-F238E27FC236}">
                    <a16:creationId xmlns:a16="http://schemas.microsoft.com/office/drawing/2014/main" id="{7275C16B-C2F4-F0A0-FB53-6A095A276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4" name="TextBox 14">
                <a:extLst>
                  <a:ext uri="{FF2B5EF4-FFF2-40B4-BE49-F238E27FC236}">
                    <a16:creationId xmlns:a16="http://schemas.microsoft.com/office/drawing/2014/main" id="{07EE588D-4F1D-BD5A-DEC8-0656B9E511E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1" name="TextBox 100"/>
          <p:cNvSpPr txBox="1"/>
          <p:nvPr/>
        </p:nvSpPr>
        <p:spPr>
          <a:xfrm>
            <a:off x="7945802" y="1049007"/>
            <a:ext cx="3633537" cy="6463308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스마트 오더 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매장 관리 </a:t>
            </a:r>
            <a:r>
              <a:rPr lang="en-US" altLang="ko-KR" sz="900" dirty="0" smtClean="0"/>
              <a:t>(store management)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2.Search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매장 이름 </a:t>
            </a:r>
            <a:r>
              <a:rPr lang="en-US" altLang="ko-KR" sz="900" dirty="0" smtClean="0"/>
              <a:t>: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1</a:t>
            </a:r>
            <a:r>
              <a:rPr lang="en-US" altLang="ko-KR" sz="900" baseline="30000" dirty="0" smtClean="0"/>
              <a:t>st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 : {</a:t>
            </a:r>
            <a:r>
              <a:rPr lang="en-US" altLang="ko-KR" sz="900" dirty="0" err="1" smtClean="0"/>
              <a:t>mall_name</a:t>
            </a:r>
            <a:r>
              <a:rPr lang="en-US" altLang="ko-KR" sz="900" dirty="0" smtClean="0"/>
              <a:t>} 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2</a:t>
            </a:r>
            <a:r>
              <a:rPr lang="en-US" altLang="ko-KR" sz="900" baseline="30000" dirty="0" smtClean="0"/>
              <a:t>nd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mall_code</a:t>
            </a:r>
            <a:r>
              <a:rPr lang="en-US" altLang="ko-KR" sz="900" dirty="0" smtClean="0"/>
              <a:t>} 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역사명 </a:t>
            </a:r>
            <a:r>
              <a:rPr lang="en-US" altLang="ko-KR" sz="900" dirty="0" smtClean="0"/>
              <a:t>:</a:t>
            </a:r>
            <a:endParaRPr lang="en-US" altLang="ko-KR" sz="900" dirty="0"/>
          </a:p>
          <a:p>
            <a:r>
              <a:rPr lang="en-US" altLang="ko-KR" sz="900" dirty="0"/>
              <a:t>    a) 1</a:t>
            </a:r>
            <a:r>
              <a:rPr lang="en-US" altLang="ko-KR" sz="900" baseline="30000" dirty="0"/>
              <a:t>st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 : {</a:t>
            </a:r>
            <a:r>
              <a:rPr lang="en-US" altLang="ko-KR" sz="900" dirty="0" err="1"/>
              <a:t>st_station.station_name</a:t>
            </a:r>
            <a:r>
              <a:rPr lang="en-US" altLang="ko-KR" sz="900" dirty="0"/>
              <a:t>} LIKE</a:t>
            </a:r>
          </a:p>
          <a:p>
            <a:r>
              <a:rPr lang="en-US" altLang="ko-KR" sz="900" dirty="0"/>
              <a:t>    b) 2</a:t>
            </a:r>
            <a:r>
              <a:rPr lang="en-US" altLang="ko-KR" sz="900" baseline="30000" dirty="0"/>
              <a:t>nd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 : {</a:t>
            </a:r>
            <a:r>
              <a:rPr lang="en-US" altLang="ko-KR" sz="900" dirty="0" err="1"/>
              <a:t>station_code</a:t>
            </a:r>
            <a:r>
              <a:rPr lang="en-US" altLang="ko-KR" sz="900" dirty="0"/>
              <a:t>} LIKE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카테고리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store_category_code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options: </a:t>
            </a:r>
            <a:r>
              <a:rPr lang="ko-KR" altLang="en-US" sz="900" dirty="0" smtClean="0"/>
              <a:t>선택</a:t>
            </a:r>
            <a:r>
              <a:rPr lang="en-US" altLang="ko-KR" sz="900" dirty="0" smtClean="0"/>
              <a:t>(select), SO codes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3.Grid</a:t>
            </a:r>
            <a:endParaRPr lang="en-US" altLang="ko-KR" sz="900" dirty="0"/>
          </a:p>
          <a:p>
            <a:r>
              <a:rPr lang="en-US" altLang="ko-KR" sz="900" dirty="0"/>
              <a:t>  1) logic</a:t>
            </a:r>
          </a:p>
          <a:p>
            <a:r>
              <a:rPr lang="en-US" altLang="ko-KR" sz="900" dirty="0"/>
              <a:t>     - DB: </a:t>
            </a:r>
            <a:r>
              <a:rPr lang="en-US" altLang="ko-KR" sz="900" dirty="0" err="1"/>
              <a:t>st_mall</a:t>
            </a:r>
            <a:endParaRPr lang="en-US" altLang="ko-KR" sz="900" dirty="0"/>
          </a:p>
          <a:p>
            <a:r>
              <a:rPr lang="en-US" altLang="ko-KR" sz="900" dirty="0"/>
              <a:t>     - conditions: </a:t>
            </a:r>
            <a:r>
              <a:rPr lang="en-US" altLang="ko-KR" sz="900" b="1" dirty="0" err="1"/>
              <a:t>mall_type</a:t>
            </a:r>
            <a:r>
              <a:rPr lang="en-US" altLang="ko-KR" sz="900" b="1" dirty="0"/>
              <a:t> = </a:t>
            </a:r>
            <a:r>
              <a:rPr lang="en-US" altLang="ko-KR" sz="900" b="1" dirty="0" smtClean="0"/>
              <a:t>‘store’</a:t>
            </a:r>
            <a:endParaRPr lang="en-US" altLang="ko-KR" sz="900" b="1" dirty="0"/>
          </a:p>
          <a:p>
            <a:r>
              <a:rPr lang="en-US" altLang="ko-KR" sz="900" b="1" dirty="0"/>
              <a:t>    </a:t>
            </a:r>
            <a:r>
              <a:rPr lang="en-US" altLang="ko-KR" sz="900" dirty="0"/>
              <a:t> - sort: </a:t>
            </a:r>
            <a:r>
              <a:rPr lang="en-US" altLang="ko-KR" sz="900" dirty="0" err="1"/>
              <a:t>mall_name</a:t>
            </a:r>
            <a:r>
              <a:rPr lang="en-US" altLang="ko-KR" sz="900" dirty="0"/>
              <a:t> ASC</a:t>
            </a:r>
          </a:p>
          <a:p>
            <a:r>
              <a:rPr lang="en-US" altLang="ko-KR" sz="900" dirty="0"/>
              <a:t>  2) grid columns</a:t>
            </a:r>
            <a:br>
              <a:rPr lang="en-US" altLang="ko-KR" sz="900" dirty="0"/>
            </a:br>
            <a:r>
              <a:rPr lang="en-US" altLang="ko-KR" sz="900" dirty="0"/>
              <a:t>    a) </a:t>
            </a:r>
            <a:r>
              <a:rPr lang="ko-KR" altLang="en-US" sz="900" dirty="0" smtClean="0"/>
              <a:t>매장 </a:t>
            </a:r>
            <a:r>
              <a:rPr lang="ko-KR" altLang="en-US" sz="900" dirty="0"/>
              <a:t>이름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mall_name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/>
              <a:t>      - if clicks, </a:t>
            </a:r>
            <a:r>
              <a:rPr lang="en-US" altLang="ko-KR" sz="900" dirty="0" smtClean="0"/>
              <a:t>move to the Modify page</a:t>
            </a:r>
            <a:endParaRPr lang="en-US" altLang="ko-KR" sz="900" dirty="0"/>
          </a:p>
          <a:p>
            <a:r>
              <a:rPr lang="en-US" altLang="ko-KR" sz="900" dirty="0"/>
              <a:t>    b) </a:t>
            </a:r>
            <a:r>
              <a:rPr lang="ko-KR" altLang="en-US" sz="900" dirty="0" smtClean="0"/>
              <a:t>매장 코드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mall_code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</a:t>
            </a:r>
            <a:r>
              <a:rPr lang="ko-KR" altLang="en-US" sz="900" dirty="0" smtClean="0"/>
              <a:t>업종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용도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business_sector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d) </a:t>
            </a:r>
            <a:r>
              <a:rPr lang="ko-KR" altLang="en-US" sz="900" dirty="0" smtClean="0"/>
              <a:t>영업 시간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business_hours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e) </a:t>
            </a:r>
            <a:r>
              <a:rPr lang="ko-KR" altLang="en-US" sz="900" dirty="0" smtClean="0"/>
              <a:t>카테고리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store_category_code</a:t>
            </a:r>
            <a:r>
              <a:rPr lang="en-US" altLang="ko-KR" sz="900" dirty="0"/>
              <a:t>} (show </a:t>
            </a:r>
            <a:r>
              <a:rPr lang="en-US" altLang="ko-KR" sz="900" dirty="0" smtClean="0"/>
              <a:t>SO </a:t>
            </a:r>
            <a:r>
              <a:rPr lang="en-US" altLang="ko-KR" sz="900" dirty="0"/>
              <a:t>code name)</a:t>
            </a:r>
          </a:p>
          <a:p>
            <a:r>
              <a:rPr lang="en-US" altLang="ko-KR" sz="900" dirty="0"/>
              <a:t>    c) </a:t>
            </a:r>
            <a:r>
              <a:rPr lang="ko-KR" altLang="en-US" sz="900" dirty="0" smtClean="0"/>
              <a:t>역사 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{</a:t>
            </a:r>
            <a:r>
              <a:rPr lang="en-US" altLang="ko-KR" sz="900" dirty="0" err="1"/>
              <a:t>st_station.station_name</a:t>
            </a:r>
            <a:r>
              <a:rPr lang="en-US" altLang="ko-KR" sz="900" dirty="0" smtClean="0"/>
              <a:t>} (with </a:t>
            </a:r>
            <a:r>
              <a:rPr lang="en-US" altLang="ko-KR" sz="900" dirty="0" err="1" smtClean="0"/>
              <a:t>station_code</a:t>
            </a:r>
            <a:r>
              <a:rPr lang="en-US" altLang="ko-KR" sz="900" dirty="0" smtClean="0"/>
              <a:t>)</a:t>
            </a:r>
            <a:endParaRPr lang="en-US" altLang="ko-KR" sz="900" dirty="0"/>
          </a:p>
          <a:p>
            <a:endParaRPr lang="en-US" altLang="ko-KR" sz="900" dirty="0"/>
          </a:p>
          <a:p>
            <a:r>
              <a:rPr lang="en-US" altLang="ko-KR" sz="900" dirty="0"/>
              <a:t>4. </a:t>
            </a:r>
            <a:r>
              <a:rPr lang="ko-KR" altLang="en-US" sz="900" dirty="0"/>
              <a:t>엑셀 다운 </a:t>
            </a:r>
            <a:r>
              <a:rPr lang="en-US" altLang="ko-KR" sz="900" dirty="0"/>
              <a:t>(download excel)</a:t>
            </a:r>
          </a:p>
          <a:p>
            <a:r>
              <a:rPr lang="en-US" altLang="ko-KR" sz="900" dirty="0"/>
              <a:t>   - if clicks, download excel</a:t>
            </a:r>
            <a:br>
              <a:rPr lang="en-US" altLang="ko-KR" sz="900" dirty="0"/>
            </a:br>
            <a:r>
              <a:rPr lang="en-US" altLang="ko-KR" sz="900" dirty="0"/>
              <a:t>   - file name: </a:t>
            </a:r>
            <a:r>
              <a:rPr lang="en-US" altLang="ko-KR" sz="900" dirty="0" smtClean="0"/>
              <a:t>‘</a:t>
            </a:r>
            <a:r>
              <a:rPr lang="ko-KR" altLang="en-US" sz="900" dirty="0" smtClean="0"/>
              <a:t>매장목록</a:t>
            </a:r>
            <a:r>
              <a:rPr lang="en-US" altLang="ko-KR" sz="900" dirty="0"/>
              <a:t>’.xlsx </a:t>
            </a:r>
          </a:p>
          <a:p>
            <a:r>
              <a:rPr lang="en-US" altLang="ko-KR" sz="900" dirty="0"/>
              <a:t>   - columns: all grid columns</a:t>
            </a:r>
          </a:p>
          <a:p>
            <a:endParaRPr lang="en-US" altLang="ko-KR" sz="900" dirty="0"/>
          </a:p>
          <a:p>
            <a:r>
              <a:rPr lang="en-US" altLang="ko-KR" sz="900" dirty="0"/>
              <a:t>5.Buttons</a:t>
            </a:r>
          </a:p>
          <a:p>
            <a:r>
              <a:rPr lang="en-US" altLang="ko-KR" sz="900" dirty="0"/>
              <a:t>  1) </a:t>
            </a:r>
            <a:r>
              <a:rPr lang="ko-KR" altLang="en-US" sz="900" dirty="0"/>
              <a:t>추가 </a:t>
            </a:r>
            <a:r>
              <a:rPr lang="en-US" altLang="ko-KR" sz="900" dirty="0"/>
              <a:t>(add) button : if clicks</a:t>
            </a:r>
            <a:r>
              <a:rPr lang="en-US" altLang="ko-KR" sz="900" dirty="0" smtClean="0"/>
              <a:t>, move to the Add page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2) </a:t>
            </a:r>
            <a:r>
              <a:rPr lang="ko-KR" altLang="en-US" sz="900" dirty="0"/>
              <a:t>삭제 </a:t>
            </a:r>
            <a:r>
              <a:rPr lang="en-US" altLang="ko-KR" sz="900" dirty="0"/>
              <a:t>(delete) button</a:t>
            </a:r>
          </a:p>
          <a:p>
            <a:r>
              <a:rPr lang="en-US" altLang="ko-KR" sz="900" dirty="0"/>
              <a:t>    - if no selection, alert common no-selection </a:t>
            </a:r>
            <a:r>
              <a:rPr lang="en-US" altLang="ko-KR" sz="900" dirty="0" err="1"/>
              <a:t>msg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- if clicks, show common delete confirm msg.</a:t>
            </a:r>
          </a:p>
          <a:p>
            <a:r>
              <a:rPr lang="en-US" altLang="ko-KR" sz="900" dirty="0"/>
              <a:t>    - if </a:t>
            </a:r>
            <a:r>
              <a:rPr lang="en-US" altLang="ko-KR" sz="900" dirty="0">
                <a:latin typeface="+mn-ea"/>
              </a:rPr>
              <a:t>YES, do the process and reload the grid</a:t>
            </a:r>
          </a:p>
          <a:p>
            <a:r>
              <a:rPr lang="en-US" altLang="ko-KR" sz="900" dirty="0">
                <a:latin typeface="+mn-ea"/>
              </a:rPr>
              <a:t>      [PROCESS]</a:t>
            </a:r>
          </a:p>
          <a:p>
            <a:r>
              <a:rPr lang="en-US" altLang="ko-KR" sz="900" dirty="0">
                <a:latin typeface="+mn-ea"/>
              </a:rPr>
              <a:t>      if selected mall has products, alert error msg.(“</a:t>
            </a:r>
            <a:r>
              <a:rPr lang="ko-KR" altLang="en-US" sz="900" dirty="0">
                <a:latin typeface="+mn-ea"/>
              </a:rPr>
              <a:t>해당 쇼핑몰은 상품이 등록되어 삭제가 불가합니다</a:t>
            </a:r>
            <a:r>
              <a:rPr lang="en-US" altLang="ko-KR" sz="900" dirty="0">
                <a:latin typeface="+mn-ea"/>
              </a:rPr>
              <a:t>.”)</a:t>
            </a:r>
            <a:br>
              <a:rPr lang="en-US" altLang="ko-KR" sz="900" dirty="0">
                <a:latin typeface="+mn-ea"/>
              </a:rPr>
            </a:br>
            <a:r>
              <a:rPr lang="en-US" altLang="ko-KR" sz="900" dirty="0">
                <a:latin typeface="+mn-ea"/>
              </a:rPr>
              <a:t>      (logic: COUNT of </a:t>
            </a:r>
            <a:r>
              <a:rPr lang="en-US" altLang="ko-KR" sz="900" dirty="0" err="1">
                <a:latin typeface="+mn-ea"/>
              </a:rPr>
              <a:t>st_mall_products</a:t>
            </a:r>
            <a:r>
              <a:rPr lang="en-US" altLang="ko-KR" sz="900" dirty="0">
                <a:latin typeface="+mn-ea"/>
              </a:rPr>
              <a:t> with </a:t>
            </a:r>
            <a:r>
              <a:rPr lang="en-US" altLang="ko-KR" sz="900" dirty="0" err="1">
                <a:latin typeface="+mn-ea"/>
              </a:rPr>
              <a:t>mall_code</a:t>
            </a:r>
            <a:r>
              <a:rPr lang="en-US" altLang="ko-KR" sz="900" dirty="0">
                <a:latin typeface="+mn-ea"/>
              </a:rPr>
              <a:t> = {selected code})</a:t>
            </a:r>
          </a:p>
          <a:p>
            <a:r>
              <a:rPr lang="en-US" altLang="ko-KR" sz="900" dirty="0">
                <a:latin typeface="+mn-ea"/>
              </a:rPr>
              <a:t>      else, DELETE </a:t>
            </a:r>
            <a:r>
              <a:rPr lang="en-US" altLang="ko-KR" sz="900" dirty="0" err="1"/>
              <a:t>st_mall</a:t>
            </a:r>
            <a:r>
              <a:rPr lang="en-US" altLang="ko-KR" sz="900" dirty="0">
                <a:latin typeface="+mn-ea"/>
              </a:rPr>
              <a:t> and show common delete complete msg</a:t>
            </a:r>
            <a:r>
              <a:rPr lang="en-US" altLang="ko-KR" sz="900" dirty="0" smtClean="0">
                <a:latin typeface="+mn-ea"/>
              </a:rPr>
              <a:t>.</a:t>
            </a:r>
            <a:endParaRPr lang="en-US" altLang="ko-KR" sz="900" dirty="0"/>
          </a:p>
        </p:txBody>
      </p:sp>
    </p:spTree>
    <p:extLst>
      <p:ext uri="{BB962C8B-B14F-4D97-AF65-F5344CB8AC3E}">
        <p14:creationId xmlns:p14="http://schemas.microsoft.com/office/powerpoint/2010/main" val="77251222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4830836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구매 관리 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369588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(3)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매뉴얼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38164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포인트 적립 이력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포인트 사용 이력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즐겨찾기 순위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주문 순위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 err="1">
                <a:solidFill>
                  <a:schemeClr val="bg1"/>
                </a:solidFill>
              </a:rPr>
              <a:t>별점</a:t>
            </a:r>
            <a:r>
              <a:rPr lang="ko-KR" altLang="en-US" sz="1000">
                <a:solidFill>
                  <a:schemeClr val="bg1"/>
                </a:solidFill>
              </a:rPr>
              <a:t> 순위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후기 순위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353178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4876685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4184363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4557815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3872854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0DFD92AF-CB26-575B-6BFF-F8DD5488B052}"/>
              </a:ext>
            </a:extLst>
          </p:cNvPr>
          <p:cNvGrpSpPr/>
          <p:nvPr/>
        </p:nvGrpSpPr>
        <p:grpSpPr>
          <a:xfrm rot="5400000">
            <a:off x="1840974" y="259830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BA8F21CB-2DB0-64CD-4C3C-2CBC305F104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CDFDA0E0-54E6-7FAB-10C2-C56CA8736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79999996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3416561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이용 가능 시설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19924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972614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998378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매장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AD-08-0002(1)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80</a:t>
            </a:fld>
            <a:endParaRPr lang="ko-KR" alt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62891F1-F8A3-C109-C50C-FBD3DA2949BB}"/>
              </a:ext>
            </a:extLst>
          </p:cNvPr>
          <p:cNvSpPr txBox="1"/>
          <p:nvPr/>
        </p:nvSpPr>
        <p:spPr>
          <a:xfrm>
            <a:off x="336150" y="617555"/>
            <a:ext cx="236438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매장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7" name="직선 연결선 16">
            <a:extLst>
              <a:ext uri="{FF2B5EF4-FFF2-40B4-BE49-F238E27FC236}">
                <a16:creationId xmlns:a16="http://schemas.microsoft.com/office/drawing/2014/main" id="{CAF44714-1E16-2511-3C06-F0CA1078AB6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723EB519-9400-B3B8-6F01-6A7386771CF8}"/>
              </a:ext>
            </a:extLst>
          </p:cNvPr>
          <p:cNvGrpSpPr/>
          <p:nvPr/>
        </p:nvGrpSpPr>
        <p:grpSpPr>
          <a:xfrm rot="5400000">
            <a:off x="2608881" y="613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BF8D4712-DB7A-F88F-0C3C-83717336DA1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" name="Oval 593">
              <a:extLst>
                <a:ext uri="{FF2B5EF4-FFF2-40B4-BE49-F238E27FC236}">
                  <a16:creationId xmlns:a16="http://schemas.microsoft.com/office/drawing/2014/main" id="{A8241289-6CDA-5AB7-0E99-DE448FAC2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C010B0F2-CBD3-B37B-15F6-4EBDB3D5A982}"/>
              </a:ext>
            </a:extLst>
          </p:cNvPr>
          <p:cNvSpPr txBox="1"/>
          <p:nvPr/>
        </p:nvSpPr>
        <p:spPr>
          <a:xfrm>
            <a:off x="322017" y="1614759"/>
            <a:ext cx="1087705" cy="38050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r>
              <a:rPr lang="en-US" altLang="ko-KR" sz="900"/>
              <a:t>(</a:t>
            </a:r>
            <a:r>
              <a:rPr lang="ko-KR" altLang="en-US" sz="900"/>
              <a:t>시설</a:t>
            </a:r>
            <a:r>
              <a:rPr lang="en-US" altLang="ko-KR" sz="900"/>
              <a:t>)</a:t>
            </a:r>
            <a:r>
              <a:rPr lang="ko-KR" altLang="en-US" sz="900"/>
              <a:t> 이름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코드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역사 위치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업종</a:t>
            </a:r>
            <a:r>
              <a:rPr lang="en-US" altLang="ko-KR" sz="900"/>
              <a:t>/</a:t>
            </a:r>
            <a:r>
              <a:rPr lang="ko-KR" altLang="en-US" sz="900"/>
              <a:t>용도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카테고리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건물 내 위치</a:t>
            </a: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영업 시간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링크 </a:t>
            </a:r>
            <a:r>
              <a:rPr lang="en-US" altLang="ko-KR" sz="900"/>
              <a:t>URL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스마트 오더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여부</a:t>
            </a:r>
            <a:endParaRPr lang="en-US" altLang="ko-KR" sz="900"/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CBB335BC-CB7C-EFE6-1F38-63F27EB4F8AF}"/>
              </a:ext>
            </a:extLst>
          </p:cNvPr>
          <p:cNvSpPr/>
          <p:nvPr/>
        </p:nvSpPr>
        <p:spPr>
          <a:xfrm>
            <a:off x="1329627" y="1663455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4605BCE6-3643-A6D6-F0CD-80729F8B53C1}"/>
              </a:ext>
            </a:extLst>
          </p:cNvPr>
          <p:cNvSpPr/>
          <p:nvPr/>
        </p:nvSpPr>
        <p:spPr>
          <a:xfrm>
            <a:off x="1329627" y="3711680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79794235-0A65-464A-FA19-F07170411AB1}"/>
              </a:ext>
            </a:extLst>
          </p:cNvPr>
          <p:cNvSpPr/>
          <p:nvPr/>
        </p:nvSpPr>
        <p:spPr>
          <a:xfrm>
            <a:off x="1329627" y="4118277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021F6C7B-A4E2-2594-A02A-700640BB37F4}"/>
              </a:ext>
            </a:extLst>
          </p:cNvPr>
          <p:cNvSpPr/>
          <p:nvPr/>
        </p:nvSpPr>
        <p:spPr>
          <a:xfrm>
            <a:off x="1329627" y="2070052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 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06089121-BBDC-7797-2BED-F6AD537A30C0}"/>
              </a:ext>
            </a:extLst>
          </p:cNvPr>
          <p:cNvSpPr/>
          <p:nvPr/>
        </p:nvSpPr>
        <p:spPr>
          <a:xfrm>
            <a:off x="1329627" y="2883246"/>
            <a:ext cx="227008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94BE29D6-BC5B-2635-FC90-2A2D2C10747F}"/>
              </a:ext>
            </a:extLst>
          </p:cNvPr>
          <p:cNvSpPr/>
          <p:nvPr/>
        </p:nvSpPr>
        <p:spPr>
          <a:xfrm>
            <a:off x="1329627" y="328984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67217D50-DC13-BBA7-08CD-E4C999268AB9}"/>
              </a:ext>
            </a:extLst>
          </p:cNvPr>
          <p:cNvSpPr/>
          <p:nvPr/>
        </p:nvSpPr>
        <p:spPr>
          <a:xfrm>
            <a:off x="1329627" y="4524874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E7AB2D9-93C4-1AF2-88C2-007759A8869B}"/>
              </a:ext>
            </a:extLst>
          </p:cNvPr>
          <p:cNvSpPr txBox="1"/>
          <p:nvPr/>
        </p:nvSpPr>
        <p:spPr>
          <a:xfrm>
            <a:off x="292502" y="161898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CEEEE842-6C55-B9E1-2D05-541DCE7FC113}"/>
              </a:ext>
            </a:extLst>
          </p:cNvPr>
          <p:cNvSpPr txBox="1"/>
          <p:nvPr/>
        </p:nvSpPr>
        <p:spPr>
          <a:xfrm>
            <a:off x="297516" y="201265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6BF9367-770A-9F87-DFDF-2A62C2C681EA}"/>
              </a:ext>
            </a:extLst>
          </p:cNvPr>
          <p:cNvSpPr txBox="1"/>
          <p:nvPr/>
        </p:nvSpPr>
        <p:spPr>
          <a:xfrm>
            <a:off x="303978" y="241821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3D14822-6914-3A55-A42C-F204A0E34DAF}"/>
              </a:ext>
            </a:extLst>
          </p:cNvPr>
          <p:cNvSpPr txBox="1"/>
          <p:nvPr/>
        </p:nvSpPr>
        <p:spPr>
          <a:xfrm>
            <a:off x="297516" y="325521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5BF8AAE4-9413-8EBD-2E00-879E7CCE9699}"/>
              </a:ext>
            </a:extLst>
          </p:cNvPr>
          <p:cNvSpPr txBox="1"/>
          <p:nvPr/>
        </p:nvSpPr>
        <p:spPr>
          <a:xfrm>
            <a:off x="292502" y="448760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C727AEA2-03EF-532E-FD8E-2D163C1C23DA}"/>
              </a:ext>
            </a:extLst>
          </p:cNvPr>
          <p:cNvSpPr txBox="1"/>
          <p:nvPr/>
        </p:nvSpPr>
        <p:spPr>
          <a:xfrm>
            <a:off x="4158179" y="1711049"/>
            <a:ext cx="1023602" cy="286232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  </a:t>
            </a:r>
          </a:p>
          <a:p>
            <a:r>
              <a:rPr lang="ko-KR" altLang="en-US" sz="900"/>
              <a:t>매장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주요 정보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담당자명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담당자 연락처</a:t>
            </a:r>
            <a:endParaRPr lang="en-US" altLang="ko-KR" sz="900"/>
          </a:p>
        </p:txBody>
      </p:sp>
      <p:sp>
        <p:nvSpPr>
          <p:cNvPr id="66" name="사각형: 둥근 모서리 65">
            <a:extLst>
              <a:ext uri="{FF2B5EF4-FFF2-40B4-BE49-F238E27FC236}">
                <a16:creationId xmlns:a16="http://schemas.microsoft.com/office/drawing/2014/main" id="{46A58939-84F1-7FA7-DE81-088EA63CEF2D}"/>
              </a:ext>
            </a:extLst>
          </p:cNvPr>
          <p:cNvSpPr/>
          <p:nvPr/>
        </p:nvSpPr>
        <p:spPr>
          <a:xfrm>
            <a:off x="5058041" y="1716132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ABA86337-E9B6-8004-75A3-4534F6942458}"/>
              </a:ext>
            </a:extLst>
          </p:cNvPr>
          <p:cNvSpPr/>
          <p:nvPr/>
        </p:nvSpPr>
        <p:spPr>
          <a:xfrm>
            <a:off x="6855599" y="171613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68" name="직사각형 67">
            <a:extLst>
              <a:ext uri="{FF2B5EF4-FFF2-40B4-BE49-F238E27FC236}">
                <a16:creationId xmlns:a16="http://schemas.microsoft.com/office/drawing/2014/main" id="{4D457208-1D8B-A68D-52F5-AD1CC987FA65}"/>
              </a:ext>
            </a:extLst>
          </p:cNvPr>
          <p:cNvSpPr/>
          <p:nvPr/>
        </p:nvSpPr>
        <p:spPr>
          <a:xfrm>
            <a:off x="5058041" y="2046735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251DC6AF-4D29-2181-3B8C-547F7141F9BB}"/>
              </a:ext>
            </a:extLst>
          </p:cNvPr>
          <p:cNvSpPr txBox="1"/>
          <p:nvPr/>
        </p:nvSpPr>
        <p:spPr>
          <a:xfrm>
            <a:off x="5616954" y="2125735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3C1351CA-6623-E4E3-6647-64266863A349}"/>
              </a:ext>
            </a:extLst>
          </p:cNvPr>
          <p:cNvSpPr txBox="1"/>
          <p:nvPr/>
        </p:nvSpPr>
        <p:spPr>
          <a:xfrm>
            <a:off x="4113336" y="167884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EC8DABCF-4FA1-0C15-69E5-DE4712CB4290}"/>
              </a:ext>
            </a:extLst>
          </p:cNvPr>
          <p:cNvSpPr/>
          <p:nvPr/>
        </p:nvSpPr>
        <p:spPr>
          <a:xfrm>
            <a:off x="1333102" y="246712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B09CFD07-C5B2-3090-B0F3-E6BE358D2C8B}"/>
              </a:ext>
            </a:extLst>
          </p:cNvPr>
          <p:cNvSpPr/>
          <p:nvPr/>
        </p:nvSpPr>
        <p:spPr>
          <a:xfrm>
            <a:off x="2419024" y="246732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pic>
        <p:nvPicPr>
          <p:cNvPr id="75" name="그래픽 74" descr="돋보기 단색으로 채워진">
            <a:extLst>
              <a:ext uri="{FF2B5EF4-FFF2-40B4-BE49-F238E27FC236}">
                <a16:creationId xmlns:a16="http://schemas.microsoft.com/office/drawing/2014/main" id="{D4D82D82-0655-607D-CD67-A0CBE5329197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478198" y="2508694"/>
            <a:ext cx="145373" cy="147683"/>
          </a:xfrm>
          <a:prstGeom prst="rect">
            <a:avLst/>
          </a:prstGeom>
        </p:spPr>
      </p:pic>
      <p:grpSp>
        <p:nvGrpSpPr>
          <p:cNvPr id="77" name="그룹 76">
            <a:extLst>
              <a:ext uri="{FF2B5EF4-FFF2-40B4-BE49-F238E27FC236}">
                <a16:creationId xmlns:a16="http://schemas.microsoft.com/office/drawing/2014/main" id="{2EEFD9B8-658D-54AA-B5E1-BA5006E5BDE0}"/>
              </a:ext>
            </a:extLst>
          </p:cNvPr>
          <p:cNvGrpSpPr/>
          <p:nvPr/>
        </p:nvGrpSpPr>
        <p:grpSpPr>
          <a:xfrm>
            <a:off x="5055413" y="2651779"/>
            <a:ext cx="2166100" cy="232703"/>
            <a:chOff x="2692800" y="4521281"/>
            <a:chExt cx="2166100" cy="232703"/>
          </a:xfrm>
        </p:grpSpPr>
        <p:sp>
          <p:nvSpPr>
            <p:cNvPr id="78" name="사각형: 둥근 모서리 77">
              <a:extLst>
                <a:ext uri="{FF2B5EF4-FFF2-40B4-BE49-F238E27FC236}">
                  <a16:creationId xmlns:a16="http://schemas.microsoft.com/office/drawing/2014/main" id="{EB6D5C8D-BF43-6ABD-382A-6B64DA8F9E7A}"/>
                </a:ext>
              </a:extLst>
            </p:cNvPr>
            <p:cNvSpPr/>
            <p:nvPr/>
          </p:nvSpPr>
          <p:spPr>
            <a:xfrm>
              <a:off x="2692800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79" name="사각형: 둥근 모서리 78">
              <a:extLst>
                <a:ext uri="{FF2B5EF4-FFF2-40B4-BE49-F238E27FC236}">
                  <a16:creationId xmlns:a16="http://schemas.microsoft.com/office/drawing/2014/main" id="{309D4A61-C637-F2F0-27EB-98DFFBE5A084}"/>
                </a:ext>
              </a:extLst>
            </p:cNvPr>
            <p:cNvSpPr/>
            <p:nvPr/>
          </p:nvSpPr>
          <p:spPr>
            <a:xfrm>
              <a:off x="3461585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80" name="사각형: 둥근 모서리 79">
              <a:extLst>
                <a:ext uri="{FF2B5EF4-FFF2-40B4-BE49-F238E27FC236}">
                  <a16:creationId xmlns:a16="http://schemas.microsoft.com/office/drawing/2014/main" id="{B39102E1-A758-169E-790A-6B2EC0465057}"/>
                </a:ext>
              </a:extLst>
            </p:cNvPr>
            <p:cNvSpPr/>
            <p:nvPr/>
          </p:nvSpPr>
          <p:spPr>
            <a:xfrm>
              <a:off x="4233277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CB721BD0-D9D3-552E-1936-2A4E968FB177}"/>
                </a:ext>
              </a:extLst>
            </p:cNvPr>
            <p:cNvSpPr txBox="1"/>
            <p:nvPr/>
          </p:nvSpPr>
          <p:spPr>
            <a:xfrm>
              <a:off x="3292161" y="4521281"/>
              <a:ext cx="19367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/>
                <a:t>-</a:t>
              </a:r>
              <a:endParaRPr lang="ko-KR" altLang="en-US" sz="800"/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816A99D4-99FC-CE27-9E5B-2A41EC609D77}"/>
                </a:ext>
              </a:extLst>
            </p:cNvPr>
            <p:cNvSpPr txBox="1"/>
            <p:nvPr/>
          </p:nvSpPr>
          <p:spPr>
            <a:xfrm>
              <a:off x="4065009" y="4530807"/>
              <a:ext cx="19367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/>
                <a:t>-</a:t>
              </a:r>
              <a:endParaRPr lang="ko-KR" altLang="en-US" sz="800"/>
            </a:p>
          </p:txBody>
        </p:sp>
      </p:grpSp>
      <p:sp>
        <p:nvSpPr>
          <p:cNvPr id="85" name="사각형: 둥근 모서리 84">
            <a:extLst>
              <a:ext uri="{FF2B5EF4-FFF2-40B4-BE49-F238E27FC236}">
                <a16:creationId xmlns:a16="http://schemas.microsoft.com/office/drawing/2014/main" id="{EA502468-FEB2-A42F-83DE-2888F5742542}"/>
              </a:ext>
            </a:extLst>
          </p:cNvPr>
          <p:cNvSpPr/>
          <p:nvPr/>
        </p:nvSpPr>
        <p:spPr>
          <a:xfrm>
            <a:off x="5055413" y="3060377"/>
            <a:ext cx="2263342" cy="761972"/>
          </a:xfrm>
          <a:prstGeom prst="roundRect">
            <a:avLst>
              <a:gd name="adj" fmla="val 8356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86" name="사각형: 둥근 모서리 85">
            <a:extLst>
              <a:ext uri="{FF2B5EF4-FFF2-40B4-BE49-F238E27FC236}">
                <a16:creationId xmlns:a16="http://schemas.microsoft.com/office/drawing/2014/main" id="{06374802-3EDD-B540-7692-00841C6D8E8B}"/>
              </a:ext>
            </a:extLst>
          </p:cNvPr>
          <p:cNvSpPr/>
          <p:nvPr/>
        </p:nvSpPr>
        <p:spPr>
          <a:xfrm>
            <a:off x="6894576" y="504964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87" name="사각형: 둥근 모서리 86">
            <a:extLst>
              <a:ext uri="{FF2B5EF4-FFF2-40B4-BE49-F238E27FC236}">
                <a16:creationId xmlns:a16="http://schemas.microsoft.com/office/drawing/2014/main" id="{D2551325-18D1-CC5D-ECE7-0BE3E61D4541}"/>
              </a:ext>
            </a:extLst>
          </p:cNvPr>
          <p:cNvSpPr/>
          <p:nvPr/>
        </p:nvSpPr>
        <p:spPr>
          <a:xfrm>
            <a:off x="6299011" y="504964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7507F664-2B95-8ACA-48BF-4E729F76E01E}"/>
              </a:ext>
            </a:extLst>
          </p:cNvPr>
          <p:cNvGrpSpPr/>
          <p:nvPr/>
        </p:nvGrpSpPr>
        <p:grpSpPr>
          <a:xfrm>
            <a:off x="6575968" y="4818779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4D9E180B-B927-6BBE-9898-7D1BDA4D1A7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69F06518-4B38-38FE-47D5-A9C1AA3F22B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AD8A2FB7-3D2B-A465-B3B3-573247B68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EC37DFC6-A43C-8F36-2D70-1AD52334526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5F7AAF55-0230-566F-CC72-8A87D30DEB7C}"/>
              </a:ext>
            </a:extLst>
          </p:cNvPr>
          <p:cNvGrpSpPr/>
          <p:nvPr/>
        </p:nvGrpSpPr>
        <p:grpSpPr>
          <a:xfrm>
            <a:off x="7192254" y="4803860"/>
            <a:ext cx="244417" cy="258694"/>
            <a:chOff x="1098607" y="3056422"/>
            <a:chExt cx="244417" cy="258694"/>
          </a:xfrm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0704CBC1-F52E-026E-8A47-19DE53EABBB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FF331D8C-6524-BBDD-1480-B93D4FEA6EC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6" name="Oval 593">
                <a:extLst>
                  <a:ext uri="{FF2B5EF4-FFF2-40B4-BE49-F238E27FC236}">
                    <a16:creationId xmlns:a16="http://schemas.microsoft.com/office/drawing/2014/main" id="{ADB7FC66-74F5-1BAC-6116-290602EC5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7" name="TextBox 14">
                <a:extLst>
                  <a:ext uri="{FF2B5EF4-FFF2-40B4-BE49-F238E27FC236}">
                    <a16:creationId xmlns:a16="http://schemas.microsoft.com/office/drawing/2014/main" id="{4E7084F6-4F1C-9C9E-5292-002CCC62FC3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8" name="그룹 97">
            <a:extLst>
              <a:ext uri="{FF2B5EF4-FFF2-40B4-BE49-F238E27FC236}">
                <a16:creationId xmlns:a16="http://schemas.microsoft.com/office/drawing/2014/main" id="{EEAC9C56-310B-7069-A913-12457919C58B}"/>
              </a:ext>
            </a:extLst>
          </p:cNvPr>
          <p:cNvGrpSpPr/>
          <p:nvPr/>
        </p:nvGrpSpPr>
        <p:grpSpPr>
          <a:xfrm>
            <a:off x="5063581" y="4312055"/>
            <a:ext cx="2166100" cy="232703"/>
            <a:chOff x="2692800" y="4521281"/>
            <a:chExt cx="2166100" cy="232703"/>
          </a:xfrm>
        </p:grpSpPr>
        <p:sp>
          <p:nvSpPr>
            <p:cNvPr id="99" name="사각형: 둥근 모서리 98">
              <a:extLst>
                <a:ext uri="{FF2B5EF4-FFF2-40B4-BE49-F238E27FC236}">
                  <a16:creationId xmlns:a16="http://schemas.microsoft.com/office/drawing/2014/main" id="{2FA9B091-11E5-8ED6-924C-70AA87AD5761}"/>
                </a:ext>
              </a:extLst>
            </p:cNvPr>
            <p:cNvSpPr/>
            <p:nvPr/>
          </p:nvSpPr>
          <p:spPr>
            <a:xfrm>
              <a:off x="2692800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100" name="사각형: 둥근 모서리 99">
              <a:extLst>
                <a:ext uri="{FF2B5EF4-FFF2-40B4-BE49-F238E27FC236}">
                  <a16:creationId xmlns:a16="http://schemas.microsoft.com/office/drawing/2014/main" id="{D593820E-4B27-EF74-8DAC-1C7559B2953C}"/>
                </a:ext>
              </a:extLst>
            </p:cNvPr>
            <p:cNvSpPr/>
            <p:nvPr/>
          </p:nvSpPr>
          <p:spPr>
            <a:xfrm>
              <a:off x="3461585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101" name="사각형: 둥근 모서리 100">
              <a:extLst>
                <a:ext uri="{FF2B5EF4-FFF2-40B4-BE49-F238E27FC236}">
                  <a16:creationId xmlns:a16="http://schemas.microsoft.com/office/drawing/2014/main" id="{E4DC7B92-B220-898E-BB81-895711912FA8}"/>
                </a:ext>
              </a:extLst>
            </p:cNvPr>
            <p:cNvSpPr/>
            <p:nvPr/>
          </p:nvSpPr>
          <p:spPr>
            <a:xfrm>
              <a:off x="4233277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388F1C5D-AEF3-75C2-F425-BCFE662380B4}"/>
                </a:ext>
              </a:extLst>
            </p:cNvPr>
            <p:cNvSpPr txBox="1"/>
            <p:nvPr/>
          </p:nvSpPr>
          <p:spPr>
            <a:xfrm>
              <a:off x="3292161" y="4521281"/>
              <a:ext cx="19367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/>
                <a:t>-</a:t>
              </a:r>
              <a:endParaRPr lang="ko-KR" altLang="en-US" sz="800"/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B3BD8FB7-73EA-1C4C-8604-27EB70DAA19D}"/>
                </a:ext>
              </a:extLst>
            </p:cNvPr>
            <p:cNvSpPr txBox="1"/>
            <p:nvPr/>
          </p:nvSpPr>
          <p:spPr>
            <a:xfrm>
              <a:off x="4065009" y="4530807"/>
              <a:ext cx="19367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/>
                <a:t>-</a:t>
              </a:r>
              <a:endParaRPr lang="ko-KR" altLang="en-US" sz="800"/>
            </a:p>
          </p:txBody>
        </p:sp>
      </p:grpSp>
      <p:grpSp>
        <p:nvGrpSpPr>
          <p:cNvPr id="104" name="그룹 103">
            <a:extLst>
              <a:ext uri="{FF2B5EF4-FFF2-40B4-BE49-F238E27FC236}">
                <a16:creationId xmlns:a16="http://schemas.microsoft.com/office/drawing/2014/main" id="{336D8C8D-6C34-EB19-2FAB-F369BF3789B1}"/>
              </a:ext>
            </a:extLst>
          </p:cNvPr>
          <p:cNvGrpSpPr/>
          <p:nvPr/>
        </p:nvGrpSpPr>
        <p:grpSpPr>
          <a:xfrm>
            <a:off x="1360815" y="4933385"/>
            <a:ext cx="993725" cy="230832"/>
            <a:chOff x="10485108" y="4503783"/>
            <a:chExt cx="993725" cy="230832"/>
          </a:xfrm>
        </p:grpSpPr>
        <p:sp>
          <p:nvSpPr>
            <p:cNvPr id="105" name="Box">
              <a:extLst>
                <a:ext uri="{FF2B5EF4-FFF2-40B4-BE49-F238E27FC236}">
                  <a16:creationId xmlns:a16="http://schemas.microsoft.com/office/drawing/2014/main" id="{A2336E74-B993-7253-A932-D8A36BC223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485108" y="4550143"/>
              <a:ext cx="126260" cy="12626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A15B1090-E5B3-8AD7-9163-FC629DC08FA6}"/>
                </a:ext>
              </a:extLst>
            </p:cNvPr>
            <p:cNvSpPr txBox="1"/>
            <p:nvPr/>
          </p:nvSpPr>
          <p:spPr>
            <a:xfrm>
              <a:off x="10582408" y="4503783"/>
              <a:ext cx="50136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/>
                <a:t>여</a:t>
              </a:r>
            </a:p>
          </p:txBody>
        </p:sp>
        <p:pic>
          <p:nvPicPr>
            <p:cNvPr id="107" name="그래픽 106" descr="확인 표시 단색으로 채워진">
              <a:extLst>
                <a:ext uri="{FF2B5EF4-FFF2-40B4-BE49-F238E27FC236}">
                  <a16:creationId xmlns:a16="http://schemas.microsoft.com/office/drawing/2014/main" id="{F8245213-B0DC-997A-0D13-48FEE62F2EA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p:blipFill>
          <p:spPr>
            <a:xfrm>
              <a:off x="10508035" y="4546191"/>
              <a:ext cx="82916" cy="126261"/>
            </a:xfrm>
            <a:prstGeom prst="rect">
              <a:avLst/>
            </a:prstGeom>
          </p:spPr>
        </p:pic>
        <p:sp>
          <p:nvSpPr>
            <p:cNvPr id="108" name="Box">
              <a:extLst>
                <a:ext uri="{FF2B5EF4-FFF2-40B4-BE49-F238E27FC236}">
                  <a16:creationId xmlns:a16="http://schemas.microsoft.com/office/drawing/2014/main" id="{7236F7C1-CE1F-5A15-E70B-7335E72A353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80167" y="4550143"/>
              <a:ext cx="126260" cy="126260"/>
            </a:xfrm>
            <a:prstGeom prst="rect">
              <a:avLst/>
            </a:prstGeom>
            <a:solidFill>
              <a:schemeClr val="bg1"/>
            </a:solidFill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38F4EB00-58E8-88CB-33C1-7C5CC13AAE63}"/>
                </a:ext>
              </a:extLst>
            </p:cNvPr>
            <p:cNvSpPr txBox="1"/>
            <p:nvPr/>
          </p:nvSpPr>
          <p:spPr>
            <a:xfrm>
              <a:off x="10977467" y="4503783"/>
              <a:ext cx="50136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/>
                <a:t>부</a:t>
              </a:r>
            </a:p>
          </p:txBody>
        </p: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78B28AE9-E356-7799-5BFF-4DAB5C989F87}"/>
              </a:ext>
            </a:extLst>
          </p:cNvPr>
          <p:cNvSpPr txBox="1"/>
          <p:nvPr/>
        </p:nvSpPr>
        <p:spPr>
          <a:xfrm>
            <a:off x="292502" y="491813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4A6193A1-E697-88BA-B4FD-24A581D67E11}"/>
              </a:ext>
            </a:extLst>
          </p:cNvPr>
          <p:cNvSpPr/>
          <p:nvPr/>
        </p:nvSpPr>
        <p:spPr>
          <a:xfrm>
            <a:off x="5061383" y="389795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2" name="직사각형 111">
            <a:extLst>
              <a:ext uri="{FF2B5EF4-FFF2-40B4-BE49-F238E27FC236}">
                <a16:creationId xmlns:a16="http://schemas.microsoft.com/office/drawing/2014/main" id="{8E17AB85-5FC3-A18C-9EFA-8A9BB8812C22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13" name="직선 연결선 112">
            <a:extLst>
              <a:ext uri="{FF2B5EF4-FFF2-40B4-BE49-F238E27FC236}">
                <a16:creationId xmlns:a16="http://schemas.microsoft.com/office/drawing/2014/main" id="{DF62D3B5-6C4B-C11B-DDF0-30EC6387854B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직사각형 116">
            <a:extLst>
              <a:ext uri="{FF2B5EF4-FFF2-40B4-BE49-F238E27FC236}">
                <a16:creationId xmlns:a16="http://schemas.microsoft.com/office/drawing/2014/main" id="{8BCE81BD-93AF-4B1C-D9B9-9C918ABAB4D6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1518F592-63D7-5F93-9A39-56AA0BBE510B}"/>
              </a:ext>
            </a:extLst>
          </p:cNvPr>
          <p:cNvSpPr/>
          <p:nvPr/>
        </p:nvSpPr>
        <p:spPr>
          <a:xfrm>
            <a:off x="3021502" y="5078027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D9D934AC-84DA-2BC4-A810-610DAD8DCCD4}"/>
              </a:ext>
            </a:extLst>
          </p:cNvPr>
          <p:cNvSpPr txBox="1"/>
          <p:nvPr/>
        </p:nvSpPr>
        <p:spPr>
          <a:xfrm>
            <a:off x="3131625" y="5184373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역사 검색</a:t>
            </a:r>
          </a:p>
        </p:txBody>
      </p:sp>
      <p:sp>
        <p:nvSpPr>
          <p:cNvPr id="120" name="곱하기 기호 119">
            <a:extLst>
              <a:ext uri="{FF2B5EF4-FFF2-40B4-BE49-F238E27FC236}">
                <a16:creationId xmlns:a16="http://schemas.microsoft.com/office/drawing/2014/main" id="{61498A35-EBE2-5DC1-96B1-D06BBE80CC2B}"/>
              </a:ext>
            </a:extLst>
          </p:cNvPr>
          <p:cNvSpPr/>
          <p:nvPr/>
        </p:nvSpPr>
        <p:spPr>
          <a:xfrm>
            <a:off x="5578675" y="5160282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BEC65D95-B33D-EFF4-641B-6151471F4501}"/>
              </a:ext>
            </a:extLst>
          </p:cNvPr>
          <p:cNvSpPr/>
          <p:nvPr/>
        </p:nvSpPr>
        <p:spPr>
          <a:xfrm>
            <a:off x="3813373" y="5612126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3B6ED441-8CD6-5909-F188-E26D1D708F5B}"/>
              </a:ext>
            </a:extLst>
          </p:cNvPr>
          <p:cNvSpPr txBox="1"/>
          <p:nvPr/>
        </p:nvSpPr>
        <p:spPr>
          <a:xfrm>
            <a:off x="3098138" y="5565337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역사명</a:t>
            </a:r>
            <a:endParaRPr lang="en-US" altLang="ko-KR" sz="900"/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78C7DDCF-D9B0-4671-9428-4BCDDD42CD99}"/>
              </a:ext>
            </a:extLst>
          </p:cNvPr>
          <p:cNvSpPr/>
          <p:nvPr/>
        </p:nvSpPr>
        <p:spPr>
          <a:xfrm>
            <a:off x="5185246" y="593778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24" name="직선 연결선 123">
            <a:extLst>
              <a:ext uri="{FF2B5EF4-FFF2-40B4-BE49-F238E27FC236}">
                <a16:creationId xmlns:a16="http://schemas.microsoft.com/office/drawing/2014/main" id="{AB173867-B17B-C74B-72DA-86A200B24B43}"/>
              </a:ext>
            </a:extLst>
          </p:cNvPr>
          <p:cNvCxnSpPr>
            <a:cxnSpLocks/>
          </p:cNvCxnSpPr>
          <p:nvPr/>
        </p:nvCxnSpPr>
        <p:spPr>
          <a:xfrm>
            <a:off x="3155938" y="6291494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25" name="TextBox 124">
            <a:extLst>
              <a:ext uri="{FF2B5EF4-FFF2-40B4-BE49-F238E27FC236}">
                <a16:creationId xmlns:a16="http://schemas.microsoft.com/office/drawing/2014/main" id="{12EF849D-DC0A-D471-00D0-60790B17614D}"/>
              </a:ext>
            </a:extLst>
          </p:cNvPr>
          <p:cNvSpPr txBox="1"/>
          <p:nvPr/>
        </p:nvSpPr>
        <p:spPr>
          <a:xfrm>
            <a:off x="3131261" y="6296389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코드</a:t>
            </a:r>
            <a:r>
              <a:rPr lang="en-US" altLang="ko-KR" sz="900"/>
              <a:t>          </a:t>
            </a:r>
            <a:r>
              <a:rPr lang="ko-KR" altLang="en-US" sz="900" err="1"/>
              <a:t>역사명</a:t>
            </a:r>
            <a:r>
              <a:rPr lang="ko-KR" altLang="en-US" sz="900"/>
              <a:t>                     종류</a:t>
            </a:r>
            <a:endParaRPr lang="en-US" altLang="ko-KR" sz="900"/>
          </a:p>
        </p:txBody>
      </p:sp>
      <p:cxnSp>
        <p:nvCxnSpPr>
          <p:cNvPr id="126" name="직선 연결선 125">
            <a:extLst>
              <a:ext uri="{FF2B5EF4-FFF2-40B4-BE49-F238E27FC236}">
                <a16:creationId xmlns:a16="http://schemas.microsoft.com/office/drawing/2014/main" id="{5EED760A-DD70-9EC4-8C7C-0AC1FD0EDA51}"/>
              </a:ext>
            </a:extLst>
          </p:cNvPr>
          <p:cNvCxnSpPr>
            <a:cxnSpLocks/>
          </p:cNvCxnSpPr>
          <p:nvPr/>
        </p:nvCxnSpPr>
        <p:spPr>
          <a:xfrm>
            <a:off x="3155938" y="6597410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27" name="TextBox 126">
            <a:extLst>
              <a:ext uri="{FF2B5EF4-FFF2-40B4-BE49-F238E27FC236}">
                <a16:creationId xmlns:a16="http://schemas.microsoft.com/office/drawing/2014/main" id="{A9F0DF85-D661-8BA5-ABEB-60DF255484D6}"/>
              </a:ext>
            </a:extLst>
          </p:cNvPr>
          <p:cNvSpPr txBox="1"/>
          <p:nvPr/>
        </p:nvSpPr>
        <p:spPr>
          <a:xfrm>
            <a:off x="3122024" y="6600520"/>
            <a:ext cx="2569363" cy="4810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/>
              <a:t>SB311        </a:t>
            </a:r>
            <a:r>
              <a:rPr lang="ko-KR" altLang="en-US" sz="900"/>
              <a:t>서울역                    지하철역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TR092        </a:t>
            </a:r>
            <a:r>
              <a:rPr lang="ko-KR" altLang="en-US" sz="900"/>
              <a:t>서울역                    기차역</a:t>
            </a:r>
            <a:endParaRPr lang="en-US" altLang="ko-KR" sz="900"/>
          </a:p>
        </p:txBody>
      </p:sp>
      <p:cxnSp>
        <p:nvCxnSpPr>
          <p:cNvPr id="128" name="직선 화살표 연결선 127">
            <a:extLst>
              <a:ext uri="{FF2B5EF4-FFF2-40B4-BE49-F238E27FC236}">
                <a16:creationId xmlns:a16="http://schemas.microsoft.com/office/drawing/2014/main" id="{55126495-3429-14D0-ACAA-705107122D0A}"/>
              </a:ext>
            </a:extLst>
          </p:cNvPr>
          <p:cNvCxnSpPr>
            <a:cxnSpLocks/>
            <a:stCxn id="75" idx="2"/>
          </p:cNvCxnSpPr>
          <p:nvPr/>
        </p:nvCxnSpPr>
        <p:spPr>
          <a:xfrm>
            <a:off x="3550885" y="2656377"/>
            <a:ext cx="1037505" cy="241066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29" name="TextBox 128">
            <a:extLst>
              <a:ext uri="{FF2B5EF4-FFF2-40B4-BE49-F238E27FC236}">
                <a16:creationId xmlns:a16="http://schemas.microsoft.com/office/drawing/2014/main" id="{7EE31D9A-B914-9311-7893-F611514FC8C6}"/>
              </a:ext>
            </a:extLst>
          </p:cNvPr>
          <p:cNvSpPr txBox="1"/>
          <p:nvPr/>
        </p:nvSpPr>
        <p:spPr>
          <a:xfrm>
            <a:off x="7835955" y="1797801"/>
            <a:ext cx="4218077" cy="13120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>
                <a:latin typeface="+mn-ea"/>
              </a:rPr>
              <a:t>코드 자동 부여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  &gt;</a:t>
            </a:r>
            <a:r>
              <a:rPr lang="en-US" altLang="ko-KR" sz="900">
                <a:latin typeface="+mn-ea"/>
              </a:rPr>
              <a:t> MD01</a:t>
            </a:r>
            <a:r>
              <a:rPr lang="ko-KR" altLang="en-US" sz="900">
                <a:latin typeface="+mn-ea"/>
              </a:rPr>
              <a:t>부터 등록순으로 자동 부여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4640F6DB-91F2-517D-4121-43CA4443DCEF}"/>
              </a:ext>
            </a:extLst>
          </p:cNvPr>
          <p:cNvSpPr txBox="1"/>
          <p:nvPr/>
        </p:nvSpPr>
        <p:spPr>
          <a:xfrm>
            <a:off x="2657251" y="7809422"/>
            <a:ext cx="3146850" cy="4810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역사검색의 역사명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역사 종류는 데이터를 받은 후에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</a:t>
            </a:r>
            <a:r>
              <a:rPr lang="ko-KR" altLang="en-US" sz="900">
                <a:latin typeface="+mn-ea"/>
              </a:rPr>
              <a:t>지하철역그룹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), </a:t>
            </a:r>
            <a:r>
              <a:rPr lang="ko-KR" altLang="en-US" sz="900">
                <a:latin typeface="+mn-ea"/>
              </a:rPr>
              <a:t>기차역그룹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</a:t>
            </a:r>
            <a:r>
              <a:rPr lang="ko-KR" altLang="en-US" sz="900">
                <a:latin typeface="+mn-ea"/>
              </a:rPr>
              <a:t>로 부여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0AC0E1A-43C1-35AD-2A54-4A7CE5387F88}"/>
              </a:ext>
            </a:extLst>
          </p:cNvPr>
          <p:cNvSpPr txBox="1"/>
          <p:nvPr/>
        </p:nvSpPr>
        <p:spPr>
          <a:xfrm>
            <a:off x="2672282" y="8298081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8049354" y="1010075"/>
            <a:ext cx="3633537" cy="8540800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/>
              <a:t>스마트 오더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매장 관리 </a:t>
            </a:r>
            <a:r>
              <a:rPr lang="en-US" altLang="ko-KR" sz="900" dirty="0"/>
              <a:t>(store management</a:t>
            </a:r>
            <a:r>
              <a:rPr lang="en-US" altLang="ko-KR" sz="900" dirty="0" smtClean="0"/>
              <a:t>) 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  <a:br>
              <a:rPr lang="en-US" altLang="ko-KR" sz="900" dirty="0" smtClean="0"/>
            </a:br>
            <a:r>
              <a:rPr lang="en-US" altLang="ko-KR" sz="900" dirty="0" smtClean="0"/>
              <a:t>  0) common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if field is required, append</a:t>
            </a:r>
            <a:r>
              <a:rPr lang="en-US" altLang="ko-KR" sz="900" b="1" dirty="0" smtClean="0"/>
              <a:t> * (red) </a:t>
            </a:r>
            <a:r>
              <a:rPr lang="en-US" altLang="ko-KR" sz="900" dirty="0" smtClean="0"/>
              <a:t>before field label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매장 이름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mall_name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 </a:t>
            </a:r>
            <a:br>
              <a:rPr lang="en-US" altLang="ko-KR" sz="900" dirty="0" smtClean="0"/>
            </a:br>
            <a:r>
              <a:rPr lang="en-US" altLang="ko-KR" sz="900" dirty="0" smtClean="0"/>
              <a:t>       - validation: required, max length (100 </a:t>
            </a:r>
            <a:r>
              <a:rPr lang="en-US" altLang="ko-KR" sz="900" dirty="0"/>
              <a:t>bytes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매장 코드 </a:t>
            </a:r>
            <a:r>
              <a:rPr lang="en-US" altLang="ko-KR" sz="900" dirty="0" smtClean="0"/>
              <a:t>: </a:t>
            </a:r>
            <a:r>
              <a:rPr lang="en-US" altLang="ko-KR" sz="900" dirty="0"/>
              <a:t>{</a:t>
            </a:r>
            <a:r>
              <a:rPr lang="en-US" altLang="ko-KR" sz="900" dirty="0" err="1"/>
              <a:t>mall_code</a:t>
            </a:r>
            <a:r>
              <a:rPr lang="en-US" altLang="ko-KR" sz="900" dirty="0"/>
              <a:t>} (</a:t>
            </a:r>
            <a:r>
              <a:rPr lang="en-US" altLang="ko-KR" sz="900" dirty="0" err="1"/>
              <a:t>readonly</a:t>
            </a:r>
            <a:r>
              <a:rPr lang="en-US" altLang="ko-KR" sz="900" dirty="0"/>
              <a:t>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역사 위치 </a:t>
            </a:r>
            <a:r>
              <a:rPr lang="en-US" altLang="ko-KR" sz="900" dirty="0" smtClean="0"/>
              <a:t>: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if search icon clicks, open station search modal (</a:t>
            </a:r>
            <a:r>
              <a:rPr lang="ko-KR" altLang="en-US" sz="900" dirty="0" smtClean="0"/>
              <a:t>역사 검색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if station is selected, set </a:t>
            </a:r>
            <a:r>
              <a:rPr lang="en-US" altLang="ko-KR" sz="900" dirty="0" err="1" smtClean="0"/>
              <a:t>seleced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station_name</a:t>
            </a:r>
            <a:r>
              <a:rPr lang="en-US" altLang="ko-KR" sz="900" dirty="0" smtClean="0"/>
              <a:t>/</a:t>
            </a:r>
            <a:r>
              <a:rPr lang="en-US" altLang="ko-KR" sz="900" dirty="0" err="1" smtClean="0"/>
              <a:t>station_code</a:t>
            </a:r>
            <a:r>
              <a:rPr lang="en-US" altLang="ko-KR" sz="900" dirty="0" smtClean="0"/>
              <a:t> (</a:t>
            </a:r>
            <a:r>
              <a:rPr lang="en-US" altLang="ko-KR" sz="900" dirty="0" err="1" smtClean="0"/>
              <a:t>readonly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4) </a:t>
            </a:r>
            <a:r>
              <a:rPr lang="ko-KR" altLang="en-US" sz="900" dirty="0" smtClean="0"/>
              <a:t>업종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용도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business_sector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inputbox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validation: max length (256 bytes)</a:t>
            </a:r>
          </a:p>
          <a:p>
            <a:r>
              <a:rPr lang="en-US" altLang="ko-KR" sz="900" dirty="0" smtClean="0"/>
              <a:t>   5) </a:t>
            </a:r>
            <a:r>
              <a:rPr lang="ko-KR" altLang="en-US" sz="900" dirty="0" smtClean="0"/>
              <a:t>카테고리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store_category_code</a:t>
            </a:r>
            <a:r>
              <a:rPr lang="en-US" altLang="ko-KR" sz="900" dirty="0"/>
              <a:t>}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a) </a:t>
            </a:r>
            <a:r>
              <a:rPr lang="en-US" altLang="ko-KR" sz="900" dirty="0" err="1" smtClean="0"/>
              <a:t>selectbox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options: </a:t>
            </a:r>
            <a:r>
              <a:rPr lang="ko-KR" altLang="en-US" sz="900" dirty="0" smtClean="0"/>
              <a:t>선택</a:t>
            </a:r>
            <a:r>
              <a:rPr lang="en-US" altLang="ko-KR" sz="900" dirty="0" smtClean="0"/>
              <a:t>(select), SO codes</a:t>
            </a:r>
            <a:br>
              <a:rPr lang="en-US" altLang="ko-KR" sz="900" dirty="0" smtClean="0"/>
            </a:br>
            <a:r>
              <a:rPr lang="en-US" altLang="ko-KR" sz="900" dirty="0" smtClean="0"/>
              <a:t>       - validation: required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6) </a:t>
            </a:r>
            <a:r>
              <a:rPr lang="ko-KR" altLang="en-US" sz="900" dirty="0" smtClean="0"/>
              <a:t>건물 내 위치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mall_location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</a:t>
            </a:r>
            <a:r>
              <a:rPr lang="en-US" altLang="ko-KR" sz="900" dirty="0"/>
              <a:t>) </a:t>
            </a:r>
            <a:r>
              <a:rPr lang="en-US" altLang="ko-KR" sz="900" dirty="0" err="1"/>
              <a:t>inputbox</a:t>
            </a:r>
            <a:endParaRPr lang="en-US" altLang="ko-KR" sz="900" dirty="0"/>
          </a:p>
          <a:p>
            <a:r>
              <a:rPr lang="en-US" altLang="ko-KR" sz="900" dirty="0"/>
              <a:t>      - validation: max length (256 bytes)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7) </a:t>
            </a:r>
            <a:r>
              <a:rPr lang="ko-KR" altLang="en-US" sz="900" dirty="0" smtClean="0"/>
              <a:t>영업 시간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business_hours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    a) </a:t>
            </a:r>
            <a:r>
              <a:rPr lang="en-US" altLang="ko-KR" sz="900" dirty="0" err="1"/>
              <a:t>inputbox</a:t>
            </a:r>
            <a:endParaRPr lang="en-US" altLang="ko-KR" sz="900" dirty="0"/>
          </a:p>
          <a:p>
            <a:r>
              <a:rPr lang="en-US" altLang="ko-KR" sz="900" dirty="0"/>
              <a:t>      - validation: max length (256 bytes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8) </a:t>
            </a:r>
            <a:r>
              <a:rPr lang="ko-KR" altLang="en-US" sz="900" dirty="0" smtClean="0"/>
              <a:t>링크 </a:t>
            </a:r>
            <a:r>
              <a:rPr lang="en-US" altLang="ko-KR" sz="900" dirty="0"/>
              <a:t>URL : {</a:t>
            </a:r>
            <a:r>
              <a:rPr lang="en-US" altLang="ko-KR" sz="900" dirty="0" err="1" smtClean="0"/>
              <a:t>mall_url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 a</a:t>
            </a:r>
            <a:r>
              <a:rPr lang="en-US" altLang="ko-KR" sz="900" dirty="0"/>
              <a:t>)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 </a:t>
            </a:r>
            <a:br>
              <a:rPr lang="en-US" altLang="ko-KR" sz="900" dirty="0"/>
            </a:br>
            <a:r>
              <a:rPr lang="en-US" altLang="ko-KR" sz="900" dirty="0"/>
              <a:t>       - validation: </a:t>
            </a:r>
            <a:r>
              <a:rPr lang="en-US" altLang="ko-KR" sz="900" dirty="0" smtClean="0"/>
              <a:t>max </a:t>
            </a:r>
            <a:r>
              <a:rPr lang="en-US" altLang="ko-KR" sz="900" dirty="0"/>
              <a:t>length </a:t>
            </a:r>
            <a:r>
              <a:rPr lang="en-US" altLang="ko-KR" sz="900" dirty="0" smtClean="0"/>
              <a:t>(256 </a:t>
            </a:r>
            <a:r>
              <a:rPr lang="en-US" altLang="ko-KR" sz="900" dirty="0"/>
              <a:t>bytes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9) </a:t>
            </a:r>
            <a:r>
              <a:rPr lang="ko-KR" altLang="en-US" sz="900" dirty="0" smtClean="0"/>
              <a:t>스마트 오더 매장 여부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smart_order_yn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radio button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- options: </a:t>
            </a:r>
            <a:r>
              <a:rPr lang="ko-KR" altLang="en-US" sz="900" dirty="0" smtClean="0"/>
              <a:t>여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부 </a:t>
            </a:r>
            <a:r>
              <a:rPr lang="en-US" altLang="ko-KR" sz="900" dirty="0" smtClean="0"/>
              <a:t>(Y/N)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10) </a:t>
            </a:r>
            <a:r>
              <a:rPr lang="ko-KR" altLang="en-US" sz="900" dirty="0"/>
              <a:t>대표 이미지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image_file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/>
              <a:t>     a) </a:t>
            </a:r>
            <a:r>
              <a:rPr lang="ko-KR" altLang="en-US" sz="900" dirty="0"/>
              <a:t>첨부 </a:t>
            </a:r>
            <a:r>
              <a:rPr lang="en-US" altLang="ko-KR" sz="900" dirty="0"/>
              <a:t>(attach) button</a:t>
            </a:r>
          </a:p>
          <a:p>
            <a:r>
              <a:rPr lang="en-US" altLang="ko-KR" sz="900" dirty="0"/>
              <a:t>       - if clicks, select image file</a:t>
            </a:r>
            <a:br>
              <a:rPr lang="en-US" altLang="ko-KR" sz="900" dirty="0"/>
            </a:br>
            <a:r>
              <a:rPr lang="en-US" altLang="ko-KR" sz="900" dirty="0"/>
              <a:t>     b) show selected image on preview </a:t>
            </a:r>
            <a:r>
              <a:rPr lang="en-US" altLang="ko-KR" sz="900" dirty="0" smtClean="0"/>
              <a:t>area</a:t>
            </a:r>
          </a:p>
          <a:p>
            <a:r>
              <a:rPr lang="en-US" altLang="ko-KR" sz="900" dirty="0"/>
              <a:t>  </a:t>
            </a:r>
            <a:r>
              <a:rPr lang="en-US" altLang="ko-KR" sz="900" dirty="0" smtClean="0"/>
              <a:t>11) </a:t>
            </a:r>
            <a:r>
              <a:rPr lang="ko-KR" altLang="en-US" sz="900" dirty="0" smtClean="0"/>
              <a:t>매장 </a:t>
            </a:r>
            <a:r>
              <a:rPr lang="ko-KR" altLang="en-US" sz="900" dirty="0"/>
              <a:t>연락처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mall_phone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/>
              <a:t>     a)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 </a:t>
            </a:r>
            <a:br>
              <a:rPr lang="en-US" altLang="ko-KR" sz="900" dirty="0"/>
            </a:br>
            <a:r>
              <a:rPr lang="en-US" altLang="ko-KR" sz="900" dirty="0"/>
              <a:t>       - validation: max length (3-4-4), </a:t>
            </a:r>
            <a:r>
              <a:rPr lang="en-US" altLang="ko-KR" sz="900" dirty="0" smtClean="0"/>
              <a:t>number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12) </a:t>
            </a:r>
            <a:r>
              <a:rPr lang="ko-KR" altLang="en-US" sz="900" dirty="0" smtClean="0"/>
              <a:t>주요 정보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mall_info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textarea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validation: max length (1024 bytes)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13) </a:t>
            </a:r>
            <a:r>
              <a:rPr lang="ko-KR" altLang="en-US" sz="900" dirty="0" smtClean="0"/>
              <a:t>담당자명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manager_name</a:t>
            </a:r>
            <a:r>
              <a:rPr lang="en-US" altLang="ko-KR" sz="900" dirty="0"/>
              <a:t>}</a:t>
            </a:r>
            <a:br>
              <a:rPr lang="en-US" altLang="ko-KR" sz="900" dirty="0"/>
            </a:br>
            <a:r>
              <a:rPr lang="en-US" altLang="ko-KR" sz="900" dirty="0"/>
              <a:t>     a)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 </a:t>
            </a:r>
            <a:br>
              <a:rPr lang="en-US" altLang="ko-KR" sz="900" dirty="0"/>
            </a:br>
            <a:r>
              <a:rPr lang="en-US" altLang="ko-KR" sz="900" dirty="0"/>
              <a:t>       - validation: required, max length (100 bytes)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14) </a:t>
            </a:r>
            <a:r>
              <a:rPr lang="ko-KR" altLang="en-US" sz="900" dirty="0"/>
              <a:t>담당자</a:t>
            </a:r>
            <a:r>
              <a:rPr lang="ko-KR" altLang="en-US" sz="900" dirty="0" smtClean="0"/>
              <a:t> </a:t>
            </a:r>
            <a:r>
              <a:rPr lang="ko-KR" altLang="en-US" sz="900" dirty="0"/>
              <a:t>연락처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manager_phone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/>
              <a:t>     a)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 </a:t>
            </a:r>
            <a:br>
              <a:rPr lang="en-US" altLang="ko-KR" sz="900" dirty="0"/>
            </a:br>
            <a:r>
              <a:rPr lang="en-US" altLang="ko-KR" sz="900" dirty="0"/>
              <a:t>       - validation: max length (3-4-4), number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endParaRPr lang="en-US" altLang="ko-KR" sz="900" dirty="0"/>
          </a:p>
          <a:p>
            <a:r>
              <a:rPr lang="en-US" altLang="ko-KR" sz="900" dirty="0" smtClean="0"/>
              <a:t>3.Buttons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저장 </a:t>
            </a:r>
            <a:r>
              <a:rPr lang="en-US" altLang="ko-KR" sz="900" dirty="0" smtClean="0"/>
              <a:t>(save)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if clicks, do the process and alert common save complete </a:t>
            </a:r>
            <a:r>
              <a:rPr lang="en-US" altLang="ko-KR" sz="900" dirty="0" err="1" smtClean="0"/>
              <a:t>msg</a:t>
            </a:r>
            <a:r>
              <a:rPr lang="en-US" altLang="ko-KR" sz="900" dirty="0" smtClean="0"/>
              <a:t> and close the modal and return to the list page</a:t>
            </a:r>
            <a:br>
              <a:rPr lang="en-US" altLang="ko-KR" sz="900" dirty="0" smtClean="0"/>
            </a:br>
            <a:r>
              <a:rPr lang="en-US" altLang="ko-KR" sz="900" dirty="0" smtClean="0"/>
              <a:t>      [PROCESS]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UPDATE </a:t>
            </a:r>
            <a:r>
              <a:rPr lang="en-US" altLang="ko-KR" sz="900" dirty="0" err="1" smtClean="0"/>
              <a:t>st_mall</a:t>
            </a:r>
            <a:endParaRPr lang="en-US" altLang="ko-KR" sz="900" dirty="0" smtClean="0"/>
          </a:p>
          <a:p>
            <a:r>
              <a:rPr lang="en-US" altLang="ko-KR" sz="900" dirty="0"/>
              <a:t>        </a:t>
            </a:r>
            <a:r>
              <a:rPr lang="en-US" altLang="ko-KR" sz="900" dirty="0" err="1" smtClean="0"/>
              <a:t>image_file</a:t>
            </a:r>
            <a:r>
              <a:rPr lang="en-US" altLang="ko-KR" sz="900" dirty="0" smtClean="0"/>
              <a:t> :</a:t>
            </a:r>
            <a:r>
              <a:rPr lang="en-US" altLang="ko-KR" sz="900" b="1" dirty="0" smtClean="0"/>
              <a:t> if file is changed, set new </a:t>
            </a:r>
            <a:r>
              <a:rPr lang="en-US" altLang="ko-KR" sz="900" b="1" dirty="0" err="1" smtClean="0"/>
              <a:t>file_code</a:t>
            </a:r>
            <a:r>
              <a:rPr lang="en-US" altLang="ko-KR" sz="900" b="1" dirty="0" smtClean="0"/>
              <a:t>. (DELETE previous </a:t>
            </a:r>
            <a:r>
              <a:rPr lang="en-US" altLang="ko-KR" sz="900" b="1" dirty="0" err="1" smtClean="0"/>
              <a:t>st_files</a:t>
            </a:r>
            <a:r>
              <a:rPr lang="en-US" altLang="ko-KR" sz="900" b="1" dirty="0" smtClean="0"/>
              <a:t> data and physical file)</a:t>
            </a:r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      </a:t>
            </a:r>
            <a:r>
              <a:rPr lang="en-US" altLang="ko-KR" sz="900" dirty="0" err="1" smtClean="0"/>
              <a:t>mod_date</a:t>
            </a:r>
            <a:r>
              <a:rPr lang="en-US" altLang="ko-KR" sz="900" dirty="0" smtClean="0"/>
              <a:t> / </a:t>
            </a:r>
            <a:r>
              <a:rPr lang="en-US" altLang="ko-KR" sz="900" dirty="0" err="1" smtClean="0"/>
              <a:t>mod_user_seq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취소 </a:t>
            </a:r>
            <a:r>
              <a:rPr lang="en-US" altLang="ko-KR" sz="900" dirty="0" smtClean="0"/>
              <a:t>(cancel) : if clicks, move to the list page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4320240" y="7059940"/>
            <a:ext cx="3633537" cy="2585323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ko-KR" altLang="en-US" sz="900" dirty="0" smtClean="0"/>
              <a:t>역사 검색 </a:t>
            </a:r>
            <a:r>
              <a:rPr lang="en-US" altLang="ko-KR" sz="900" dirty="0" smtClean="0"/>
              <a:t>(search station) modal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1.Search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1) </a:t>
            </a:r>
            <a:r>
              <a:rPr lang="ko-KR" altLang="en-US" sz="900" dirty="0" smtClean="0"/>
              <a:t>역사명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station_name</a:t>
            </a:r>
            <a:r>
              <a:rPr lang="en-US" altLang="ko-KR" sz="900" dirty="0" smtClean="0"/>
              <a:t>} LIKE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2.Grid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logic</a:t>
            </a:r>
          </a:p>
          <a:p>
            <a:r>
              <a:rPr lang="en-US" altLang="ko-KR" sz="900" dirty="0"/>
              <a:t>     DB: </a:t>
            </a:r>
            <a:r>
              <a:rPr lang="en-US" altLang="ko-KR" sz="900" dirty="0" err="1" smtClean="0"/>
              <a:t>st_station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conditions: set by search options</a:t>
            </a:r>
          </a:p>
          <a:p>
            <a:r>
              <a:rPr lang="en-US" altLang="ko-KR" sz="900" dirty="0"/>
              <a:t>     sort: </a:t>
            </a:r>
            <a:r>
              <a:rPr lang="en-US" altLang="ko-KR" sz="900" dirty="0" err="1" smtClean="0"/>
              <a:t>station_name</a:t>
            </a:r>
            <a:r>
              <a:rPr lang="en-US" altLang="ko-KR" sz="900" dirty="0"/>
              <a:t> ASC, </a:t>
            </a:r>
            <a:r>
              <a:rPr lang="en-US" altLang="ko-KR" sz="900" dirty="0" err="1" smtClean="0"/>
              <a:t>station_code</a:t>
            </a:r>
            <a:r>
              <a:rPr lang="en-US" altLang="ko-KR" sz="900" dirty="0" smtClean="0"/>
              <a:t> ASC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columns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코드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station_code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역사명 </a:t>
            </a:r>
            <a:r>
              <a:rPr lang="en-US" altLang="ko-KR" sz="900" dirty="0" smtClean="0"/>
              <a:t>: {</a:t>
            </a:r>
            <a:r>
              <a:rPr lang="en-US" altLang="ko-KR" sz="900" dirty="0" err="1" smtClean="0"/>
              <a:t>station_name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</a:t>
            </a:r>
            <a:r>
              <a:rPr lang="ko-KR" altLang="en-US" sz="900" dirty="0" smtClean="0"/>
              <a:t>종류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station_type</a:t>
            </a:r>
            <a:r>
              <a:rPr lang="en-US" altLang="ko-KR" sz="900" dirty="0"/>
              <a:t>} ('</a:t>
            </a:r>
            <a:r>
              <a:rPr lang="en-US" altLang="ko-KR" sz="900" dirty="0" err="1"/>
              <a:t>train',</a:t>
            </a:r>
            <a:r>
              <a:rPr lang="en-US" altLang="ko-KR" sz="900" dirty="0" err="1" smtClean="0"/>
              <a:t>'subway</a:t>
            </a:r>
            <a:r>
              <a:rPr lang="en-US" altLang="ko-KR" sz="900" dirty="0" smtClean="0"/>
              <a:t>‘: </a:t>
            </a:r>
            <a:r>
              <a:rPr lang="ko-KR" altLang="en-US" sz="900" dirty="0" smtClean="0"/>
              <a:t>기차역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지하철역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d) </a:t>
            </a:r>
            <a:r>
              <a:rPr lang="ko-KR" altLang="en-US" sz="900" dirty="0" smtClean="0"/>
              <a:t>처리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 - show </a:t>
            </a:r>
            <a:r>
              <a:rPr lang="ko-KR" altLang="en-US" sz="900" dirty="0" smtClean="0"/>
              <a:t>선택</a:t>
            </a:r>
            <a:r>
              <a:rPr lang="en-US" altLang="ko-KR" sz="900" dirty="0" smtClean="0"/>
              <a:t>(select) button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if clicks, close the modal and set selected </a:t>
            </a:r>
            <a:r>
              <a:rPr lang="en-US" altLang="ko-KR" sz="900" dirty="0" err="1" smtClean="0"/>
              <a:t>station_code</a:t>
            </a:r>
            <a:r>
              <a:rPr lang="en-US" altLang="ko-KR" sz="900" dirty="0" smtClean="0"/>
              <a:t>/</a:t>
            </a:r>
            <a:r>
              <a:rPr lang="en-US" altLang="ko-KR" sz="900" dirty="0" err="1" smtClean="0"/>
              <a:t>station_name</a:t>
            </a:r>
            <a:r>
              <a:rPr lang="en-US" altLang="ko-KR" sz="900" dirty="0" smtClean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75948976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8147299C-36C1-77CE-5238-05B5359E2E83}"/>
              </a:ext>
            </a:extLst>
          </p:cNvPr>
          <p:cNvSpPr/>
          <p:nvPr/>
        </p:nvSpPr>
        <p:spPr>
          <a:xfrm>
            <a:off x="822623" y="108714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897B38B-A089-7704-DFA9-1B22B92DB88E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87423" y="139026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C3C81D7-240D-9F2A-5335-07FE31FFE653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72916" y="204462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6E3D9E6-A2AD-5F9C-7F1A-CEB45B6592CB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502096" y="204462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D1B4A763-08A4-479B-2DEE-96D8E9B712B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852337" y="116645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603B03F-171E-BACC-3278-9EE42A12C7A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922972" y="153922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240BBC2-A4F7-485D-2FF3-9F4767A0FCCE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22623" y="110558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E9DB5B2E-DD2A-CEB6-ACF8-A74D117594E5}"/>
              </a:ext>
            </a:extLst>
          </p:cNvPr>
          <p:cNvGrpSpPr/>
          <p:nvPr/>
        </p:nvGrpSpPr>
        <p:grpSpPr>
          <a:xfrm>
            <a:off x="3648644" y="900742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70933ABE-EE16-14C6-B6FD-E8E779528F8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D9C5CE69-9564-E5E9-87AF-96AE9BDF241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EC19116B-E43A-503E-B0F5-131B87132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B52E84F2-59EF-3049-21B1-AB914B0F1F0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8F6FB340-4B60-9DBD-26A4-3475CDB6492E}"/>
              </a:ext>
            </a:extLst>
          </p:cNvPr>
          <p:cNvSpPr/>
          <p:nvPr/>
        </p:nvSpPr>
        <p:spPr>
          <a:xfrm>
            <a:off x="819938" y="296924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9C2FB04-B744-010C-12C2-25FF3574754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84738" y="327236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2668FFE-FD04-3056-8701-803C83E2FD67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370231" y="392671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484FD8-5A86-DDF9-673C-AB083A49478C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499411" y="392671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E4B55529-1BEA-1237-E4CB-6F1CBF66F0E8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849652" y="304854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EC1360F-2F55-EF7E-3AA5-C1ACED7531F3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920287" y="342132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18AC8F4-BAFB-40C7-5692-319E8FE7EB32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9938" y="298768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74F60F55-01BB-ACB9-5BEE-2D0ED6303C19}"/>
              </a:ext>
            </a:extLst>
          </p:cNvPr>
          <p:cNvGrpSpPr/>
          <p:nvPr/>
        </p:nvGrpSpPr>
        <p:grpSpPr>
          <a:xfrm>
            <a:off x="1064784" y="2735240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DDEBAEAF-00A5-DEE3-1AE8-0EA843B4B4F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47F20C43-C5BD-6FE3-1A26-A0541D1023F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800B287E-E974-3FE6-B3E0-DA9DFBC7D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3ED92380-1B49-1608-2F62-1874601FFBA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" name="TextBox 28"/>
          <p:cNvSpPr txBox="1"/>
          <p:nvPr/>
        </p:nvSpPr>
        <p:spPr>
          <a:xfrm>
            <a:off x="8092603" y="174587"/>
            <a:ext cx="3633537" cy="2585323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/>
              <a:t>스마트 오더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매장 관리 </a:t>
            </a:r>
            <a:r>
              <a:rPr lang="en-US" altLang="ko-KR" sz="900" dirty="0"/>
              <a:t>(store management</a:t>
            </a:r>
            <a:r>
              <a:rPr lang="en-US" altLang="ko-KR" sz="900" dirty="0" smtClean="0"/>
              <a:t>) &gt; </a:t>
            </a:r>
            <a:r>
              <a:rPr lang="ko-KR" altLang="en-US" sz="900" b="1" dirty="0" smtClean="0"/>
              <a:t>추가 </a:t>
            </a:r>
            <a:r>
              <a:rPr lang="en-US" altLang="ko-KR" sz="900" b="1" dirty="0" smtClean="0"/>
              <a:t>(Add)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  <a:br>
              <a:rPr lang="en-US" altLang="ko-KR" sz="900" dirty="0" smtClean="0"/>
            </a:br>
            <a:r>
              <a:rPr lang="en-US" altLang="ko-KR" sz="900" dirty="0" smtClean="0"/>
              <a:t>  - same with </a:t>
            </a:r>
            <a:r>
              <a:rPr lang="ko-KR" altLang="en-US" sz="900" dirty="0" smtClean="0"/>
              <a:t>상셰 </a:t>
            </a:r>
            <a:r>
              <a:rPr lang="en-US" altLang="ko-KR" sz="900" dirty="0" smtClean="0"/>
              <a:t>(Modify) page except</a:t>
            </a:r>
          </a:p>
          <a:p>
            <a:r>
              <a:rPr lang="ko-KR" altLang="en-US" sz="900" dirty="0" smtClean="0"/>
              <a:t>  </a:t>
            </a:r>
            <a:r>
              <a:rPr lang="en-US" altLang="ko-KR" sz="900" dirty="0" smtClean="0"/>
              <a:t>2) </a:t>
            </a:r>
            <a:r>
              <a:rPr lang="ko-KR" altLang="en-US" sz="900" dirty="0" smtClean="0"/>
              <a:t>매장 코드 </a:t>
            </a:r>
            <a:r>
              <a:rPr lang="en-US" altLang="ko-KR" sz="900" dirty="0" smtClean="0"/>
              <a:t>: </a:t>
            </a:r>
            <a:r>
              <a:rPr lang="en-US" altLang="ko-KR" sz="900" b="1" dirty="0" smtClean="0"/>
              <a:t>HIDE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</a:t>
            </a:r>
            <a:endParaRPr lang="en-US" altLang="ko-KR" sz="900" dirty="0"/>
          </a:p>
          <a:p>
            <a:r>
              <a:rPr lang="en-US" altLang="ko-KR" sz="900" dirty="0" smtClean="0"/>
              <a:t>3.Buttons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저장 </a:t>
            </a:r>
            <a:r>
              <a:rPr lang="en-US" altLang="ko-KR" sz="900" dirty="0" smtClean="0"/>
              <a:t>(save)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if clicks, do the process and alert common save complete </a:t>
            </a:r>
            <a:r>
              <a:rPr lang="en-US" altLang="ko-KR" sz="900" dirty="0" err="1" smtClean="0"/>
              <a:t>msg</a:t>
            </a:r>
            <a:r>
              <a:rPr lang="en-US" altLang="ko-KR" sz="900" dirty="0" smtClean="0"/>
              <a:t> and close the modal and return to the list page</a:t>
            </a:r>
            <a:br>
              <a:rPr lang="en-US" altLang="ko-KR" sz="900" dirty="0" smtClean="0"/>
            </a:br>
            <a:r>
              <a:rPr lang="en-US" altLang="ko-KR" sz="900" dirty="0" smtClean="0"/>
              <a:t>      [PROCESS]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INSERT </a:t>
            </a:r>
            <a:r>
              <a:rPr lang="en-US" altLang="ko-KR" sz="900" dirty="0" err="1"/>
              <a:t>st_mall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    </a:t>
            </a:r>
            <a:r>
              <a:rPr lang="en-US" altLang="ko-KR" sz="900" dirty="0" err="1"/>
              <a:t>mall_code</a:t>
            </a:r>
            <a:r>
              <a:rPr lang="en-US" altLang="ko-KR" sz="900" dirty="0"/>
              <a:t>: ‘MD’+{</a:t>
            </a:r>
            <a:r>
              <a:rPr lang="en-US" altLang="ko-KR" sz="900" dirty="0" err="1"/>
              <a:t>seqNo</a:t>
            </a:r>
            <a:r>
              <a:rPr lang="en-US" altLang="ko-KR" sz="900" dirty="0"/>
              <a:t>} (ex: MD01. MD02,…)</a:t>
            </a:r>
          </a:p>
          <a:p>
            <a:r>
              <a:rPr lang="en-US" altLang="ko-KR" sz="900" dirty="0"/>
              <a:t>        </a:t>
            </a:r>
            <a:r>
              <a:rPr lang="en-US" altLang="ko-KR" sz="900" b="1" dirty="0" err="1"/>
              <a:t>mall_type</a:t>
            </a:r>
            <a:r>
              <a:rPr lang="en-US" altLang="ko-KR" sz="900" b="1" dirty="0"/>
              <a:t> = </a:t>
            </a:r>
            <a:r>
              <a:rPr lang="en-US" altLang="ko-KR" sz="900" b="1" dirty="0" smtClean="0"/>
              <a:t>‘store’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    </a:t>
            </a:r>
            <a:r>
              <a:rPr lang="en-US" altLang="ko-KR" sz="900" dirty="0" err="1" smtClean="0"/>
              <a:t>image_file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: </a:t>
            </a:r>
            <a:r>
              <a:rPr lang="en-US" altLang="ko-KR" sz="900" b="1" dirty="0"/>
              <a:t>set </a:t>
            </a:r>
            <a:r>
              <a:rPr lang="en-US" altLang="ko-KR" sz="900" b="1" dirty="0" err="1"/>
              <a:t>st_files.file_code</a:t>
            </a:r>
            <a:r>
              <a:rPr lang="en-US" altLang="ko-KR" sz="900" b="1" dirty="0"/>
              <a:t> (short UUID)</a:t>
            </a:r>
          </a:p>
          <a:p>
            <a:r>
              <a:rPr lang="en-US" altLang="ko-KR" sz="900" dirty="0"/>
              <a:t>        </a:t>
            </a:r>
            <a:r>
              <a:rPr lang="en-US" altLang="ko-KR" sz="900" dirty="0" err="1"/>
              <a:t>reg_date</a:t>
            </a:r>
            <a:r>
              <a:rPr lang="en-US" altLang="ko-KR" sz="900" dirty="0"/>
              <a:t> / </a:t>
            </a:r>
            <a:r>
              <a:rPr lang="en-US" altLang="ko-KR" sz="900" dirty="0" err="1"/>
              <a:t>reg_user_no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취소 </a:t>
            </a:r>
            <a:r>
              <a:rPr lang="en-US" altLang="ko-KR" sz="900" dirty="0" smtClean="0"/>
              <a:t>(cancel) : if clicks, move to the list page</a:t>
            </a:r>
          </a:p>
        </p:txBody>
      </p:sp>
    </p:spTree>
    <p:extLst>
      <p:ext uri="{BB962C8B-B14F-4D97-AF65-F5344CB8AC3E}">
        <p14:creationId xmlns:p14="http://schemas.microsoft.com/office/powerpoint/2010/main" val="3638897183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7721082"/>
              </p:ext>
            </p:extLst>
          </p:nvPr>
        </p:nvGraphicFramePr>
        <p:xfrm>
          <a:off x="7794170" y="725881"/>
          <a:ext cx="4397830" cy="4480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525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78911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016355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쇼핑몰의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58533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17055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쇼핑몰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7818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목록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右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038508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4294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상품 목록의 수 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794426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05109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상품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913009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상품 상세 화면 표시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451290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추가 팝업 생성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1149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상품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79612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상품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639453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17445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5627849"/>
              </p:ext>
            </p:extLst>
          </p:nvPr>
        </p:nvGraphicFramePr>
        <p:xfrm>
          <a:off x="0" y="-5686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82</a:t>
            </a:fld>
            <a:endParaRPr lang="ko-KR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FE49B65-6E79-533F-D391-A55C1EF32FB6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E5FEC044-906E-4568-2B94-4E29CA4D28DF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94860D28-4AD1-F228-6189-C7A014DA9108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0" name="표 15">
            <a:extLst>
              <a:ext uri="{FF2B5EF4-FFF2-40B4-BE49-F238E27FC236}">
                <a16:creationId xmlns:a16="http://schemas.microsoft.com/office/drawing/2014/main" id="{9C5CA242-A2D9-1933-AB05-9A2A0C3665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9070033"/>
              </p:ext>
            </p:extLst>
          </p:nvPr>
        </p:nvGraphicFramePr>
        <p:xfrm>
          <a:off x="580206" y="2648616"/>
          <a:ext cx="1975876" cy="2823530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512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95758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매장명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수원역점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374652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0056651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828703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744824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576339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606217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8209833"/>
                  </a:ext>
                </a:extLst>
              </a:tr>
            </a:tbl>
          </a:graphicData>
        </a:graphic>
      </p:graphicFrame>
      <p:sp>
        <p:nvSpPr>
          <p:cNvPr id="11" name="직사각형 10">
            <a:extLst>
              <a:ext uri="{FF2B5EF4-FFF2-40B4-BE49-F238E27FC236}">
                <a16:creationId xmlns:a16="http://schemas.microsoft.com/office/drawing/2014/main" id="{44706313-6506-B807-3C5F-8F2C8121C64D}"/>
              </a:ext>
            </a:extLst>
          </p:cNvPr>
          <p:cNvSpPr/>
          <p:nvPr/>
        </p:nvSpPr>
        <p:spPr>
          <a:xfrm>
            <a:off x="580205" y="2648616"/>
            <a:ext cx="343563" cy="845898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EA2F432-6263-C44F-76C0-67715F08D3CC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1D5858BD-BE6A-5434-0A68-84D77955412F}"/>
              </a:ext>
            </a:extLst>
          </p:cNvPr>
          <p:cNvGrpSpPr/>
          <p:nvPr/>
        </p:nvGrpSpPr>
        <p:grpSpPr>
          <a:xfrm rot="5400000">
            <a:off x="235392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96F012-765A-E07D-4FC7-F480775F1BF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C77B511F-71F3-152C-EF83-E1B62789C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71AEA888-9C01-BAD2-5A43-4F1E951A2035}"/>
              </a:ext>
            </a:extLst>
          </p:cNvPr>
          <p:cNvGrpSpPr/>
          <p:nvPr/>
        </p:nvGrpSpPr>
        <p:grpSpPr>
          <a:xfrm rot="5400000">
            <a:off x="7068173" y="14493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A7903D9C-E2D0-F094-ED6D-39CE50D9B86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" name="Oval 593">
              <a:extLst>
                <a:ext uri="{FF2B5EF4-FFF2-40B4-BE49-F238E27FC236}">
                  <a16:creationId xmlns:a16="http://schemas.microsoft.com/office/drawing/2014/main" id="{6DCC3AAE-6C50-7C26-08C4-C82694F9F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7F1B4D07-8D31-FBFA-A5F4-C42C89C9559C}"/>
              </a:ext>
            </a:extLst>
          </p:cNvPr>
          <p:cNvSpPr/>
          <p:nvPr/>
        </p:nvSpPr>
        <p:spPr>
          <a:xfrm>
            <a:off x="674275" y="270899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44797F9C-9FF0-2082-9086-4EF36CD86BFB}"/>
              </a:ext>
            </a:extLst>
          </p:cNvPr>
          <p:cNvSpPr/>
          <p:nvPr/>
        </p:nvSpPr>
        <p:spPr>
          <a:xfrm>
            <a:off x="674275" y="29916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5794C8D9-1E09-B8D0-460C-195B9BCB3E94}"/>
              </a:ext>
            </a:extLst>
          </p:cNvPr>
          <p:cNvSpPr/>
          <p:nvPr/>
        </p:nvSpPr>
        <p:spPr>
          <a:xfrm>
            <a:off x="674275" y="327433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68CC2806-3A34-965D-964C-3B0CDD01DFC9}"/>
              </a:ext>
            </a:extLst>
          </p:cNvPr>
          <p:cNvGrpSpPr/>
          <p:nvPr/>
        </p:nvGrpSpPr>
        <p:grpSpPr>
          <a:xfrm>
            <a:off x="393615" y="2686987"/>
            <a:ext cx="278496" cy="200053"/>
            <a:chOff x="1014019" y="2643309"/>
            <a:chExt cx="278496" cy="200053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366983F7-4AB6-1A76-BFF1-BFB1CD93F3C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AAF48613-1B47-D719-3B55-6D4E8267836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8CD34AB0-0DD5-C756-1F48-A2696ABB0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7D2FDD8A-FFDB-6D1A-F650-155F65F8B8B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06A814D1-733F-BE45-D1B1-A022291D2DA2}"/>
              </a:ext>
            </a:extLst>
          </p:cNvPr>
          <p:cNvSpPr txBox="1"/>
          <p:nvPr/>
        </p:nvSpPr>
        <p:spPr>
          <a:xfrm>
            <a:off x="605666" y="2382521"/>
            <a:ext cx="131938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매장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0F5BB701-3D04-0E4B-53F9-CB0918AC7A89}"/>
              </a:ext>
            </a:extLst>
          </p:cNvPr>
          <p:cNvGrpSpPr/>
          <p:nvPr/>
        </p:nvGrpSpPr>
        <p:grpSpPr>
          <a:xfrm rot="5400000">
            <a:off x="1679701" y="238204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277809B8-EC30-C0F5-F672-3B298388324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0" name="Oval 593">
              <a:extLst>
                <a:ext uri="{FF2B5EF4-FFF2-40B4-BE49-F238E27FC236}">
                  <a16:creationId xmlns:a16="http://schemas.microsoft.com/office/drawing/2014/main" id="{4FA140CF-3D0E-C503-F26D-6F28E8205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pic>
        <p:nvPicPr>
          <p:cNvPr id="31" name="그림 30">
            <a:extLst>
              <a:ext uri="{FF2B5EF4-FFF2-40B4-BE49-F238E27FC236}">
                <a16:creationId xmlns:a16="http://schemas.microsoft.com/office/drawing/2014/main" id="{68CAB588-73A2-F257-DA3F-1FFFAC118E7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99430" y="5575428"/>
            <a:ext cx="766362" cy="288416"/>
          </a:xfrm>
          <a:prstGeom prst="rect">
            <a:avLst/>
          </a:prstGeom>
        </p:spPr>
      </p:pic>
      <p:grpSp>
        <p:nvGrpSpPr>
          <p:cNvPr id="32" name="그룹 31">
            <a:extLst>
              <a:ext uri="{FF2B5EF4-FFF2-40B4-BE49-F238E27FC236}">
                <a16:creationId xmlns:a16="http://schemas.microsoft.com/office/drawing/2014/main" id="{AB08FE7D-EB1C-2CEF-8DB3-DEF36ECF4DBB}"/>
              </a:ext>
            </a:extLst>
          </p:cNvPr>
          <p:cNvGrpSpPr/>
          <p:nvPr/>
        </p:nvGrpSpPr>
        <p:grpSpPr>
          <a:xfrm>
            <a:off x="835035" y="5619609"/>
            <a:ext cx="278496" cy="200053"/>
            <a:chOff x="1014019" y="2643309"/>
            <a:chExt cx="278496" cy="200053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528A0D17-207E-16A3-9D37-040662D35A5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755450E8-4825-3DCE-0F51-201C133FC9F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5" name="Oval 593">
                <a:extLst>
                  <a:ext uri="{FF2B5EF4-FFF2-40B4-BE49-F238E27FC236}">
                    <a16:creationId xmlns:a16="http://schemas.microsoft.com/office/drawing/2014/main" id="{C8A075B8-500A-3313-11D8-FFAB69E06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6" name="TextBox 14">
                <a:extLst>
                  <a:ext uri="{FF2B5EF4-FFF2-40B4-BE49-F238E27FC236}">
                    <a16:creationId xmlns:a16="http://schemas.microsoft.com/office/drawing/2014/main" id="{3F08ACB2-CB4F-0C83-B536-4B1AC9D111B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4C636304-B30F-0EB3-8804-E7A89140BB90}"/>
              </a:ext>
            </a:extLst>
          </p:cNvPr>
          <p:cNvGrpSpPr/>
          <p:nvPr/>
        </p:nvGrpSpPr>
        <p:grpSpPr>
          <a:xfrm>
            <a:off x="392820" y="2973848"/>
            <a:ext cx="278496" cy="200053"/>
            <a:chOff x="1014019" y="2643309"/>
            <a:chExt cx="278496" cy="200053"/>
          </a:xfrm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8B8CFC23-72DE-1A2A-4A9F-61339A4B4B9F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B3AC5EFA-62E1-36ED-35FA-ABEDA5CED31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0" name="Oval 593">
                <a:extLst>
                  <a:ext uri="{FF2B5EF4-FFF2-40B4-BE49-F238E27FC236}">
                    <a16:creationId xmlns:a16="http://schemas.microsoft.com/office/drawing/2014/main" id="{074AEACD-DC54-6081-992C-F62A042F3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D28ABFA0-B063-C84F-7FE5-D267A1057E1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1A23EED2-1387-D1A4-117F-8CACF5227675}"/>
              </a:ext>
            </a:extLst>
          </p:cNvPr>
          <p:cNvGrpSpPr/>
          <p:nvPr/>
        </p:nvGrpSpPr>
        <p:grpSpPr>
          <a:xfrm rot="5400000">
            <a:off x="970739" y="282646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44BE960D-9344-ED64-E11D-94D55CBE6FD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550B2031-D6AA-95C6-9F3E-802401FA6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C99F958B-23E0-0724-C7F4-6774081A20AD}"/>
              </a:ext>
            </a:extLst>
          </p:cNvPr>
          <p:cNvSpPr txBox="1"/>
          <p:nvPr/>
        </p:nvSpPr>
        <p:spPr>
          <a:xfrm>
            <a:off x="351226" y="13555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 이름</a:t>
            </a:r>
            <a:endParaRPr lang="en-US" altLang="ko-KR" sz="900"/>
          </a:p>
        </p:txBody>
      </p:sp>
      <p:graphicFrame>
        <p:nvGraphicFramePr>
          <p:cNvPr id="46" name="표 15">
            <a:extLst>
              <a:ext uri="{FF2B5EF4-FFF2-40B4-BE49-F238E27FC236}">
                <a16:creationId xmlns:a16="http://schemas.microsoft.com/office/drawing/2014/main" id="{1BD4F2F3-4342-1905-60CB-849D0373F8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5923926"/>
              </p:ext>
            </p:extLst>
          </p:nvPr>
        </p:nvGraphicFramePr>
        <p:xfrm>
          <a:off x="3199970" y="2648882"/>
          <a:ext cx="3931226" cy="2823530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98239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360727">
                  <a:extLst>
                    <a:ext uri="{9D8B030D-6E8A-4147-A177-3AD203B41FA5}">
                      <a16:colId xmlns:a16="http://schemas.microsoft.com/office/drawing/2014/main" val="558024186"/>
                    </a:ext>
                  </a:extLst>
                </a:gridCol>
                <a:gridCol w="69083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957580">
                  <a:extLst>
                    <a:ext uri="{9D8B030D-6E8A-4147-A177-3AD203B41FA5}">
                      <a16:colId xmlns:a16="http://schemas.microsoft.com/office/drawing/2014/main" val="4031911969"/>
                    </a:ext>
                  </a:extLst>
                </a:gridCol>
                <a:gridCol w="974237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49610">
                  <a:extLst>
                    <a:ext uri="{9D8B030D-6E8A-4147-A177-3AD203B41FA5}">
                      <a16:colId xmlns:a16="http://schemas.microsoft.com/office/drawing/2014/main" val="19235762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연번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매장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링크 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URL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1955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버거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맥스파이시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맥치킨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065419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빅맥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SS_MD_01_004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963806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상하이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SS_MD_01_005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62702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쿼터파운드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SS_MD_01_006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862293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SS_MD_01_007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2957500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SS_MD_01_008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4100070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SS_MD_01_009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https://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508215"/>
                  </a:ext>
                </a:extLst>
              </a:tr>
            </a:tbl>
          </a:graphicData>
        </a:graphic>
      </p:graphicFrame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9E279113-19E7-B6ED-CCB5-145D15905E69}"/>
              </a:ext>
            </a:extLst>
          </p:cNvPr>
          <p:cNvSpPr/>
          <p:nvPr/>
        </p:nvSpPr>
        <p:spPr>
          <a:xfrm>
            <a:off x="3275001" y="272010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98866889-D5F1-A34E-AAF5-D4BC7E4818F1}"/>
              </a:ext>
            </a:extLst>
          </p:cNvPr>
          <p:cNvSpPr/>
          <p:nvPr/>
        </p:nvSpPr>
        <p:spPr>
          <a:xfrm>
            <a:off x="3275001" y="300870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3FC1EF77-F7E4-51AC-81D7-42A45B95016C}"/>
              </a:ext>
            </a:extLst>
          </p:cNvPr>
          <p:cNvSpPr/>
          <p:nvPr/>
        </p:nvSpPr>
        <p:spPr>
          <a:xfrm>
            <a:off x="3275001" y="329222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81EC0515-6FB9-786E-B44B-AA48F35BFA26}"/>
              </a:ext>
            </a:extLst>
          </p:cNvPr>
          <p:cNvGrpSpPr/>
          <p:nvPr/>
        </p:nvGrpSpPr>
        <p:grpSpPr>
          <a:xfrm>
            <a:off x="2985719" y="2712154"/>
            <a:ext cx="278496" cy="200053"/>
            <a:chOff x="1014019" y="2643309"/>
            <a:chExt cx="278496" cy="200053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24487B3C-AFD4-40CE-134F-9E5CA4160BB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E2A95FCA-D00B-E3F4-6A63-9F7C5723754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24D0563C-0583-216C-5CF0-652C95626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6D266DD7-66D3-CCE0-BB83-1E8BD605FBA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BDD63045-7691-E11E-17DF-7C2BB0B11304}"/>
              </a:ext>
            </a:extLst>
          </p:cNvPr>
          <p:cNvSpPr txBox="1"/>
          <p:nvPr/>
        </p:nvSpPr>
        <p:spPr>
          <a:xfrm>
            <a:off x="3170448" y="2387664"/>
            <a:ext cx="148404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상품 목록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26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EDA23175-6FF8-4D3D-2E22-0A3C2FBBFE6E}"/>
              </a:ext>
            </a:extLst>
          </p:cNvPr>
          <p:cNvSpPr/>
          <p:nvPr/>
        </p:nvSpPr>
        <p:spPr>
          <a:xfrm>
            <a:off x="6096446" y="2040801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6EB6BFAC-D038-8B50-BE64-F0694ECFD780}"/>
              </a:ext>
            </a:extLst>
          </p:cNvPr>
          <p:cNvSpPr/>
          <p:nvPr/>
        </p:nvSpPr>
        <p:spPr>
          <a:xfrm>
            <a:off x="6626819" y="2040801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0E48C80B-3929-33BB-A6D6-03F1DD8AB607}"/>
              </a:ext>
            </a:extLst>
          </p:cNvPr>
          <p:cNvGrpSpPr/>
          <p:nvPr/>
        </p:nvGrpSpPr>
        <p:grpSpPr>
          <a:xfrm>
            <a:off x="6088305" y="1869311"/>
            <a:ext cx="215923" cy="224200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EF3ED7DB-E03B-E697-58FC-580ECE4EFD1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7D621DC5-09C4-9A13-8621-FE790A12F63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92639C4B-F6FD-FB6F-5F3A-9FFD8D628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F3BD714E-4D69-3133-82FC-9CBB2F10BD1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5A454F99-6379-BBE9-844B-02682B719F98}"/>
              </a:ext>
            </a:extLst>
          </p:cNvPr>
          <p:cNvGrpSpPr/>
          <p:nvPr/>
        </p:nvGrpSpPr>
        <p:grpSpPr>
          <a:xfrm>
            <a:off x="6636728" y="1869311"/>
            <a:ext cx="215923" cy="224200"/>
            <a:chOff x="1098607" y="3056422"/>
            <a:chExt cx="244417" cy="258694"/>
          </a:xfrm>
        </p:grpSpPr>
        <p:sp>
          <p:nvSpPr>
            <p:cNvPr id="64" name="이등변 삼각형 63">
              <a:extLst>
                <a:ext uri="{FF2B5EF4-FFF2-40B4-BE49-F238E27FC236}">
                  <a16:creationId xmlns:a16="http://schemas.microsoft.com/office/drawing/2014/main" id="{A9C2B690-60FD-3E1D-6252-B73219FDFF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CF8392F5-A7C6-D3C1-85F7-8878DA6C8E7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66" name="Oval 593">
                <a:extLst>
                  <a:ext uri="{FF2B5EF4-FFF2-40B4-BE49-F238E27FC236}">
                    <a16:creationId xmlns:a16="http://schemas.microsoft.com/office/drawing/2014/main" id="{25CB8E70-DB3F-D22F-28D7-B94C8CD0B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3379916A-26D9-9BEB-D40A-524C67BCDFE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8" name="사각형: 둥근 모서리 67">
            <a:extLst>
              <a:ext uri="{FF2B5EF4-FFF2-40B4-BE49-F238E27FC236}">
                <a16:creationId xmlns:a16="http://schemas.microsoft.com/office/drawing/2014/main" id="{50F39CC5-FB54-F8BD-4600-41E5D82E6FF3}"/>
              </a:ext>
            </a:extLst>
          </p:cNvPr>
          <p:cNvSpPr/>
          <p:nvPr/>
        </p:nvSpPr>
        <p:spPr>
          <a:xfrm>
            <a:off x="6268152" y="229163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69" name="그래픽 68" descr="다운로드 윤곽선">
            <a:extLst>
              <a:ext uri="{FF2B5EF4-FFF2-40B4-BE49-F238E27FC236}">
                <a16:creationId xmlns:a16="http://schemas.microsoft.com/office/drawing/2014/main" id="{C09ED3F3-94BE-4755-8287-69CC84123597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303644" y="2304601"/>
            <a:ext cx="204905" cy="204905"/>
          </a:xfrm>
          <a:prstGeom prst="rect">
            <a:avLst/>
          </a:prstGeom>
        </p:spPr>
      </p:pic>
      <p:grpSp>
        <p:nvGrpSpPr>
          <p:cNvPr id="70" name="그룹 69">
            <a:extLst>
              <a:ext uri="{FF2B5EF4-FFF2-40B4-BE49-F238E27FC236}">
                <a16:creationId xmlns:a16="http://schemas.microsoft.com/office/drawing/2014/main" id="{3A611AE4-791B-D807-B67B-E07AEC9C3B28}"/>
              </a:ext>
            </a:extLst>
          </p:cNvPr>
          <p:cNvGrpSpPr/>
          <p:nvPr/>
        </p:nvGrpSpPr>
        <p:grpSpPr>
          <a:xfrm>
            <a:off x="6005325" y="2312891"/>
            <a:ext cx="278496" cy="200053"/>
            <a:chOff x="1014019" y="2643309"/>
            <a:chExt cx="278496" cy="200053"/>
          </a:xfrm>
        </p:grpSpPr>
        <p:sp>
          <p:nvSpPr>
            <p:cNvPr id="71" name="이등변 삼각형 70">
              <a:extLst>
                <a:ext uri="{FF2B5EF4-FFF2-40B4-BE49-F238E27FC236}">
                  <a16:creationId xmlns:a16="http://schemas.microsoft.com/office/drawing/2014/main" id="{D18A6B7C-6AB3-3064-F12F-0357E7364FA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80E3889C-FF15-FAA7-EAC6-F963E7C6FCE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73" name="Oval 593">
                <a:extLst>
                  <a:ext uri="{FF2B5EF4-FFF2-40B4-BE49-F238E27FC236}">
                    <a16:creationId xmlns:a16="http://schemas.microsoft.com/office/drawing/2014/main" id="{700F8F17-28C0-227A-0EF4-D302541F8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4" name="TextBox 14">
                <a:extLst>
                  <a:ext uri="{FF2B5EF4-FFF2-40B4-BE49-F238E27FC236}">
                    <a16:creationId xmlns:a16="http://schemas.microsoft.com/office/drawing/2014/main" id="{6C22E1C1-5B38-BF60-05A1-CA584E7B993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5" name="그룹 74">
            <a:extLst>
              <a:ext uri="{FF2B5EF4-FFF2-40B4-BE49-F238E27FC236}">
                <a16:creationId xmlns:a16="http://schemas.microsoft.com/office/drawing/2014/main" id="{95B9785A-0B92-EFCE-02E4-94A0DA16D072}"/>
              </a:ext>
            </a:extLst>
          </p:cNvPr>
          <p:cNvGrpSpPr/>
          <p:nvPr/>
        </p:nvGrpSpPr>
        <p:grpSpPr>
          <a:xfrm rot="5400000">
            <a:off x="4522233" y="238204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6" name="이등변 삼각형 75">
              <a:extLst>
                <a:ext uri="{FF2B5EF4-FFF2-40B4-BE49-F238E27FC236}">
                  <a16:creationId xmlns:a16="http://schemas.microsoft.com/office/drawing/2014/main" id="{AC975079-9722-4957-3D9F-0E367829EDB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7" name="Oval 593">
              <a:extLst>
                <a:ext uri="{FF2B5EF4-FFF2-40B4-BE49-F238E27FC236}">
                  <a16:creationId xmlns:a16="http://schemas.microsoft.com/office/drawing/2014/main" id="{03E45B28-B4A7-BFB8-893B-69A1B723F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10</a:t>
              </a:r>
            </a:p>
          </p:txBody>
        </p:sp>
      </p:grp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7C112B0B-064D-0F4F-E19D-A9C030D8A03A}"/>
              </a:ext>
            </a:extLst>
          </p:cNvPr>
          <p:cNvGrpSpPr/>
          <p:nvPr/>
        </p:nvGrpSpPr>
        <p:grpSpPr>
          <a:xfrm>
            <a:off x="2976535" y="2990626"/>
            <a:ext cx="278496" cy="200053"/>
            <a:chOff x="1014019" y="2643309"/>
            <a:chExt cx="278496" cy="200053"/>
          </a:xfrm>
        </p:grpSpPr>
        <p:sp>
          <p:nvSpPr>
            <p:cNvPr id="79" name="이등변 삼각형 78">
              <a:extLst>
                <a:ext uri="{FF2B5EF4-FFF2-40B4-BE49-F238E27FC236}">
                  <a16:creationId xmlns:a16="http://schemas.microsoft.com/office/drawing/2014/main" id="{D1743650-1ADD-1949-75F3-4889A916E4B6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3D0D3450-C0B7-AA5F-BE1D-F8C9EF3CFD3F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1" name="Oval 593">
                <a:extLst>
                  <a:ext uri="{FF2B5EF4-FFF2-40B4-BE49-F238E27FC236}">
                    <a16:creationId xmlns:a16="http://schemas.microsoft.com/office/drawing/2014/main" id="{3A14810F-47D8-A4AE-3DFC-DB12E86BE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2" name="TextBox 14">
                <a:extLst>
                  <a:ext uri="{FF2B5EF4-FFF2-40B4-BE49-F238E27FC236}">
                    <a16:creationId xmlns:a16="http://schemas.microsoft.com/office/drawing/2014/main" id="{B7E47E0A-BAD7-9232-DFE0-37BA9EF57F4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83" name="그림 82">
            <a:extLst>
              <a:ext uri="{FF2B5EF4-FFF2-40B4-BE49-F238E27FC236}">
                <a16:creationId xmlns:a16="http://schemas.microsoft.com/office/drawing/2014/main" id="{22E0D4C6-3F12-C610-F21F-2CA5E38455AA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r="17191" b="-636"/>
          <a:stretch/>
        </p:blipFill>
        <p:spPr>
          <a:xfrm>
            <a:off x="3750397" y="5679045"/>
            <a:ext cx="2866323" cy="286147"/>
          </a:xfrm>
          <a:prstGeom prst="rect">
            <a:avLst/>
          </a:prstGeom>
        </p:spPr>
      </p:pic>
      <p:grpSp>
        <p:nvGrpSpPr>
          <p:cNvPr id="84" name="그룹 83">
            <a:extLst>
              <a:ext uri="{FF2B5EF4-FFF2-40B4-BE49-F238E27FC236}">
                <a16:creationId xmlns:a16="http://schemas.microsoft.com/office/drawing/2014/main" id="{68980476-622C-376C-89C1-CAC1C802C834}"/>
              </a:ext>
            </a:extLst>
          </p:cNvPr>
          <p:cNvGrpSpPr/>
          <p:nvPr/>
        </p:nvGrpSpPr>
        <p:grpSpPr>
          <a:xfrm>
            <a:off x="3546083" y="5734060"/>
            <a:ext cx="278496" cy="200053"/>
            <a:chOff x="1014019" y="2643309"/>
            <a:chExt cx="278496" cy="200053"/>
          </a:xfrm>
        </p:grpSpPr>
        <p:sp>
          <p:nvSpPr>
            <p:cNvPr id="85" name="이등변 삼각형 84">
              <a:extLst>
                <a:ext uri="{FF2B5EF4-FFF2-40B4-BE49-F238E27FC236}">
                  <a16:creationId xmlns:a16="http://schemas.microsoft.com/office/drawing/2014/main" id="{520688D9-539D-9825-9F54-2CF92D8B236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716380E2-C0E5-F9D4-94B0-D0FDED7AA90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7" name="Oval 593">
                <a:extLst>
                  <a:ext uri="{FF2B5EF4-FFF2-40B4-BE49-F238E27FC236}">
                    <a16:creationId xmlns:a16="http://schemas.microsoft.com/office/drawing/2014/main" id="{5153B704-0B4D-F156-44EF-63CC078AA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8" name="TextBox 14">
                <a:extLst>
                  <a:ext uri="{FF2B5EF4-FFF2-40B4-BE49-F238E27FC236}">
                    <a16:creationId xmlns:a16="http://schemas.microsoft.com/office/drawing/2014/main" id="{01999768-E974-41F6-CD68-45E8A98A83C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9" name="사각형: 둥근 모서리 88">
            <a:extLst>
              <a:ext uri="{FF2B5EF4-FFF2-40B4-BE49-F238E27FC236}">
                <a16:creationId xmlns:a16="http://schemas.microsoft.com/office/drawing/2014/main" id="{F41E5C93-6F8F-0D1B-D2ED-5A30DD637FB3}"/>
              </a:ext>
            </a:extLst>
          </p:cNvPr>
          <p:cNvSpPr/>
          <p:nvPr/>
        </p:nvSpPr>
        <p:spPr>
          <a:xfrm>
            <a:off x="3275001" y="357130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" name="사각형: 둥근 모서리 89">
            <a:extLst>
              <a:ext uri="{FF2B5EF4-FFF2-40B4-BE49-F238E27FC236}">
                <a16:creationId xmlns:a16="http://schemas.microsoft.com/office/drawing/2014/main" id="{87931EBB-5A92-FBEB-B53D-833E4A483ACA}"/>
              </a:ext>
            </a:extLst>
          </p:cNvPr>
          <p:cNvSpPr/>
          <p:nvPr/>
        </p:nvSpPr>
        <p:spPr>
          <a:xfrm>
            <a:off x="3275001" y="385355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사각형: 둥근 모서리 90">
            <a:extLst>
              <a:ext uri="{FF2B5EF4-FFF2-40B4-BE49-F238E27FC236}">
                <a16:creationId xmlns:a16="http://schemas.microsoft.com/office/drawing/2014/main" id="{9AD0A748-C614-2279-D0D7-E97B31EA69B6}"/>
              </a:ext>
            </a:extLst>
          </p:cNvPr>
          <p:cNvSpPr/>
          <p:nvPr/>
        </p:nvSpPr>
        <p:spPr>
          <a:xfrm>
            <a:off x="3275001" y="413581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사각형: 둥근 모서리 91">
            <a:extLst>
              <a:ext uri="{FF2B5EF4-FFF2-40B4-BE49-F238E27FC236}">
                <a16:creationId xmlns:a16="http://schemas.microsoft.com/office/drawing/2014/main" id="{55834536-7B6F-B296-C65D-C49B81B1F01D}"/>
              </a:ext>
            </a:extLst>
          </p:cNvPr>
          <p:cNvSpPr/>
          <p:nvPr/>
        </p:nvSpPr>
        <p:spPr>
          <a:xfrm>
            <a:off x="3275001" y="441330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" name="사각형: 둥근 모서리 92">
            <a:extLst>
              <a:ext uri="{FF2B5EF4-FFF2-40B4-BE49-F238E27FC236}">
                <a16:creationId xmlns:a16="http://schemas.microsoft.com/office/drawing/2014/main" id="{ED22599C-9DCF-711A-BB7D-E70358B59C13}"/>
              </a:ext>
            </a:extLst>
          </p:cNvPr>
          <p:cNvSpPr/>
          <p:nvPr/>
        </p:nvSpPr>
        <p:spPr>
          <a:xfrm>
            <a:off x="3275001" y="469555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4" name="사각형: 둥근 모서리 93">
            <a:extLst>
              <a:ext uri="{FF2B5EF4-FFF2-40B4-BE49-F238E27FC236}">
                <a16:creationId xmlns:a16="http://schemas.microsoft.com/office/drawing/2014/main" id="{7C225C11-7EFE-D48B-0494-DA922DA628B2}"/>
              </a:ext>
            </a:extLst>
          </p:cNvPr>
          <p:cNvSpPr/>
          <p:nvPr/>
        </p:nvSpPr>
        <p:spPr>
          <a:xfrm>
            <a:off x="3275001" y="498415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84E070D2-D049-A2EA-A689-81B2452462AA}"/>
              </a:ext>
            </a:extLst>
          </p:cNvPr>
          <p:cNvSpPr/>
          <p:nvPr/>
        </p:nvSpPr>
        <p:spPr>
          <a:xfrm>
            <a:off x="3275001" y="52727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직사각형 95">
            <a:extLst>
              <a:ext uri="{FF2B5EF4-FFF2-40B4-BE49-F238E27FC236}">
                <a16:creationId xmlns:a16="http://schemas.microsoft.com/office/drawing/2014/main" id="{442236B1-6134-3E30-8B20-4B628385E42C}"/>
              </a:ext>
            </a:extLst>
          </p:cNvPr>
          <p:cNvSpPr/>
          <p:nvPr/>
        </p:nvSpPr>
        <p:spPr>
          <a:xfrm>
            <a:off x="3888246" y="2935176"/>
            <a:ext cx="666209" cy="2534515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7" name="그룹 96">
            <a:extLst>
              <a:ext uri="{FF2B5EF4-FFF2-40B4-BE49-F238E27FC236}">
                <a16:creationId xmlns:a16="http://schemas.microsoft.com/office/drawing/2014/main" id="{9CB7AADE-B7F0-1AED-45E3-68E01A8C7BC8}"/>
              </a:ext>
            </a:extLst>
          </p:cNvPr>
          <p:cNvGrpSpPr/>
          <p:nvPr/>
        </p:nvGrpSpPr>
        <p:grpSpPr>
          <a:xfrm>
            <a:off x="3685331" y="4795842"/>
            <a:ext cx="278496" cy="200053"/>
            <a:chOff x="1014019" y="2643309"/>
            <a:chExt cx="278496" cy="200053"/>
          </a:xfrm>
        </p:grpSpPr>
        <p:sp>
          <p:nvSpPr>
            <p:cNvPr id="98" name="이등변 삼각형 97">
              <a:extLst>
                <a:ext uri="{FF2B5EF4-FFF2-40B4-BE49-F238E27FC236}">
                  <a16:creationId xmlns:a16="http://schemas.microsoft.com/office/drawing/2014/main" id="{44756F89-D5B2-211B-CB41-EB753C53318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9" name="그룹 98">
              <a:extLst>
                <a:ext uri="{FF2B5EF4-FFF2-40B4-BE49-F238E27FC236}">
                  <a16:creationId xmlns:a16="http://schemas.microsoft.com/office/drawing/2014/main" id="{A96E4108-2269-FD34-F091-12AF7A0FF7B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0" name="Oval 593">
                <a:extLst>
                  <a:ext uri="{FF2B5EF4-FFF2-40B4-BE49-F238E27FC236}">
                    <a16:creationId xmlns:a16="http://schemas.microsoft.com/office/drawing/2014/main" id="{53975D55-5EBE-554E-2106-D90BB2B20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1" name="TextBox 14">
                <a:extLst>
                  <a:ext uri="{FF2B5EF4-FFF2-40B4-BE49-F238E27FC236}">
                    <a16:creationId xmlns:a16="http://schemas.microsoft.com/office/drawing/2014/main" id="{14F66064-2797-72DA-743D-5D1B11BDE21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2F0ACA0D-039D-AD10-687A-DB2BB3EE966E}"/>
              </a:ext>
            </a:extLst>
          </p:cNvPr>
          <p:cNvGrpSpPr/>
          <p:nvPr/>
        </p:nvGrpSpPr>
        <p:grpSpPr>
          <a:xfrm rot="5400000">
            <a:off x="354859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3" name="이등변 삼각형 102">
              <a:extLst>
                <a:ext uri="{FF2B5EF4-FFF2-40B4-BE49-F238E27FC236}">
                  <a16:creationId xmlns:a16="http://schemas.microsoft.com/office/drawing/2014/main" id="{7958DD20-9827-95C7-CD32-E5A0691A1A8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4" name="Oval 593">
              <a:extLst>
                <a:ext uri="{FF2B5EF4-FFF2-40B4-BE49-F238E27FC236}">
                  <a16:creationId xmlns:a16="http://schemas.microsoft.com/office/drawing/2014/main" id="{576F1F25-3F39-7DFF-9A42-BFA3E4E0F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1A8F8CEA-DA01-2143-69FF-3744C6179591}"/>
              </a:ext>
            </a:extLst>
          </p:cNvPr>
          <p:cNvSpPr/>
          <p:nvPr/>
        </p:nvSpPr>
        <p:spPr>
          <a:xfrm>
            <a:off x="1186840" y="109328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ED30A29C-589E-7EBF-801F-29F4470DFD35}"/>
              </a:ext>
            </a:extLst>
          </p:cNvPr>
          <p:cNvSpPr/>
          <p:nvPr/>
        </p:nvSpPr>
        <p:spPr>
          <a:xfrm>
            <a:off x="2272762" y="109349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07" name="그래픽 106" descr="돋보기 단색으로 채워진">
            <a:extLst>
              <a:ext uri="{FF2B5EF4-FFF2-40B4-BE49-F238E27FC236}">
                <a16:creationId xmlns:a16="http://schemas.microsoft.com/office/drawing/2014/main" id="{9164AA35-97D6-90FB-2BE5-BF1A8195F1E9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331936" y="1134859"/>
            <a:ext cx="145373" cy="147683"/>
          </a:xfrm>
          <a:prstGeom prst="rect">
            <a:avLst/>
          </a:prstGeom>
        </p:spPr>
      </p:pic>
      <p:grpSp>
        <p:nvGrpSpPr>
          <p:cNvPr id="108" name="그룹 107">
            <a:extLst>
              <a:ext uri="{FF2B5EF4-FFF2-40B4-BE49-F238E27FC236}">
                <a16:creationId xmlns:a16="http://schemas.microsoft.com/office/drawing/2014/main" id="{6BD6DFD8-CF2E-F9FC-29CF-23FA09BD7121}"/>
              </a:ext>
            </a:extLst>
          </p:cNvPr>
          <p:cNvGrpSpPr/>
          <p:nvPr/>
        </p:nvGrpSpPr>
        <p:grpSpPr>
          <a:xfrm rot="5400000">
            <a:off x="3548594" y="137466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9" name="이등변 삼각형 108">
              <a:extLst>
                <a:ext uri="{FF2B5EF4-FFF2-40B4-BE49-F238E27FC236}">
                  <a16:creationId xmlns:a16="http://schemas.microsoft.com/office/drawing/2014/main" id="{91AB9D7E-EA32-46DD-FE02-7ECCDE1E3E6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0" name="Oval 593">
              <a:extLst>
                <a:ext uri="{FF2B5EF4-FFF2-40B4-BE49-F238E27FC236}">
                  <a16:creationId xmlns:a16="http://schemas.microsoft.com/office/drawing/2014/main" id="{E08FDC5F-2AB1-5269-E972-CACAEBD88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A04FA30E-C7B2-CDD4-EE0F-7F3C8627234E}"/>
              </a:ext>
            </a:extLst>
          </p:cNvPr>
          <p:cNvSpPr/>
          <p:nvPr/>
        </p:nvSpPr>
        <p:spPr>
          <a:xfrm>
            <a:off x="1186840" y="138865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F81A848E-EFB9-C007-2EDC-244BBAB62D58}"/>
              </a:ext>
            </a:extLst>
          </p:cNvPr>
          <p:cNvSpPr/>
          <p:nvPr/>
        </p:nvSpPr>
        <p:spPr>
          <a:xfrm>
            <a:off x="2272762" y="138886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3" name="그래픽 112" descr="돋보기 단색으로 채워진">
            <a:extLst>
              <a:ext uri="{FF2B5EF4-FFF2-40B4-BE49-F238E27FC236}">
                <a16:creationId xmlns:a16="http://schemas.microsoft.com/office/drawing/2014/main" id="{CDF9412F-3F6B-0D33-F247-EFD1BE9BEE26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331936" y="1430231"/>
            <a:ext cx="145373" cy="147683"/>
          </a:xfrm>
          <a:prstGeom prst="rect">
            <a:avLst/>
          </a:prstGeom>
        </p:spPr>
      </p:pic>
      <p:sp>
        <p:nvSpPr>
          <p:cNvPr id="114" name="TextBox 113">
            <a:extLst>
              <a:ext uri="{FF2B5EF4-FFF2-40B4-BE49-F238E27FC236}">
                <a16:creationId xmlns:a16="http://schemas.microsoft.com/office/drawing/2014/main" id="{2A8DDFF8-476A-266D-51C3-66657DA2B3BC}"/>
              </a:ext>
            </a:extLst>
          </p:cNvPr>
          <p:cNvSpPr txBox="1"/>
          <p:nvPr/>
        </p:nvSpPr>
        <p:spPr>
          <a:xfrm>
            <a:off x="7843228" y="5254514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A94EDB74-F4FA-C3A5-216E-500B7C1C4F52}"/>
              </a:ext>
            </a:extLst>
          </p:cNvPr>
          <p:cNvSpPr txBox="1"/>
          <p:nvPr/>
        </p:nvSpPr>
        <p:spPr>
          <a:xfrm>
            <a:off x="336150" y="617555"/>
            <a:ext cx="202921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</a:t>
            </a:r>
            <a:endParaRPr lang="en-US" altLang="ko-KR" sz="900"/>
          </a:p>
        </p:txBody>
      </p:sp>
      <p:grpSp>
        <p:nvGrpSpPr>
          <p:cNvPr id="127" name="그룹 126">
            <a:extLst>
              <a:ext uri="{FF2B5EF4-FFF2-40B4-BE49-F238E27FC236}">
                <a16:creationId xmlns:a16="http://schemas.microsoft.com/office/drawing/2014/main" id="{DA2012BC-37F9-AA14-5BA0-35DEEAA576C8}"/>
              </a:ext>
            </a:extLst>
          </p:cNvPr>
          <p:cNvGrpSpPr/>
          <p:nvPr/>
        </p:nvGrpSpPr>
        <p:grpSpPr>
          <a:xfrm>
            <a:off x="4321046" y="50812"/>
            <a:ext cx="2499287" cy="1327853"/>
            <a:chOff x="4206026" y="236448"/>
            <a:chExt cx="3221290" cy="1734676"/>
          </a:xfrm>
        </p:grpSpPr>
        <p:sp>
          <p:nvSpPr>
            <p:cNvPr id="3" name="직사각형 2">
              <a:extLst>
                <a:ext uri="{FF2B5EF4-FFF2-40B4-BE49-F238E27FC236}">
                  <a16:creationId xmlns:a16="http://schemas.microsoft.com/office/drawing/2014/main" id="{7EA78895-7B0F-728A-C534-503B7A77BA77}"/>
                </a:ext>
              </a:extLst>
            </p:cNvPr>
            <p:cNvSpPr/>
            <p:nvPr/>
          </p:nvSpPr>
          <p:spPr>
            <a:xfrm>
              <a:off x="4206026" y="495381"/>
              <a:ext cx="3221290" cy="1475743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116" name="Dialog Inner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9218ADB8-1E02-E9A7-C37A-24B2B3D4AFB2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>
              <a:off x="4270826" y="798500"/>
              <a:ext cx="3099421" cy="111414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7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D2D2353D-9C88-3395-F2FC-0C4F6922D172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5756319" y="1452854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6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아니오</a:t>
              </a:r>
              <a:endParaRPr lang="en-US" sz="6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8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1053D30F-C95C-DBB9-4EF4-217A1A11A29E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885499" y="1452855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6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예</a:t>
              </a:r>
              <a:endParaRPr lang="en-US" sz="6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9" name="Close Button">
              <a:extLst>
                <a:ext uri="{FF2B5EF4-FFF2-40B4-BE49-F238E27FC236}">
                  <a16:creationId xmlns:a16="http://schemas.microsoft.com/office/drawing/2014/main" id="{2D858EEA-0453-0FEC-0990-4AAE5944F283}"/>
                </a:ext>
              </a:extLst>
            </p:cNvPr>
            <p:cNvSpPr>
              <a:spLocks noChangeAspect="1"/>
            </p:cNvSpPr>
            <p:nvPr>
              <p:custDataLst>
                <p:tags r:id="rId4"/>
              </p:custDataLst>
            </p:nvPr>
          </p:nvSpPr>
          <p:spPr bwMode="auto">
            <a:xfrm>
              <a:off x="7235740" y="574685"/>
              <a:ext cx="134508" cy="127734"/>
            </a:xfrm>
            <a:custGeom>
              <a:avLst/>
              <a:gdLst>
                <a:gd name="T0" fmla="*/ 12 w 246"/>
                <a:gd name="T1" fmla="*/ 15 h 241"/>
                <a:gd name="T2" fmla="*/ 12 w 246"/>
                <a:gd name="T3" fmla="*/ 56 h 241"/>
                <a:gd name="T4" fmla="*/ 80 w 246"/>
                <a:gd name="T5" fmla="*/ 122 h 241"/>
                <a:gd name="T6" fmla="*/ 12 w 246"/>
                <a:gd name="T7" fmla="*/ 188 h 241"/>
                <a:gd name="T8" fmla="*/ 12 w 246"/>
                <a:gd name="T9" fmla="*/ 229 h 241"/>
                <a:gd name="T10" fmla="*/ 56 w 246"/>
                <a:gd name="T11" fmla="*/ 229 h 241"/>
                <a:gd name="T12" fmla="*/ 123 w 246"/>
                <a:gd name="T13" fmla="*/ 165 h 241"/>
                <a:gd name="T14" fmla="*/ 190 w 246"/>
                <a:gd name="T15" fmla="*/ 229 h 241"/>
                <a:gd name="T16" fmla="*/ 234 w 246"/>
                <a:gd name="T17" fmla="*/ 229 h 241"/>
                <a:gd name="T18" fmla="*/ 234 w 246"/>
                <a:gd name="T19" fmla="*/ 188 h 241"/>
                <a:gd name="T20" fmla="*/ 167 w 246"/>
                <a:gd name="T21" fmla="*/ 122 h 241"/>
                <a:gd name="T22" fmla="*/ 234 w 246"/>
                <a:gd name="T23" fmla="*/ 56 h 241"/>
                <a:gd name="T24" fmla="*/ 234 w 246"/>
                <a:gd name="T25" fmla="*/ 15 h 241"/>
                <a:gd name="T26" fmla="*/ 190 w 246"/>
                <a:gd name="T27" fmla="*/ 15 h 241"/>
                <a:gd name="T28" fmla="*/ 123 w 246"/>
                <a:gd name="T29" fmla="*/ 79 h 241"/>
                <a:gd name="T30" fmla="*/ 56 w 246"/>
                <a:gd name="T31" fmla="*/ 15 h 241"/>
                <a:gd name="T32" fmla="*/ 12 w 246"/>
                <a:gd name="T33" fmla="*/ 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6" h="241">
                  <a:moveTo>
                    <a:pt x="12" y="15"/>
                  </a:moveTo>
                  <a:cubicBezTo>
                    <a:pt x="0" y="26"/>
                    <a:pt x="0" y="45"/>
                    <a:pt x="12" y="56"/>
                  </a:cubicBezTo>
                  <a:lnTo>
                    <a:pt x="80" y="122"/>
                  </a:lnTo>
                  <a:lnTo>
                    <a:pt x="12" y="188"/>
                  </a:lnTo>
                  <a:cubicBezTo>
                    <a:pt x="0" y="199"/>
                    <a:pt x="0" y="218"/>
                    <a:pt x="12" y="229"/>
                  </a:cubicBezTo>
                  <a:cubicBezTo>
                    <a:pt x="24" y="241"/>
                    <a:pt x="44" y="241"/>
                    <a:pt x="56" y="229"/>
                  </a:cubicBezTo>
                  <a:lnTo>
                    <a:pt x="123" y="165"/>
                  </a:lnTo>
                  <a:lnTo>
                    <a:pt x="190" y="229"/>
                  </a:lnTo>
                  <a:cubicBezTo>
                    <a:pt x="202" y="241"/>
                    <a:pt x="222" y="241"/>
                    <a:pt x="234" y="229"/>
                  </a:cubicBezTo>
                  <a:cubicBezTo>
                    <a:pt x="246" y="218"/>
                    <a:pt x="246" y="199"/>
                    <a:pt x="234" y="188"/>
                  </a:cubicBezTo>
                  <a:lnTo>
                    <a:pt x="167" y="122"/>
                  </a:lnTo>
                  <a:lnTo>
                    <a:pt x="234" y="56"/>
                  </a:lnTo>
                  <a:cubicBezTo>
                    <a:pt x="246" y="45"/>
                    <a:pt x="246" y="26"/>
                    <a:pt x="234" y="15"/>
                  </a:cubicBezTo>
                  <a:cubicBezTo>
                    <a:pt x="222" y="3"/>
                    <a:pt x="202" y="3"/>
                    <a:pt x="190" y="15"/>
                  </a:cubicBezTo>
                  <a:lnTo>
                    <a:pt x="123" y="79"/>
                  </a:lnTo>
                  <a:lnTo>
                    <a:pt x="56" y="15"/>
                  </a:lnTo>
                  <a:cubicBezTo>
                    <a:pt x="41" y="0"/>
                    <a:pt x="26" y="3"/>
                    <a:pt x="12" y="1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72746" tIns="36373" rIns="72746" bIns="36373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5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0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F6263043-2CA6-FA1E-8EDB-FFD1F62CCA50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4306375" y="947457"/>
              <a:ext cx="2882004" cy="504478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ctr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삭제하시겠습니까</a:t>
              </a:r>
              <a:r>
                <a:rPr lang="en-US" altLang="ko-KR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?</a:t>
              </a:r>
              <a:endParaRPr lang="de-DE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1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530C9179-92C1-A4E9-54BB-45D1986F3316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4206026" y="513817"/>
              <a:ext cx="426724" cy="188602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t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알림</a:t>
              </a:r>
              <a:endParaRPr lang="de-DE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22" name="그룹 121">
              <a:extLst>
                <a:ext uri="{FF2B5EF4-FFF2-40B4-BE49-F238E27FC236}">
                  <a16:creationId xmlns:a16="http://schemas.microsoft.com/office/drawing/2014/main" id="{70CDADAD-16F4-9580-8265-C26D2FE1A1E9}"/>
                </a:ext>
              </a:extLst>
            </p:cNvPr>
            <p:cNvGrpSpPr/>
            <p:nvPr/>
          </p:nvGrpSpPr>
          <p:grpSpPr>
            <a:xfrm>
              <a:off x="4240247" y="236448"/>
              <a:ext cx="373833" cy="276449"/>
              <a:chOff x="1079936" y="3038667"/>
              <a:chExt cx="373833" cy="276449"/>
            </a:xfrm>
          </p:grpSpPr>
          <p:sp>
            <p:nvSpPr>
              <p:cNvPr id="123" name="이등변 삼각형 122">
                <a:extLst>
                  <a:ext uri="{FF2B5EF4-FFF2-40B4-BE49-F238E27FC236}">
                    <a16:creationId xmlns:a16="http://schemas.microsoft.com/office/drawing/2014/main" id="{D1367D19-CA23-1960-5075-3004A1F47C7C}"/>
                  </a:ext>
                </a:extLst>
              </p:cNvPr>
              <p:cNvSpPr/>
              <p:nvPr/>
            </p:nvSpPr>
            <p:spPr>
              <a:xfrm rot="10800000">
                <a:off x="1176460" y="3242746"/>
                <a:ext cx="83950" cy="72370"/>
              </a:xfrm>
              <a:prstGeom prst="triangle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  <a:spcAft>
                    <a:spcPct val="0"/>
                  </a:spcAft>
                </a:pPr>
                <a:endParaRPr kumimoji="1" lang="ko-KR" altLang="en-US" sz="80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24" name="그룹 123">
                <a:extLst>
                  <a:ext uri="{FF2B5EF4-FFF2-40B4-BE49-F238E27FC236}">
                    <a16:creationId xmlns:a16="http://schemas.microsoft.com/office/drawing/2014/main" id="{0E5770A9-1452-375C-6B52-043EF27685F6}"/>
                  </a:ext>
                </a:extLst>
              </p:cNvPr>
              <p:cNvGrpSpPr/>
              <p:nvPr/>
            </p:nvGrpSpPr>
            <p:grpSpPr>
              <a:xfrm>
                <a:off x="1079936" y="3038667"/>
                <a:ext cx="373833" cy="241241"/>
                <a:chOff x="5621628" y="5221962"/>
                <a:chExt cx="373833" cy="241241"/>
              </a:xfrm>
            </p:grpSpPr>
            <p:sp>
              <p:nvSpPr>
                <p:cNvPr id="125" name="Oval 593">
                  <a:extLst>
                    <a:ext uri="{FF2B5EF4-FFF2-40B4-BE49-F238E27FC236}">
                      <a16:creationId xmlns:a16="http://schemas.microsoft.com/office/drawing/2014/main" id="{0777007F-4302-D6C0-8989-1C347F5ED7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75539" y="5253447"/>
                  <a:ext cx="266010" cy="172593"/>
                </a:xfrm>
                <a:prstGeom prst="roundRect">
                  <a:avLst/>
                </a:prstGeom>
                <a:solidFill>
                  <a:srgbClr val="C00000"/>
                </a:solidFill>
                <a:ln>
                  <a:noFill/>
                </a:ln>
                <a:effectLst/>
              </p:spPr>
              <p:txBody>
                <a:bodyPr wrap="none" lIns="0" tIns="0" rIns="0" bIns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95363" fontAlgn="t" latinLnBrk="0">
                    <a:spcBef>
                      <a:spcPct val="70000"/>
                    </a:spcBef>
                  </a:pPr>
                  <a:endParaRPr lang="en-US" altLang="ko-KR" sz="700" b="1">
                    <a:solidFill>
                      <a:prstClr val="white"/>
                    </a:solidFill>
                    <a:latin typeface="나눔고딕" pitchFamily="50" charset="-127"/>
                    <a:ea typeface="나눔고딕" pitchFamily="50" charset="-127"/>
                  </a:endParaRPr>
                </a:p>
              </p:txBody>
            </p:sp>
            <p:sp>
              <p:nvSpPr>
                <p:cNvPr id="126" name="TextBox 14">
                  <a:extLst>
                    <a:ext uri="{FF2B5EF4-FFF2-40B4-BE49-F238E27FC236}">
                      <a16:creationId xmlns:a16="http://schemas.microsoft.com/office/drawing/2014/main" id="{ADB645C4-0D29-C443-EB33-F4FD5D397D4F}"/>
                    </a:ext>
                  </a:extLst>
                </p:cNvPr>
                <p:cNvSpPr txBox="1"/>
                <p:nvPr/>
              </p:nvSpPr>
              <p:spPr>
                <a:xfrm>
                  <a:off x="5621628" y="5221962"/>
                  <a:ext cx="373833" cy="241241"/>
                </a:xfrm>
                <a:prstGeom prst="rect">
                  <a:avLst/>
                </a:prstGeom>
                <a:noFill/>
                <a:ln w="12700" cap="flat">
                  <a:noFill/>
                  <a:miter lim="400000"/>
                </a:ln>
                <a:effectLst/>
                <a:sp3d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none"/>
              </p:style>
              <p:txBody>
                <a:bodyPr rot="0" spcFirstLastPara="1" vert="horz" wrap="square" lIns="45719" tIns="45719" rIns="45719" bIns="45719" numCol="1" spcCol="38100" rtlCol="0" anchor="t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indent="0" algn="ctr" defTabSz="914400" rtl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lang="en-US" altLang="ko-KR" sz="600" b="1">
                      <a:solidFill>
                        <a:schemeClr val="bg1"/>
                      </a:solidFill>
                      <a:latin typeface="나눔고딕" panose="020D0604000000000000" pitchFamily="50" charset="-127"/>
                      <a:ea typeface="나눔고딕" panose="020D0604000000000000" pitchFamily="50" charset="-127"/>
                    </a:rPr>
                    <a:t>15-1</a:t>
                  </a:r>
                  <a:endParaRPr lang="ko-KR" altLang="en-US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endParaRPr>
                </a:p>
              </p:txBody>
            </p:sp>
          </p:grpSp>
        </p:grpSp>
      </p:grpSp>
      <p:sp>
        <p:nvSpPr>
          <p:cNvPr id="128" name="TextBox 127"/>
          <p:cNvSpPr txBox="1"/>
          <p:nvPr/>
        </p:nvSpPr>
        <p:spPr>
          <a:xfrm>
            <a:off x="7931495" y="1004620"/>
            <a:ext cx="3633537" cy="7432804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스마트 </a:t>
            </a:r>
            <a:r>
              <a:rPr lang="ko-KR" altLang="en-US" sz="900" dirty="0"/>
              <a:t>오더 관리</a:t>
            </a:r>
            <a:r>
              <a:rPr lang="en-US" altLang="ko-KR" sz="900" dirty="0" smtClean="0"/>
              <a:t> &gt; </a:t>
            </a:r>
            <a:r>
              <a:rPr lang="ko-KR" altLang="en-US" sz="900" dirty="0" smtClean="0"/>
              <a:t>상품 등록 관리 </a:t>
            </a:r>
            <a:r>
              <a:rPr lang="en-US" altLang="ko-KR" sz="900" dirty="0" smtClean="0"/>
              <a:t>(product management)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2.Search options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매장 이름 </a:t>
            </a:r>
            <a:r>
              <a:rPr lang="en-US" altLang="ko-KR" sz="900" dirty="0" smtClean="0"/>
              <a:t>: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1</a:t>
            </a:r>
            <a:r>
              <a:rPr lang="en-US" altLang="ko-KR" sz="900" baseline="30000" dirty="0" smtClean="0"/>
              <a:t>st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st_mall.mall_name</a:t>
            </a:r>
            <a:r>
              <a:rPr lang="en-US" altLang="ko-KR" sz="900" dirty="0" smtClean="0"/>
              <a:t>} 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b) 2</a:t>
            </a:r>
            <a:r>
              <a:rPr lang="en-US" altLang="ko-KR" sz="900" baseline="30000" dirty="0" smtClean="0"/>
              <a:t>nd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mall_code</a:t>
            </a:r>
            <a:r>
              <a:rPr lang="en-US" altLang="ko-KR" sz="900" dirty="0" smtClean="0"/>
              <a:t>} 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상품 이름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en-US" altLang="ko-KR" sz="900" dirty="0"/>
              <a:t>1</a:t>
            </a:r>
            <a:r>
              <a:rPr lang="en-US" altLang="ko-KR" sz="900" baseline="30000" dirty="0"/>
              <a:t>st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st_mall_products.product_name</a:t>
            </a:r>
            <a:r>
              <a:rPr lang="en-US" altLang="ko-KR" sz="900" dirty="0"/>
              <a:t>} LIKE</a:t>
            </a:r>
          </a:p>
          <a:p>
            <a:r>
              <a:rPr lang="en-US" altLang="ko-KR" sz="900" dirty="0"/>
              <a:t>     </a:t>
            </a:r>
            <a:r>
              <a:rPr lang="en-US" altLang="ko-KR" sz="900" dirty="0" smtClean="0"/>
              <a:t>b) </a:t>
            </a:r>
            <a:r>
              <a:rPr lang="en-US" altLang="ko-KR" sz="900" dirty="0"/>
              <a:t>2</a:t>
            </a:r>
            <a:r>
              <a:rPr lang="en-US" altLang="ko-KR" sz="900" baseline="30000" dirty="0"/>
              <a:t>nd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/>
              <a:t>product_code</a:t>
            </a:r>
            <a:r>
              <a:rPr lang="en-US" altLang="ko-KR" sz="900" dirty="0"/>
              <a:t>} </a:t>
            </a:r>
            <a:r>
              <a:rPr lang="en-US" altLang="ko-KR" sz="900" dirty="0" smtClean="0"/>
              <a:t>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조회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(search) button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</a:t>
            </a:r>
            <a:r>
              <a:rPr lang="en-US" altLang="ko-KR" sz="900" b="1" dirty="0" smtClean="0"/>
              <a:t>a) if search just with mall option</a:t>
            </a:r>
            <a:br>
              <a:rPr lang="en-US" altLang="ko-KR" sz="900" b="1" dirty="0" smtClean="0"/>
            </a:br>
            <a:r>
              <a:rPr lang="en-US" altLang="ko-KR" sz="900" b="1" dirty="0" smtClean="0"/>
              <a:t>      - just display mall list</a:t>
            </a:r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  b) If search with product option OR mall &amp; product option</a:t>
            </a:r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     - display mall and product list</a:t>
            </a:r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  c) if search without any option</a:t>
            </a:r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    - display all mall list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</a:t>
            </a:r>
            <a:r>
              <a:rPr lang="ko-KR" altLang="en-US" sz="900" dirty="0" smtClean="0"/>
              <a:t>매장 </a:t>
            </a:r>
            <a:r>
              <a:rPr lang="en-US" altLang="ko-KR" sz="900" dirty="0" smtClean="0"/>
              <a:t>(store list) – left area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grid columns</a:t>
            </a:r>
            <a:br>
              <a:rPr lang="en-US" altLang="ko-KR" sz="900" dirty="0" smtClean="0"/>
            </a:br>
            <a:r>
              <a:rPr lang="en-US" altLang="ko-KR" sz="900" dirty="0" smtClean="0"/>
              <a:t>     - SKIP checkbox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ko-KR" altLang="en-US" sz="900" dirty="0" smtClean="0"/>
              <a:t>매장명</a:t>
            </a:r>
            <a:r>
              <a:rPr lang="en-US" altLang="ko-KR" sz="900" dirty="0" smtClean="0"/>
              <a:t>: </a:t>
            </a:r>
            <a:r>
              <a:rPr lang="en-US" altLang="ko-KR" sz="900" dirty="0"/>
              <a:t>{</a:t>
            </a:r>
            <a:r>
              <a:rPr lang="en-US" altLang="ko-KR" sz="900" dirty="0" err="1" smtClean="0"/>
              <a:t>mall_name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   - if clicks, load product list of selected mall on right grid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b) </a:t>
            </a:r>
            <a:r>
              <a:rPr lang="ko-KR" altLang="en-US" sz="900" dirty="0" smtClean="0"/>
              <a:t>상품 수 </a:t>
            </a:r>
            <a:r>
              <a:rPr lang="en-US" altLang="ko-KR" sz="900" dirty="0" smtClean="0"/>
              <a:t>: product count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     - logic: COUNT of </a:t>
            </a:r>
            <a:r>
              <a:rPr lang="en-US" altLang="ko-KR" sz="900" dirty="0" err="1" smtClean="0"/>
              <a:t>st_mall_products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of the </a:t>
            </a:r>
            <a:r>
              <a:rPr lang="en-US" altLang="ko-KR" sz="900" dirty="0" err="1" smtClean="0"/>
              <a:t>mall_code</a:t>
            </a:r>
            <a:endParaRPr lang="en-US" altLang="ko-KR" sz="900" dirty="0" smtClean="0"/>
          </a:p>
          <a:p>
            <a:endParaRPr lang="en-US" altLang="ko-KR" sz="900" dirty="0" smtClean="0"/>
          </a:p>
          <a:p>
            <a:r>
              <a:rPr lang="en-US" altLang="ko-KR" sz="900" dirty="0" smtClean="0"/>
              <a:t>3.</a:t>
            </a:r>
            <a:r>
              <a:rPr lang="ko-KR" altLang="en-US" sz="900" dirty="0" smtClean="0"/>
              <a:t>상품 목록 </a:t>
            </a:r>
            <a:r>
              <a:rPr lang="en-US" altLang="ko-KR" sz="900" dirty="0" smtClean="0"/>
              <a:t>(product list)</a:t>
            </a:r>
          </a:p>
          <a:p>
            <a:r>
              <a:rPr lang="en-US" altLang="ko-KR" sz="900" dirty="0"/>
              <a:t> 1) logic</a:t>
            </a:r>
          </a:p>
          <a:p>
            <a:r>
              <a:rPr lang="en-US" altLang="ko-KR" sz="900" dirty="0"/>
              <a:t>     - DB: </a:t>
            </a:r>
            <a:r>
              <a:rPr lang="en-US" altLang="ko-KR" sz="900" dirty="0" err="1" smtClean="0"/>
              <a:t>st_mall</a:t>
            </a:r>
            <a:r>
              <a:rPr lang="en-US" altLang="ko-KR" sz="900" dirty="0"/>
              <a:t>, </a:t>
            </a:r>
            <a:r>
              <a:rPr lang="en-US" altLang="ko-KR" sz="900" dirty="0" err="1"/>
              <a:t>st_mall_products</a:t>
            </a:r>
            <a:endParaRPr lang="en-US" altLang="ko-KR" sz="900" dirty="0"/>
          </a:p>
          <a:p>
            <a:r>
              <a:rPr lang="en-US" altLang="ko-KR" sz="900" dirty="0"/>
              <a:t>     - conditions: </a:t>
            </a:r>
            <a:r>
              <a:rPr lang="en-US" altLang="ko-KR" sz="900" b="1" dirty="0" err="1"/>
              <a:t>mall_type</a:t>
            </a:r>
            <a:r>
              <a:rPr lang="en-US" altLang="ko-KR" sz="900" b="1" dirty="0"/>
              <a:t> = </a:t>
            </a:r>
            <a:r>
              <a:rPr lang="en-US" altLang="ko-KR" sz="900" b="1" dirty="0" smtClean="0"/>
              <a:t>‘store’</a:t>
            </a:r>
            <a:endParaRPr lang="en-US" altLang="ko-KR" sz="900" b="1" dirty="0"/>
          </a:p>
          <a:p>
            <a:r>
              <a:rPr lang="en-US" altLang="ko-KR" sz="900" b="1" dirty="0"/>
              <a:t>    </a:t>
            </a:r>
            <a:r>
              <a:rPr lang="en-US" altLang="ko-KR" sz="900" dirty="0"/>
              <a:t> - sort: </a:t>
            </a:r>
            <a:r>
              <a:rPr lang="en-US" altLang="ko-KR" sz="900" dirty="0" err="1"/>
              <a:t>product_name</a:t>
            </a:r>
            <a:r>
              <a:rPr lang="en-US" altLang="ko-KR" sz="900" dirty="0"/>
              <a:t> ASC</a:t>
            </a:r>
          </a:p>
          <a:p>
            <a:r>
              <a:rPr lang="en-US" altLang="ko-KR" sz="900" dirty="0"/>
              <a:t>  2) grid columns</a:t>
            </a:r>
            <a:br>
              <a:rPr lang="en-US" altLang="ko-KR" sz="900" dirty="0"/>
            </a:br>
            <a:r>
              <a:rPr lang="en-US" altLang="ko-KR" sz="900" dirty="0"/>
              <a:t>    a) </a:t>
            </a:r>
            <a:r>
              <a:rPr lang="ko-KR" altLang="en-US" sz="900" dirty="0" smtClean="0"/>
              <a:t>번호 </a:t>
            </a:r>
            <a:r>
              <a:rPr lang="en-US" altLang="ko-KR" sz="900" dirty="0" smtClean="0"/>
              <a:t>: logical no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상품명 </a:t>
            </a:r>
            <a:r>
              <a:rPr lang="en-US" altLang="ko-KR" sz="900" dirty="0" smtClean="0"/>
              <a:t>: {</a:t>
            </a:r>
            <a:r>
              <a:rPr lang="en-US" altLang="ko-KR" sz="900" dirty="0" err="1" smtClean="0"/>
              <a:t>product_name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if </a:t>
            </a:r>
            <a:r>
              <a:rPr lang="en-US" altLang="ko-KR" sz="900" dirty="0"/>
              <a:t>clicks, </a:t>
            </a:r>
            <a:r>
              <a:rPr lang="en-US" altLang="ko-KR" sz="900" dirty="0" smtClean="0"/>
              <a:t>move to the Modify page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</a:t>
            </a:r>
            <a:r>
              <a:rPr lang="ko-KR" altLang="en-US" sz="900" dirty="0" smtClean="0"/>
              <a:t>상품 코드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product_code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d) </a:t>
            </a:r>
            <a:r>
              <a:rPr lang="ko-KR" altLang="en-US" sz="900" dirty="0" smtClean="0"/>
              <a:t>매장 </a:t>
            </a:r>
            <a:r>
              <a:rPr lang="en-US" altLang="ko-KR" sz="900" dirty="0" smtClean="0"/>
              <a:t>: {</a:t>
            </a:r>
            <a:r>
              <a:rPr lang="en-US" altLang="ko-KR" sz="900" dirty="0" err="1" smtClean="0"/>
              <a:t>st_mall.mall_name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e) </a:t>
            </a:r>
            <a:r>
              <a:rPr lang="ko-KR" altLang="en-US" sz="900" dirty="0" smtClean="0"/>
              <a:t>링크 </a:t>
            </a:r>
            <a:r>
              <a:rPr lang="en-US" altLang="ko-KR" sz="900" dirty="0" smtClean="0"/>
              <a:t>URL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product_url</a:t>
            </a:r>
            <a:r>
              <a:rPr lang="en-US" altLang="ko-KR" sz="900" dirty="0" smtClean="0"/>
              <a:t>}</a:t>
            </a:r>
          </a:p>
          <a:p>
            <a:endParaRPr lang="en-US" altLang="ko-KR" sz="900" dirty="0" smtClean="0"/>
          </a:p>
          <a:p>
            <a:r>
              <a:rPr lang="en-US" altLang="ko-KR" sz="900" dirty="0"/>
              <a:t>4. </a:t>
            </a:r>
            <a:r>
              <a:rPr lang="ko-KR" altLang="en-US" sz="900" dirty="0"/>
              <a:t>엑셀 다운 </a:t>
            </a:r>
            <a:r>
              <a:rPr lang="en-US" altLang="ko-KR" sz="900" dirty="0"/>
              <a:t>(download excel)</a:t>
            </a:r>
          </a:p>
          <a:p>
            <a:r>
              <a:rPr lang="en-US" altLang="ko-KR" sz="900" dirty="0"/>
              <a:t>   - if clicks, download excel</a:t>
            </a:r>
            <a:br>
              <a:rPr lang="en-US" altLang="ko-KR" sz="900" dirty="0"/>
            </a:br>
            <a:r>
              <a:rPr lang="en-US" altLang="ko-KR" sz="900" dirty="0"/>
              <a:t>   - file name: </a:t>
            </a:r>
            <a:r>
              <a:rPr lang="en-US" altLang="ko-KR" sz="900" dirty="0" smtClean="0"/>
              <a:t>‘</a:t>
            </a:r>
            <a:r>
              <a:rPr lang="ko-KR" altLang="en-US" sz="900" dirty="0" smtClean="0"/>
              <a:t>상품목록</a:t>
            </a:r>
            <a:r>
              <a:rPr lang="en-US" altLang="ko-KR" sz="900" dirty="0"/>
              <a:t>’.xlsx </a:t>
            </a:r>
          </a:p>
          <a:p>
            <a:r>
              <a:rPr lang="en-US" altLang="ko-KR" sz="900" dirty="0"/>
              <a:t>   - columns: all grid columns</a:t>
            </a:r>
          </a:p>
          <a:p>
            <a:endParaRPr lang="en-US" altLang="ko-KR" sz="900" dirty="0"/>
          </a:p>
          <a:p>
            <a:r>
              <a:rPr lang="en-US" altLang="ko-KR" sz="900" dirty="0"/>
              <a:t>5.Buttons</a:t>
            </a:r>
          </a:p>
          <a:p>
            <a:r>
              <a:rPr lang="en-US" altLang="ko-KR" sz="900" dirty="0"/>
              <a:t>  1) </a:t>
            </a:r>
            <a:r>
              <a:rPr lang="ko-KR" altLang="en-US" sz="900" dirty="0"/>
              <a:t>추가 </a:t>
            </a:r>
            <a:r>
              <a:rPr lang="en-US" altLang="ko-KR" sz="900" dirty="0"/>
              <a:t>(add) button : if clicks, </a:t>
            </a:r>
            <a:r>
              <a:rPr lang="en-US" altLang="ko-KR" sz="900" dirty="0" smtClean="0"/>
              <a:t>move to the Add page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2) </a:t>
            </a:r>
            <a:r>
              <a:rPr lang="ko-KR" altLang="en-US" sz="900" dirty="0"/>
              <a:t>삭제 </a:t>
            </a:r>
            <a:r>
              <a:rPr lang="en-US" altLang="ko-KR" sz="900" dirty="0"/>
              <a:t>(delete) button</a:t>
            </a:r>
          </a:p>
          <a:p>
            <a:r>
              <a:rPr lang="en-US" altLang="ko-KR" sz="900" dirty="0"/>
              <a:t>    - if no selection, alert common no-selection </a:t>
            </a:r>
            <a:r>
              <a:rPr lang="en-US" altLang="ko-KR" sz="900" dirty="0" err="1"/>
              <a:t>msg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- if clicks, show common delete confirm msg.</a:t>
            </a:r>
          </a:p>
          <a:p>
            <a:r>
              <a:rPr lang="en-US" altLang="ko-KR" sz="900" dirty="0"/>
              <a:t>    - if </a:t>
            </a:r>
            <a:r>
              <a:rPr lang="en-US" altLang="ko-KR" sz="900" dirty="0">
                <a:latin typeface="+mn-ea"/>
              </a:rPr>
              <a:t>YES, do the process </a:t>
            </a:r>
            <a:r>
              <a:rPr lang="en-US" altLang="ko-KR" sz="900" dirty="0" smtClean="0">
                <a:latin typeface="+mn-ea"/>
              </a:rPr>
              <a:t>and alert </a:t>
            </a:r>
            <a:r>
              <a:rPr lang="en-US" altLang="ko-KR" sz="900" dirty="0">
                <a:latin typeface="+mn-ea"/>
              </a:rPr>
              <a:t>common delete complete </a:t>
            </a:r>
            <a:r>
              <a:rPr lang="en-US" altLang="ko-KR" sz="900" dirty="0" err="1" smtClean="0">
                <a:latin typeface="+mn-ea"/>
              </a:rPr>
              <a:t>msg</a:t>
            </a:r>
            <a:r>
              <a:rPr lang="en-US" altLang="ko-KR" sz="900" dirty="0" smtClean="0">
                <a:latin typeface="+mn-ea"/>
              </a:rPr>
              <a:t> and reload </a:t>
            </a:r>
            <a:r>
              <a:rPr lang="en-US" altLang="ko-KR" sz="900" dirty="0">
                <a:latin typeface="+mn-ea"/>
              </a:rPr>
              <a:t>the grid</a:t>
            </a:r>
          </a:p>
          <a:p>
            <a:r>
              <a:rPr lang="en-US" altLang="ko-KR" sz="900" dirty="0">
                <a:latin typeface="+mn-ea"/>
              </a:rPr>
              <a:t>      [PROCESS]</a:t>
            </a:r>
          </a:p>
          <a:p>
            <a:r>
              <a:rPr lang="en-US" altLang="ko-KR" sz="900" dirty="0" smtClean="0">
                <a:latin typeface="+mn-ea"/>
              </a:rPr>
              <a:t>      DELETE </a:t>
            </a:r>
            <a:r>
              <a:rPr lang="en-US" altLang="ko-KR" sz="900" dirty="0" err="1" smtClean="0"/>
              <a:t>st_mall_products</a:t>
            </a:r>
            <a:endParaRPr lang="en-US" altLang="ko-KR" sz="9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77997457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3127930"/>
              </p:ext>
            </p:extLst>
          </p:nvPr>
        </p:nvGraphicFramePr>
        <p:xfrm>
          <a:off x="7794170" y="725881"/>
          <a:ext cx="4397830" cy="201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상세 정보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정가에는 상품의 가격 자동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금액 수정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자동으로 우측에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%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할인 변환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= 3000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2400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으로 수정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우측에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20%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할인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525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복사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등록된 상품의 정보를 동일하게 복사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바나나맛우유 복사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바나나맛우유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(1)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이상으로 늘어날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숫자를 올림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78911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016355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변동 사항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585335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851388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AD-08-0004(1)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83</a:t>
            </a:fld>
            <a:endParaRPr lang="ko-KR" altLang="en-US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EA2F432-6263-C44F-76C0-67715F08D3CC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1D5858BD-BE6A-5434-0A68-84D77955412F}"/>
              </a:ext>
            </a:extLst>
          </p:cNvPr>
          <p:cNvGrpSpPr/>
          <p:nvPr/>
        </p:nvGrpSpPr>
        <p:grpSpPr>
          <a:xfrm rot="5400000">
            <a:off x="274445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96F012-765A-E07D-4FC7-F480775F1BF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C77B511F-71F3-152C-EF83-E1B62789C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15" name="TextBox 114">
            <a:extLst>
              <a:ext uri="{FF2B5EF4-FFF2-40B4-BE49-F238E27FC236}">
                <a16:creationId xmlns:a16="http://schemas.microsoft.com/office/drawing/2014/main" id="{A94EDB74-F4FA-C3A5-216E-500B7C1C4F52}"/>
              </a:ext>
            </a:extLst>
          </p:cNvPr>
          <p:cNvSpPr txBox="1"/>
          <p:nvPr/>
        </p:nvSpPr>
        <p:spPr>
          <a:xfrm>
            <a:off x="336150" y="617555"/>
            <a:ext cx="244448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sp>
        <p:nvSpPr>
          <p:cNvPr id="130" name="사각형: 둥근 모서리 129">
            <a:extLst>
              <a:ext uri="{FF2B5EF4-FFF2-40B4-BE49-F238E27FC236}">
                <a16:creationId xmlns:a16="http://schemas.microsoft.com/office/drawing/2014/main" id="{9DEFB418-29E3-480F-B1C7-7F00451C195B}"/>
              </a:ext>
            </a:extLst>
          </p:cNvPr>
          <p:cNvSpPr/>
          <p:nvPr/>
        </p:nvSpPr>
        <p:spPr>
          <a:xfrm>
            <a:off x="6153596" y="227163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31" name="사각형: 둥근 모서리 130">
            <a:extLst>
              <a:ext uri="{FF2B5EF4-FFF2-40B4-BE49-F238E27FC236}">
                <a16:creationId xmlns:a16="http://schemas.microsoft.com/office/drawing/2014/main" id="{EC68ECCC-7201-4EEA-FFA5-C084424D8988}"/>
              </a:ext>
            </a:extLst>
          </p:cNvPr>
          <p:cNvSpPr/>
          <p:nvPr/>
        </p:nvSpPr>
        <p:spPr>
          <a:xfrm>
            <a:off x="6683969" y="227163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088AB3F7-192B-648F-826E-7084775FBF06}"/>
              </a:ext>
            </a:extLst>
          </p:cNvPr>
          <p:cNvSpPr txBox="1"/>
          <p:nvPr/>
        </p:nvSpPr>
        <p:spPr>
          <a:xfrm>
            <a:off x="433707" y="1897727"/>
            <a:ext cx="1023602" cy="369331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판매 매장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가격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상세 정보</a:t>
            </a:r>
            <a:endParaRPr lang="en-US" altLang="ko-KR" sz="900"/>
          </a:p>
          <a:p>
            <a:r>
              <a:rPr lang="en-US" altLang="ko-KR" sz="900"/>
              <a:t> 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최대 주문</a:t>
            </a:r>
            <a:endParaRPr lang="en-US" altLang="ko-KR" sz="900"/>
          </a:p>
          <a:p>
            <a:r>
              <a:rPr lang="ko-KR" altLang="en-US" sz="900"/>
              <a:t>가능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정렬</a:t>
            </a:r>
            <a:endParaRPr lang="en-US" altLang="ko-KR" sz="900"/>
          </a:p>
        </p:txBody>
      </p:sp>
      <p:sp>
        <p:nvSpPr>
          <p:cNvPr id="152" name="사각형: 둥근 모서리 151">
            <a:extLst>
              <a:ext uri="{FF2B5EF4-FFF2-40B4-BE49-F238E27FC236}">
                <a16:creationId xmlns:a16="http://schemas.microsoft.com/office/drawing/2014/main" id="{C5578BC1-2D7B-E1C2-0061-FCF6D2EB81AF}"/>
              </a:ext>
            </a:extLst>
          </p:cNvPr>
          <p:cNvSpPr/>
          <p:nvPr/>
        </p:nvSpPr>
        <p:spPr>
          <a:xfrm>
            <a:off x="1263501" y="2305944"/>
            <a:ext cx="100238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66E5647B-6B38-8195-9FA8-9564F97DF4EC}"/>
              </a:ext>
            </a:extLst>
          </p:cNvPr>
          <p:cNvSpPr/>
          <p:nvPr/>
        </p:nvSpPr>
        <p:spPr>
          <a:xfrm>
            <a:off x="1263501" y="3128905"/>
            <a:ext cx="2263342" cy="536105"/>
          </a:xfrm>
          <a:prstGeom prst="roundRect">
            <a:avLst>
              <a:gd name="adj" fmla="val 956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56" name="직사각형 155">
            <a:extLst>
              <a:ext uri="{FF2B5EF4-FFF2-40B4-BE49-F238E27FC236}">
                <a16:creationId xmlns:a16="http://schemas.microsoft.com/office/drawing/2014/main" id="{036F20C0-1C07-5276-B1A9-3BDC7ACE85F4}"/>
              </a:ext>
            </a:extLst>
          </p:cNvPr>
          <p:cNvSpPr/>
          <p:nvPr/>
        </p:nvSpPr>
        <p:spPr>
          <a:xfrm>
            <a:off x="1263501" y="3806127"/>
            <a:ext cx="2309052" cy="78556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D8D9F932-C16A-5642-DF19-91307636DD4A}"/>
              </a:ext>
            </a:extLst>
          </p:cNvPr>
          <p:cNvSpPr txBox="1"/>
          <p:nvPr/>
        </p:nvSpPr>
        <p:spPr>
          <a:xfrm>
            <a:off x="1740764" y="4070324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8" name="그래픽 157" descr="돋보기 단색으로 채워진">
            <a:extLst>
              <a:ext uri="{FF2B5EF4-FFF2-40B4-BE49-F238E27FC236}">
                <a16:creationId xmlns:a16="http://schemas.microsoft.com/office/drawing/2014/main" id="{77FC36E1-1AE3-6895-AA3D-08E66624F193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396888" y="2356388"/>
            <a:ext cx="145373" cy="147683"/>
          </a:xfrm>
          <a:prstGeom prst="rect">
            <a:avLst/>
          </a:prstGeom>
        </p:spPr>
      </p:pic>
      <p:sp>
        <p:nvSpPr>
          <p:cNvPr id="159" name="TextBox 158">
            <a:extLst>
              <a:ext uri="{FF2B5EF4-FFF2-40B4-BE49-F238E27FC236}">
                <a16:creationId xmlns:a16="http://schemas.microsoft.com/office/drawing/2014/main" id="{36D28057-1B4D-829B-0AE3-C4A896A89DC7}"/>
              </a:ext>
            </a:extLst>
          </p:cNvPr>
          <p:cNvSpPr txBox="1"/>
          <p:nvPr/>
        </p:nvSpPr>
        <p:spPr>
          <a:xfrm>
            <a:off x="390498" y="186339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E0F23AD2-3C50-4642-7572-B03EFE6CD765}"/>
              </a:ext>
            </a:extLst>
          </p:cNvPr>
          <p:cNvSpPr txBox="1"/>
          <p:nvPr/>
        </p:nvSpPr>
        <p:spPr>
          <a:xfrm>
            <a:off x="371448" y="226041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803D0642-5E3F-5110-7914-A82A57826FE2}"/>
              </a:ext>
            </a:extLst>
          </p:cNvPr>
          <p:cNvSpPr txBox="1"/>
          <p:nvPr/>
        </p:nvSpPr>
        <p:spPr>
          <a:xfrm>
            <a:off x="374282" y="268288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68D01A7C-7B7E-B24A-48F5-E315CC6FC6AE}"/>
              </a:ext>
            </a:extLst>
          </p:cNvPr>
          <p:cNvSpPr txBox="1"/>
          <p:nvPr/>
        </p:nvSpPr>
        <p:spPr>
          <a:xfrm>
            <a:off x="371448" y="310437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ACB3E37A-52AA-6900-2CAB-868861967885}"/>
              </a:ext>
            </a:extLst>
          </p:cNvPr>
          <p:cNvSpPr txBox="1"/>
          <p:nvPr/>
        </p:nvSpPr>
        <p:spPr>
          <a:xfrm>
            <a:off x="379237" y="37781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DCD40C86-EFAC-5E42-3903-E8CC9CFA3092}"/>
              </a:ext>
            </a:extLst>
          </p:cNvPr>
          <p:cNvSpPr txBox="1"/>
          <p:nvPr/>
        </p:nvSpPr>
        <p:spPr>
          <a:xfrm>
            <a:off x="400863" y="469833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629DC6B2-69B5-3E24-E077-2E95321322CB}"/>
              </a:ext>
            </a:extLst>
          </p:cNvPr>
          <p:cNvSpPr/>
          <p:nvPr/>
        </p:nvSpPr>
        <p:spPr>
          <a:xfrm>
            <a:off x="1263501" y="2724765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6" name="사각형: 둥근 모서리 165">
            <a:extLst>
              <a:ext uri="{FF2B5EF4-FFF2-40B4-BE49-F238E27FC236}">
                <a16:creationId xmlns:a16="http://schemas.microsoft.com/office/drawing/2014/main" id="{21D3BDB3-D98E-AC9D-ED9B-D14C63A1D241}"/>
              </a:ext>
            </a:extLst>
          </p:cNvPr>
          <p:cNvSpPr/>
          <p:nvPr/>
        </p:nvSpPr>
        <p:spPr>
          <a:xfrm>
            <a:off x="1263501" y="4778173"/>
            <a:ext cx="99021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EDA2122D-F3F2-5D93-036D-93532AE30D86}"/>
              </a:ext>
            </a:extLst>
          </p:cNvPr>
          <p:cNvSpPr txBox="1"/>
          <p:nvPr/>
        </p:nvSpPr>
        <p:spPr>
          <a:xfrm>
            <a:off x="4150073" y="1859283"/>
            <a:ext cx="1023602" cy="410881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 대표 </a:t>
            </a:r>
            <a:endParaRPr lang="en-US" altLang="ko-KR" sz="900"/>
          </a:p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링크</a:t>
            </a:r>
            <a:endParaRPr lang="en-US" altLang="ko-KR" sz="900"/>
          </a:p>
          <a:p>
            <a:r>
              <a:rPr lang="en-US" altLang="ko-KR" sz="900"/>
              <a:t>URL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노출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품절 표시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1+1 </a:t>
            </a:r>
            <a:r>
              <a:rPr lang="ko-KR" altLang="en-US" sz="900"/>
              <a:t>행사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기간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029655DB-D465-3D85-CB12-0BDFE98D132E}"/>
              </a:ext>
            </a:extLst>
          </p:cNvPr>
          <p:cNvSpPr/>
          <p:nvPr/>
        </p:nvSpPr>
        <p:spPr>
          <a:xfrm>
            <a:off x="5021160" y="1878328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C06A239F-C8EA-6267-BA87-D831CC51B995}"/>
              </a:ext>
            </a:extLst>
          </p:cNvPr>
          <p:cNvSpPr/>
          <p:nvPr/>
        </p:nvSpPr>
        <p:spPr>
          <a:xfrm>
            <a:off x="6818718" y="187832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171" name="직사각형 170">
            <a:extLst>
              <a:ext uri="{FF2B5EF4-FFF2-40B4-BE49-F238E27FC236}">
                <a16:creationId xmlns:a16="http://schemas.microsoft.com/office/drawing/2014/main" id="{7A65E347-2AFE-5639-F537-BFB00BF6BEB9}"/>
              </a:ext>
            </a:extLst>
          </p:cNvPr>
          <p:cNvSpPr/>
          <p:nvPr/>
        </p:nvSpPr>
        <p:spPr>
          <a:xfrm>
            <a:off x="5021160" y="2208931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3D48199A-C2CC-60D7-1236-F250E5CE0C47}"/>
              </a:ext>
            </a:extLst>
          </p:cNvPr>
          <p:cNvSpPr txBox="1"/>
          <p:nvPr/>
        </p:nvSpPr>
        <p:spPr>
          <a:xfrm>
            <a:off x="5580073" y="2287931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B0D2B853-704E-B56A-456B-8D79E3AF8175}"/>
              </a:ext>
            </a:extLst>
          </p:cNvPr>
          <p:cNvSpPr/>
          <p:nvPr/>
        </p:nvSpPr>
        <p:spPr>
          <a:xfrm>
            <a:off x="6871337" y="586634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74" name="사각형: 둥근 모서리 173">
            <a:extLst>
              <a:ext uri="{FF2B5EF4-FFF2-40B4-BE49-F238E27FC236}">
                <a16:creationId xmlns:a16="http://schemas.microsoft.com/office/drawing/2014/main" id="{41DA3466-492F-994A-A18D-1B462E7BDFFF}"/>
              </a:ext>
            </a:extLst>
          </p:cNvPr>
          <p:cNvSpPr/>
          <p:nvPr/>
        </p:nvSpPr>
        <p:spPr>
          <a:xfrm>
            <a:off x="6275772" y="586634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23637D8E-F35A-F440-F761-F8348E3DF9BC}"/>
              </a:ext>
            </a:extLst>
          </p:cNvPr>
          <p:cNvGrpSpPr/>
          <p:nvPr/>
        </p:nvGrpSpPr>
        <p:grpSpPr>
          <a:xfrm>
            <a:off x="5981936" y="5624024"/>
            <a:ext cx="244417" cy="258694"/>
            <a:chOff x="1098607" y="3056422"/>
            <a:chExt cx="244417" cy="258694"/>
          </a:xfrm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56BA2CA2-3B24-121F-2A56-4382A3D3990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7" name="그룹 176">
              <a:extLst>
                <a:ext uri="{FF2B5EF4-FFF2-40B4-BE49-F238E27FC236}">
                  <a16:creationId xmlns:a16="http://schemas.microsoft.com/office/drawing/2014/main" id="{56631C02-3253-F37D-04D4-FCEFEA65BE0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8" name="Oval 593">
                <a:extLst>
                  <a:ext uri="{FF2B5EF4-FFF2-40B4-BE49-F238E27FC236}">
                    <a16:creationId xmlns:a16="http://schemas.microsoft.com/office/drawing/2014/main" id="{4694C23E-B3D2-AAA2-DA1A-BEE3600A5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9" name="TextBox 14">
                <a:extLst>
                  <a:ext uri="{FF2B5EF4-FFF2-40B4-BE49-F238E27FC236}">
                    <a16:creationId xmlns:a16="http://schemas.microsoft.com/office/drawing/2014/main" id="{C735E7A4-2CF7-F55D-8AD4-53DF3B1C489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80" name="그룹 179">
            <a:extLst>
              <a:ext uri="{FF2B5EF4-FFF2-40B4-BE49-F238E27FC236}">
                <a16:creationId xmlns:a16="http://schemas.microsoft.com/office/drawing/2014/main" id="{0E870CDD-8E53-ECC8-62F0-E36CCEE60A86}"/>
              </a:ext>
            </a:extLst>
          </p:cNvPr>
          <p:cNvGrpSpPr/>
          <p:nvPr/>
        </p:nvGrpSpPr>
        <p:grpSpPr>
          <a:xfrm>
            <a:off x="6596170" y="5624024"/>
            <a:ext cx="244417" cy="258694"/>
            <a:chOff x="1098607" y="3056422"/>
            <a:chExt cx="244417" cy="258694"/>
          </a:xfrm>
        </p:grpSpPr>
        <p:sp>
          <p:nvSpPr>
            <p:cNvPr id="181" name="이등변 삼각형 180">
              <a:extLst>
                <a:ext uri="{FF2B5EF4-FFF2-40B4-BE49-F238E27FC236}">
                  <a16:creationId xmlns:a16="http://schemas.microsoft.com/office/drawing/2014/main" id="{F43E9D72-990A-A8C2-0EC2-7D489A1B600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2" name="그룹 181">
              <a:extLst>
                <a:ext uri="{FF2B5EF4-FFF2-40B4-BE49-F238E27FC236}">
                  <a16:creationId xmlns:a16="http://schemas.microsoft.com/office/drawing/2014/main" id="{7A386AE7-AB06-ED70-3ED1-F5562E193EA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3" name="Oval 593">
                <a:extLst>
                  <a:ext uri="{FF2B5EF4-FFF2-40B4-BE49-F238E27FC236}">
                    <a16:creationId xmlns:a16="http://schemas.microsoft.com/office/drawing/2014/main" id="{FD802B8B-7908-9040-B44A-9D988866B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4" name="TextBox 14">
                <a:extLst>
                  <a:ext uri="{FF2B5EF4-FFF2-40B4-BE49-F238E27FC236}">
                    <a16:creationId xmlns:a16="http://schemas.microsoft.com/office/drawing/2014/main" id="{4F812D98-AC55-3716-B033-C00C86754D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87" name="사각형: 둥근 모서리 186">
            <a:extLst>
              <a:ext uri="{FF2B5EF4-FFF2-40B4-BE49-F238E27FC236}">
                <a16:creationId xmlns:a16="http://schemas.microsoft.com/office/drawing/2014/main" id="{4FA0B2E1-FDCB-0BCA-D1CE-9F1B094ED81D}"/>
              </a:ext>
            </a:extLst>
          </p:cNvPr>
          <p:cNvSpPr/>
          <p:nvPr/>
        </p:nvSpPr>
        <p:spPr>
          <a:xfrm>
            <a:off x="5015691" y="2837559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91" name="사각형: 둥근 모서리 190">
            <a:extLst>
              <a:ext uri="{FF2B5EF4-FFF2-40B4-BE49-F238E27FC236}">
                <a16:creationId xmlns:a16="http://schemas.microsoft.com/office/drawing/2014/main" id="{D75F2060-896C-0B64-3B5E-7014083B48E3}"/>
              </a:ext>
            </a:extLst>
          </p:cNvPr>
          <p:cNvSpPr/>
          <p:nvPr/>
        </p:nvSpPr>
        <p:spPr>
          <a:xfrm>
            <a:off x="1263501" y="189597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267AF93C-DD2C-9CF9-F934-757BF1E817DC}"/>
              </a:ext>
            </a:extLst>
          </p:cNvPr>
          <p:cNvSpPr/>
          <p:nvPr/>
        </p:nvSpPr>
        <p:spPr>
          <a:xfrm>
            <a:off x="2349423" y="189618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93" name="사각형: 둥근 모서리 192">
            <a:extLst>
              <a:ext uri="{FF2B5EF4-FFF2-40B4-BE49-F238E27FC236}">
                <a16:creationId xmlns:a16="http://schemas.microsoft.com/office/drawing/2014/main" id="{EC36EC23-E81F-DB82-E180-4C55FF887528}"/>
              </a:ext>
            </a:extLst>
          </p:cNvPr>
          <p:cNvSpPr/>
          <p:nvPr/>
        </p:nvSpPr>
        <p:spPr>
          <a:xfrm>
            <a:off x="2349423" y="231415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194" name="Box">
            <a:extLst>
              <a:ext uri="{FF2B5EF4-FFF2-40B4-BE49-F238E27FC236}">
                <a16:creationId xmlns:a16="http://schemas.microsoft.com/office/drawing/2014/main" id="{869730FC-0D7A-CEB3-76ED-C54337FC7B0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21155" y="3412645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0A18B5D3-4D42-43C0-80FE-A050E2951149}"/>
              </a:ext>
            </a:extLst>
          </p:cNvPr>
          <p:cNvSpPr txBox="1"/>
          <p:nvPr/>
        </p:nvSpPr>
        <p:spPr>
          <a:xfrm>
            <a:off x="5118455" y="336628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196" name="그래픽 195" descr="확인 표시 단색으로 채워진">
            <a:extLst>
              <a:ext uri="{FF2B5EF4-FFF2-40B4-BE49-F238E27FC236}">
                <a16:creationId xmlns:a16="http://schemas.microsoft.com/office/drawing/2014/main" id="{CCF128C9-C26E-8B47-5F7D-DA04054B5957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5044082" y="3408693"/>
            <a:ext cx="82916" cy="126261"/>
          </a:xfrm>
          <a:prstGeom prst="rect">
            <a:avLst/>
          </a:prstGeom>
        </p:spPr>
      </p:pic>
      <p:sp>
        <p:nvSpPr>
          <p:cNvPr id="197" name="Box">
            <a:extLst>
              <a:ext uri="{FF2B5EF4-FFF2-40B4-BE49-F238E27FC236}">
                <a16:creationId xmlns:a16="http://schemas.microsoft.com/office/drawing/2014/main" id="{1585518B-83E1-ECEF-1F1A-2F96DE213A5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416214" y="341264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501E3FCA-11F0-8A9A-4504-CB9B320930F1}"/>
              </a:ext>
            </a:extLst>
          </p:cNvPr>
          <p:cNvSpPr txBox="1"/>
          <p:nvPr/>
        </p:nvSpPr>
        <p:spPr>
          <a:xfrm>
            <a:off x="5513514" y="336628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199" name="Box">
            <a:extLst>
              <a:ext uri="{FF2B5EF4-FFF2-40B4-BE49-F238E27FC236}">
                <a16:creationId xmlns:a16="http://schemas.microsoft.com/office/drawing/2014/main" id="{4CA60592-E5AC-2CA4-1908-AB4944DBFF6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21155" y="3831602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468D4678-3F4E-1943-15B9-DB6637599C94}"/>
              </a:ext>
            </a:extLst>
          </p:cNvPr>
          <p:cNvSpPr txBox="1"/>
          <p:nvPr/>
        </p:nvSpPr>
        <p:spPr>
          <a:xfrm>
            <a:off x="5118455" y="3785242"/>
            <a:ext cx="5835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표시함</a:t>
            </a:r>
          </a:p>
        </p:txBody>
      </p:sp>
      <p:pic>
        <p:nvPicPr>
          <p:cNvPr id="201" name="그래픽 200" descr="확인 표시 단색으로 채워진">
            <a:extLst>
              <a:ext uri="{FF2B5EF4-FFF2-40B4-BE49-F238E27FC236}">
                <a16:creationId xmlns:a16="http://schemas.microsoft.com/office/drawing/2014/main" id="{5D86A7B8-0972-889A-719A-3A6E74A5C289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5044082" y="3827650"/>
            <a:ext cx="82916" cy="126261"/>
          </a:xfrm>
          <a:prstGeom prst="rect">
            <a:avLst/>
          </a:prstGeom>
        </p:spPr>
      </p:pic>
      <p:sp>
        <p:nvSpPr>
          <p:cNvPr id="202" name="Box">
            <a:extLst>
              <a:ext uri="{FF2B5EF4-FFF2-40B4-BE49-F238E27FC236}">
                <a16:creationId xmlns:a16="http://schemas.microsoft.com/office/drawing/2014/main" id="{44491DFA-5E37-C514-4C25-C01FEB601D8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644814" y="3831602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4FFDC06B-AE78-7950-C787-4E028F15FA9A}"/>
              </a:ext>
            </a:extLst>
          </p:cNvPr>
          <p:cNvSpPr txBox="1"/>
          <p:nvPr/>
        </p:nvSpPr>
        <p:spPr>
          <a:xfrm>
            <a:off x="5742113" y="3785242"/>
            <a:ext cx="75590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표시 안 함</a:t>
            </a:r>
          </a:p>
        </p:txBody>
      </p:sp>
      <p:sp>
        <p:nvSpPr>
          <p:cNvPr id="204" name="사각형: 둥근 모서리 203">
            <a:extLst>
              <a:ext uri="{FF2B5EF4-FFF2-40B4-BE49-F238E27FC236}">
                <a16:creationId xmlns:a16="http://schemas.microsoft.com/office/drawing/2014/main" id="{55C41DC8-F3A5-EA9D-E562-D43EE61892B3}"/>
              </a:ext>
            </a:extLst>
          </p:cNvPr>
          <p:cNvSpPr/>
          <p:nvPr/>
        </p:nvSpPr>
        <p:spPr>
          <a:xfrm>
            <a:off x="5016226" y="4180487"/>
            <a:ext cx="75484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정가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DF60AF11-F117-9FEE-638D-5CA8A8525377}"/>
              </a:ext>
            </a:extLst>
          </p:cNvPr>
          <p:cNvSpPr txBox="1"/>
          <p:nvPr/>
        </p:nvSpPr>
        <p:spPr>
          <a:xfrm>
            <a:off x="5771039" y="4154573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n 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할인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6" name="Box">
            <a:extLst>
              <a:ext uri="{FF2B5EF4-FFF2-40B4-BE49-F238E27FC236}">
                <a16:creationId xmlns:a16="http://schemas.microsoft.com/office/drawing/2014/main" id="{FB5AD36F-1EC0-10B0-104D-1145E88F317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21576" y="464114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2DB314BB-FE27-F861-FAE4-77EB82237BBA}"/>
              </a:ext>
            </a:extLst>
          </p:cNvPr>
          <p:cNvSpPr txBox="1"/>
          <p:nvPr/>
        </p:nvSpPr>
        <p:spPr>
          <a:xfrm>
            <a:off x="5118455" y="4591192"/>
            <a:ext cx="5835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1+1</a:t>
            </a:r>
            <a:endParaRPr lang="ko-KR" altLang="en-US" sz="900"/>
          </a:p>
        </p:txBody>
      </p:sp>
      <p:grpSp>
        <p:nvGrpSpPr>
          <p:cNvPr id="208" name="그룹 207">
            <a:extLst>
              <a:ext uri="{FF2B5EF4-FFF2-40B4-BE49-F238E27FC236}">
                <a16:creationId xmlns:a16="http://schemas.microsoft.com/office/drawing/2014/main" id="{D3C920C7-B528-3065-9AE3-267268AAD6D5}"/>
              </a:ext>
            </a:extLst>
          </p:cNvPr>
          <p:cNvGrpSpPr/>
          <p:nvPr/>
        </p:nvGrpSpPr>
        <p:grpSpPr>
          <a:xfrm rot="5400000">
            <a:off x="6475282" y="41848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9" name="이등변 삼각형 208">
              <a:extLst>
                <a:ext uri="{FF2B5EF4-FFF2-40B4-BE49-F238E27FC236}">
                  <a16:creationId xmlns:a16="http://schemas.microsoft.com/office/drawing/2014/main" id="{DD73254A-4697-824F-7C21-4305C991CA6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0" name="Oval 593">
              <a:extLst>
                <a:ext uri="{FF2B5EF4-FFF2-40B4-BE49-F238E27FC236}">
                  <a16:creationId xmlns:a16="http://schemas.microsoft.com/office/drawing/2014/main" id="{03A33EAE-E15E-43D5-DF1D-8A5873B7F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11" name="TextBox 210">
            <a:extLst>
              <a:ext uri="{FF2B5EF4-FFF2-40B4-BE49-F238E27FC236}">
                <a16:creationId xmlns:a16="http://schemas.microsoft.com/office/drawing/2014/main" id="{D81F2603-FF16-8B15-78EE-199367600033}"/>
              </a:ext>
            </a:extLst>
          </p:cNvPr>
          <p:cNvSpPr txBox="1"/>
          <p:nvPr/>
        </p:nvSpPr>
        <p:spPr>
          <a:xfrm>
            <a:off x="5122399" y="5020791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sp>
        <p:nvSpPr>
          <p:cNvPr id="212" name="Box">
            <a:extLst>
              <a:ext uri="{FF2B5EF4-FFF2-40B4-BE49-F238E27FC236}">
                <a16:creationId xmlns:a16="http://schemas.microsoft.com/office/drawing/2014/main" id="{A1D1D7CE-1B8A-6C7B-BB64-8E769FF502E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21155" y="5060308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213" name="그래픽 212" descr="확인 표시 단색으로 채워진">
            <a:extLst>
              <a:ext uri="{FF2B5EF4-FFF2-40B4-BE49-F238E27FC236}">
                <a16:creationId xmlns:a16="http://schemas.microsoft.com/office/drawing/2014/main" id="{49179444-00A2-0868-43B3-41056CA2113E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5048026" y="5063199"/>
            <a:ext cx="82916" cy="126261"/>
          </a:xfrm>
          <a:prstGeom prst="rect">
            <a:avLst/>
          </a:prstGeom>
        </p:spPr>
      </p:pic>
      <p:sp>
        <p:nvSpPr>
          <p:cNvPr id="214" name="Box">
            <a:extLst>
              <a:ext uri="{FF2B5EF4-FFF2-40B4-BE49-F238E27FC236}">
                <a16:creationId xmlns:a16="http://schemas.microsoft.com/office/drawing/2014/main" id="{74DE500E-0B0D-38E8-8552-89254923983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420158" y="5067151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32B35AC7-8D02-D4EE-16D2-B3C2CFD52B34}"/>
              </a:ext>
            </a:extLst>
          </p:cNvPr>
          <p:cNvSpPr txBox="1"/>
          <p:nvPr/>
        </p:nvSpPr>
        <p:spPr>
          <a:xfrm>
            <a:off x="5517458" y="5020791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216" name="사각형: 둥근 모서리 215">
            <a:extLst>
              <a:ext uri="{FF2B5EF4-FFF2-40B4-BE49-F238E27FC236}">
                <a16:creationId xmlns:a16="http://schemas.microsoft.com/office/drawing/2014/main" id="{734FABB7-117B-92ED-3E19-8355CBFA6777}"/>
              </a:ext>
            </a:extLst>
          </p:cNvPr>
          <p:cNvSpPr/>
          <p:nvPr/>
        </p:nvSpPr>
        <p:spPr>
          <a:xfrm>
            <a:off x="5023050" y="542067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일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19" name="직사각형 218">
            <a:extLst>
              <a:ext uri="{FF2B5EF4-FFF2-40B4-BE49-F238E27FC236}">
                <a16:creationId xmlns:a16="http://schemas.microsoft.com/office/drawing/2014/main" id="{0C845358-C6BA-A748-865E-7D17A5ACE021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220" name="직선 연결선 219">
            <a:extLst>
              <a:ext uri="{FF2B5EF4-FFF2-40B4-BE49-F238E27FC236}">
                <a16:creationId xmlns:a16="http://schemas.microsoft.com/office/drawing/2014/main" id="{299541BA-6C07-E50E-547C-07F9DBC5DB1D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직사각형 220">
            <a:extLst>
              <a:ext uri="{FF2B5EF4-FFF2-40B4-BE49-F238E27FC236}">
                <a16:creationId xmlns:a16="http://schemas.microsoft.com/office/drawing/2014/main" id="{F95EA19F-8083-9FD3-94A9-E687C988A0EF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222" name="사각형: 둥근 모서리 221">
            <a:extLst>
              <a:ext uri="{FF2B5EF4-FFF2-40B4-BE49-F238E27FC236}">
                <a16:creationId xmlns:a16="http://schemas.microsoft.com/office/drawing/2014/main" id="{9136C925-D400-214D-5DEA-E42AF3D097B2}"/>
              </a:ext>
            </a:extLst>
          </p:cNvPr>
          <p:cNvSpPr/>
          <p:nvPr/>
        </p:nvSpPr>
        <p:spPr>
          <a:xfrm>
            <a:off x="5675104" y="586634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복사</a:t>
            </a:r>
          </a:p>
        </p:txBody>
      </p:sp>
      <p:grpSp>
        <p:nvGrpSpPr>
          <p:cNvPr id="223" name="그룹 222">
            <a:extLst>
              <a:ext uri="{FF2B5EF4-FFF2-40B4-BE49-F238E27FC236}">
                <a16:creationId xmlns:a16="http://schemas.microsoft.com/office/drawing/2014/main" id="{71D335A7-783A-7317-BE46-C3111DC70088}"/>
              </a:ext>
            </a:extLst>
          </p:cNvPr>
          <p:cNvGrpSpPr/>
          <p:nvPr/>
        </p:nvGrpSpPr>
        <p:grpSpPr>
          <a:xfrm>
            <a:off x="7137937" y="5619421"/>
            <a:ext cx="244417" cy="258694"/>
            <a:chOff x="1098607" y="3056422"/>
            <a:chExt cx="244417" cy="258694"/>
          </a:xfrm>
        </p:grpSpPr>
        <p:sp>
          <p:nvSpPr>
            <p:cNvPr id="224" name="이등변 삼각형 223">
              <a:extLst>
                <a:ext uri="{FF2B5EF4-FFF2-40B4-BE49-F238E27FC236}">
                  <a16:creationId xmlns:a16="http://schemas.microsoft.com/office/drawing/2014/main" id="{9E7AB9F9-8C71-6009-F3E2-17D65235806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5" name="그룹 224">
              <a:extLst>
                <a:ext uri="{FF2B5EF4-FFF2-40B4-BE49-F238E27FC236}">
                  <a16:creationId xmlns:a16="http://schemas.microsoft.com/office/drawing/2014/main" id="{8479FB28-4063-F78C-8743-CAD62DE2818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6" name="Oval 593">
                <a:extLst>
                  <a:ext uri="{FF2B5EF4-FFF2-40B4-BE49-F238E27FC236}">
                    <a16:creationId xmlns:a16="http://schemas.microsoft.com/office/drawing/2014/main" id="{DD97E25F-02F3-DC07-C659-D83DB63DD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7" name="TextBox 14">
                <a:extLst>
                  <a:ext uri="{FF2B5EF4-FFF2-40B4-BE49-F238E27FC236}">
                    <a16:creationId xmlns:a16="http://schemas.microsoft.com/office/drawing/2014/main" id="{8396BECD-85A8-28E8-1C2E-D42E6262301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5" name="TextBox 244">
            <a:extLst>
              <a:ext uri="{FF2B5EF4-FFF2-40B4-BE49-F238E27FC236}">
                <a16:creationId xmlns:a16="http://schemas.microsoft.com/office/drawing/2014/main" id="{4C43407B-37DE-1561-82B5-430897601C83}"/>
              </a:ext>
            </a:extLst>
          </p:cNvPr>
          <p:cNvSpPr txBox="1"/>
          <p:nvPr/>
        </p:nvSpPr>
        <p:spPr>
          <a:xfrm>
            <a:off x="4116058" y="334911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E39348EA-DCB4-A380-1075-60493A52568E}"/>
              </a:ext>
            </a:extLst>
          </p:cNvPr>
          <p:cNvSpPr txBox="1"/>
          <p:nvPr/>
        </p:nvSpPr>
        <p:spPr>
          <a:xfrm>
            <a:off x="4113949" y="371992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D2A463DD-991A-807A-13A5-F06C39FDB5EB}"/>
              </a:ext>
            </a:extLst>
          </p:cNvPr>
          <p:cNvSpPr txBox="1"/>
          <p:nvPr/>
        </p:nvSpPr>
        <p:spPr>
          <a:xfrm>
            <a:off x="4107585" y="280254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4FBFDED0-D845-F7E3-92A8-C81532327E1A}"/>
              </a:ext>
            </a:extLst>
          </p:cNvPr>
          <p:cNvSpPr txBox="1"/>
          <p:nvPr/>
        </p:nvSpPr>
        <p:spPr>
          <a:xfrm>
            <a:off x="4106684" y="182798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B039442-7838-CA9E-7248-95B73278456D}"/>
              </a:ext>
            </a:extLst>
          </p:cNvPr>
          <p:cNvSpPr txBox="1"/>
          <p:nvPr/>
        </p:nvSpPr>
        <p:spPr>
          <a:xfrm>
            <a:off x="7851717" y="2844914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4328355-C842-DA4B-2B3A-07368924193B}"/>
              </a:ext>
            </a:extLst>
          </p:cNvPr>
          <p:cNvSpPr txBox="1"/>
          <p:nvPr/>
        </p:nvSpPr>
        <p:spPr>
          <a:xfrm>
            <a:off x="382289" y="529477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618407C1-0D24-5327-FE90-C823E8D61FE9}"/>
              </a:ext>
            </a:extLst>
          </p:cNvPr>
          <p:cNvSpPr/>
          <p:nvPr/>
        </p:nvSpPr>
        <p:spPr>
          <a:xfrm>
            <a:off x="1265171" y="5312498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                                 ▼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7861168" y="975917"/>
            <a:ext cx="3633537" cy="8402300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/>
              <a:t>스마트 오더 관리</a:t>
            </a:r>
            <a:r>
              <a:rPr lang="en-US" altLang="ko-KR" sz="900" dirty="0"/>
              <a:t> &gt; </a:t>
            </a:r>
            <a:r>
              <a:rPr lang="ko-KR" altLang="en-US" sz="900" dirty="0"/>
              <a:t>상품 등록 관리 </a:t>
            </a:r>
            <a:r>
              <a:rPr lang="en-US" altLang="ko-KR" sz="900" dirty="0"/>
              <a:t>(product management</a:t>
            </a:r>
            <a:r>
              <a:rPr lang="en-US" altLang="ko-KR" sz="900" dirty="0" smtClean="0"/>
              <a:t>) 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(Modify)</a:t>
            </a:r>
            <a:r>
              <a:rPr lang="en-US" altLang="ko-KR" sz="900" dirty="0" smtClean="0"/>
              <a:t> page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  <a:br>
              <a:rPr lang="en-US" altLang="ko-KR" sz="900" dirty="0" smtClean="0"/>
            </a:br>
            <a:r>
              <a:rPr lang="en-US" altLang="ko-KR" sz="900" dirty="0" smtClean="0"/>
              <a:t>  0) common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if field is required, append</a:t>
            </a:r>
            <a:r>
              <a:rPr lang="en-US" altLang="ko-KR" sz="900" b="1" dirty="0" smtClean="0"/>
              <a:t> * (red) </a:t>
            </a:r>
            <a:r>
              <a:rPr lang="en-US" altLang="ko-KR" sz="900" dirty="0" smtClean="0"/>
              <a:t>before field label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상품명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product_name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 </a:t>
            </a:r>
            <a:br>
              <a:rPr lang="en-US" altLang="ko-KR" sz="900" dirty="0" smtClean="0"/>
            </a:br>
            <a:r>
              <a:rPr lang="en-US" altLang="ko-KR" sz="900" dirty="0" smtClean="0"/>
              <a:t>       - validation: required, max length (100 </a:t>
            </a:r>
            <a:r>
              <a:rPr lang="en-US" altLang="ko-KR" sz="900" dirty="0"/>
              <a:t>bytes)</a:t>
            </a:r>
            <a:br>
              <a:rPr lang="en-US" altLang="ko-KR" sz="900" dirty="0"/>
            </a:br>
            <a:r>
              <a:rPr lang="en-US" altLang="ko-KR" sz="900" dirty="0"/>
              <a:t>     b)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/>
              <a:t>product_code</a:t>
            </a:r>
            <a:r>
              <a:rPr lang="en-US" altLang="ko-KR" sz="900" dirty="0"/>
              <a:t>} </a:t>
            </a:r>
            <a:r>
              <a:rPr lang="en-US" altLang="ko-KR" sz="900" dirty="0" smtClean="0"/>
              <a:t>(</a:t>
            </a:r>
            <a:r>
              <a:rPr lang="en-US" altLang="ko-KR" sz="900" dirty="0" err="1" smtClean="0"/>
              <a:t>readonly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판매 매장 </a:t>
            </a:r>
            <a:r>
              <a:rPr lang="en-US" altLang="ko-KR" sz="900" dirty="0" smtClean="0"/>
              <a:t>: required</a:t>
            </a:r>
            <a:br>
              <a:rPr lang="en-US" altLang="ko-KR" sz="900" dirty="0" smtClean="0"/>
            </a:br>
            <a:r>
              <a:rPr lang="en-US" altLang="ko-KR" sz="900" dirty="0" smtClean="0"/>
              <a:t>     a) 1</a:t>
            </a:r>
            <a:r>
              <a:rPr lang="en-US" altLang="ko-KR" sz="900" baseline="30000" dirty="0" smtClean="0"/>
              <a:t>st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{</a:t>
            </a:r>
            <a:r>
              <a:rPr lang="en-US" altLang="ko-KR" sz="900" dirty="0" err="1" smtClean="0"/>
              <a:t>st_mall.mall_name</a:t>
            </a:r>
            <a:r>
              <a:rPr lang="en-US" altLang="ko-KR" sz="900" dirty="0"/>
              <a:t>} (</a:t>
            </a:r>
            <a:r>
              <a:rPr lang="en-US" altLang="ko-KR" sz="900" dirty="0" err="1"/>
              <a:t>readonly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b) 2</a:t>
            </a:r>
            <a:r>
              <a:rPr lang="en-US" altLang="ko-KR" sz="900" baseline="30000" dirty="0" smtClean="0"/>
              <a:t>nd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: </a:t>
            </a:r>
            <a:r>
              <a:rPr lang="en-US" altLang="ko-KR" sz="900" dirty="0"/>
              <a:t>{</a:t>
            </a:r>
            <a:r>
              <a:rPr lang="en-US" altLang="ko-KR" sz="900" dirty="0" err="1"/>
              <a:t>mall_code</a:t>
            </a:r>
            <a:r>
              <a:rPr lang="en-US" altLang="ko-KR" sz="900" dirty="0" smtClean="0"/>
              <a:t>} (</a:t>
            </a:r>
            <a:r>
              <a:rPr lang="en-US" altLang="ko-KR" sz="900" dirty="0" err="1" smtClean="0"/>
              <a:t>readonly</a:t>
            </a:r>
            <a:r>
              <a:rPr lang="en-US" altLang="ko-KR" sz="900" dirty="0" smtClean="0"/>
              <a:t>)</a:t>
            </a:r>
            <a:br>
              <a:rPr lang="en-US" altLang="ko-KR" sz="900" dirty="0" smtClean="0"/>
            </a:br>
            <a:r>
              <a:rPr lang="en-US" altLang="ko-KR" sz="900" dirty="0" smtClean="0"/>
              <a:t>     c) if search icon clicks, open mall search modal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가격 </a:t>
            </a:r>
            <a:r>
              <a:rPr lang="en-US" altLang="ko-KR" sz="900" dirty="0"/>
              <a:t>: {</a:t>
            </a:r>
            <a:r>
              <a:rPr lang="en-US" altLang="ko-KR" sz="900" dirty="0" smtClean="0"/>
              <a:t>price}</a:t>
            </a:r>
            <a:br>
              <a:rPr lang="en-US" altLang="ko-KR" sz="900" dirty="0" smtClean="0"/>
            </a:br>
            <a:r>
              <a:rPr lang="en-US" altLang="ko-KR" sz="900" dirty="0" smtClean="0"/>
              <a:t>     a) placeholder: ‘</a:t>
            </a:r>
            <a:r>
              <a:rPr lang="ko-KR" altLang="en-US" sz="900" dirty="0" smtClean="0"/>
              <a:t>원단위 입력</a:t>
            </a:r>
            <a:r>
              <a:rPr lang="en-US" altLang="ko-KR" sz="900" dirty="0" smtClean="0"/>
              <a:t>＇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b)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  -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validation: required, number, min (&gt;= 0)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4) </a:t>
            </a:r>
            <a:r>
              <a:rPr lang="ko-KR" altLang="en-US" sz="900" dirty="0" smtClean="0"/>
              <a:t>상품 소개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product_intro</a:t>
            </a:r>
            <a:r>
              <a:rPr lang="en-US" altLang="ko-KR" sz="900" dirty="0"/>
              <a:t>}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a) </a:t>
            </a:r>
            <a:r>
              <a:rPr lang="en-US" altLang="ko-KR" sz="900" dirty="0" err="1" smtClean="0"/>
              <a:t>textarea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 - </a:t>
            </a:r>
            <a:r>
              <a:rPr lang="en-US" altLang="ko-KR" sz="900" dirty="0"/>
              <a:t>validation: required, max length </a:t>
            </a:r>
            <a:r>
              <a:rPr lang="en-US" altLang="ko-KR" sz="900" dirty="0" smtClean="0"/>
              <a:t>(1024 </a:t>
            </a:r>
            <a:r>
              <a:rPr lang="en-US" altLang="ko-KR" sz="900" dirty="0"/>
              <a:t>bytes)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5</a:t>
            </a:r>
            <a:r>
              <a:rPr lang="en-US" altLang="ko-KR" sz="900" dirty="0" smtClean="0"/>
              <a:t>) </a:t>
            </a:r>
            <a:r>
              <a:rPr lang="ko-KR" altLang="en-US" sz="900" dirty="0" smtClean="0"/>
              <a:t>상세 정보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product_desc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show html editor</a:t>
            </a:r>
          </a:p>
          <a:p>
            <a:r>
              <a:rPr lang="en-US" altLang="ko-KR" sz="900" dirty="0" smtClean="0"/>
              <a:t>  6) </a:t>
            </a:r>
            <a:r>
              <a:rPr lang="ko-KR" altLang="en-US" sz="900" dirty="0" smtClean="0"/>
              <a:t>최대 주문 가능 수량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max_order_count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</a:t>
            </a:r>
            <a:r>
              <a:rPr lang="en-US" altLang="ko-KR" sz="900" dirty="0"/>
              <a:t>)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 </a:t>
            </a:r>
            <a:br>
              <a:rPr lang="en-US" altLang="ko-KR" sz="900" dirty="0"/>
            </a:br>
            <a:r>
              <a:rPr lang="en-US" altLang="ko-KR" sz="900" dirty="0"/>
              <a:t>       - validation: required, </a:t>
            </a:r>
            <a:r>
              <a:rPr lang="en-US" altLang="ko-KR" sz="900" dirty="0" smtClean="0"/>
              <a:t>number, min (&gt; 0)</a:t>
            </a:r>
          </a:p>
          <a:p>
            <a:r>
              <a:rPr lang="en-US" altLang="ko-KR" sz="900" dirty="0" smtClean="0"/>
              <a:t>  7) </a:t>
            </a:r>
            <a:r>
              <a:rPr lang="ko-KR" altLang="en-US" sz="900" dirty="0" smtClean="0"/>
              <a:t>상품 대표 이미지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image_file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ko-KR" altLang="en-US" sz="900" dirty="0" smtClean="0"/>
              <a:t>첨부 </a:t>
            </a:r>
            <a:r>
              <a:rPr lang="en-US" altLang="ko-KR" sz="900" dirty="0" smtClean="0"/>
              <a:t>(attach) button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if clicks, select image file</a:t>
            </a:r>
            <a:br>
              <a:rPr lang="en-US" altLang="ko-KR" sz="900" dirty="0" smtClean="0"/>
            </a:br>
            <a:r>
              <a:rPr lang="en-US" altLang="ko-KR" sz="900" dirty="0" smtClean="0"/>
              <a:t>     b) show selected image on preview area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8) </a:t>
            </a:r>
            <a:r>
              <a:rPr lang="ko-KR" altLang="en-US" sz="900" dirty="0" smtClean="0"/>
              <a:t>상품 링크 </a:t>
            </a:r>
            <a:r>
              <a:rPr lang="en-US" altLang="ko-KR" sz="900" dirty="0" smtClean="0"/>
              <a:t>URL</a:t>
            </a:r>
            <a:r>
              <a:rPr lang="ko-KR" altLang="en-US" sz="900" dirty="0" smtClean="0"/>
              <a:t>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product_url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</a:t>
            </a:r>
            <a:r>
              <a:rPr lang="en-US" altLang="ko-KR" sz="900" dirty="0"/>
              <a:t>)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required, max length </a:t>
            </a:r>
            <a:r>
              <a:rPr lang="en-US" altLang="ko-KR" sz="900" dirty="0" smtClean="0"/>
              <a:t>(256 </a:t>
            </a:r>
            <a:r>
              <a:rPr lang="en-US" altLang="ko-KR" sz="900" dirty="0"/>
              <a:t>bytes)</a:t>
            </a:r>
            <a:endParaRPr lang="en-US" altLang="ko-KR" sz="900" dirty="0" smtClean="0"/>
          </a:p>
          <a:p>
            <a:r>
              <a:rPr lang="en-US" altLang="ko-KR" sz="900" dirty="0" smtClean="0"/>
              <a:t>  9) </a:t>
            </a:r>
            <a:r>
              <a:rPr lang="ko-KR" altLang="en-US" sz="900" dirty="0" smtClean="0"/>
              <a:t>상품 노출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show_yn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radio button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options: </a:t>
            </a:r>
            <a:r>
              <a:rPr lang="ko-KR" altLang="en-US" sz="900" dirty="0" smtClean="0"/>
              <a:t>여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부 </a:t>
            </a:r>
            <a:r>
              <a:rPr lang="en-US" altLang="ko-KR" sz="900" dirty="0" smtClean="0"/>
              <a:t>(Y/N) – default: Y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10) </a:t>
            </a:r>
            <a:r>
              <a:rPr lang="ko-KR" altLang="en-US" sz="900" dirty="0" smtClean="0"/>
              <a:t>품절 표시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sold_out_yn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</a:t>
            </a:r>
            <a:r>
              <a:rPr lang="en-US" altLang="ko-KR" sz="900" dirty="0"/>
              <a:t>) radio button</a:t>
            </a:r>
          </a:p>
          <a:p>
            <a:r>
              <a:rPr lang="en-US" altLang="ko-KR" sz="900" dirty="0"/>
              <a:t>       - options: </a:t>
            </a:r>
            <a:r>
              <a:rPr lang="ko-KR" altLang="en-US" sz="900" dirty="0" smtClean="0"/>
              <a:t>표시함 </a:t>
            </a:r>
            <a:r>
              <a:rPr lang="en-US" altLang="ko-KR" sz="900" dirty="0"/>
              <a:t>/ </a:t>
            </a:r>
            <a:r>
              <a:rPr lang="ko-KR" altLang="en-US" sz="900" dirty="0" smtClean="0"/>
              <a:t>표시 안함 </a:t>
            </a:r>
            <a:r>
              <a:rPr lang="en-US" altLang="ko-KR" sz="900" dirty="0"/>
              <a:t>(Y/N) – default: </a:t>
            </a:r>
            <a:r>
              <a:rPr lang="en-US" altLang="ko-KR" sz="900" dirty="0" smtClean="0"/>
              <a:t>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11) </a:t>
            </a:r>
            <a:r>
              <a:rPr lang="ko-KR" altLang="en-US" sz="900" dirty="0" smtClean="0"/>
              <a:t>상품 할인 </a:t>
            </a:r>
            <a:r>
              <a:rPr lang="en-US" altLang="ko-KR" sz="900" dirty="0" smtClean="0"/>
              <a:t>: </a:t>
            </a:r>
            <a:r>
              <a:rPr lang="en-US" altLang="ko-KR" sz="900" dirty="0"/>
              <a:t>{</a:t>
            </a:r>
            <a:r>
              <a:rPr lang="en-US" altLang="ko-KR" sz="900" dirty="0" err="1" smtClean="0"/>
              <a:t>discount_rate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 + ‘% </a:t>
            </a:r>
            <a:r>
              <a:rPr lang="ko-KR" altLang="en-US" sz="900" dirty="0" smtClean="0"/>
              <a:t>할인</a:t>
            </a:r>
            <a:r>
              <a:rPr lang="en-US" altLang="ko-KR" sz="900" dirty="0" smtClean="0"/>
              <a:t>’ (text)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validation: number, min (&gt;= 0), max (&lt;= 100)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12) 1+1 </a:t>
            </a:r>
            <a:r>
              <a:rPr lang="ko-KR" altLang="en-US" sz="900" dirty="0" smtClean="0"/>
              <a:t>행사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event_yn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checkbox ‘1+1’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check/uncheck (Y/N)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13) </a:t>
            </a:r>
            <a:r>
              <a:rPr lang="ko-KR" altLang="en-US" sz="900" dirty="0" smtClean="0"/>
              <a:t>구독 상품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subscribe_yn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checkbox: </a:t>
            </a:r>
            <a:r>
              <a:rPr lang="ko-KR" altLang="en-US" sz="900" dirty="0" smtClean="0"/>
              <a:t>여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부 </a:t>
            </a:r>
            <a:r>
              <a:rPr lang="en-US" altLang="ko-KR" sz="900" dirty="0" smtClean="0"/>
              <a:t>(Y/N)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14) </a:t>
            </a:r>
            <a:r>
              <a:rPr lang="ko-KR" altLang="en-US" sz="900" dirty="0" smtClean="0"/>
              <a:t>구독 기간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subscribe_date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 / </a:t>
            </a:r>
            <a:r>
              <a:rPr lang="en-US" altLang="ko-KR" sz="900" dirty="0" err="1" smtClean="0"/>
              <a:t>datepicker</a:t>
            </a:r>
            <a:endParaRPr lang="en-US" altLang="ko-KR" sz="900" dirty="0" smtClean="0"/>
          </a:p>
          <a:p>
            <a:endParaRPr lang="en-US" altLang="ko-KR" sz="900" dirty="0"/>
          </a:p>
          <a:p>
            <a:r>
              <a:rPr lang="en-US" altLang="ko-KR" sz="900" dirty="0" smtClean="0"/>
              <a:t>3.Buttons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저장 </a:t>
            </a:r>
            <a:r>
              <a:rPr lang="en-US" altLang="ko-KR" sz="900" dirty="0" smtClean="0"/>
              <a:t>(save)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if clicks, do the process and alert common save complete </a:t>
            </a:r>
            <a:r>
              <a:rPr lang="en-US" altLang="ko-KR" sz="900" dirty="0" err="1" smtClean="0"/>
              <a:t>msg</a:t>
            </a:r>
            <a:r>
              <a:rPr lang="en-US" altLang="ko-KR" sz="900" dirty="0" smtClean="0"/>
              <a:t> and close the modal and return to the list page</a:t>
            </a:r>
            <a:br>
              <a:rPr lang="en-US" altLang="ko-KR" sz="900" dirty="0" smtClean="0"/>
            </a:br>
            <a:r>
              <a:rPr lang="en-US" altLang="ko-KR" sz="900" dirty="0" smtClean="0"/>
              <a:t>      [PROCESS]</a:t>
            </a:r>
          </a:p>
          <a:p>
            <a:r>
              <a:rPr lang="en-US" altLang="ko-KR" sz="900" dirty="0" smtClean="0"/>
              <a:t>      UPDATE </a:t>
            </a:r>
            <a:r>
              <a:rPr lang="en-US" altLang="ko-KR" sz="900" b="1" dirty="0" err="1"/>
              <a:t>st_product</a:t>
            </a:r>
            <a:endParaRPr lang="en-US" altLang="ko-KR" sz="900" dirty="0" smtClean="0"/>
          </a:p>
          <a:p>
            <a:r>
              <a:rPr lang="en-US" altLang="ko-KR" sz="900" dirty="0"/>
              <a:t>        </a:t>
            </a:r>
            <a:r>
              <a:rPr lang="en-US" altLang="ko-KR" sz="900" dirty="0" err="1" smtClean="0"/>
              <a:t>image_file</a:t>
            </a:r>
            <a:r>
              <a:rPr lang="en-US" altLang="ko-KR" sz="900" dirty="0" smtClean="0"/>
              <a:t> :</a:t>
            </a:r>
            <a:r>
              <a:rPr lang="en-US" altLang="ko-KR" sz="900" b="1" dirty="0" smtClean="0"/>
              <a:t> if file is changed, set new </a:t>
            </a:r>
            <a:r>
              <a:rPr lang="en-US" altLang="ko-KR" sz="900" b="1" dirty="0" err="1" smtClean="0"/>
              <a:t>file_code</a:t>
            </a:r>
            <a:r>
              <a:rPr lang="en-US" altLang="ko-KR" sz="900" b="1" dirty="0" smtClean="0"/>
              <a:t>. (DELETE previous </a:t>
            </a:r>
            <a:r>
              <a:rPr lang="en-US" altLang="ko-KR" sz="900" b="1" dirty="0" err="1" smtClean="0"/>
              <a:t>st_files</a:t>
            </a:r>
            <a:r>
              <a:rPr lang="en-US" altLang="ko-KR" sz="900" b="1" dirty="0" smtClean="0"/>
              <a:t> data and physical file)</a:t>
            </a:r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      </a:t>
            </a:r>
            <a:r>
              <a:rPr lang="en-US" altLang="ko-KR" sz="900" dirty="0" err="1" smtClean="0"/>
              <a:t>mod_date</a:t>
            </a:r>
            <a:r>
              <a:rPr lang="en-US" altLang="ko-KR" sz="900" dirty="0" smtClean="0"/>
              <a:t> / </a:t>
            </a:r>
            <a:r>
              <a:rPr lang="en-US" altLang="ko-KR" sz="900" dirty="0" err="1" smtClean="0"/>
              <a:t>mod_user_seq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취소 </a:t>
            </a:r>
            <a:r>
              <a:rPr lang="en-US" altLang="ko-KR" sz="900" dirty="0" smtClean="0"/>
              <a:t>(cancel) : if clicks, move to the list page</a:t>
            </a:r>
          </a:p>
        </p:txBody>
      </p:sp>
    </p:spTree>
    <p:extLst>
      <p:ext uri="{BB962C8B-B14F-4D97-AF65-F5344CB8AC3E}">
        <p14:creationId xmlns:p14="http://schemas.microsoft.com/office/powerpoint/2010/main" val="263611478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109B2458-703F-3C84-CC63-7EE775C00576}"/>
              </a:ext>
            </a:extLst>
          </p:cNvPr>
          <p:cNvSpPr/>
          <p:nvPr/>
        </p:nvSpPr>
        <p:spPr>
          <a:xfrm>
            <a:off x="822623" y="67472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D467219-5ADB-8E34-7CA2-408CE77336E1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87423" y="97784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571EED4-3EF1-A34A-0D74-EDE49D2A7198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72916" y="163220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DD6DF9F-D5D8-EB2F-DF2E-DD22EDCFA04A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502096" y="163220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5F64EDC5-6569-018F-651C-8DD49A72B3DA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852337" y="75403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805F2DB-8F4A-541D-961A-665CB8387FF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922972" y="112680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상품명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(1)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으로 동일하게 복사하시겠습니까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9C5DFD5-AA85-2CE6-0425-F6BF637CD63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22623" y="69316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19FD92AC-E923-C8EA-FEEE-103160FF2EEC}"/>
              </a:ext>
            </a:extLst>
          </p:cNvPr>
          <p:cNvGrpSpPr/>
          <p:nvPr/>
        </p:nvGrpSpPr>
        <p:grpSpPr>
          <a:xfrm>
            <a:off x="1061653" y="517141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36C2B0C2-42FA-2295-153A-1D516DC3727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EC22B555-04AC-B327-640A-12D283EF5C4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44836B27-AEDF-8D32-11D2-31099300D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27932672-527F-EFE4-949B-FA384958C38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B00D63F3-6AB3-DDA1-8DD7-35AF10176553}"/>
              </a:ext>
            </a:extLst>
          </p:cNvPr>
          <p:cNvSpPr/>
          <p:nvPr/>
        </p:nvSpPr>
        <p:spPr>
          <a:xfrm>
            <a:off x="822623" y="241112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6344EC8-ED33-0399-DCA0-627341D517A7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87423" y="271424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8BA2A5D-3BB1-2DC7-DA95-118E088E58BB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372916" y="33685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E63BB2A-1FF4-77A7-2833-7022E9B1E00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502096" y="33685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3AC4A6A6-76AB-4373-A212-04B99B87956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852337" y="249042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35A541E-B021-E228-D039-32B659468D9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922972" y="286320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0C548D0-E325-3D60-69C9-7A32F72BCE16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22623" y="242956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9585B4CF-3E4D-5E05-2311-AB17D8CFD687}"/>
              </a:ext>
            </a:extLst>
          </p:cNvPr>
          <p:cNvGrpSpPr/>
          <p:nvPr/>
        </p:nvGrpSpPr>
        <p:grpSpPr>
          <a:xfrm>
            <a:off x="3648644" y="2224717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91630E28-339E-7531-A89E-F447EC200A0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E70E1EA5-E015-4559-D801-F001F51016B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3F60BB3E-67C5-4098-B7C9-D56E897BE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C372837D-EE87-1E92-F8BC-66C17019C2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BE4B1331-CD8B-0E54-E3E2-8B15BB316204}"/>
              </a:ext>
            </a:extLst>
          </p:cNvPr>
          <p:cNvSpPr/>
          <p:nvPr/>
        </p:nvSpPr>
        <p:spPr>
          <a:xfrm>
            <a:off x="819938" y="429321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108B6D0-995B-A461-5CDD-CCF0E20A5E40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884738" y="459633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41DB261-34DA-3041-1731-1067BFD5B0C7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2370231" y="525069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CC206C-A5C2-4F49-F7ED-D9DD3DACEE62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1499411" y="525069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" name="Close Button">
            <a:extLst>
              <a:ext uri="{FF2B5EF4-FFF2-40B4-BE49-F238E27FC236}">
                <a16:creationId xmlns:a16="http://schemas.microsoft.com/office/drawing/2014/main" id="{233AE159-FCEC-B68A-9AF3-41D0C7AC78A2}"/>
              </a:ext>
            </a:extLst>
          </p:cNvPr>
          <p:cNvSpPr>
            <a:spLocks noChangeAspect="1"/>
          </p:cNvSpPr>
          <p:nvPr>
            <p:custDataLst>
              <p:tags r:id="rId16"/>
            </p:custDataLst>
          </p:nvPr>
        </p:nvSpPr>
        <p:spPr bwMode="auto">
          <a:xfrm>
            <a:off x="3849652" y="437252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B8D962F-7DB7-1A34-C06E-F18C97302FDD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920287" y="474529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A381344-A28E-BDA2-38F3-509FAC47BA37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819938" y="431165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ED5E9D10-0785-4DCA-8511-E2F703EB3152}"/>
              </a:ext>
            </a:extLst>
          </p:cNvPr>
          <p:cNvGrpSpPr/>
          <p:nvPr/>
        </p:nvGrpSpPr>
        <p:grpSpPr>
          <a:xfrm>
            <a:off x="1064784" y="4059215"/>
            <a:ext cx="244417" cy="258694"/>
            <a:chOff x="1098607" y="3056422"/>
            <a:chExt cx="244417" cy="258694"/>
          </a:xfrm>
        </p:grpSpPr>
        <p:sp>
          <p:nvSpPr>
            <p:cNvPr id="37" name="이등변 삼각형 36">
              <a:extLst>
                <a:ext uri="{FF2B5EF4-FFF2-40B4-BE49-F238E27FC236}">
                  <a16:creationId xmlns:a16="http://schemas.microsoft.com/office/drawing/2014/main" id="{BBB545C0-152F-BC84-F250-1E84D4130C8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223DE47A-17C3-5B25-454E-DC337D3E69A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9" name="Oval 593">
                <a:extLst>
                  <a:ext uri="{FF2B5EF4-FFF2-40B4-BE49-F238E27FC236}">
                    <a16:creationId xmlns:a16="http://schemas.microsoft.com/office/drawing/2014/main" id="{6FA4F5B0-4921-4A21-74A8-3CF7D1E5B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0" name="TextBox 14">
                <a:extLst>
                  <a:ext uri="{FF2B5EF4-FFF2-40B4-BE49-F238E27FC236}">
                    <a16:creationId xmlns:a16="http://schemas.microsoft.com/office/drawing/2014/main" id="{7B0761DE-38DF-D143-AE84-2716AC97682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1" name="TextBox 40"/>
          <p:cNvSpPr txBox="1"/>
          <p:nvPr/>
        </p:nvSpPr>
        <p:spPr>
          <a:xfrm>
            <a:off x="7607854" y="171373"/>
            <a:ext cx="3633537" cy="2308324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/>
              <a:t>스마트 오더 관리</a:t>
            </a:r>
            <a:r>
              <a:rPr lang="en-US" altLang="ko-KR" sz="900" dirty="0"/>
              <a:t> &gt; </a:t>
            </a:r>
            <a:r>
              <a:rPr lang="ko-KR" altLang="en-US" sz="900" dirty="0"/>
              <a:t>상품 등록 관리 </a:t>
            </a:r>
            <a:r>
              <a:rPr lang="en-US" altLang="ko-KR" sz="900" dirty="0"/>
              <a:t>(product management</a:t>
            </a:r>
            <a:r>
              <a:rPr lang="en-US" altLang="ko-KR" sz="900" dirty="0" smtClean="0"/>
              <a:t>) 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(Modify)</a:t>
            </a:r>
            <a:r>
              <a:rPr lang="en-US" altLang="ko-KR" sz="900" dirty="0" smtClean="0"/>
              <a:t> page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3.Buttons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복사 </a:t>
            </a:r>
            <a:r>
              <a:rPr lang="en-US" altLang="ko-KR" sz="900" dirty="0" smtClean="0"/>
              <a:t>(copy)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if clicks, show the confirm </a:t>
            </a:r>
            <a:r>
              <a:rPr lang="en-US" altLang="ko-KR" sz="900" dirty="0" err="1" smtClean="0"/>
              <a:t>msg</a:t>
            </a:r>
            <a:r>
              <a:rPr lang="en-US" altLang="ko-KR" sz="900" dirty="0" smtClean="0"/>
              <a:t> (“{copy product name} </a:t>
            </a:r>
            <a:r>
              <a:rPr lang="ko-KR" altLang="en-US" sz="900" dirty="0" smtClean="0"/>
              <a:t>으로 동일하게 복사하시겠습니까</a:t>
            </a:r>
            <a:r>
              <a:rPr lang="en-US" altLang="ko-KR" sz="900" dirty="0"/>
              <a:t>?”)</a:t>
            </a:r>
            <a:br>
              <a:rPr lang="en-US" altLang="ko-KR" sz="900" dirty="0"/>
            </a:br>
            <a:r>
              <a:rPr lang="en-US" altLang="ko-KR" sz="900" dirty="0"/>
              <a:t>       + {copy product name</a:t>
            </a:r>
            <a:r>
              <a:rPr lang="en-US" altLang="ko-KR" sz="900" dirty="0" smtClean="0"/>
              <a:t>} : </a:t>
            </a:r>
            <a:r>
              <a:rPr lang="en-US" altLang="ko-KR" sz="900" dirty="0"/>
              <a:t>{original </a:t>
            </a:r>
            <a:r>
              <a:rPr lang="en-US" altLang="ko-KR" sz="900" dirty="0" err="1"/>
              <a:t>product_name</a:t>
            </a:r>
            <a:r>
              <a:rPr lang="en-US" altLang="ko-KR" sz="900" dirty="0"/>
              <a:t>} + ‘(1)’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if YES, do the process and move to the list page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[PROCESS]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INSERT </a:t>
            </a:r>
            <a:r>
              <a:rPr lang="en-US" altLang="ko-KR" sz="900" b="1" dirty="0" err="1"/>
              <a:t>st_product</a:t>
            </a:r>
            <a:endParaRPr lang="en-US" altLang="ko-KR" sz="900" dirty="0" smtClean="0"/>
          </a:p>
          <a:p>
            <a:r>
              <a:rPr lang="en-US" altLang="ko-KR" sz="900" dirty="0"/>
              <a:t>    </a:t>
            </a:r>
            <a:r>
              <a:rPr lang="en-US" altLang="ko-KR" sz="900" dirty="0" err="1" smtClean="0"/>
              <a:t>product_code</a:t>
            </a:r>
            <a:r>
              <a:rPr lang="en-US" altLang="ko-KR" sz="900" dirty="0" smtClean="0"/>
              <a:t> = set value</a:t>
            </a:r>
          </a:p>
          <a:p>
            <a:r>
              <a:rPr lang="en-US" altLang="ko-KR" sz="900" dirty="0"/>
              <a:t>    </a:t>
            </a:r>
            <a:r>
              <a:rPr lang="en-US" altLang="ko-KR" sz="900" dirty="0" err="1" smtClean="0"/>
              <a:t>product_name</a:t>
            </a:r>
            <a:r>
              <a:rPr lang="en-US" altLang="ko-KR" sz="900" dirty="0" smtClean="0"/>
              <a:t> = {</a:t>
            </a:r>
            <a:r>
              <a:rPr lang="en-US" altLang="ko-KR" sz="900" dirty="0"/>
              <a:t>copy product </a:t>
            </a:r>
            <a:r>
              <a:rPr lang="en-US" altLang="ko-KR" sz="900" dirty="0" smtClean="0"/>
              <a:t>name}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</a:t>
            </a:r>
            <a:r>
              <a:rPr lang="en-US" altLang="ko-KR" sz="900" dirty="0" err="1" smtClean="0"/>
              <a:t>reg_date</a:t>
            </a:r>
            <a:r>
              <a:rPr lang="en-US" altLang="ko-KR" sz="900" dirty="0" smtClean="0"/>
              <a:t> / </a:t>
            </a:r>
            <a:r>
              <a:rPr lang="en-US" altLang="ko-KR" sz="900" dirty="0" err="1" smtClean="0"/>
              <a:t>reg_user_seq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other columns: copy from original product</a:t>
            </a:r>
          </a:p>
        </p:txBody>
      </p:sp>
    </p:spTree>
    <p:extLst>
      <p:ext uri="{BB962C8B-B14F-4D97-AF65-F5344CB8AC3E}">
        <p14:creationId xmlns:p14="http://schemas.microsoft.com/office/powerpoint/2010/main" val="583056778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7187423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상세 정보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정가에는 상품의 가격 자동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금액 수정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자동으로 우측에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%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할인 변환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= 3000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2400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으로 수정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우측에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20%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할인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525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016355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585335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517363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AD-08-0004(2)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85</a:t>
            </a:fld>
            <a:endParaRPr lang="ko-KR" altLang="en-US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EA2F432-6263-C44F-76C0-67715F08D3CC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1D5858BD-BE6A-5434-0A68-84D77955412F}"/>
              </a:ext>
            </a:extLst>
          </p:cNvPr>
          <p:cNvGrpSpPr/>
          <p:nvPr/>
        </p:nvGrpSpPr>
        <p:grpSpPr>
          <a:xfrm rot="5400000">
            <a:off x="274445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96F012-765A-E07D-4FC7-F480775F1BF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C77B511F-71F3-152C-EF83-E1B62789C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15" name="TextBox 114">
            <a:extLst>
              <a:ext uri="{FF2B5EF4-FFF2-40B4-BE49-F238E27FC236}">
                <a16:creationId xmlns:a16="http://schemas.microsoft.com/office/drawing/2014/main" id="{A94EDB74-F4FA-C3A5-216E-500B7C1C4F52}"/>
              </a:ext>
            </a:extLst>
          </p:cNvPr>
          <p:cNvSpPr txBox="1"/>
          <p:nvPr/>
        </p:nvSpPr>
        <p:spPr>
          <a:xfrm>
            <a:off x="336150" y="617555"/>
            <a:ext cx="244448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sp>
        <p:nvSpPr>
          <p:cNvPr id="130" name="사각형: 둥근 모서리 129">
            <a:extLst>
              <a:ext uri="{FF2B5EF4-FFF2-40B4-BE49-F238E27FC236}">
                <a16:creationId xmlns:a16="http://schemas.microsoft.com/office/drawing/2014/main" id="{9DEFB418-29E3-480F-B1C7-7F00451C195B}"/>
              </a:ext>
            </a:extLst>
          </p:cNvPr>
          <p:cNvSpPr/>
          <p:nvPr/>
        </p:nvSpPr>
        <p:spPr>
          <a:xfrm>
            <a:off x="6153596" y="227163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31" name="사각형: 둥근 모서리 130">
            <a:extLst>
              <a:ext uri="{FF2B5EF4-FFF2-40B4-BE49-F238E27FC236}">
                <a16:creationId xmlns:a16="http://schemas.microsoft.com/office/drawing/2014/main" id="{EC68ECCC-7201-4EEA-FFA5-C084424D8988}"/>
              </a:ext>
            </a:extLst>
          </p:cNvPr>
          <p:cNvSpPr/>
          <p:nvPr/>
        </p:nvSpPr>
        <p:spPr>
          <a:xfrm>
            <a:off x="6683969" y="227163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088AB3F7-192B-648F-826E-7084775FBF06}"/>
              </a:ext>
            </a:extLst>
          </p:cNvPr>
          <p:cNvSpPr txBox="1"/>
          <p:nvPr/>
        </p:nvSpPr>
        <p:spPr>
          <a:xfrm>
            <a:off x="433707" y="1906116"/>
            <a:ext cx="1023602" cy="369331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판매 매장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가격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상세 정보</a:t>
            </a:r>
            <a:endParaRPr lang="en-US" altLang="ko-KR" sz="900"/>
          </a:p>
          <a:p>
            <a:r>
              <a:rPr lang="en-US" altLang="ko-KR" sz="900"/>
              <a:t> 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최대 주문</a:t>
            </a:r>
            <a:endParaRPr lang="en-US" altLang="ko-KR" sz="900"/>
          </a:p>
          <a:p>
            <a:r>
              <a:rPr lang="ko-KR" altLang="en-US" sz="900"/>
              <a:t>가능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정렬</a:t>
            </a:r>
            <a:endParaRPr lang="en-US" altLang="ko-KR" sz="900"/>
          </a:p>
        </p:txBody>
      </p:sp>
      <p:sp>
        <p:nvSpPr>
          <p:cNvPr id="152" name="사각형: 둥근 모서리 151">
            <a:extLst>
              <a:ext uri="{FF2B5EF4-FFF2-40B4-BE49-F238E27FC236}">
                <a16:creationId xmlns:a16="http://schemas.microsoft.com/office/drawing/2014/main" id="{C5578BC1-2D7B-E1C2-0061-FCF6D2EB81AF}"/>
              </a:ext>
            </a:extLst>
          </p:cNvPr>
          <p:cNvSpPr/>
          <p:nvPr/>
        </p:nvSpPr>
        <p:spPr>
          <a:xfrm>
            <a:off x="1263501" y="2305944"/>
            <a:ext cx="100238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66E5647B-6B38-8195-9FA8-9564F97DF4EC}"/>
              </a:ext>
            </a:extLst>
          </p:cNvPr>
          <p:cNvSpPr/>
          <p:nvPr/>
        </p:nvSpPr>
        <p:spPr>
          <a:xfrm>
            <a:off x="1263501" y="3128905"/>
            <a:ext cx="2263342" cy="536105"/>
          </a:xfrm>
          <a:prstGeom prst="roundRect">
            <a:avLst>
              <a:gd name="adj" fmla="val 956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56" name="직사각형 155">
            <a:extLst>
              <a:ext uri="{FF2B5EF4-FFF2-40B4-BE49-F238E27FC236}">
                <a16:creationId xmlns:a16="http://schemas.microsoft.com/office/drawing/2014/main" id="{036F20C0-1C07-5276-B1A9-3BDC7ACE85F4}"/>
              </a:ext>
            </a:extLst>
          </p:cNvPr>
          <p:cNvSpPr/>
          <p:nvPr/>
        </p:nvSpPr>
        <p:spPr>
          <a:xfrm>
            <a:off x="1263501" y="3806127"/>
            <a:ext cx="2309052" cy="78556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D8D9F932-C16A-5642-DF19-91307636DD4A}"/>
              </a:ext>
            </a:extLst>
          </p:cNvPr>
          <p:cNvSpPr txBox="1"/>
          <p:nvPr/>
        </p:nvSpPr>
        <p:spPr>
          <a:xfrm>
            <a:off x="1740764" y="4070324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8" name="그래픽 157" descr="돋보기 단색으로 채워진">
            <a:extLst>
              <a:ext uri="{FF2B5EF4-FFF2-40B4-BE49-F238E27FC236}">
                <a16:creationId xmlns:a16="http://schemas.microsoft.com/office/drawing/2014/main" id="{77FC36E1-1AE3-6895-AA3D-08E66624F193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396888" y="2356388"/>
            <a:ext cx="145373" cy="147683"/>
          </a:xfrm>
          <a:prstGeom prst="rect">
            <a:avLst/>
          </a:prstGeom>
        </p:spPr>
      </p:pic>
      <p:sp>
        <p:nvSpPr>
          <p:cNvPr id="159" name="TextBox 158">
            <a:extLst>
              <a:ext uri="{FF2B5EF4-FFF2-40B4-BE49-F238E27FC236}">
                <a16:creationId xmlns:a16="http://schemas.microsoft.com/office/drawing/2014/main" id="{36D28057-1B4D-829B-0AE3-C4A896A89DC7}"/>
              </a:ext>
            </a:extLst>
          </p:cNvPr>
          <p:cNvSpPr txBox="1"/>
          <p:nvPr/>
        </p:nvSpPr>
        <p:spPr>
          <a:xfrm>
            <a:off x="390498" y="186339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E0F23AD2-3C50-4642-7572-B03EFE6CD765}"/>
              </a:ext>
            </a:extLst>
          </p:cNvPr>
          <p:cNvSpPr txBox="1"/>
          <p:nvPr/>
        </p:nvSpPr>
        <p:spPr>
          <a:xfrm>
            <a:off x="371448" y="226041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803D0642-5E3F-5110-7914-A82A57826FE2}"/>
              </a:ext>
            </a:extLst>
          </p:cNvPr>
          <p:cNvSpPr txBox="1"/>
          <p:nvPr/>
        </p:nvSpPr>
        <p:spPr>
          <a:xfrm>
            <a:off x="374282" y="268288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68D01A7C-7B7E-B24A-48F5-E315CC6FC6AE}"/>
              </a:ext>
            </a:extLst>
          </p:cNvPr>
          <p:cNvSpPr txBox="1"/>
          <p:nvPr/>
        </p:nvSpPr>
        <p:spPr>
          <a:xfrm>
            <a:off x="371448" y="310437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ACB3E37A-52AA-6900-2CAB-868861967885}"/>
              </a:ext>
            </a:extLst>
          </p:cNvPr>
          <p:cNvSpPr txBox="1"/>
          <p:nvPr/>
        </p:nvSpPr>
        <p:spPr>
          <a:xfrm>
            <a:off x="379237" y="37781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DCD40C86-EFAC-5E42-3903-E8CC9CFA3092}"/>
              </a:ext>
            </a:extLst>
          </p:cNvPr>
          <p:cNvSpPr txBox="1"/>
          <p:nvPr/>
        </p:nvSpPr>
        <p:spPr>
          <a:xfrm>
            <a:off x="400863" y="469833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629DC6B2-69B5-3E24-E077-2E95321322CB}"/>
              </a:ext>
            </a:extLst>
          </p:cNvPr>
          <p:cNvSpPr/>
          <p:nvPr/>
        </p:nvSpPr>
        <p:spPr>
          <a:xfrm>
            <a:off x="1263501" y="2724765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6" name="사각형: 둥근 모서리 165">
            <a:extLst>
              <a:ext uri="{FF2B5EF4-FFF2-40B4-BE49-F238E27FC236}">
                <a16:creationId xmlns:a16="http://schemas.microsoft.com/office/drawing/2014/main" id="{21D3BDB3-D98E-AC9D-ED9B-D14C63A1D241}"/>
              </a:ext>
            </a:extLst>
          </p:cNvPr>
          <p:cNvSpPr/>
          <p:nvPr/>
        </p:nvSpPr>
        <p:spPr>
          <a:xfrm>
            <a:off x="1263501" y="4778173"/>
            <a:ext cx="99021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EDA2122D-F3F2-5D93-036D-93532AE30D86}"/>
              </a:ext>
            </a:extLst>
          </p:cNvPr>
          <p:cNvSpPr txBox="1"/>
          <p:nvPr/>
        </p:nvSpPr>
        <p:spPr>
          <a:xfrm>
            <a:off x="4150073" y="1859283"/>
            <a:ext cx="1023602" cy="410881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 대표 </a:t>
            </a:r>
            <a:endParaRPr lang="en-US" altLang="ko-KR" sz="900"/>
          </a:p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링크</a:t>
            </a:r>
            <a:endParaRPr lang="en-US" altLang="ko-KR" sz="900"/>
          </a:p>
          <a:p>
            <a:r>
              <a:rPr lang="en-US" altLang="ko-KR" sz="900"/>
              <a:t>URL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노출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품절 표시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1+1 </a:t>
            </a:r>
            <a:r>
              <a:rPr lang="ko-KR" altLang="en-US" sz="900"/>
              <a:t>행사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기간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029655DB-D465-3D85-CB12-0BDFE98D132E}"/>
              </a:ext>
            </a:extLst>
          </p:cNvPr>
          <p:cNvSpPr/>
          <p:nvPr/>
        </p:nvSpPr>
        <p:spPr>
          <a:xfrm>
            <a:off x="5021160" y="1878328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C06A239F-C8EA-6267-BA87-D831CC51B995}"/>
              </a:ext>
            </a:extLst>
          </p:cNvPr>
          <p:cNvSpPr/>
          <p:nvPr/>
        </p:nvSpPr>
        <p:spPr>
          <a:xfrm>
            <a:off x="6818718" y="187832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171" name="직사각형 170">
            <a:extLst>
              <a:ext uri="{FF2B5EF4-FFF2-40B4-BE49-F238E27FC236}">
                <a16:creationId xmlns:a16="http://schemas.microsoft.com/office/drawing/2014/main" id="{7A65E347-2AFE-5639-F537-BFB00BF6BEB9}"/>
              </a:ext>
            </a:extLst>
          </p:cNvPr>
          <p:cNvSpPr/>
          <p:nvPr/>
        </p:nvSpPr>
        <p:spPr>
          <a:xfrm>
            <a:off x="5021160" y="2208931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3D48199A-C2CC-60D7-1236-F250E5CE0C47}"/>
              </a:ext>
            </a:extLst>
          </p:cNvPr>
          <p:cNvSpPr txBox="1"/>
          <p:nvPr/>
        </p:nvSpPr>
        <p:spPr>
          <a:xfrm>
            <a:off x="5580073" y="2287931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B0D2B853-704E-B56A-456B-8D79E3AF8175}"/>
              </a:ext>
            </a:extLst>
          </p:cNvPr>
          <p:cNvSpPr/>
          <p:nvPr/>
        </p:nvSpPr>
        <p:spPr>
          <a:xfrm>
            <a:off x="6871337" y="586634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74" name="사각형: 둥근 모서리 173">
            <a:extLst>
              <a:ext uri="{FF2B5EF4-FFF2-40B4-BE49-F238E27FC236}">
                <a16:creationId xmlns:a16="http://schemas.microsoft.com/office/drawing/2014/main" id="{41DA3466-492F-994A-A18D-1B462E7BDFFF}"/>
              </a:ext>
            </a:extLst>
          </p:cNvPr>
          <p:cNvSpPr/>
          <p:nvPr/>
        </p:nvSpPr>
        <p:spPr>
          <a:xfrm>
            <a:off x="6275772" y="586634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80" name="그룹 179">
            <a:extLst>
              <a:ext uri="{FF2B5EF4-FFF2-40B4-BE49-F238E27FC236}">
                <a16:creationId xmlns:a16="http://schemas.microsoft.com/office/drawing/2014/main" id="{0E870CDD-8E53-ECC8-62F0-E36CCEE60A86}"/>
              </a:ext>
            </a:extLst>
          </p:cNvPr>
          <p:cNvGrpSpPr/>
          <p:nvPr/>
        </p:nvGrpSpPr>
        <p:grpSpPr>
          <a:xfrm>
            <a:off x="6596170" y="5624024"/>
            <a:ext cx="244417" cy="258694"/>
            <a:chOff x="1098607" y="3056422"/>
            <a:chExt cx="244417" cy="258694"/>
          </a:xfrm>
        </p:grpSpPr>
        <p:sp>
          <p:nvSpPr>
            <p:cNvPr id="181" name="이등변 삼각형 180">
              <a:extLst>
                <a:ext uri="{FF2B5EF4-FFF2-40B4-BE49-F238E27FC236}">
                  <a16:creationId xmlns:a16="http://schemas.microsoft.com/office/drawing/2014/main" id="{F43E9D72-990A-A8C2-0EC2-7D489A1B600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2" name="그룹 181">
              <a:extLst>
                <a:ext uri="{FF2B5EF4-FFF2-40B4-BE49-F238E27FC236}">
                  <a16:creationId xmlns:a16="http://schemas.microsoft.com/office/drawing/2014/main" id="{7A386AE7-AB06-ED70-3ED1-F5562E193EA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3" name="Oval 593">
                <a:extLst>
                  <a:ext uri="{FF2B5EF4-FFF2-40B4-BE49-F238E27FC236}">
                    <a16:creationId xmlns:a16="http://schemas.microsoft.com/office/drawing/2014/main" id="{FD802B8B-7908-9040-B44A-9D988866B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4" name="TextBox 14">
                <a:extLst>
                  <a:ext uri="{FF2B5EF4-FFF2-40B4-BE49-F238E27FC236}">
                    <a16:creationId xmlns:a16="http://schemas.microsoft.com/office/drawing/2014/main" id="{4F812D98-AC55-3716-B033-C00C86754D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87" name="사각형: 둥근 모서리 186">
            <a:extLst>
              <a:ext uri="{FF2B5EF4-FFF2-40B4-BE49-F238E27FC236}">
                <a16:creationId xmlns:a16="http://schemas.microsoft.com/office/drawing/2014/main" id="{4FA0B2E1-FDCB-0BCA-D1CE-9F1B094ED81D}"/>
              </a:ext>
            </a:extLst>
          </p:cNvPr>
          <p:cNvSpPr/>
          <p:nvPr/>
        </p:nvSpPr>
        <p:spPr>
          <a:xfrm>
            <a:off x="5015691" y="2837559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91" name="사각형: 둥근 모서리 190">
            <a:extLst>
              <a:ext uri="{FF2B5EF4-FFF2-40B4-BE49-F238E27FC236}">
                <a16:creationId xmlns:a16="http://schemas.microsoft.com/office/drawing/2014/main" id="{D75F2060-896C-0B64-3B5E-7014083B48E3}"/>
              </a:ext>
            </a:extLst>
          </p:cNvPr>
          <p:cNvSpPr/>
          <p:nvPr/>
        </p:nvSpPr>
        <p:spPr>
          <a:xfrm>
            <a:off x="1263501" y="189597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267AF93C-DD2C-9CF9-F934-757BF1E817DC}"/>
              </a:ext>
            </a:extLst>
          </p:cNvPr>
          <p:cNvSpPr/>
          <p:nvPr/>
        </p:nvSpPr>
        <p:spPr>
          <a:xfrm>
            <a:off x="2349423" y="189618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93" name="사각형: 둥근 모서리 192">
            <a:extLst>
              <a:ext uri="{FF2B5EF4-FFF2-40B4-BE49-F238E27FC236}">
                <a16:creationId xmlns:a16="http://schemas.microsoft.com/office/drawing/2014/main" id="{EC36EC23-E81F-DB82-E180-4C55FF887528}"/>
              </a:ext>
            </a:extLst>
          </p:cNvPr>
          <p:cNvSpPr/>
          <p:nvPr/>
        </p:nvSpPr>
        <p:spPr>
          <a:xfrm>
            <a:off x="2349423" y="231415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194" name="Box">
            <a:extLst>
              <a:ext uri="{FF2B5EF4-FFF2-40B4-BE49-F238E27FC236}">
                <a16:creationId xmlns:a16="http://schemas.microsoft.com/office/drawing/2014/main" id="{869730FC-0D7A-CEB3-76ED-C54337FC7B0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21155" y="3412645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0A18B5D3-4D42-43C0-80FE-A050E2951149}"/>
              </a:ext>
            </a:extLst>
          </p:cNvPr>
          <p:cNvSpPr txBox="1"/>
          <p:nvPr/>
        </p:nvSpPr>
        <p:spPr>
          <a:xfrm>
            <a:off x="5118455" y="336628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196" name="그래픽 195" descr="확인 표시 단색으로 채워진">
            <a:extLst>
              <a:ext uri="{FF2B5EF4-FFF2-40B4-BE49-F238E27FC236}">
                <a16:creationId xmlns:a16="http://schemas.microsoft.com/office/drawing/2014/main" id="{CCF128C9-C26E-8B47-5F7D-DA04054B5957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5044082" y="3408693"/>
            <a:ext cx="82916" cy="126261"/>
          </a:xfrm>
          <a:prstGeom prst="rect">
            <a:avLst/>
          </a:prstGeom>
        </p:spPr>
      </p:pic>
      <p:sp>
        <p:nvSpPr>
          <p:cNvPr id="197" name="Box">
            <a:extLst>
              <a:ext uri="{FF2B5EF4-FFF2-40B4-BE49-F238E27FC236}">
                <a16:creationId xmlns:a16="http://schemas.microsoft.com/office/drawing/2014/main" id="{1585518B-83E1-ECEF-1F1A-2F96DE213A5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416214" y="341264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501E3FCA-11F0-8A9A-4504-CB9B320930F1}"/>
              </a:ext>
            </a:extLst>
          </p:cNvPr>
          <p:cNvSpPr txBox="1"/>
          <p:nvPr/>
        </p:nvSpPr>
        <p:spPr>
          <a:xfrm>
            <a:off x="5513514" y="336628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199" name="Box">
            <a:extLst>
              <a:ext uri="{FF2B5EF4-FFF2-40B4-BE49-F238E27FC236}">
                <a16:creationId xmlns:a16="http://schemas.microsoft.com/office/drawing/2014/main" id="{4CA60592-E5AC-2CA4-1908-AB4944DBFF6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21155" y="3831602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468D4678-3F4E-1943-15B9-DB6637599C94}"/>
              </a:ext>
            </a:extLst>
          </p:cNvPr>
          <p:cNvSpPr txBox="1"/>
          <p:nvPr/>
        </p:nvSpPr>
        <p:spPr>
          <a:xfrm>
            <a:off x="5118455" y="3785242"/>
            <a:ext cx="5835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표시함</a:t>
            </a:r>
          </a:p>
        </p:txBody>
      </p:sp>
      <p:pic>
        <p:nvPicPr>
          <p:cNvPr id="201" name="그래픽 200" descr="확인 표시 단색으로 채워진">
            <a:extLst>
              <a:ext uri="{FF2B5EF4-FFF2-40B4-BE49-F238E27FC236}">
                <a16:creationId xmlns:a16="http://schemas.microsoft.com/office/drawing/2014/main" id="{5D86A7B8-0972-889A-719A-3A6E74A5C289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5044082" y="3827650"/>
            <a:ext cx="82916" cy="126261"/>
          </a:xfrm>
          <a:prstGeom prst="rect">
            <a:avLst/>
          </a:prstGeom>
        </p:spPr>
      </p:pic>
      <p:sp>
        <p:nvSpPr>
          <p:cNvPr id="202" name="Box">
            <a:extLst>
              <a:ext uri="{FF2B5EF4-FFF2-40B4-BE49-F238E27FC236}">
                <a16:creationId xmlns:a16="http://schemas.microsoft.com/office/drawing/2014/main" id="{44491DFA-5E37-C514-4C25-C01FEB601D8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644814" y="3831602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4FFDC06B-AE78-7950-C787-4E028F15FA9A}"/>
              </a:ext>
            </a:extLst>
          </p:cNvPr>
          <p:cNvSpPr txBox="1"/>
          <p:nvPr/>
        </p:nvSpPr>
        <p:spPr>
          <a:xfrm>
            <a:off x="5742113" y="3785242"/>
            <a:ext cx="75590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표시 안 함</a:t>
            </a:r>
          </a:p>
        </p:txBody>
      </p:sp>
      <p:sp>
        <p:nvSpPr>
          <p:cNvPr id="204" name="사각형: 둥근 모서리 203">
            <a:extLst>
              <a:ext uri="{FF2B5EF4-FFF2-40B4-BE49-F238E27FC236}">
                <a16:creationId xmlns:a16="http://schemas.microsoft.com/office/drawing/2014/main" id="{55C41DC8-F3A5-EA9D-E562-D43EE61892B3}"/>
              </a:ext>
            </a:extLst>
          </p:cNvPr>
          <p:cNvSpPr/>
          <p:nvPr/>
        </p:nvSpPr>
        <p:spPr>
          <a:xfrm>
            <a:off x="5016226" y="4180487"/>
            <a:ext cx="75484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정가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DF60AF11-F117-9FEE-638D-5CA8A8525377}"/>
              </a:ext>
            </a:extLst>
          </p:cNvPr>
          <p:cNvSpPr txBox="1"/>
          <p:nvPr/>
        </p:nvSpPr>
        <p:spPr>
          <a:xfrm>
            <a:off x="5771039" y="4154573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n 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할인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6" name="Box">
            <a:extLst>
              <a:ext uri="{FF2B5EF4-FFF2-40B4-BE49-F238E27FC236}">
                <a16:creationId xmlns:a16="http://schemas.microsoft.com/office/drawing/2014/main" id="{FB5AD36F-1EC0-10B0-104D-1145E88F317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21576" y="464114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2DB314BB-FE27-F861-FAE4-77EB82237BBA}"/>
              </a:ext>
            </a:extLst>
          </p:cNvPr>
          <p:cNvSpPr txBox="1"/>
          <p:nvPr/>
        </p:nvSpPr>
        <p:spPr>
          <a:xfrm>
            <a:off x="5118455" y="4591192"/>
            <a:ext cx="5835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1+1</a:t>
            </a:r>
            <a:endParaRPr lang="ko-KR" altLang="en-US" sz="900"/>
          </a:p>
        </p:txBody>
      </p:sp>
      <p:grpSp>
        <p:nvGrpSpPr>
          <p:cNvPr id="208" name="그룹 207">
            <a:extLst>
              <a:ext uri="{FF2B5EF4-FFF2-40B4-BE49-F238E27FC236}">
                <a16:creationId xmlns:a16="http://schemas.microsoft.com/office/drawing/2014/main" id="{D3C920C7-B528-3065-9AE3-267268AAD6D5}"/>
              </a:ext>
            </a:extLst>
          </p:cNvPr>
          <p:cNvGrpSpPr/>
          <p:nvPr/>
        </p:nvGrpSpPr>
        <p:grpSpPr>
          <a:xfrm rot="5400000">
            <a:off x="6475282" y="41848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9" name="이등변 삼각형 208">
              <a:extLst>
                <a:ext uri="{FF2B5EF4-FFF2-40B4-BE49-F238E27FC236}">
                  <a16:creationId xmlns:a16="http://schemas.microsoft.com/office/drawing/2014/main" id="{DD73254A-4697-824F-7C21-4305C991CA6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0" name="Oval 593">
              <a:extLst>
                <a:ext uri="{FF2B5EF4-FFF2-40B4-BE49-F238E27FC236}">
                  <a16:creationId xmlns:a16="http://schemas.microsoft.com/office/drawing/2014/main" id="{03A33EAE-E15E-43D5-DF1D-8A5873B7F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11" name="TextBox 210">
            <a:extLst>
              <a:ext uri="{FF2B5EF4-FFF2-40B4-BE49-F238E27FC236}">
                <a16:creationId xmlns:a16="http://schemas.microsoft.com/office/drawing/2014/main" id="{D81F2603-FF16-8B15-78EE-199367600033}"/>
              </a:ext>
            </a:extLst>
          </p:cNvPr>
          <p:cNvSpPr txBox="1"/>
          <p:nvPr/>
        </p:nvSpPr>
        <p:spPr>
          <a:xfrm>
            <a:off x="5122399" y="5020791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sp>
        <p:nvSpPr>
          <p:cNvPr id="212" name="Box">
            <a:extLst>
              <a:ext uri="{FF2B5EF4-FFF2-40B4-BE49-F238E27FC236}">
                <a16:creationId xmlns:a16="http://schemas.microsoft.com/office/drawing/2014/main" id="{A1D1D7CE-1B8A-6C7B-BB64-8E769FF502E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21155" y="5060308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213" name="그래픽 212" descr="확인 표시 단색으로 채워진">
            <a:extLst>
              <a:ext uri="{FF2B5EF4-FFF2-40B4-BE49-F238E27FC236}">
                <a16:creationId xmlns:a16="http://schemas.microsoft.com/office/drawing/2014/main" id="{49179444-00A2-0868-43B3-41056CA2113E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5048026" y="5063199"/>
            <a:ext cx="82916" cy="126261"/>
          </a:xfrm>
          <a:prstGeom prst="rect">
            <a:avLst/>
          </a:prstGeom>
        </p:spPr>
      </p:pic>
      <p:sp>
        <p:nvSpPr>
          <p:cNvPr id="214" name="Box">
            <a:extLst>
              <a:ext uri="{FF2B5EF4-FFF2-40B4-BE49-F238E27FC236}">
                <a16:creationId xmlns:a16="http://schemas.microsoft.com/office/drawing/2014/main" id="{74DE500E-0B0D-38E8-8552-89254923983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420158" y="5067151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32B35AC7-8D02-D4EE-16D2-B3C2CFD52B34}"/>
              </a:ext>
            </a:extLst>
          </p:cNvPr>
          <p:cNvSpPr txBox="1"/>
          <p:nvPr/>
        </p:nvSpPr>
        <p:spPr>
          <a:xfrm>
            <a:off x="5517458" y="5020791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216" name="사각형: 둥근 모서리 215">
            <a:extLst>
              <a:ext uri="{FF2B5EF4-FFF2-40B4-BE49-F238E27FC236}">
                <a16:creationId xmlns:a16="http://schemas.microsoft.com/office/drawing/2014/main" id="{734FABB7-117B-92ED-3E19-8355CBFA6777}"/>
              </a:ext>
            </a:extLst>
          </p:cNvPr>
          <p:cNvSpPr/>
          <p:nvPr/>
        </p:nvSpPr>
        <p:spPr>
          <a:xfrm>
            <a:off x="5023050" y="542067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일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19" name="직사각형 218">
            <a:extLst>
              <a:ext uri="{FF2B5EF4-FFF2-40B4-BE49-F238E27FC236}">
                <a16:creationId xmlns:a16="http://schemas.microsoft.com/office/drawing/2014/main" id="{0C845358-C6BA-A748-865E-7D17A5ACE021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220" name="직선 연결선 219">
            <a:extLst>
              <a:ext uri="{FF2B5EF4-FFF2-40B4-BE49-F238E27FC236}">
                <a16:creationId xmlns:a16="http://schemas.microsoft.com/office/drawing/2014/main" id="{299541BA-6C07-E50E-547C-07F9DBC5DB1D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직사각형 220">
            <a:extLst>
              <a:ext uri="{FF2B5EF4-FFF2-40B4-BE49-F238E27FC236}">
                <a16:creationId xmlns:a16="http://schemas.microsoft.com/office/drawing/2014/main" id="{F95EA19F-8083-9FD3-94A9-E687C988A0EF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223" name="그룹 222">
            <a:extLst>
              <a:ext uri="{FF2B5EF4-FFF2-40B4-BE49-F238E27FC236}">
                <a16:creationId xmlns:a16="http://schemas.microsoft.com/office/drawing/2014/main" id="{71D335A7-783A-7317-BE46-C3111DC70088}"/>
              </a:ext>
            </a:extLst>
          </p:cNvPr>
          <p:cNvGrpSpPr/>
          <p:nvPr/>
        </p:nvGrpSpPr>
        <p:grpSpPr>
          <a:xfrm>
            <a:off x="7137937" y="5619421"/>
            <a:ext cx="244417" cy="258694"/>
            <a:chOff x="1098607" y="3056422"/>
            <a:chExt cx="244417" cy="258694"/>
          </a:xfrm>
        </p:grpSpPr>
        <p:sp>
          <p:nvSpPr>
            <p:cNvPr id="224" name="이등변 삼각형 223">
              <a:extLst>
                <a:ext uri="{FF2B5EF4-FFF2-40B4-BE49-F238E27FC236}">
                  <a16:creationId xmlns:a16="http://schemas.microsoft.com/office/drawing/2014/main" id="{9E7AB9F9-8C71-6009-F3E2-17D65235806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5" name="그룹 224">
              <a:extLst>
                <a:ext uri="{FF2B5EF4-FFF2-40B4-BE49-F238E27FC236}">
                  <a16:creationId xmlns:a16="http://schemas.microsoft.com/office/drawing/2014/main" id="{8479FB28-4063-F78C-8743-CAD62DE2818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6" name="Oval 593">
                <a:extLst>
                  <a:ext uri="{FF2B5EF4-FFF2-40B4-BE49-F238E27FC236}">
                    <a16:creationId xmlns:a16="http://schemas.microsoft.com/office/drawing/2014/main" id="{DD97E25F-02F3-DC07-C659-D83DB63DD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7" name="TextBox 14">
                <a:extLst>
                  <a:ext uri="{FF2B5EF4-FFF2-40B4-BE49-F238E27FC236}">
                    <a16:creationId xmlns:a16="http://schemas.microsoft.com/office/drawing/2014/main" id="{8396BECD-85A8-28E8-1C2E-D42E6262301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5" name="TextBox 244">
            <a:extLst>
              <a:ext uri="{FF2B5EF4-FFF2-40B4-BE49-F238E27FC236}">
                <a16:creationId xmlns:a16="http://schemas.microsoft.com/office/drawing/2014/main" id="{4C43407B-37DE-1561-82B5-430897601C83}"/>
              </a:ext>
            </a:extLst>
          </p:cNvPr>
          <p:cNvSpPr txBox="1"/>
          <p:nvPr/>
        </p:nvSpPr>
        <p:spPr>
          <a:xfrm>
            <a:off x="4116058" y="334911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E39348EA-DCB4-A380-1075-60493A52568E}"/>
              </a:ext>
            </a:extLst>
          </p:cNvPr>
          <p:cNvSpPr txBox="1"/>
          <p:nvPr/>
        </p:nvSpPr>
        <p:spPr>
          <a:xfrm>
            <a:off x="4113949" y="371992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D2A463DD-991A-807A-13A5-F06C39FDB5EB}"/>
              </a:ext>
            </a:extLst>
          </p:cNvPr>
          <p:cNvSpPr txBox="1"/>
          <p:nvPr/>
        </p:nvSpPr>
        <p:spPr>
          <a:xfrm>
            <a:off x="4107585" y="280254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4FBFDED0-D845-F7E3-92A8-C81532327E1A}"/>
              </a:ext>
            </a:extLst>
          </p:cNvPr>
          <p:cNvSpPr txBox="1"/>
          <p:nvPr/>
        </p:nvSpPr>
        <p:spPr>
          <a:xfrm>
            <a:off x="4106684" y="182798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554E8B2-B468-A1B3-4664-082400183E52}"/>
              </a:ext>
            </a:extLst>
          </p:cNvPr>
          <p:cNvSpPr txBox="1"/>
          <p:nvPr/>
        </p:nvSpPr>
        <p:spPr>
          <a:xfrm>
            <a:off x="7824642" y="224097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10B7DF10-0E2D-6DF8-2883-A0FF73E4C6EB}"/>
              </a:ext>
            </a:extLst>
          </p:cNvPr>
          <p:cNvSpPr/>
          <p:nvPr/>
        </p:nvSpPr>
        <p:spPr>
          <a:xfrm>
            <a:off x="1265171" y="5320887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                                 ▼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BBFE5B8-CE14-AD07-8CCF-69846D6F79AD}"/>
              </a:ext>
            </a:extLst>
          </p:cNvPr>
          <p:cNvSpPr txBox="1"/>
          <p:nvPr/>
        </p:nvSpPr>
        <p:spPr>
          <a:xfrm>
            <a:off x="407456" y="527817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5C280721-BB98-FD58-CEE2-775D1CE34CD2}"/>
              </a:ext>
            </a:extLst>
          </p:cNvPr>
          <p:cNvSpPr/>
          <p:nvPr/>
        </p:nvSpPr>
        <p:spPr>
          <a:xfrm>
            <a:off x="8022958" y="28898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2AA7BCF-9883-3ABE-B385-8AF38D7E6CA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87758" y="31929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01C367A-9CFB-05BE-AC6E-2EA929B34C9F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73251" y="38473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81ABBF9-198C-6828-5AF2-12CFEA388F4E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02431" y="38473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Close Button">
            <a:extLst>
              <a:ext uri="{FF2B5EF4-FFF2-40B4-BE49-F238E27FC236}">
                <a16:creationId xmlns:a16="http://schemas.microsoft.com/office/drawing/2014/main" id="{1630FEFF-8E20-8F25-020C-BB73767275B1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52672" y="29691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B1DDC41-FACB-871F-3F59-2E9C20FAC029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23307" y="33419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7C80920-4F3C-6932-5B32-897280CFA3FB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22958" y="29082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9C348D90-B616-F6B9-74A2-98A058623E9D}"/>
              </a:ext>
            </a:extLst>
          </p:cNvPr>
          <p:cNvGrpSpPr/>
          <p:nvPr/>
        </p:nvGrpSpPr>
        <p:grpSpPr>
          <a:xfrm>
            <a:off x="8075850" y="2648663"/>
            <a:ext cx="244417" cy="258694"/>
            <a:chOff x="1098607" y="3056422"/>
            <a:chExt cx="244417" cy="258694"/>
          </a:xfrm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0E288DF2-F0ED-7251-FEE8-C3AC1EDC015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5ACE8907-0EF1-B2F1-F38D-46A1EFF4F4E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3" name="Oval 593">
                <a:extLst>
                  <a:ext uri="{FF2B5EF4-FFF2-40B4-BE49-F238E27FC236}">
                    <a16:creationId xmlns:a16="http://schemas.microsoft.com/office/drawing/2014/main" id="{1FB81440-EFCA-1209-91A6-7BA6891F2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" name="TextBox 14">
                <a:extLst>
                  <a:ext uri="{FF2B5EF4-FFF2-40B4-BE49-F238E27FC236}">
                    <a16:creationId xmlns:a16="http://schemas.microsoft.com/office/drawing/2014/main" id="{F1B4C045-EE61-A9C6-FC45-70848907DBC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1F92173C-E22D-967F-7CE7-67E66477B22F}"/>
              </a:ext>
            </a:extLst>
          </p:cNvPr>
          <p:cNvSpPr/>
          <p:nvPr/>
        </p:nvSpPr>
        <p:spPr>
          <a:xfrm>
            <a:off x="8005626" y="457307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E4F0EA1-2B37-FBAA-5896-3AFE857FC3DB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70426" y="487619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152684E-340F-C954-39D8-51905EADAADD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55919" y="553055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A7B20B3-6134-AD0E-3AD3-F0833BC29328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85099" y="553055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Close Button">
            <a:extLst>
              <a:ext uri="{FF2B5EF4-FFF2-40B4-BE49-F238E27FC236}">
                <a16:creationId xmlns:a16="http://schemas.microsoft.com/office/drawing/2014/main" id="{6E106B27-F940-6D9A-BCE9-A23B85F82DD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35340" y="465238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3C8EC5D-C66B-CEE5-6488-AD89CF347A77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05975" y="502515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3278275-D5E9-9C77-0C93-B0442DF1EB0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05626" y="459151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F369E075-AC9B-2E43-F937-63924A04B70D}"/>
              </a:ext>
            </a:extLst>
          </p:cNvPr>
          <p:cNvGrpSpPr/>
          <p:nvPr/>
        </p:nvGrpSpPr>
        <p:grpSpPr>
          <a:xfrm>
            <a:off x="8353049" y="4366086"/>
            <a:ext cx="244417" cy="258694"/>
            <a:chOff x="1098607" y="3056422"/>
            <a:chExt cx="244417" cy="258694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89FC00C2-7968-3D7F-CA9E-492A2EB276A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37EAB859-241E-8A95-549E-FB90D3261E9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5" name="Oval 593">
                <a:extLst>
                  <a:ext uri="{FF2B5EF4-FFF2-40B4-BE49-F238E27FC236}">
                    <a16:creationId xmlns:a16="http://schemas.microsoft.com/office/drawing/2014/main" id="{7C9DAB7C-15D1-4262-EC9A-6406D7D32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2D5C776D-2886-BA38-49A3-62B7775F591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5" name="TextBox 104"/>
          <p:cNvSpPr txBox="1"/>
          <p:nvPr/>
        </p:nvSpPr>
        <p:spPr>
          <a:xfrm>
            <a:off x="7861168" y="975917"/>
            <a:ext cx="3633537" cy="2723823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/>
              <a:t>스마트 오더 관리</a:t>
            </a:r>
            <a:r>
              <a:rPr lang="en-US" altLang="ko-KR" sz="900" dirty="0"/>
              <a:t> &gt; </a:t>
            </a:r>
            <a:r>
              <a:rPr lang="ko-KR" altLang="en-US" sz="900" dirty="0"/>
              <a:t>상품 등록 관리 </a:t>
            </a:r>
            <a:r>
              <a:rPr lang="en-US" altLang="ko-KR" sz="900" dirty="0"/>
              <a:t>(product management</a:t>
            </a:r>
            <a:r>
              <a:rPr lang="en-US" altLang="ko-KR" sz="900" dirty="0" smtClean="0"/>
              <a:t>) &gt; </a:t>
            </a:r>
            <a:r>
              <a:rPr lang="ko-KR" altLang="en-US" sz="900" b="1" dirty="0" smtClean="0"/>
              <a:t>추가 </a:t>
            </a:r>
            <a:r>
              <a:rPr lang="en-US" altLang="ko-KR" sz="900" b="1" dirty="0" smtClean="0"/>
              <a:t>(Add)</a:t>
            </a:r>
            <a:r>
              <a:rPr lang="en-US" altLang="ko-KR" sz="900" dirty="0" smtClean="0"/>
              <a:t> page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  <a:br>
              <a:rPr lang="en-US" altLang="ko-KR" sz="900" dirty="0" smtClean="0"/>
            </a:br>
            <a:r>
              <a:rPr lang="en-US" altLang="ko-KR" sz="900" dirty="0" smtClean="0"/>
              <a:t>  - same with Modify page except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상품명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product_name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hide {</a:t>
            </a:r>
            <a:r>
              <a:rPr lang="en-US" altLang="ko-KR" sz="900" dirty="0" err="1" smtClean="0"/>
              <a:t>product_code</a:t>
            </a:r>
            <a:r>
              <a:rPr lang="en-US" altLang="ko-KR" sz="900" dirty="0" smtClean="0"/>
              <a:t>} </a:t>
            </a:r>
            <a:r>
              <a:rPr lang="en-US" altLang="ko-KR" sz="900" dirty="0" err="1" smtClean="0"/>
              <a:t>inputbox</a:t>
            </a:r>
            <a:endParaRPr lang="en-US" altLang="ko-KR" sz="900" dirty="0" smtClean="0"/>
          </a:p>
          <a:p>
            <a:endParaRPr lang="en-US" altLang="ko-KR" sz="900" dirty="0"/>
          </a:p>
          <a:p>
            <a:r>
              <a:rPr lang="en-US" altLang="ko-KR" sz="900" dirty="0" smtClean="0"/>
              <a:t>3.Buttons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저장 </a:t>
            </a:r>
            <a:r>
              <a:rPr lang="en-US" altLang="ko-KR" sz="900" dirty="0" smtClean="0"/>
              <a:t>(save)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if clicks, do the process and alert common save complete </a:t>
            </a:r>
            <a:r>
              <a:rPr lang="en-US" altLang="ko-KR" sz="900" dirty="0" err="1" smtClean="0"/>
              <a:t>msg</a:t>
            </a:r>
            <a:r>
              <a:rPr lang="en-US" altLang="ko-KR" sz="900" dirty="0" smtClean="0"/>
              <a:t> and close the modal and return to the list page</a:t>
            </a:r>
            <a:br>
              <a:rPr lang="en-US" altLang="ko-KR" sz="900" dirty="0" smtClean="0"/>
            </a:br>
            <a:r>
              <a:rPr lang="en-US" altLang="ko-KR" sz="900" dirty="0" smtClean="0"/>
              <a:t>      [PROCESS]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INSERT </a:t>
            </a:r>
            <a:r>
              <a:rPr lang="en-US" altLang="ko-KR" sz="900" b="1" dirty="0" err="1" smtClean="0"/>
              <a:t>st_product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    </a:t>
            </a:r>
            <a:r>
              <a:rPr lang="en-US" altLang="ko-KR" sz="900" dirty="0" err="1"/>
              <a:t>product_code</a:t>
            </a:r>
            <a:r>
              <a:rPr lang="en-US" altLang="ko-KR" sz="900" dirty="0"/>
              <a:t> : ‘</a:t>
            </a:r>
            <a:r>
              <a:rPr lang="en-US" altLang="ko-KR" sz="900" b="1" dirty="0"/>
              <a:t>PD’+{</a:t>
            </a:r>
            <a:r>
              <a:rPr lang="en-US" altLang="ko-KR" sz="900" b="1" dirty="0" err="1"/>
              <a:t>seqNo</a:t>
            </a:r>
            <a:r>
              <a:rPr lang="en-US" altLang="ko-KR" sz="900" b="1" dirty="0"/>
              <a:t>} (ex: PD001. PD002,…)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    </a:t>
            </a:r>
            <a:r>
              <a:rPr lang="en-US" altLang="ko-KR" sz="900" dirty="0" err="1"/>
              <a:t>image_file</a:t>
            </a:r>
            <a:r>
              <a:rPr lang="en-US" altLang="ko-KR" sz="900" dirty="0"/>
              <a:t> : </a:t>
            </a:r>
            <a:r>
              <a:rPr lang="en-US" altLang="ko-KR" sz="900" b="1" dirty="0"/>
              <a:t>set </a:t>
            </a:r>
            <a:r>
              <a:rPr lang="en-US" altLang="ko-KR" sz="900" b="1" dirty="0" err="1"/>
              <a:t>st_files.file_code</a:t>
            </a:r>
            <a:r>
              <a:rPr lang="en-US" altLang="ko-KR" sz="900" b="1" dirty="0"/>
              <a:t> (short UUID)</a:t>
            </a:r>
          </a:p>
          <a:p>
            <a:r>
              <a:rPr lang="en-US" altLang="ko-KR" sz="900" dirty="0"/>
              <a:t>        </a:t>
            </a:r>
            <a:r>
              <a:rPr lang="en-US" altLang="ko-KR" sz="900" dirty="0" err="1"/>
              <a:t>reg_date</a:t>
            </a:r>
            <a:r>
              <a:rPr lang="en-US" altLang="ko-KR" sz="900" dirty="0"/>
              <a:t> / </a:t>
            </a:r>
            <a:r>
              <a:rPr lang="en-US" altLang="ko-KR" sz="900" dirty="0" err="1"/>
              <a:t>reg_user_no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취소 </a:t>
            </a:r>
            <a:r>
              <a:rPr lang="en-US" altLang="ko-KR" sz="900" dirty="0" smtClean="0"/>
              <a:t>(cancel) : if clicks, move to the list page</a:t>
            </a:r>
          </a:p>
        </p:txBody>
      </p:sp>
    </p:spTree>
    <p:extLst>
      <p:ext uri="{BB962C8B-B14F-4D97-AF65-F5344CB8AC3E}">
        <p14:creationId xmlns:p14="http://schemas.microsoft.com/office/powerpoint/2010/main" val="2058661975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179602"/>
              </p:ext>
            </p:extLst>
          </p:nvPr>
        </p:nvGraphicFramePr>
        <p:xfrm>
          <a:off x="7794170" y="725881"/>
          <a:ext cx="4397830" cy="350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11319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0798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768358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쿠폰의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569991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742693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쿠폰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59240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056420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쿠폰 상세 화면 표시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144090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추가 팝업 생성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858100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쿠폰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03510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쿠폰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808648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05736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822757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86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41FDA79-8C7F-F8FD-A0E9-5D1A1A066221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쿠폰 이름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66F7A87A-138B-696F-4124-4974143CA3C8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8D0F8F8D-8C8C-D69B-044E-2232E9ECD14D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B22E5B38-5601-B155-8D20-4890A8AEB034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</a:t>
            </a:r>
            <a:endParaRPr lang="en-US" altLang="ko-KR" sz="900"/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C515A337-8179-27B5-6599-023DE400FFB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FBA542BA-9AC6-2C59-BB54-615FAAECC6A2}"/>
              </a:ext>
            </a:extLst>
          </p:cNvPr>
          <p:cNvGrpSpPr/>
          <p:nvPr/>
        </p:nvGrpSpPr>
        <p:grpSpPr>
          <a:xfrm rot="5400000">
            <a:off x="241107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C83B22BB-E29B-1EE3-91C8-7A3A0A44839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6A5678BE-1BF7-3BAC-CF6C-228625F8D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21C502E1-07A5-3927-155C-D5BD582DED39}"/>
              </a:ext>
            </a:extLst>
          </p:cNvPr>
          <p:cNvGrpSpPr/>
          <p:nvPr/>
        </p:nvGrpSpPr>
        <p:grpSpPr>
          <a:xfrm rot="5400000">
            <a:off x="7068173" y="14493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5A9E1DCC-8E89-BF7E-1F02-6A76BAD4CCC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" name="Oval 593">
              <a:extLst>
                <a:ext uri="{FF2B5EF4-FFF2-40B4-BE49-F238E27FC236}">
                  <a16:creationId xmlns:a16="http://schemas.microsoft.com/office/drawing/2014/main" id="{C2F0033C-8311-DD5C-8DA6-4A7E2CDCB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0599E276-80F3-D2A3-33E9-01271852776C}"/>
              </a:ext>
            </a:extLst>
          </p:cNvPr>
          <p:cNvSpPr txBox="1"/>
          <p:nvPr/>
        </p:nvSpPr>
        <p:spPr>
          <a:xfrm>
            <a:off x="351226" y="13555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E04344C7-4918-DA77-0E83-0987FCEBFAAE}"/>
              </a:ext>
            </a:extLst>
          </p:cNvPr>
          <p:cNvGrpSpPr/>
          <p:nvPr/>
        </p:nvGrpSpPr>
        <p:grpSpPr>
          <a:xfrm rot="5400000">
            <a:off x="354859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DA2F5022-86E9-93ED-2CAB-9D059CD309D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" name="Oval 593">
              <a:extLst>
                <a:ext uri="{FF2B5EF4-FFF2-40B4-BE49-F238E27FC236}">
                  <a16:creationId xmlns:a16="http://schemas.microsoft.com/office/drawing/2014/main" id="{A53D852C-6DC6-920D-BC40-D305CFD43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8446E71B-B3BA-0A13-8E53-AB33B90E6DF1}"/>
              </a:ext>
            </a:extLst>
          </p:cNvPr>
          <p:cNvSpPr/>
          <p:nvPr/>
        </p:nvSpPr>
        <p:spPr>
          <a:xfrm>
            <a:off x="1186840" y="109328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1FE66051-D622-8378-BFB6-910729188E99}"/>
              </a:ext>
            </a:extLst>
          </p:cNvPr>
          <p:cNvSpPr/>
          <p:nvPr/>
        </p:nvSpPr>
        <p:spPr>
          <a:xfrm>
            <a:off x="2272762" y="109349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3" name="그래픽 22" descr="돋보기 단색으로 채워진">
            <a:extLst>
              <a:ext uri="{FF2B5EF4-FFF2-40B4-BE49-F238E27FC236}">
                <a16:creationId xmlns:a16="http://schemas.microsoft.com/office/drawing/2014/main" id="{FF499796-BFE8-F4BD-EB77-C66DC8B3450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331936" y="1134859"/>
            <a:ext cx="145373" cy="147683"/>
          </a:xfrm>
          <a:prstGeom prst="rect">
            <a:avLst/>
          </a:prstGeom>
        </p:spPr>
      </p:pic>
      <p:grpSp>
        <p:nvGrpSpPr>
          <p:cNvPr id="24" name="그룹 23">
            <a:extLst>
              <a:ext uri="{FF2B5EF4-FFF2-40B4-BE49-F238E27FC236}">
                <a16:creationId xmlns:a16="http://schemas.microsoft.com/office/drawing/2014/main" id="{534715F6-A7D1-7A01-E4CD-18B2BF7F2FC2}"/>
              </a:ext>
            </a:extLst>
          </p:cNvPr>
          <p:cNvGrpSpPr/>
          <p:nvPr/>
        </p:nvGrpSpPr>
        <p:grpSpPr>
          <a:xfrm rot="5400000">
            <a:off x="3548892" y="13843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5864ED64-83E7-ABAC-2888-88A9807580D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B29E65A7-8BC8-486F-A97C-D62A9F915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6CAADB6E-F9EB-B29E-C0D3-D39B9990555E}"/>
              </a:ext>
            </a:extLst>
          </p:cNvPr>
          <p:cNvSpPr/>
          <p:nvPr/>
        </p:nvSpPr>
        <p:spPr>
          <a:xfrm>
            <a:off x="1187138" y="139831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06483C92-39A6-3B48-BE49-521CF74B2368}"/>
              </a:ext>
            </a:extLst>
          </p:cNvPr>
          <p:cNvSpPr/>
          <p:nvPr/>
        </p:nvSpPr>
        <p:spPr>
          <a:xfrm>
            <a:off x="2273060" y="1398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9" name="그래픽 28" descr="돋보기 단색으로 채워진">
            <a:extLst>
              <a:ext uri="{FF2B5EF4-FFF2-40B4-BE49-F238E27FC236}">
                <a16:creationId xmlns:a16="http://schemas.microsoft.com/office/drawing/2014/main" id="{51575BF6-2F9D-E3CF-30A7-3FF11B127A2B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332234" y="1439891"/>
            <a:ext cx="145373" cy="147683"/>
          </a:xfrm>
          <a:prstGeom prst="rect">
            <a:avLst/>
          </a:prstGeom>
        </p:spPr>
      </p:pic>
      <p:graphicFrame>
        <p:nvGraphicFramePr>
          <p:cNvPr id="30" name="표 15">
            <a:extLst>
              <a:ext uri="{FF2B5EF4-FFF2-40B4-BE49-F238E27FC236}">
                <a16:creationId xmlns:a16="http://schemas.microsoft.com/office/drawing/2014/main" id="{BBD92EF6-39F1-5432-74EA-7D7421D2D6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9551816"/>
              </p:ext>
            </p:extLst>
          </p:nvPr>
        </p:nvGraphicFramePr>
        <p:xfrm>
          <a:off x="457083" y="2607535"/>
          <a:ext cx="5781689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09488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681126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655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17880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902017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524193">
                  <a:extLst>
                    <a:ext uri="{9D8B030D-6E8A-4147-A177-3AD203B41FA5}">
                      <a16:colId xmlns:a16="http://schemas.microsoft.com/office/drawing/2014/main" val="3122155704"/>
                    </a:ext>
                  </a:extLst>
                </a:gridCol>
                <a:gridCol w="1681480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다운로드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할인 금액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할인율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조건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2023-03-15~..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~2023-04-01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15,000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이상 주문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2023-03-03~..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~2023-04-01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 품목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30,000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이상 구매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A310DE7C-A506-FB42-091F-9B7820C1FC27}"/>
              </a:ext>
            </a:extLst>
          </p:cNvPr>
          <p:cNvSpPr/>
          <p:nvPr/>
        </p:nvSpPr>
        <p:spPr>
          <a:xfrm>
            <a:off x="542859" y="268295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490E4DF0-5891-B4BA-82D1-E866C01971E5}"/>
              </a:ext>
            </a:extLst>
          </p:cNvPr>
          <p:cNvSpPr/>
          <p:nvPr/>
        </p:nvSpPr>
        <p:spPr>
          <a:xfrm>
            <a:off x="542859" y="296443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38713063-6FDE-D597-6844-02DE868C177F}"/>
              </a:ext>
            </a:extLst>
          </p:cNvPr>
          <p:cNvSpPr/>
          <p:nvPr/>
        </p:nvSpPr>
        <p:spPr>
          <a:xfrm>
            <a:off x="542859" y="323618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D47491E-C783-286F-01EA-09F231E660DC}"/>
              </a:ext>
            </a:extLst>
          </p:cNvPr>
          <p:cNvSpPr txBox="1"/>
          <p:nvPr/>
        </p:nvSpPr>
        <p:spPr>
          <a:xfrm>
            <a:off x="399989" y="2345997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쿠폰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AD3AF3BB-6FDF-8ADB-26B3-E004102A2B39}"/>
              </a:ext>
            </a:extLst>
          </p:cNvPr>
          <p:cNvGrpSpPr/>
          <p:nvPr/>
        </p:nvGrpSpPr>
        <p:grpSpPr>
          <a:xfrm>
            <a:off x="275929" y="2662017"/>
            <a:ext cx="278496" cy="200053"/>
            <a:chOff x="1014019" y="2643309"/>
            <a:chExt cx="278496" cy="200053"/>
          </a:xfrm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23796768-6742-A605-F603-BC6B1620106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7" name="그룹 36">
              <a:extLst>
                <a:ext uri="{FF2B5EF4-FFF2-40B4-BE49-F238E27FC236}">
                  <a16:creationId xmlns:a16="http://schemas.microsoft.com/office/drawing/2014/main" id="{350943ED-6AD0-DA97-5774-03A8F5D9E5A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8" name="Oval 593">
                <a:extLst>
                  <a:ext uri="{FF2B5EF4-FFF2-40B4-BE49-F238E27FC236}">
                    <a16:creationId xmlns:a16="http://schemas.microsoft.com/office/drawing/2014/main" id="{D7018DA0-9CF9-C96B-45B0-DCB44D1AB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9" name="TextBox 14">
                <a:extLst>
                  <a:ext uri="{FF2B5EF4-FFF2-40B4-BE49-F238E27FC236}">
                    <a16:creationId xmlns:a16="http://schemas.microsoft.com/office/drawing/2014/main" id="{C418DBC0-6874-B9A1-CA98-B342D6029A8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EB2EC0FE-5A23-B5EC-5394-66F6E211620B}"/>
              </a:ext>
            </a:extLst>
          </p:cNvPr>
          <p:cNvGrpSpPr/>
          <p:nvPr/>
        </p:nvGrpSpPr>
        <p:grpSpPr>
          <a:xfrm>
            <a:off x="275929" y="2932781"/>
            <a:ext cx="278496" cy="200053"/>
            <a:chOff x="1014019" y="2643309"/>
            <a:chExt cx="278496" cy="200053"/>
          </a:xfrm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6DC9460A-9A29-C473-4F88-E3594067FEA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2" name="그룹 41">
              <a:extLst>
                <a:ext uri="{FF2B5EF4-FFF2-40B4-BE49-F238E27FC236}">
                  <a16:creationId xmlns:a16="http://schemas.microsoft.com/office/drawing/2014/main" id="{D3FA9DF8-1312-5BA0-2B72-A46D392C300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3" name="Oval 593">
                <a:extLst>
                  <a:ext uri="{FF2B5EF4-FFF2-40B4-BE49-F238E27FC236}">
                    <a16:creationId xmlns:a16="http://schemas.microsoft.com/office/drawing/2014/main" id="{8FF437D9-F656-78A1-849C-2D3438BEA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4" name="TextBox 14">
                <a:extLst>
                  <a:ext uri="{FF2B5EF4-FFF2-40B4-BE49-F238E27FC236}">
                    <a16:creationId xmlns:a16="http://schemas.microsoft.com/office/drawing/2014/main" id="{AB61E49D-B2DD-00F7-311C-527FA519126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944619FC-1211-9D30-041C-6C03BEDB7080}"/>
              </a:ext>
            </a:extLst>
          </p:cNvPr>
          <p:cNvGrpSpPr/>
          <p:nvPr/>
        </p:nvGrpSpPr>
        <p:grpSpPr>
          <a:xfrm>
            <a:off x="3106499" y="2407500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9809FC30-935D-1B78-9311-D7CFA0FDCAD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1311069C-B867-9CB4-BBFB-F1CAD4B1232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016FE196-412D-B30E-C222-EC3BE75D9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14">
                <a:extLst>
                  <a:ext uri="{FF2B5EF4-FFF2-40B4-BE49-F238E27FC236}">
                    <a16:creationId xmlns:a16="http://schemas.microsoft.com/office/drawing/2014/main" id="{E620A577-48C9-57A7-5543-FB17EB5DEA6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811B42B1-D20D-2A91-94C8-7B1F61776A34}"/>
              </a:ext>
            </a:extLst>
          </p:cNvPr>
          <p:cNvSpPr/>
          <p:nvPr/>
        </p:nvSpPr>
        <p:spPr>
          <a:xfrm>
            <a:off x="5127915" y="19456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E2FB82A5-D374-A529-E994-DF380A42379D}"/>
              </a:ext>
            </a:extLst>
          </p:cNvPr>
          <p:cNvSpPr/>
          <p:nvPr/>
        </p:nvSpPr>
        <p:spPr>
          <a:xfrm>
            <a:off x="5724467" y="19456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C13FF0FD-7E50-BE5F-A7B7-57FAE8EABFAD}"/>
              </a:ext>
            </a:extLst>
          </p:cNvPr>
          <p:cNvGrpSpPr/>
          <p:nvPr/>
        </p:nvGrpSpPr>
        <p:grpSpPr>
          <a:xfrm>
            <a:off x="5142173" y="1774171"/>
            <a:ext cx="244417" cy="258694"/>
            <a:chOff x="1098607" y="3056422"/>
            <a:chExt cx="244417" cy="258694"/>
          </a:xfrm>
        </p:grpSpPr>
        <p:sp>
          <p:nvSpPr>
            <p:cNvPr id="53" name="이등변 삼각형 52">
              <a:extLst>
                <a:ext uri="{FF2B5EF4-FFF2-40B4-BE49-F238E27FC236}">
                  <a16:creationId xmlns:a16="http://schemas.microsoft.com/office/drawing/2014/main" id="{19D03437-833B-5CBE-FF42-D3ECDF6E421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4" name="그룹 53">
              <a:extLst>
                <a:ext uri="{FF2B5EF4-FFF2-40B4-BE49-F238E27FC236}">
                  <a16:creationId xmlns:a16="http://schemas.microsoft.com/office/drawing/2014/main" id="{D2F57176-0EB2-E297-1EFD-A8E73B1B220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5" name="Oval 593">
                <a:extLst>
                  <a:ext uri="{FF2B5EF4-FFF2-40B4-BE49-F238E27FC236}">
                    <a16:creationId xmlns:a16="http://schemas.microsoft.com/office/drawing/2014/main" id="{1074BD5B-FE1F-C5C2-A30E-C7E260FD4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6" name="TextBox 14">
                <a:extLst>
                  <a:ext uri="{FF2B5EF4-FFF2-40B4-BE49-F238E27FC236}">
                    <a16:creationId xmlns:a16="http://schemas.microsoft.com/office/drawing/2014/main" id="{36B5F026-42ED-5B87-D3BC-8E5AB60A7AE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F31BA90F-7152-17B4-E479-30303AE609C6}"/>
              </a:ext>
            </a:extLst>
          </p:cNvPr>
          <p:cNvGrpSpPr/>
          <p:nvPr/>
        </p:nvGrpSpPr>
        <p:grpSpPr>
          <a:xfrm>
            <a:off x="5753426" y="1774171"/>
            <a:ext cx="244417" cy="258694"/>
            <a:chOff x="1098607" y="3056422"/>
            <a:chExt cx="244417" cy="258694"/>
          </a:xfrm>
        </p:grpSpPr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E9FDCC4B-570F-AE0F-20DB-008E067CCFA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FEAF4EC3-5595-3258-1481-18A8E971F89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0" name="Oval 593">
                <a:extLst>
                  <a:ext uri="{FF2B5EF4-FFF2-40B4-BE49-F238E27FC236}">
                    <a16:creationId xmlns:a16="http://schemas.microsoft.com/office/drawing/2014/main" id="{AA94C642-1FAB-5A1E-4749-CB7A794AC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1" name="TextBox 14">
                <a:extLst>
                  <a:ext uri="{FF2B5EF4-FFF2-40B4-BE49-F238E27FC236}">
                    <a16:creationId xmlns:a16="http://schemas.microsoft.com/office/drawing/2014/main" id="{A566CE57-1FCB-2969-EA2D-CD0045A301F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62" name="그림 61">
            <a:extLst>
              <a:ext uri="{FF2B5EF4-FFF2-40B4-BE49-F238E27FC236}">
                <a16:creationId xmlns:a16="http://schemas.microsoft.com/office/drawing/2014/main" id="{60828DBF-48A1-F41B-8E72-78B779993D5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340411" y="3558547"/>
            <a:ext cx="765615" cy="288135"/>
          </a:xfrm>
          <a:prstGeom prst="rect">
            <a:avLst/>
          </a:prstGeom>
        </p:spPr>
      </p:pic>
      <p:grpSp>
        <p:nvGrpSpPr>
          <p:cNvPr id="63" name="그룹 62">
            <a:extLst>
              <a:ext uri="{FF2B5EF4-FFF2-40B4-BE49-F238E27FC236}">
                <a16:creationId xmlns:a16="http://schemas.microsoft.com/office/drawing/2014/main" id="{A83425F6-B323-F0A5-62CF-3FDCC9A9D22C}"/>
              </a:ext>
            </a:extLst>
          </p:cNvPr>
          <p:cNvGrpSpPr/>
          <p:nvPr/>
        </p:nvGrpSpPr>
        <p:grpSpPr>
          <a:xfrm rot="5400000">
            <a:off x="1656040" y="23335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4" name="이등변 삼각형 63">
              <a:extLst>
                <a:ext uri="{FF2B5EF4-FFF2-40B4-BE49-F238E27FC236}">
                  <a16:creationId xmlns:a16="http://schemas.microsoft.com/office/drawing/2014/main" id="{557C084E-9F7D-D769-D647-4DC52AF4699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5" name="Oval 593">
              <a:extLst>
                <a:ext uri="{FF2B5EF4-FFF2-40B4-BE49-F238E27FC236}">
                  <a16:creationId xmlns:a16="http://schemas.microsoft.com/office/drawing/2014/main" id="{DBE87215-0B4E-E197-153E-617F63367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4D260DAD-8E99-5D13-AE98-FCAEF9F80A88}"/>
              </a:ext>
            </a:extLst>
          </p:cNvPr>
          <p:cNvSpPr/>
          <p:nvPr/>
        </p:nvSpPr>
        <p:spPr>
          <a:xfrm>
            <a:off x="779449" y="2895259"/>
            <a:ext cx="610596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DBEDD5D3-C996-3CD7-16E5-C55209063664}"/>
              </a:ext>
            </a:extLst>
          </p:cNvPr>
          <p:cNvGrpSpPr/>
          <p:nvPr/>
        </p:nvGrpSpPr>
        <p:grpSpPr>
          <a:xfrm>
            <a:off x="3067742" y="3611823"/>
            <a:ext cx="278496" cy="200053"/>
            <a:chOff x="1014019" y="2643309"/>
            <a:chExt cx="278496" cy="200053"/>
          </a:xfrm>
        </p:grpSpPr>
        <p:sp>
          <p:nvSpPr>
            <p:cNvPr id="68" name="이등변 삼각형 67">
              <a:extLst>
                <a:ext uri="{FF2B5EF4-FFF2-40B4-BE49-F238E27FC236}">
                  <a16:creationId xmlns:a16="http://schemas.microsoft.com/office/drawing/2014/main" id="{1E227C1D-EF21-F296-B513-91BA0CC4E4B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6A274066-AA6E-C90A-DF6E-A90D4BDC9F9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70" name="Oval 593">
                <a:extLst>
                  <a:ext uri="{FF2B5EF4-FFF2-40B4-BE49-F238E27FC236}">
                    <a16:creationId xmlns:a16="http://schemas.microsoft.com/office/drawing/2014/main" id="{127D56FC-A250-E665-C1E6-F86273CA7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1" name="TextBox 14">
                <a:extLst>
                  <a:ext uri="{FF2B5EF4-FFF2-40B4-BE49-F238E27FC236}">
                    <a16:creationId xmlns:a16="http://schemas.microsoft.com/office/drawing/2014/main" id="{A374F3C2-4815-879D-8CC2-FC025DCFF7D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EAE09730-2069-F160-C46C-EEFFE8541AB5}"/>
              </a:ext>
            </a:extLst>
          </p:cNvPr>
          <p:cNvGrpSpPr/>
          <p:nvPr/>
        </p:nvGrpSpPr>
        <p:grpSpPr>
          <a:xfrm>
            <a:off x="1283141" y="2671784"/>
            <a:ext cx="244417" cy="258694"/>
            <a:chOff x="1098607" y="3056422"/>
            <a:chExt cx="244417" cy="258694"/>
          </a:xfrm>
        </p:grpSpPr>
        <p:sp>
          <p:nvSpPr>
            <p:cNvPr id="73" name="이등변 삼각형 72">
              <a:extLst>
                <a:ext uri="{FF2B5EF4-FFF2-40B4-BE49-F238E27FC236}">
                  <a16:creationId xmlns:a16="http://schemas.microsoft.com/office/drawing/2014/main" id="{0A0A4761-5742-7952-A500-F4AB64C4B02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9B5D6D85-A7D0-40DB-4F14-F9484B62393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5" name="Oval 593">
                <a:extLst>
                  <a:ext uri="{FF2B5EF4-FFF2-40B4-BE49-F238E27FC236}">
                    <a16:creationId xmlns:a16="http://schemas.microsoft.com/office/drawing/2014/main" id="{B76CB022-096D-7493-26ED-DDED2D107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6" name="TextBox 14">
                <a:extLst>
                  <a:ext uri="{FF2B5EF4-FFF2-40B4-BE49-F238E27FC236}">
                    <a16:creationId xmlns:a16="http://schemas.microsoft.com/office/drawing/2014/main" id="{3F0D42DD-83ED-BEE1-C6CB-93C382127C2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D7001BCB-6439-E601-E4CD-F376950D390A}"/>
              </a:ext>
            </a:extLst>
          </p:cNvPr>
          <p:cNvSpPr/>
          <p:nvPr/>
        </p:nvSpPr>
        <p:spPr>
          <a:xfrm>
            <a:off x="5426811" y="2249507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78" name="그래픽 77" descr="다운로드 윤곽선">
            <a:extLst>
              <a:ext uri="{FF2B5EF4-FFF2-40B4-BE49-F238E27FC236}">
                <a16:creationId xmlns:a16="http://schemas.microsoft.com/office/drawing/2014/main" id="{5974A151-C176-F601-ADF6-41738C2FEF7C}"/>
              </a:ext>
            </a:extLst>
          </p:cNvPr>
          <p:cNvPicPr>
            <a:picLocks noChangeAspect="1"/>
          </p:cNvPicPr>
          <p:nvPr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2"/>
              </a:ext>
            </a:extLst>
          </a:blip>
          <a:stretch>
            <a:fillRect/>
          </a:stretch>
        </p:blipFill>
        <p:spPr>
          <a:xfrm>
            <a:off x="5462303" y="2262470"/>
            <a:ext cx="204905" cy="204905"/>
          </a:xfrm>
          <a:prstGeom prst="rect">
            <a:avLst/>
          </a:prstGeom>
        </p:spPr>
      </p:pic>
      <p:grpSp>
        <p:nvGrpSpPr>
          <p:cNvPr id="79" name="그룹 78">
            <a:extLst>
              <a:ext uri="{FF2B5EF4-FFF2-40B4-BE49-F238E27FC236}">
                <a16:creationId xmlns:a16="http://schemas.microsoft.com/office/drawing/2014/main" id="{A8024F30-6D79-A149-0D7F-A14F56B95E10}"/>
              </a:ext>
            </a:extLst>
          </p:cNvPr>
          <p:cNvGrpSpPr/>
          <p:nvPr/>
        </p:nvGrpSpPr>
        <p:grpSpPr>
          <a:xfrm>
            <a:off x="5163984" y="2270760"/>
            <a:ext cx="278496" cy="200053"/>
            <a:chOff x="1014019" y="2643309"/>
            <a:chExt cx="278496" cy="200053"/>
          </a:xfrm>
        </p:grpSpPr>
        <p:sp>
          <p:nvSpPr>
            <p:cNvPr id="80" name="이등변 삼각형 79">
              <a:extLst>
                <a:ext uri="{FF2B5EF4-FFF2-40B4-BE49-F238E27FC236}">
                  <a16:creationId xmlns:a16="http://schemas.microsoft.com/office/drawing/2014/main" id="{9A67EA72-2DB9-8BF1-063A-8B2D142B03B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97258EB3-B26C-DCED-D1A1-A980B3D9DE8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2" name="Oval 593">
                <a:extLst>
                  <a:ext uri="{FF2B5EF4-FFF2-40B4-BE49-F238E27FC236}">
                    <a16:creationId xmlns:a16="http://schemas.microsoft.com/office/drawing/2014/main" id="{C4BB68A4-FB7D-668C-3AC3-55D74BC33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3" name="TextBox 14">
                <a:extLst>
                  <a:ext uri="{FF2B5EF4-FFF2-40B4-BE49-F238E27FC236}">
                    <a16:creationId xmlns:a16="http://schemas.microsoft.com/office/drawing/2014/main" id="{E5C1C3FE-2199-B762-5406-E7E5F692C58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5B8A5C27-5EDD-DD26-0078-8BCE8D87C4CB}"/>
              </a:ext>
            </a:extLst>
          </p:cNvPr>
          <p:cNvSpPr txBox="1"/>
          <p:nvPr/>
        </p:nvSpPr>
        <p:spPr>
          <a:xfrm>
            <a:off x="7832269" y="4273439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85" name="직사각형 84">
            <a:extLst>
              <a:ext uri="{FF2B5EF4-FFF2-40B4-BE49-F238E27FC236}">
                <a16:creationId xmlns:a16="http://schemas.microsoft.com/office/drawing/2014/main" id="{11272C75-31D5-488C-D700-CDC624010F1B}"/>
              </a:ext>
            </a:extLst>
          </p:cNvPr>
          <p:cNvSpPr/>
          <p:nvPr/>
        </p:nvSpPr>
        <p:spPr>
          <a:xfrm>
            <a:off x="392283" y="432526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9C37E6E-1429-AD71-FCFB-4C615DD855CF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57083" y="462838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893ECB1-5C4B-9271-27CE-2BDE0D558732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1942576" y="528273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715AB74-1DC7-C886-3121-098F85AA0B6B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071756" y="528273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Close Button">
            <a:extLst>
              <a:ext uri="{FF2B5EF4-FFF2-40B4-BE49-F238E27FC236}">
                <a16:creationId xmlns:a16="http://schemas.microsoft.com/office/drawing/2014/main" id="{3E162530-7D6E-5FC9-B843-B7CAD7ECD2FC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421997" y="440456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A62F47C-AE43-DA40-CD1C-EA45FD3D36C7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92632" y="477733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F42C31C-A88C-9622-6DB3-EBFBFA31EA0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392283" y="434369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5BB146EB-088B-888F-4731-B82146F0B347}"/>
              </a:ext>
            </a:extLst>
          </p:cNvPr>
          <p:cNvGrpSpPr/>
          <p:nvPr/>
        </p:nvGrpSpPr>
        <p:grpSpPr>
          <a:xfrm>
            <a:off x="445175" y="4084084"/>
            <a:ext cx="411931" cy="307775"/>
            <a:chOff x="1098607" y="3056422"/>
            <a:chExt cx="244417" cy="307775"/>
          </a:xfrm>
        </p:grpSpPr>
        <p:sp>
          <p:nvSpPr>
            <p:cNvPr id="93" name="이등변 삼각형 92">
              <a:extLst>
                <a:ext uri="{FF2B5EF4-FFF2-40B4-BE49-F238E27FC236}">
                  <a16:creationId xmlns:a16="http://schemas.microsoft.com/office/drawing/2014/main" id="{1A018783-7043-6CF8-68C7-95BADDDD933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4" name="그룹 93">
              <a:extLst>
                <a:ext uri="{FF2B5EF4-FFF2-40B4-BE49-F238E27FC236}">
                  <a16:creationId xmlns:a16="http://schemas.microsoft.com/office/drawing/2014/main" id="{7696B3AD-0A84-6325-EF83-18BC22DD2A5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95" name="Oval 593">
                <a:extLst>
                  <a:ext uri="{FF2B5EF4-FFF2-40B4-BE49-F238E27FC236}">
                    <a16:creationId xmlns:a16="http://schemas.microsoft.com/office/drawing/2014/main" id="{95AF7BD4-8E77-7D9A-9B92-1ABCA1D65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6" name="TextBox 14">
                <a:extLst>
                  <a:ext uri="{FF2B5EF4-FFF2-40B4-BE49-F238E27FC236}">
                    <a16:creationId xmlns:a16="http://schemas.microsoft.com/office/drawing/2014/main" id="{2608BA52-324A-9FCA-3496-A03CF959006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7" name="TextBox 96"/>
          <p:cNvSpPr txBox="1"/>
          <p:nvPr/>
        </p:nvSpPr>
        <p:spPr>
          <a:xfrm>
            <a:off x="7908493" y="1034769"/>
            <a:ext cx="3633537" cy="2169825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ko-KR" altLang="en-US" sz="900" dirty="0"/>
              <a:t>스마트 오더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쿠폰 등록관리 </a:t>
            </a:r>
            <a:r>
              <a:rPr lang="en-US" altLang="ko-KR" sz="900" dirty="0"/>
              <a:t>(coupon management</a:t>
            </a:r>
            <a:r>
              <a:rPr lang="en-US" altLang="ko-KR" sz="900" dirty="0" smtClean="0"/>
              <a:t>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2.Search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- same with </a:t>
            </a:r>
            <a:r>
              <a:rPr lang="ko-KR" altLang="en-US" sz="900" dirty="0"/>
              <a:t>온라인몰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쿠폰 등록관리 </a:t>
            </a:r>
            <a:r>
              <a:rPr lang="en-US" altLang="ko-KR" sz="900" dirty="0"/>
              <a:t>(coupon management) 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 </a:t>
            </a:r>
            <a:r>
              <a:rPr lang="ko-KR" altLang="en-US" sz="900" dirty="0" smtClean="0"/>
              <a:t>매장 이름 </a:t>
            </a:r>
            <a:r>
              <a:rPr lang="en-US" altLang="ko-KR" sz="900" dirty="0" smtClean="0"/>
              <a:t>(mall name) : label is changed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2.Grid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logic</a:t>
            </a:r>
            <a:br>
              <a:rPr lang="en-US" altLang="ko-KR" sz="900" dirty="0" smtClean="0"/>
            </a:br>
            <a:r>
              <a:rPr lang="en-US" altLang="ko-KR" sz="900" dirty="0" smtClean="0"/>
              <a:t>    DB: </a:t>
            </a:r>
            <a:r>
              <a:rPr lang="en-US" altLang="ko-KR" sz="900" dirty="0" err="1"/>
              <a:t>st_coupon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sort: </a:t>
            </a:r>
            <a:r>
              <a:rPr lang="en-US" altLang="ko-KR" sz="900" dirty="0" err="1"/>
              <a:t>use_start_date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DESC</a:t>
            </a:r>
            <a:r>
              <a:rPr lang="en-US" altLang="ko-KR" sz="900" dirty="0"/>
              <a:t>, </a:t>
            </a:r>
            <a:r>
              <a:rPr lang="en-US" altLang="ko-KR" sz="900" dirty="0" err="1" smtClean="0"/>
              <a:t>use_end_date</a:t>
            </a:r>
            <a:r>
              <a:rPr lang="en-US" altLang="ko-KR" sz="900" dirty="0" smtClean="0"/>
              <a:t> DESC</a:t>
            </a:r>
            <a:br>
              <a:rPr lang="en-US" altLang="ko-KR" sz="900" dirty="0" smtClean="0"/>
            </a:br>
            <a:r>
              <a:rPr lang="en-US" altLang="ko-KR" sz="900" dirty="0" smtClean="0"/>
              <a:t>    conditions:</a:t>
            </a:r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  </a:t>
            </a:r>
            <a:r>
              <a:rPr lang="en-US" altLang="ko-KR" sz="900" dirty="0" smtClean="0">
                <a:solidFill>
                  <a:srgbClr val="FF0000"/>
                </a:solidFill>
              </a:rPr>
              <a:t> 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- </a:t>
            </a:r>
            <a:r>
              <a:rPr lang="en-US" altLang="ko-KR" sz="900" b="1" dirty="0" err="1" smtClean="0">
                <a:solidFill>
                  <a:srgbClr val="FF0000"/>
                </a:solidFill>
              </a:rPr>
              <a:t>mall_type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 = ‘store’</a:t>
            </a:r>
          </a:p>
          <a:p>
            <a:r>
              <a:rPr lang="en-US" altLang="ko-KR" sz="900" dirty="0" smtClean="0"/>
              <a:t>      - set by search options</a:t>
            </a:r>
          </a:p>
        </p:txBody>
      </p:sp>
    </p:spTree>
    <p:extLst>
      <p:ext uri="{BB962C8B-B14F-4D97-AF65-F5344CB8AC3E}">
        <p14:creationId xmlns:p14="http://schemas.microsoft.com/office/powerpoint/2010/main" val="3684198461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3110077"/>
              </p:ext>
            </p:extLst>
          </p:nvPr>
        </p:nvGraphicFramePr>
        <p:xfrm>
          <a:off x="7794170" y="725881"/>
          <a:ext cx="4397830" cy="1706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매장이 표시되는 영역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32411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11319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0798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미조회 상태에서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매장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상태에서는 선택 불가능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768358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매장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569991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798644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AD-08-0006(1)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87</a:t>
            </a:fld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22E5B38-5601-B155-8D20-4890A8AEB034}"/>
              </a:ext>
            </a:extLst>
          </p:cNvPr>
          <p:cNvSpPr txBox="1"/>
          <p:nvPr/>
        </p:nvSpPr>
        <p:spPr>
          <a:xfrm>
            <a:off x="336150" y="617555"/>
            <a:ext cx="263565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C515A337-8179-27B5-6599-023DE400FFB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FBA542BA-9AC6-2C59-BB54-615FAAECC6A2}"/>
              </a:ext>
            </a:extLst>
          </p:cNvPr>
          <p:cNvGrpSpPr/>
          <p:nvPr/>
        </p:nvGrpSpPr>
        <p:grpSpPr>
          <a:xfrm rot="5400000">
            <a:off x="281112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C83B22BB-E29B-1EE3-91C8-7A3A0A44839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6A5678BE-1BF7-3BAC-CF6C-228625F8D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85" name="TextBox 84">
            <a:extLst>
              <a:ext uri="{FF2B5EF4-FFF2-40B4-BE49-F238E27FC236}">
                <a16:creationId xmlns:a16="http://schemas.microsoft.com/office/drawing/2014/main" id="{2A85D2D7-D76E-6A66-6FD4-5621603ED41F}"/>
              </a:ext>
            </a:extLst>
          </p:cNvPr>
          <p:cNvSpPr txBox="1"/>
          <p:nvPr/>
        </p:nvSpPr>
        <p:spPr>
          <a:xfrm>
            <a:off x="309786" y="1649064"/>
            <a:ext cx="1023602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쿠폰명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정액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정률 할인</a:t>
            </a:r>
            <a:endParaRPr lang="en-US" altLang="ko-KR" sz="900"/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AFCD070E-75F9-B65D-9637-9BFD8360D704}"/>
              </a:ext>
            </a:extLst>
          </p:cNvPr>
          <p:cNvSpPr txBox="1"/>
          <p:nvPr/>
        </p:nvSpPr>
        <p:spPr>
          <a:xfrm>
            <a:off x="275656" y="161652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7" name="사각형: 둥근 모서리 86">
            <a:extLst>
              <a:ext uri="{FF2B5EF4-FFF2-40B4-BE49-F238E27FC236}">
                <a16:creationId xmlns:a16="http://schemas.microsoft.com/office/drawing/2014/main" id="{01878E10-6EE1-D239-EB36-C37D63F1880A}"/>
              </a:ext>
            </a:extLst>
          </p:cNvPr>
          <p:cNvSpPr/>
          <p:nvPr/>
        </p:nvSpPr>
        <p:spPr>
          <a:xfrm>
            <a:off x="2243611" y="286197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FC06682-7B31-F966-AAF5-5E01135580F6}"/>
              </a:ext>
            </a:extLst>
          </p:cNvPr>
          <p:cNvSpPr txBox="1"/>
          <p:nvPr/>
        </p:nvSpPr>
        <p:spPr>
          <a:xfrm>
            <a:off x="4088251" y="1711064"/>
            <a:ext cx="1023602" cy="272382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사용 가능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</a:t>
            </a:r>
            <a:endParaRPr lang="en-US" altLang="ko-KR" sz="900"/>
          </a:p>
          <a:p>
            <a:r>
              <a:rPr lang="ko-KR" altLang="en-US" sz="900"/>
              <a:t>매장</a:t>
            </a:r>
            <a:r>
              <a:rPr lang="en-US" altLang="ko-KR" sz="900"/>
              <a:t>/</a:t>
            </a:r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링크</a:t>
            </a:r>
            <a:r>
              <a:rPr lang="en-US" altLang="ko-KR" sz="900"/>
              <a:t> URL</a:t>
            </a:r>
          </a:p>
          <a:p>
            <a:r>
              <a:rPr lang="en-US" altLang="ko-KR" sz="900"/>
              <a:t> </a:t>
            </a:r>
          </a:p>
        </p:txBody>
      </p:sp>
      <p:sp>
        <p:nvSpPr>
          <p:cNvPr id="89" name="사각형: 둥근 모서리 88">
            <a:extLst>
              <a:ext uri="{FF2B5EF4-FFF2-40B4-BE49-F238E27FC236}">
                <a16:creationId xmlns:a16="http://schemas.microsoft.com/office/drawing/2014/main" id="{FA5285A2-64F6-10FF-EB1F-264F2F1B1A58}"/>
              </a:ext>
            </a:extLst>
          </p:cNvPr>
          <p:cNvSpPr/>
          <p:nvPr/>
        </p:nvSpPr>
        <p:spPr>
          <a:xfrm>
            <a:off x="5064678" y="3131213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90" name="사각형: 둥근 모서리 89">
            <a:extLst>
              <a:ext uri="{FF2B5EF4-FFF2-40B4-BE49-F238E27FC236}">
                <a16:creationId xmlns:a16="http://schemas.microsoft.com/office/drawing/2014/main" id="{361C1807-DC6E-82F6-8136-31876F7E4A40}"/>
              </a:ext>
            </a:extLst>
          </p:cNvPr>
          <p:cNvSpPr/>
          <p:nvPr/>
        </p:nvSpPr>
        <p:spPr>
          <a:xfrm>
            <a:off x="6862236" y="313121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91" name="직사각형 90">
            <a:extLst>
              <a:ext uri="{FF2B5EF4-FFF2-40B4-BE49-F238E27FC236}">
                <a16:creationId xmlns:a16="http://schemas.microsoft.com/office/drawing/2014/main" id="{B75197DB-18CD-CF2A-E985-E3D7B0870BAD}"/>
              </a:ext>
            </a:extLst>
          </p:cNvPr>
          <p:cNvSpPr/>
          <p:nvPr/>
        </p:nvSpPr>
        <p:spPr>
          <a:xfrm>
            <a:off x="5064678" y="3461816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01A4F5A1-062F-5F65-11BA-91A26260E462}"/>
              </a:ext>
            </a:extLst>
          </p:cNvPr>
          <p:cNvSpPr txBox="1"/>
          <p:nvPr/>
        </p:nvSpPr>
        <p:spPr>
          <a:xfrm>
            <a:off x="5623591" y="3540816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3" name="사각형: 둥근 모서리 92">
            <a:extLst>
              <a:ext uri="{FF2B5EF4-FFF2-40B4-BE49-F238E27FC236}">
                <a16:creationId xmlns:a16="http://schemas.microsoft.com/office/drawing/2014/main" id="{50705437-E298-AD35-32CA-BE5ED60D1238}"/>
              </a:ext>
            </a:extLst>
          </p:cNvPr>
          <p:cNvSpPr/>
          <p:nvPr/>
        </p:nvSpPr>
        <p:spPr>
          <a:xfrm>
            <a:off x="6901213" y="469116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4" name="사각형: 둥근 모서리 93">
            <a:extLst>
              <a:ext uri="{FF2B5EF4-FFF2-40B4-BE49-F238E27FC236}">
                <a16:creationId xmlns:a16="http://schemas.microsoft.com/office/drawing/2014/main" id="{DDFCC338-280E-AFCA-553B-2B66DCC93643}"/>
              </a:ext>
            </a:extLst>
          </p:cNvPr>
          <p:cNvSpPr/>
          <p:nvPr/>
        </p:nvSpPr>
        <p:spPr>
          <a:xfrm>
            <a:off x="6305648" y="469116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95" name="그룹 94">
            <a:extLst>
              <a:ext uri="{FF2B5EF4-FFF2-40B4-BE49-F238E27FC236}">
                <a16:creationId xmlns:a16="http://schemas.microsoft.com/office/drawing/2014/main" id="{85E098EB-4DFD-FB0D-1289-53ADA3F5DA67}"/>
              </a:ext>
            </a:extLst>
          </p:cNvPr>
          <p:cNvGrpSpPr/>
          <p:nvPr/>
        </p:nvGrpSpPr>
        <p:grpSpPr>
          <a:xfrm>
            <a:off x="6582605" y="4460305"/>
            <a:ext cx="244417" cy="258694"/>
            <a:chOff x="1098607" y="3056422"/>
            <a:chExt cx="244417" cy="258694"/>
          </a:xfrm>
        </p:grpSpPr>
        <p:sp>
          <p:nvSpPr>
            <p:cNvPr id="96" name="이등변 삼각형 95">
              <a:extLst>
                <a:ext uri="{FF2B5EF4-FFF2-40B4-BE49-F238E27FC236}">
                  <a16:creationId xmlns:a16="http://schemas.microsoft.com/office/drawing/2014/main" id="{EEA37B29-6ECC-80DA-D0FB-BF3FEC7BD6C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7" name="그룹 96">
              <a:extLst>
                <a:ext uri="{FF2B5EF4-FFF2-40B4-BE49-F238E27FC236}">
                  <a16:creationId xmlns:a16="http://schemas.microsoft.com/office/drawing/2014/main" id="{ACBC8CC7-9E50-EFFA-7319-8B62B118841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8" name="Oval 593">
                <a:extLst>
                  <a:ext uri="{FF2B5EF4-FFF2-40B4-BE49-F238E27FC236}">
                    <a16:creationId xmlns:a16="http://schemas.microsoft.com/office/drawing/2014/main" id="{19F80182-A1B5-9A3E-7567-FF5245EEF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9" name="TextBox 14">
                <a:extLst>
                  <a:ext uri="{FF2B5EF4-FFF2-40B4-BE49-F238E27FC236}">
                    <a16:creationId xmlns:a16="http://schemas.microsoft.com/office/drawing/2014/main" id="{1120E32F-2846-96B0-E993-66FD099868E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D34F8D77-32D0-D482-F03D-7F21EE8A283A}"/>
              </a:ext>
            </a:extLst>
          </p:cNvPr>
          <p:cNvGrpSpPr/>
          <p:nvPr/>
        </p:nvGrpSpPr>
        <p:grpSpPr>
          <a:xfrm>
            <a:off x="7198891" y="4454911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C36738F9-34EE-DB49-6223-456BAFF73D0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459FE991-CA3D-4F1F-59A7-C531FA654D2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60182C02-4E01-F6E3-1876-F68EE6A06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C2DD45C7-56C1-1EAA-38DD-871DA257ABA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5" name="TextBox 104">
            <a:extLst>
              <a:ext uri="{FF2B5EF4-FFF2-40B4-BE49-F238E27FC236}">
                <a16:creationId xmlns:a16="http://schemas.microsoft.com/office/drawing/2014/main" id="{C8D26983-04AC-2AB4-FEC4-7D44850A2E8F}"/>
              </a:ext>
            </a:extLst>
          </p:cNvPr>
          <p:cNvSpPr txBox="1"/>
          <p:nvPr/>
        </p:nvSpPr>
        <p:spPr>
          <a:xfrm>
            <a:off x="4051668" y="165118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81D91448-5A39-735B-26DD-A1214BCFC70A}"/>
              </a:ext>
            </a:extLst>
          </p:cNvPr>
          <p:cNvSpPr/>
          <p:nvPr/>
        </p:nvSpPr>
        <p:spPr>
          <a:xfrm>
            <a:off x="5059209" y="4030585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B8DCD009-AB91-7E33-CD3D-76CA9B5DD78A}"/>
              </a:ext>
            </a:extLst>
          </p:cNvPr>
          <p:cNvSpPr/>
          <p:nvPr/>
        </p:nvSpPr>
        <p:spPr>
          <a:xfrm>
            <a:off x="1320651" y="164810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A380F63B-CEC2-43F3-16EB-1DC449EF3D4D}"/>
              </a:ext>
            </a:extLst>
          </p:cNvPr>
          <p:cNvSpPr/>
          <p:nvPr/>
        </p:nvSpPr>
        <p:spPr>
          <a:xfrm>
            <a:off x="2406573" y="164831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A484E4DF-9074-AED2-8F5A-6E87FC3445C5}"/>
              </a:ext>
            </a:extLst>
          </p:cNvPr>
          <p:cNvSpPr/>
          <p:nvPr/>
        </p:nvSpPr>
        <p:spPr>
          <a:xfrm>
            <a:off x="2243611" y="314154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5EDC55DC-D013-62F1-B5E9-B56A0405F6A5}"/>
              </a:ext>
            </a:extLst>
          </p:cNvPr>
          <p:cNvSpPr/>
          <p:nvPr/>
        </p:nvSpPr>
        <p:spPr>
          <a:xfrm>
            <a:off x="1320363" y="3492157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F01D8A4F-04FB-D0CA-75AE-7383218F98A1}"/>
              </a:ext>
            </a:extLst>
          </p:cNvPr>
          <p:cNvSpPr/>
          <p:nvPr/>
        </p:nvSpPr>
        <p:spPr>
          <a:xfrm>
            <a:off x="1320602" y="3919978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B75DA771-E209-E767-E36A-BD4616D6658C}"/>
              </a:ext>
            </a:extLst>
          </p:cNvPr>
          <p:cNvSpPr/>
          <p:nvPr/>
        </p:nvSpPr>
        <p:spPr>
          <a:xfrm>
            <a:off x="1320363" y="430629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13" name="그림 112" descr="렌치, 도구이(가) 표시된 사진&#10;&#10;자동 생성된 설명">
            <a:extLst>
              <a:ext uri="{FF2B5EF4-FFF2-40B4-BE49-F238E27FC236}">
                <a16:creationId xmlns:a16="http://schemas.microsoft.com/office/drawing/2014/main" id="{FCB69451-5BFA-D64D-0C4A-01C9F86515D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3301" y="4338215"/>
            <a:ext cx="195806" cy="193744"/>
          </a:xfrm>
          <a:prstGeom prst="rect">
            <a:avLst/>
          </a:prstGeom>
        </p:spPr>
      </p:pic>
      <p:sp>
        <p:nvSpPr>
          <p:cNvPr id="114" name="사각형: 둥근 모서리 113">
            <a:extLst>
              <a:ext uri="{FF2B5EF4-FFF2-40B4-BE49-F238E27FC236}">
                <a16:creationId xmlns:a16="http://schemas.microsoft.com/office/drawing/2014/main" id="{03BAF7FE-E5C5-4008-7FCD-2E33A39408A5}"/>
              </a:ext>
            </a:extLst>
          </p:cNvPr>
          <p:cNvSpPr/>
          <p:nvPr/>
        </p:nvSpPr>
        <p:spPr>
          <a:xfrm>
            <a:off x="2546545" y="430198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15" name="그림 114" descr="렌치, 도구이(가) 표시된 사진&#10;&#10;자동 생성된 설명">
            <a:extLst>
              <a:ext uri="{FF2B5EF4-FFF2-40B4-BE49-F238E27FC236}">
                <a16:creationId xmlns:a16="http://schemas.microsoft.com/office/drawing/2014/main" id="{C93045CF-5E70-256C-8321-67339AD4D49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9483" y="4325522"/>
            <a:ext cx="195806" cy="193744"/>
          </a:xfrm>
          <a:prstGeom prst="rect">
            <a:avLst/>
          </a:prstGeom>
        </p:spPr>
      </p:pic>
      <p:sp>
        <p:nvSpPr>
          <p:cNvPr id="116" name="TextBox 115">
            <a:extLst>
              <a:ext uri="{FF2B5EF4-FFF2-40B4-BE49-F238E27FC236}">
                <a16:creationId xmlns:a16="http://schemas.microsoft.com/office/drawing/2014/main" id="{5B96D84A-5CD7-D00E-6633-692DDBBA2605}"/>
              </a:ext>
            </a:extLst>
          </p:cNvPr>
          <p:cNvSpPr txBox="1"/>
          <p:nvPr/>
        </p:nvSpPr>
        <p:spPr>
          <a:xfrm>
            <a:off x="2315277" y="4303538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E5948609-E784-4DCB-FC0D-B22B962FF080}"/>
              </a:ext>
            </a:extLst>
          </p:cNvPr>
          <p:cNvSpPr/>
          <p:nvPr/>
        </p:nvSpPr>
        <p:spPr>
          <a:xfrm>
            <a:off x="1320651" y="479272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D40EA918-CF1C-1336-E100-B1D8998F3BBA}"/>
              </a:ext>
            </a:extLst>
          </p:cNvPr>
          <p:cNvSpPr txBox="1"/>
          <p:nvPr/>
        </p:nvSpPr>
        <p:spPr>
          <a:xfrm>
            <a:off x="254390" y="385367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F621D42A-31A6-081F-B223-7D1E02009F85}"/>
              </a:ext>
            </a:extLst>
          </p:cNvPr>
          <p:cNvSpPr txBox="1"/>
          <p:nvPr/>
        </p:nvSpPr>
        <p:spPr>
          <a:xfrm>
            <a:off x="260790" y="429274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0" name="사각형: 둥근 모서리 119">
            <a:extLst>
              <a:ext uri="{FF2B5EF4-FFF2-40B4-BE49-F238E27FC236}">
                <a16:creationId xmlns:a16="http://schemas.microsoft.com/office/drawing/2014/main" id="{F084E257-B5C1-0A22-DB5D-BF403F71409F}"/>
              </a:ext>
            </a:extLst>
          </p:cNvPr>
          <p:cNvSpPr/>
          <p:nvPr/>
        </p:nvSpPr>
        <p:spPr>
          <a:xfrm>
            <a:off x="5067151" y="170220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21" name="그림 120" descr="렌치, 도구이(가) 표시된 사진&#10;&#10;자동 생성된 설명">
            <a:extLst>
              <a:ext uri="{FF2B5EF4-FFF2-40B4-BE49-F238E27FC236}">
                <a16:creationId xmlns:a16="http://schemas.microsoft.com/office/drawing/2014/main" id="{DB4719C9-4A7D-FD56-5522-DA3E12ACBC85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0089" y="1725738"/>
            <a:ext cx="195806" cy="193744"/>
          </a:xfrm>
          <a:prstGeom prst="rect">
            <a:avLst/>
          </a:prstGeom>
        </p:spPr>
      </p:pic>
      <p:sp>
        <p:nvSpPr>
          <p:cNvPr id="122" name="사각형: 둥근 모서리 121">
            <a:extLst>
              <a:ext uri="{FF2B5EF4-FFF2-40B4-BE49-F238E27FC236}">
                <a16:creationId xmlns:a16="http://schemas.microsoft.com/office/drawing/2014/main" id="{B4AAD008-1DED-8C42-B001-71EFB443DFBD}"/>
              </a:ext>
            </a:extLst>
          </p:cNvPr>
          <p:cNvSpPr/>
          <p:nvPr/>
        </p:nvSpPr>
        <p:spPr>
          <a:xfrm>
            <a:off x="6293333" y="169790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23" name="그림 122" descr="렌치, 도구이(가) 표시된 사진&#10;&#10;자동 생성된 설명">
            <a:extLst>
              <a:ext uri="{FF2B5EF4-FFF2-40B4-BE49-F238E27FC236}">
                <a16:creationId xmlns:a16="http://schemas.microsoft.com/office/drawing/2014/main" id="{8FB7166B-1997-7376-A209-31671927753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6271" y="1729823"/>
            <a:ext cx="195806" cy="193744"/>
          </a:xfrm>
          <a:prstGeom prst="rect">
            <a:avLst/>
          </a:prstGeom>
        </p:spPr>
      </p:pic>
      <p:sp>
        <p:nvSpPr>
          <p:cNvPr id="124" name="TextBox 123">
            <a:extLst>
              <a:ext uri="{FF2B5EF4-FFF2-40B4-BE49-F238E27FC236}">
                <a16:creationId xmlns:a16="http://schemas.microsoft.com/office/drawing/2014/main" id="{FF5E0186-655D-7D29-2788-B9B631878A76}"/>
              </a:ext>
            </a:extLst>
          </p:cNvPr>
          <p:cNvSpPr txBox="1"/>
          <p:nvPr/>
        </p:nvSpPr>
        <p:spPr>
          <a:xfrm>
            <a:off x="6062065" y="1699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25" name="사각형: 둥근 모서리 124">
            <a:extLst>
              <a:ext uri="{FF2B5EF4-FFF2-40B4-BE49-F238E27FC236}">
                <a16:creationId xmlns:a16="http://schemas.microsoft.com/office/drawing/2014/main" id="{89ACC217-0FFD-B724-DCFE-E33A9F3C9441}"/>
              </a:ext>
            </a:extLst>
          </p:cNvPr>
          <p:cNvSpPr/>
          <p:nvPr/>
        </p:nvSpPr>
        <p:spPr>
          <a:xfrm>
            <a:off x="5063403" y="217788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매장 선택</a:t>
            </a:r>
          </a:p>
        </p:txBody>
      </p:sp>
      <p:sp>
        <p:nvSpPr>
          <p:cNvPr id="126" name="사각형: 둥근 모서리 125">
            <a:extLst>
              <a:ext uri="{FF2B5EF4-FFF2-40B4-BE49-F238E27FC236}">
                <a16:creationId xmlns:a16="http://schemas.microsoft.com/office/drawing/2014/main" id="{B138D3C2-8486-30B5-7F1D-D8AF4A74177D}"/>
              </a:ext>
            </a:extLst>
          </p:cNvPr>
          <p:cNvSpPr/>
          <p:nvPr/>
        </p:nvSpPr>
        <p:spPr>
          <a:xfrm>
            <a:off x="6149325" y="217809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선택</a:t>
            </a:r>
          </a:p>
        </p:txBody>
      </p:sp>
      <p:pic>
        <p:nvPicPr>
          <p:cNvPr id="127" name="그래픽 126" descr="돋보기 단색으로 채워진">
            <a:extLst>
              <a:ext uri="{FF2B5EF4-FFF2-40B4-BE49-F238E27FC236}">
                <a16:creationId xmlns:a16="http://schemas.microsoft.com/office/drawing/2014/main" id="{762F3B23-A731-E0E2-06E1-25340D4C5E3C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864515" y="2216962"/>
            <a:ext cx="145373" cy="147683"/>
          </a:xfrm>
          <a:prstGeom prst="rect">
            <a:avLst/>
          </a:prstGeom>
        </p:spPr>
      </p:pic>
      <p:pic>
        <p:nvPicPr>
          <p:cNvPr id="128" name="그래픽 127" descr="돋보기 단색으로 채워진">
            <a:extLst>
              <a:ext uri="{FF2B5EF4-FFF2-40B4-BE49-F238E27FC236}">
                <a16:creationId xmlns:a16="http://schemas.microsoft.com/office/drawing/2014/main" id="{4630DA86-D9D0-3131-2DBD-4574A7B8CEF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6948676" y="2218972"/>
            <a:ext cx="145373" cy="147683"/>
          </a:xfrm>
          <a:prstGeom prst="rect">
            <a:avLst/>
          </a:prstGeom>
        </p:spPr>
      </p:pic>
      <p:sp>
        <p:nvSpPr>
          <p:cNvPr id="129" name="직사각형 128">
            <a:extLst>
              <a:ext uri="{FF2B5EF4-FFF2-40B4-BE49-F238E27FC236}">
                <a16:creationId xmlns:a16="http://schemas.microsoft.com/office/drawing/2014/main" id="{6447736A-FC6C-0621-F04C-6876A63807BE}"/>
              </a:ext>
            </a:extLst>
          </p:cNvPr>
          <p:cNvSpPr/>
          <p:nvPr/>
        </p:nvSpPr>
        <p:spPr>
          <a:xfrm>
            <a:off x="5062255" y="2529961"/>
            <a:ext cx="2231203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76BE5089-E1B0-F1A6-0198-5F3B8D7FC125}"/>
              </a:ext>
            </a:extLst>
          </p:cNvPr>
          <p:cNvSpPr txBox="1"/>
          <p:nvPr/>
        </p:nvSpPr>
        <p:spPr>
          <a:xfrm>
            <a:off x="5073618" y="2580386"/>
            <a:ext cx="21509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맥도날드 서울역점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StoryWay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서울역점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카카오프렌즈 서울역점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E11A1E2E-2D2C-B567-A076-0B39AAEA743A}"/>
              </a:ext>
            </a:extLst>
          </p:cNvPr>
          <p:cNvSpPr txBox="1"/>
          <p:nvPr/>
        </p:nvSpPr>
        <p:spPr>
          <a:xfrm>
            <a:off x="4045960" y="221696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4A6CDCAD-13F5-65F7-021B-7DCAD641D3FE}"/>
              </a:ext>
            </a:extLst>
          </p:cNvPr>
          <p:cNvSpPr txBox="1"/>
          <p:nvPr/>
        </p:nvSpPr>
        <p:spPr>
          <a:xfrm>
            <a:off x="4053329" y="303106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AC77DDDE-7805-2200-7EEC-623D7A4B14E5}"/>
              </a:ext>
            </a:extLst>
          </p:cNvPr>
          <p:cNvSpPr txBox="1"/>
          <p:nvPr/>
        </p:nvSpPr>
        <p:spPr>
          <a:xfrm>
            <a:off x="4053329" y="397792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81937EF4-38D0-3971-BD2C-9223F1FC40EC}"/>
              </a:ext>
            </a:extLst>
          </p:cNvPr>
          <p:cNvSpPr txBox="1"/>
          <p:nvPr/>
        </p:nvSpPr>
        <p:spPr>
          <a:xfrm>
            <a:off x="262246" y="470345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97AB1493-69DB-6BA1-A89A-1543928932F7}"/>
              </a:ext>
            </a:extLst>
          </p:cNvPr>
          <p:cNvSpPr txBox="1"/>
          <p:nvPr/>
        </p:nvSpPr>
        <p:spPr>
          <a:xfrm>
            <a:off x="263958" y="346870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3B293008-E112-B1B6-07BF-60DA20CA4699}"/>
              </a:ext>
            </a:extLst>
          </p:cNvPr>
          <p:cNvSpPr/>
          <p:nvPr/>
        </p:nvSpPr>
        <p:spPr>
          <a:xfrm>
            <a:off x="2243911" y="247339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75F7B450-E5A2-017F-2B8B-943775F3898D}"/>
              </a:ext>
            </a:extLst>
          </p:cNvPr>
          <p:cNvSpPr txBox="1"/>
          <p:nvPr/>
        </p:nvSpPr>
        <p:spPr>
          <a:xfrm>
            <a:off x="309128" y="3513443"/>
            <a:ext cx="1097586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쿠폰 설명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 조건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다운로드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다운로드 </a:t>
            </a:r>
            <a:endParaRPr lang="en-US" altLang="ko-KR" sz="900"/>
          </a:p>
          <a:p>
            <a:r>
              <a:rPr lang="ko-KR" altLang="en-US" sz="900"/>
              <a:t>제한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중복 적용 </a:t>
            </a:r>
            <a:endParaRPr lang="en-US" altLang="ko-KR" sz="900"/>
          </a:p>
        </p:txBody>
      </p:sp>
      <p:sp>
        <p:nvSpPr>
          <p:cNvPr id="138" name="Box">
            <a:extLst>
              <a:ext uri="{FF2B5EF4-FFF2-40B4-BE49-F238E27FC236}">
                <a16:creationId xmlns:a16="http://schemas.microsoft.com/office/drawing/2014/main" id="{60E579FF-C622-F6AE-F223-910F38B0A13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2174" y="209997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421DB8A5-1DA8-788F-BB71-4C94D26A395E}"/>
              </a:ext>
            </a:extLst>
          </p:cNvPr>
          <p:cNvSpPr txBox="1"/>
          <p:nvPr/>
        </p:nvSpPr>
        <p:spPr>
          <a:xfrm>
            <a:off x="1419474" y="2053610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정액 할인</a:t>
            </a:r>
          </a:p>
        </p:txBody>
      </p:sp>
      <p:pic>
        <p:nvPicPr>
          <p:cNvPr id="140" name="그래픽 139" descr="확인 표시 단색으로 채워진">
            <a:extLst>
              <a:ext uri="{FF2B5EF4-FFF2-40B4-BE49-F238E27FC236}">
                <a16:creationId xmlns:a16="http://schemas.microsoft.com/office/drawing/2014/main" id="{6018B9FD-ED5A-A9EB-7ADC-6BE6DFE0CB48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345101" y="2096018"/>
            <a:ext cx="82916" cy="126261"/>
          </a:xfrm>
          <a:prstGeom prst="rect">
            <a:avLst/>
          </a:prstGeom>
        </p:spPr>
      </p:pic>
      <p:sp>
        <p:nvSpPr>
          <p:cNvPr id="141" name="Box">
            <a:extLst>
              <a:ext uri="{FF2B5EF4-FFF2-40B4-BE49-F238E27FC236}">
                <a16:creationId xmlns:a16="http://schemas.microsoft.com/office/drawing/2014/main" id="{C6DB5C3C-93D7-D6A3-EE1C-861785D4012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03127" y="209997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D3726F02-214C-541E-93A9-0A92D6AC823B}"/>
              </a:ext>
            </a:extLst>
          </p:cNvPr>
          <p:cNvSpPr txBox="1"/>
          <p:nvPr/>
        </p:nvSpPr>
        <p:spPr>
          <a:xfrm>
            <a:off x="2200427" y="2053610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정률 할인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31F46E5C-9E66-4528-9F4F-E219F428528B}"/>
              </a:ext>
            </a:extLst>
          </p:cNvPr>
          <p:cNvSpPr txBox="1"/>
          <p:nvPr/>
        </p:nvSpPr>
        <p:spPr>
          <a:xfrm>
            <a:off x="269839" y="202150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8C014751-230A-F9CB-23B8-E5D39A35DB19}"/>
              </a:ext>
            </a:extLst>
          </p:cNvPr>
          <p:cNvSpPr txBox="1"/>
          <p:nvPr/>
        </p:nvSpPr>
        <p:spPr>
          <a:xfrm>
            <a:off x="1226333" y="2473770"/>
            <a:ext cx="98213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제한</a:t>
            </a:r>
            <a:r>
              <a:rPr lang="en-US" altLang="ko-KR" sz="900"/>
              <a:t>(</a:t>
            </a:r>
            <a:r>
              <a:rPr lang="ko-KR" altLang="en-US" sz="900"/>
              <a:t>최대</a:t>
            </a:r>
            <a:r>
              <a:rPr lang="en-US" altLang="ko-KR" sz="900"/>
              <a:t>)</a:t>
            </a:r>
          </a:p>
        </p:txBody>
      </p:sp>
      <p:sp>
        <p:nvSpPr>
          <p:cNvPr id="145" name="직사각형 144">
            <a:extLst>
              <a:ext uri="{FF2B5EF4-FFF2-40B4-BE49-F238E27FC236}">
                <a16:creationId xmlns:a16="http://schemas.microsoft.com/office/drawing/2014/main" id="{8C1E965E-7BEF-215D-DB2E-5D53E73A4607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46" name="직선 연결선 145">
            <a:extLst>
              <a:ext uri="{FF2B5EF4-FFF2-40B4-BE49-F238E27FC236}">
                <a16:creationId xmlns:a16="http://schemas.microsoft.com/office/drawing/2014/main" id="{84F7BF70-F881-6D96-9C87-5551308E0899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66566186-D260-47BA-EAC9-E85A67047865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4A1E7F59-F8C1-63DD-2447-F362B1EE13CD}"/>
              </a:ext>
            </a:extLst>
          </p:cNvPr>
          <p:cNvGrpSpPr/>
          <p:nvPr/>
        </p:nvGrpSpPr>
        <p:grpSpPr>
          <a:xfrm rot="5400000">
            <a:off x="7235066" y="263564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1ACCD55F-AF11-1AFD-F245-DE68EFD54A0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0" name="Oval 593">
              <a:extLst>
                <a:ext uri="{FF2B5EF4-FFF2-40B4-BE49-F238E27FC236}">
                  <a16:creationId xmlns:a16="http://schemas.microsoft.com/office/drawing/2014/main" id="{EB9E704B-D8BE-0CFB-D497-42A847D97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51" name="Box">
            <a:extLst>
              <a:ext uri="{FF2B5EF4-FFF2-40B4-BE49-F238E27FC236}">
                <a16:creationId xmlns:a16="http://schemas.microsoft.com/office/drawing/2014/main" id="{07E4BDAD-0444-66AD-F6B8-82E6B25275B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30212" y="5339516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78645D87-099D-1D1F-BC01-D6E9361FC085}"/>
              </a:ext>
            </a:extLst>
          </p:cNvPr>
          <p:cNvSpPr txBox="1"/>
          <p:nvPr/>
        </p:nvSpPr>
        <p:spPr>
          <a:xfrm>
            <a:off x="1427512" y="5293156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가능</a:t>
            </a:r>
          </a:p>
        </p:txBody>
      </p:sp>
      <p:pic>
        <p:nvPicPr>
          <p:cNvPr id="153" name="그래픽 152" descr="확인 표시 단색으로 채워진">
            <a:extLst>
              <a:ext uri="{FF2B5EF4-FFF2-40B4-BE49-F238E27FC236}">
                <a16:creationId xmlns:a16="http://schemas.microsoft.com/office/drawing/2014/main" id="{A4C42749-4871-0B2C-E0E7-CBDA975FC5E3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353139" y="5335564"/>
            <a:ext cx="82916" cy="126261"/>
          </a:xfrm>
          <a:prstGeom prst="rect">
            <a:avLst/>
          </a:prstGeom>
        </p:spPr>
      </p:pic>
      <p:sp>
        <p:nvSpPr>
          <p:cNvPr id="154" name="Box">
            <a:extLst>
              <a:ext uri="{FF2B5EF4-FFF2-40B4-BE49-F238E27FC236}">
                <a16:creationId xmlns:a16="http://schemas.microsoft.com/office/drawing/2014/main" id="{57C4CA7E-B568-F785-84EE-F59139A9FA4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11165" y="533951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8E3D20CD-CE1A-305A-01C1-A6968F074C6D}"/>
              </a:ext>
            </a:extLst>
          </p:cNvPr>
          <p:cNvSpPr txBox="1"/>
          <p:nvPr/>
        </p:nvSpPr>
        <p:spPr>
          <a:xfrm>
            <a:off x="2227515" y="5283631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불가능</a:t>
            </a:r>
          </a:p>
        </p:txBody>
      </p:sp>
      <p:sp>
        <p:nvSpPr>
          <p:cNvPr id="156" name="직사각형 155">
            <a:extLst>
              <a:ext uri="{FF2B5EF4-FFF2-40B4-BE49-F238E27FC236}">
                <a16:creationId xmlns:a16="http://schemas.microsoft.com/office/drawing/2014/main" id="{FCF00002-F863-D981-CE99-171112B0DB13}"/>
              </a:ext>
            </a:extLst>
          </p:cNvPr>
          <p:cNvSpPr/>
          <p:nvPr/>
        </p:nvSpPr>
        <p:spPr>
          <a:xfrm>
            <a:off x="3358603" y="4792654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D7B33682-1195-697D-AC4C-9DBA163B493E}"/>
              </a:ext>
            </a:extLst>
          </p:cNvPr>
          <p:cNvSpPr txBox="1"/>
          <p:nvPr/>
        </p:nvSpPr>
        <p:spPr>
          <a:xfrm>
            <a:off x="3468726" y="489900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 dirty="0"/>
              <a:t>매장 검색</a:t>
            </a:r>
          </a:p>
        </p:txBody>
      </p:sp>
      <p:sp>
        <p:nvSpPr>
          <p:cNvPr id="158" name="곱하기 기호 157">
            <a:extLst>
              <a:ext uri="{FF2B5EF4-FFF2-40B4-BE49-F238E27FC236}">
                <a16:creationId xmlns:a16="http://schemas.microsoft.com/office/drawing/2014/main" id="{48269C0A-3EFB-74E0-F4B2-C3C5801E0FB5}"/>
              </a:ext>
            </a:extLst>
          </p:cNvPr>
          <p:cNvSpPr/>
          <p:nvPr/>
        </p:nvSpPr>
        <p:spPr>
          <a:xfrm>
            <a:off x="5915776" y="4874909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B6C23357-E27E-ABA9-1FFC-9A39B87E2183}"/>
              </a:ext>
            </a:extLst>
          </p:cNvPr>
          <p:cNvSpPr txBox="1"/>
          <p:nvPr/>
        </p:nvSpPr>
        <p:spPr>
          <a:xfrm>
            <a:off x="3435239" y="5524439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9C387669-1019-72F2-9F3F-DA710681F149}"/>
              </a:ext>
            </a:extLst>
          </p:cNvPr>
          <p:cNvSpPr/>
          <p:nvPr/>
        </p:nvSpPr>
        <p:spPr>
          <a:xfrm>
            <a:off x="5522347" y="5880833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61" name="직선 연결선 160">
            <a:extLst>
              <a:ext uri="{FF2B5EF4-FFF2-40B4-BE49-F238E27FC236}">
                <a16:creationId xmlns:a16="http://schemas.microsoft.com/office/drawing/2014/main" id="{CED9A15B-2158-B05D-F5F0-73E1447DFB4B}"/>
              </a:ext>
            </a:extLst>
          </p:cNvPr>
          <p:cNvCxnSpPr>
            <a:cxnSpLocks/>
          </p:cNvCxnSpPr>
          <p:nvPr/>
        </p:nvCxnSpPr>
        <p:spPr>
          <a:xfrm>
            <a:off x="3493039" y="6186921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62" name="TextBox 161">
            <a:extLst>
              <a:ext uri="{FF2B5EF4-FFF2-40B4-BE49-F238E27FC236}">
                <a16:creationId xmlns:a16="http://schemas.microsoft.com/office/drawing/2014/main" id="{AF23F50C-C36F-B9B0-35DE-0ECF9152A534}"/>
              </a:ext>
            </a:extLst>
          </p:cNvPr>
          <p:cNvSpPr txBox="1"/>
          <p:nvPr/>
        </p:nvSpPr>
        <p:spPr>
          <a:xfrm>
            <a:off x="3468362" y="6191816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r>
              <a:rPr lang="en-US" altLang="ko-KR" sz="900"/>
              <a:t>                 </a:t>
            </a:r>
            <a:r>
              <a:rPr lang="ko-KR" altLang="en-US" sz="900"/>
              <a:t>매장 코드</a:t>
            </a:r>
            <a:endParaRPr lang="en-US" altLang="ko-KR" sz="900"/>
          </a:p>
        </p:txBody>
      </p:sp>
      <p:cxnSp>
        <p:nvCxnSpPr>
          <p:cNvPr id="163" name="직선 연결선 162">
            <a:extLst>
              <a:ext uri="{FF2B5EF4-FFF2-40B4-BE49-F238E27FC236}">
                <a16:creationId xmlns:a16="http://schemas.microsoft.com/office/drawing/2014/main" id="{1232CE96-7FDA-C353-DA2A-A05DB3D14CD5}"/>
              </a:ext>
            </a:extLst>
          </p:cNvPr>
          <p:cNvCxnSpPr>
            <a:cxnSpLocks/>
          </p:cNvCxnSpPr>
          <p:nvPr/>
        </p:nvCxnSpPr>
        <p:spPr>
          <a:xfrm>
            <a:off x="3493039" y="6492837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64" name="TextBox 163">
            <a:extLst>
              <a:ext uri="{FF2B5EF4-FFF2-40B4-BE49-F238E27FC236}">
                <a16:creationId xmlns:a16="http://schemas.microsoft.com/office/drawing/2014/main" id="{E6BA206C-0ECC-D4B5-BD59-B8773AB9A2EE}"/>
              </a:ext>
            </a:extLst>
          </p:cNvPr>
          <p:cNvSpPr txBox="1"/>
          <p:nvPr/>
        </p:nvSpPr>
        <p:spPr>
          <a:xfrm>
            <a:off x="3459125" y="6524522"/>
            <a:ext cx="256936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1"/>
            <a:r>
              <a:rPr lang="ko-KR" altLang="en-US" sz="900"/>
              <a:t>맥도날드 서울역점      </a:t>
            </a:r>
            <a:r>
              <a:rPr lang="en-US" altLang="ko-KR" sz="900" b="0">
                <a:solidFill>
                  <a:schemeClr val="tx1"/>
                </a:solidFill>
              </a:rPr>
              <a:t>SS_MD01</a:t>
            </a:r>
            <a:endParaRPr lang="ko-KR" altLang="en-US" sz="900" b="0">
              <a:solidFill>
                <a:schemeClr val="tx1"/>
              </a:solidFill>
            </a:endParaRPr>
          </a:p>
        </p:txBody>
      </p: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AFAEF5FA-B3B6-20AB-F716-A97612A65F1A}"/>
              </a:ext>
            </a:extLst>
          </p:cNvPr>
          <p:cNvSpPr/>
          <p:nvPr/>
        </p:nvSpPr>
        <p:spPr>
          <a:xfrm>
            <a:off x="4103503" y="5568953"/>
            <a:ext cx="72367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cxnSp>
        <p:nvCxnSpPr>
          <p:cNvPr id="166" name="직선 연결선 165">
            <a:extLst>
              <a:ext uri="{FF2B5EF4-FFF2-40B4-BE49-F238E27FC236}">
                <a16:creationId xmlns:a16="http://schemas.microsoft.com/office/drawing/2014/main" id="{3541C6CF-7F5D-BF41-393D-E69B8774B2C2}"/>
              </a:ext>
            </a:extLst>
          </p:cNvPr>
          <p:cNvCxnSpPr>
            <a:cxnSpLocks/>
          </p:cNvCxnSpPr>
          <p:nvPr/>
        </p:nvCxnSpPr>
        <p:spPr>
          <a:xfrm>
            <a:off x="3493039" y="6807982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67" name="사각형: 둥근 모서리 166">
            <a:extLst>
              <a:ext uri="{FF2B5EF4-FFF2-40B4-BE49-F238E27FC236}">
                <a16:creationId xmlns:a16="http://schemas.microsoft.com/office/drawing/2014/main" id="{8F968680-9E8A-8730-437A-0781CE8EF26B}"/>
              </a:ext>
            </a:extLst>
          </p:cNvPr>
          <p:cNvSpPr/>
          <p:nvPr/>
        </p:nvSpPr>
        <p:spPr>
          <a:xfrm>
            <a:off x="5563615" y="707414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선택</a:t>
            </a: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A0E8CA4C-4257-1DA1-F534-FB975424537F}"/>
              </a:ext>
            </a:extLst>
          </p:cNvPr>
          <p:cNvSpPr/>
          <p:nvPr/>
        </p:nvSpPr>
        <p:spPr>
          <a:xfrm>
            <a:off x="4827174" y="7074145"/>
            <a:ext cx="67427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전체선택</a:t>
            </a:r>
          </a:p>
        </p:txBody>
      </p:sp>
      <p:grpSp>
        <p:nvGrpSpPr>
          <p:cNvPr id="169" name="그룹 168">
            <a:extLst>
              <a:ext uri="{FF2B5EF4-FFF2-40B4-BE49-F238E27FC236}">
                <a16:creationId xmlns:a16="http://schemas.microsoft.com/office/drawing/2014/main" id="{60BA54DA-BA9C-3CFD-116F-6EEAC940730A}"/>
              </a:ext>
            </a:extLst>
          </p:cNvPr>
          <p:cNvGrpSpPr/>
          <p:nvPr/>
        </p:nvGrpSpPr>
        <p:grpSpPr>
          <a:xfrm>
            <a:off x="4779011" y="6854631"/>
            <a:ext cx="244417" cy="258694"/>
            <a:chOff x="1098607" y="3056422"/>
            <a:chExt cx="244417" cy="258694"/>
          </a:xfrm>
        </p:grpSpPr>
        <p:sp>
          <p:nvSpPr>
            <p:cNvPr id="170" name="이등변 삼각형 169">
              <a:extLst>
                <a:ext uri="{FF2B5EF4-FFF2-40B4-BE49-F238E27FC236}">
                  <a16:creationId xmlns:a16="http://schemas.microsoft.com/office/drawing/2014/main" id="{587122E1-D650-F639-9EF7-172D8C08F74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1" name="그룹 170">
              <a:extLst>
                <a:ext uri="{FF2B5EF4-FFF2-40B4-BE49-F238E27FC236}">
                  <a16:creationId xmlns:a16="http://schemas.microsoft.com/office/drawing/2014/main" id="{5AAB8C0E-789C-2095-4F66-23F8602C3BC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2" name="Oval 593">
                <a:extLst>
                  <a:ext uri="{FF2B5EF4-FFF2-40B4-BE49-F238E27FC236}">
                    <a16:creationId xmlns:a16="http://schemas.microsoft.com/office/drawing/2014/main" id="{1B8B314C-40B1-F387-B22F-98317546A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3" name="TextBox 14">
                <a:extLst>
                  <a:ext uri="{FF2B5EF4-FFF2-40B4-BE49-F238E27FC236}">
                    <a16:creationId xmlns:a16="http://schemas.microsoft.com/office/drawing/2014/main" id="{8355C4CA-ADAC-68B5-5E02-1AC6E163A5E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74" name="그룹 173">
            <a:extLst>
              <a:ext uri="{FF2B5EF4-FFF2-40B4-BE49-F238E27FC236}">
                <a16:creationId xmlns:a16="http://schemas.microsoft.com/office/drawing/2014/main" id="{FD950579-860B-6C9A-A3CE-8CEE12C676EE}"/>
              </a:ext>
            </a:extLst>
          </p:cNvPr>
          <p:cNvGrpSpPr/>
          <p:nvPr/>
        </p:nvGrpSpPr>
        <p:grpSpPr>
          <a:xfrm>
            <a:off x="5526821" y="6854631"/>
            <a:ext cx="244417" cy="258694"/>
            <a:chOff x="1098607" y="3056422"/>
            <a:chExt cx="244417" cy="258694"/>
          </a:xfrm>
        </p:grpSpPr>
        <p:sp>
          <p:nvSpPr>
            <p:cNvPr id="175" name="이등변 삼각형 174">
              <a:extLst>
                <a:ext uri="{FF2B5EF4-FFF2-40B4-BE49-F238E27FC236}">
                  <a16:creationId xmlns:a16="http://schemas.microsoft.com/office/drawing/2014/main" id="{723EC9AB-C42C-DEBC-ED12-1EE43C39201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6" name="그룹 175">
              <a:extLst>
                <a:ext uri="{FF2B5EF4-FFF2-40B4-BE49-F238E27FC236}">
                  <a16:creationId xmlns:a16="http://schemas.microsoft.com/office/drawing/2014/main" id="{95AEDB32-3B73-5103-978C-78CACE3D2BC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7" name="Oval 593">
                <a:extLst>
                  <a:ext uri="{FF2B5EF4-FFF2-40B4-BE49-F238E27FC236}">
                    <a16:creationId xmlns:a16="http://schemas.microsoft.com/office/drawing/2014/main" id="{2DDB535A-08FC-B88A-8429-2EB2000D7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8" name="TextBox 14">
                <a:extLst>
                  <a:ext uri="{FF2B5EF4-FFF2-40B4-BE49-F238E27FC236}">
                    <a16:creationId xmlns:a16="http://schemas.microsoft.com/office/drawing/2014/main" id="{95363D93-50A9-5658-2E26-DAE7EFD628E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79" name="그래픽 178" descr="돋보기 단색으로 채워진">
            <a:extLst>
              <a:ext uri="{FF2B5EF4-FFF2-40B4-BE49-F238E27FC236}">
                <a16:creationId xmlns:a16="http://schemas.microsoft.com/office/drawing/2014/main" id="{89B8FB02-ACBB-0B9A-406C-CFBB8EADEB0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56499" y="5616252"/>
            <a:ext cx="145373" cy="147683"/>
          </a:xfrm>
          <a:prstGeom prst="rect">
            <a:avLst/>
          </a:prstGeom>
        </p:spPr>
      </p:pic>
      <p:sp>
        <p:nvSpPr>
          <p:cNvPr id="180" name="사각형: 둥근 모서리 179">
            <a:extLst>
              <a:ext uri="{FF2B5EF4-FFF2-40B4-BE49-F238E27FC236}">
                <a16:creationId xmlns:a16="http://schemas.microsoft.com/office/drawing/2014/main" id="{1BAFC875-941F-1153-5DB4-C140984CFA4B}"/>
              </a:ext>
            </a:extLst>
          </p:cNvPr>
          <p:cNvSpPr/>
          <p:nvPr/>
        </p:nvSpPr>
        <p:spPr>
          <a:xfrm>
            <a:off x="4885858" y="5568953"/>
            <a:ext cx="72367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76D213DE-F5AC-343D-5508-F258098C44AA}"/>
              </a:ext>
            </a:extLst>
          </p:cNvPr>
          <p:cNvSpPr txBox="1"/>
          <p:nvPr/>
        </p:nvSpPr>
        <p:spPr>
          <a:xfrm>
            <a:off x="3435239" y="5219312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역사명</a:t>
            </a:r>
            <a:endParaRPr lang="en-US" altLang="ko-KR" sz="900"/>
          </a:p>
        </p:txBody>
      </p:sp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9E91F099-02AD-52D3-B47A-9ADDDCFFBBCF}"/>
              </a:ext>
            </a:extLst>
          </p:cNvPr>
          <p:cNvSpPr/>
          <p:nvPr/>
        </p:nvSpPr>
        <p:spPr>
          <a:xfrm>
            <a:off x="4103503" y="5263826"/>
            <a:ext cx="72367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pic>
        <p:nvPicPr>
          <p:cNvPr id="183" name="그래픽 182" descr="돋보기 단색으로 채워진">
            <a:extLst>
              <a:ext uri="{FF2B5EF4-FFF2-40B4-BE49-F238E27FC236}">
                <a16:creationId xmlns:a16="http://schemas.microsoft.com/office/drawing/2014/main" id="{80B44FD5-78C1-67DB-2AFB-462A447AD654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56499" y="5311125"/>
            <a:ext cx="145373" cy="147683"/>
          </a:xfrm>
          <a:prstGeom prst="rect">
            <a:avLst/>
          </a:prstGeom>
        </p:spPr>
      </p:pic>
      <p:sp>
        <p:nvSpPr>
          <p:cNvPr id="184" name="사각형: 둥근 모서리 183">
            <a:extLst>
              <a:ext uri="{FF2B5EF4-FFF2-40B4-BE49-F238E27FC236}">
                <a16:creationId xmlns:a16="http://schemas.microsoft.com/office/drawing/2014/main" id="{39BB2319-2E78-FDE8-B2EA-74E67F955FBE}"/>
              </a:ext>
            </a:extLst>
          </p:cNvPr>
          <p:cNvSpPr/>
          <p:nvPr/>
        </p:nvSpPr>
        <p:spPr>
          <a:xfrm>
            <a:off x="4885858" y="5263826"/>
            <a:ext cx="72367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cxnSp>
        <p:nvCxnSpPr>
          <p:cNvPr id="185" name="직선 화살표 연결선 184">
            <a:extLst>
              <a:ext uri="{FF2B5EF4-FFF2-40B4-BE49-F238E27FC236}">
                <a16:creationId xmlns:a16="http://schemas.microsoft.com/office/drawing/2014/main" id="{04D54E49-2E17-B22C-FF5E-9D109675D482}"/>
              </a:ext>
            </a:extLst>
          </p:cNvPr>
          <p:cNvCxnSpPr>
            <a:cxnSpLocks/>
            <a:stCxn id="127" idx="1"/>
          </p:cNvCxnSpPr>
          <p:nvPr/>
        </p:nvCxnSpPr>
        <p:spPr>
          <a:xfrm flipH="1">
            <a:off x="5198382" y="2290804"/>
            <a:ext cx="666133" cy="250890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86" name="TextBox 185">
            <a:extLst>
              <a:ext uri="{FF2B5EF4-FFF2-40B4-BE49-F238E27FC236}">
                <a16:creationId xmlns:a16="http://schemas.microsoft.com/office/drawing/2014/main" id="{8A2B0DA8-5EBB-658C-75F1-3DF48E8F965C}"/>
              </a:ext>
            </a:extLst>
          </p:cNvPr>
          <p:cNvSpPr txBox="1"/>
          <p:nvPr/>
        </p:nvSpPr>
        <p:spPr>
          <a:xfrm>
            <a:off x="267326" y="527313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396E761-434B-1EBD-F618-6E186ED47648}"/>
              </a:ext>
            </a:extLst>
          </p:cNvPr>
          <p:cNvSpPr txBox="1"/>
          <p:nvPr/>
        </p:nvSpPr>
        <p:spPr>
          <a:xfrm>
            <a:off x="7848332" y="2492577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187" name="TextBox 186"/>
          <p:cNvSpPr txBox="1"/>
          <p:nvPr/>
        </p:nvSpPr>
        <p:spPr>
          <a:xfrm>
            <a:off x="7947824" y="1037516"/>
            <a:ext cx="3633537" cy="5770811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ko-KR" altLang="en-US" sz="900" dirty="0"/>
              <a:t>스마트 오더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쿠폰 등록관리 </a:t>
            </a:r>
            <a:r>
              <a:rPr lang="en-US" altLang="ko-KR" sz="900" dirty="0"/>
              <a:t>(coupon management</a:t>
            </a:r>
            <a:r>
              <a:rPr lang="en-US" altLang="ko-KR" sz="900" dirty="0" smtClean="0"/>
              <a:t>) 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(Modify) page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 smtClean="0"/>
              <a:t>  - same with </a:t>
            </a:r>
            <a:r>
              <a:rPr lang="ko-KR" altLang="en-US" sz="900" dirty="0" smtClean="0"/>
              <a:t>온라인몰 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쿠폰 등록관리 </a:t>
            </a:r>
            <a:r>
              <a:rPr lang="en-US" altLang="ko-KR" sz="900" dirty="0" smtClean="0"/>
              <a:t>(coupon management) &gt; </a:t>
            </a:r>
            <a:r>
              <a:rPr lang="ko-KR" altLang="en-US" sz="900" dirty="0" smtClean="0"/>
              <a:t>상세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(Modify)</a:t>
            </a:r>
          </a:p>
          <a:p>
            <a:r>
              <a:rPr lang="en-US" altLang="ko-KR" sz="900" dirty="0" smtClean="0"/>
              <a:t>  1) </a:t>
            </a:r>
            <a:r>
              <a:rPr lang="ko-KR" altLang="en-US" sz="900" dirty="0" smtClean="0"/>
              <a:t>대상 매장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상품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if </a:t>
            </a:r>
            <a:r>
              <a:rPr lang="ko-KR" altLang="en-US" sz="900" dirty="0" smtClean="0"/>
              <a:t>매장 선택 </a:t>
            </a:r>
            <a:r>
              <a:rPr lang="en-US" altLang="ko-KR" sz="900" dirty="0" smtClean="0"/>
              <a:t>button clicks, open </a:t>
            </a:r>
            <a:r>
              <a:rPr lang="ko-KR" altLang="en-US" sz="900" dirty="0" smtClean="0"/>
              <a:t>매장 검색 </a:t>
            </a:r>
            <a:r>
              <a:rPr lang="en-US" altLang="ko-KR" sz="900" dirty="0" smtClean="0"/>
              <a:t>(store search) modal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b) if </a:t>
            </a:r>
            <a:r>
              <a:rPr lang="ko-KR" altLang="en-US" sz="900" dirty="0" smtClean="0"/>
              <a:t>상품 선택 </a:t>
            </a:r>
            <a:r>
              <a:rPr lang="en-US" altLang="ko-KR" sz="900" dirty="0" smtClean="0"/>
              <a:t>button clicks, open </a:t>
            </a:r>
            <a:r>
              <a:rPr lang="ko-KR" altLang="en-US" sz="900" dirty="0" smtClean="0"/>
              <a:t>상품 선택 </a:t>
            </a:r>
            <a:r>
              <a:rPr lang="en-US" altLang="ko-KR" sz="900" dirty="0" smtClean="0"/>
              <a:t>(store product search) modal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3.</a:t>
            </a:r>
            <a:r>
              <a:rPr lang="ko-KR" altLang="en-US" sz="900" dirty="0" smtClean="0"/>
              <a:t>매장 검색 </a:t>
            </a:r>
            <a:r>
              <a:rPr lang="en-US" altLang="ko-KR" sz="900" dirty="0" smtClean="0"/>
              <a:t>(store search) modal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Search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역사명 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- 1st </a:t>
            </a:r>
            <a:r>
              <a:rPr lang="en-US" altLang="ko-KR" sz="900" dirty="0" err="1" smtClean="0"/>
              <a:t>inpubtox</a:t>
            </a:r>
            <a:r>
              <a:rPr lang="en-US" altLang="ko-KR" sz="900" dirty="0" smtClean="0"/>
              <a:t>: {</a:t>
            </a:r>
            <a:r>
              <a:rPr lang="en-US" altLang="ko-KR" sz="900" dirty="0" err="1" smtClean="0"/>
              <a:t>st_station.station_name</a:t>
            </a:r>
            <a:r>
              <a:rPr lang="en-US" altLang="ko-KR" sz="900" dirty="0" smtClean="0"/>
              <a:t>} 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- 2nd </a:t>
            </a:r>
            <a:r>
              <a:rPr lang="en-US" altLang="ko-KR" sz="900" dirty="0" err="1"/>
              <a:t>inpubtox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{</a:t>
            </a:r>
            <a:r>
              <a:rPr lang="en-US" altLang="ko-KR" sz="900" dirty="0" err="1" smtClean="0"/>
              <a:t>station_code</a:t>
            </a:r>
            <a:r>
              <a:rPr lang="en-US" altLang="ko-KR" sz="900" dirty="0" smtClean="0"/>
              <a:t>} </a:t>
            </a:r>
            <a:r>
              <a:rPr lang="en-US" altLang="ko-KR" sz="900" dirty="0"/>
              <a:t>LIKE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매장 이름 </a:t>
            </a:r>
            <a:endParaRPr lang="en-US" altLang="ko-KR" sz="900" dirty="0" smtClean="0"/>
          </a:p>
          <a:p>
            <a:r>
              <a:rPr lang="en-US" altLang="ko-KR" sz="900" dirty="0" smtClean="0"/>
              <a:t>       </a:t>
            </a:r>
            <a:r>
              <a:rPr lang="en-US" altLang="ko-KR" sz="900" dirty="0"/>
              <a:t>- 1st </a:t>
            </a:r>
            <a:r>
              <a:rPr lang="en-US" altLang="ko-KR" sz="900" dirty="0" err="1"/>
              <a:t>inpubtox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st_mall.mall_name</a:t>
            </a:r>
            <a:r>
              <a:rPr lang="en-US" altLang="ko-KR" sz="900" dirty="0"/>
              <a:t>} LIKE</a:t>
            </a:r>
          </a:p>
          <a:p>
            <a:r>
              <a:rPr lang="en-US" altLang="ko-KR" sz="900" dirty="0"/>
              <a:t>      - 2nd </a:t>
            </a:r>
            <a:r>
              <a:rPr lang="en-US" altLang="ko-KR" sz="900" dirty="0" err="1"/>
              <a:t>inpubtox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{</a:t>
            </a:r>
            <a:r>
              <a:rPr lang="en-US" altLang="ko-KR" sz="900" dirty="0" err="1" smtClean="0"/>
              <a:t>mall_code</a:t>
            </a:r>
            <a:r>
              <a:rPr lang="en-US" altLang="ko-KR" sz="900" dirty="0"/>
              <a:t>} </a:t>
            </a:r>
            <a:r>
              <a:rPr lang="en-US" altLang="ko-KR" sz="900" dirty="0" smtClean="0"/>
              <a:t>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Grid logic</a:t>
            </a:r>
          </a:p>
          <a:p>
            <a:r>
              <a:rPr lang="en-US" altLang="ko-KR" sz="900" dirty="0" smtClean="0"/>
              <a:t>     DB</a:t>
            </a:r>
            <a:r>
              <a:rPr lang="en-US" altLang="ko-KR" sz="900" dirty="0"/>
              <a:t>: </a:t>
            </a:r>
            <a:r>
              <a:rPr lang="en-US" altLang="ko-KR" sz="900" dirty="0" err="1"/>
              <a:t>st_mall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 </a:t>
            </a:r>
            <a:r>
              <a:rPr lang="en-US" altLang="ko-KR" sz="900" b="1" dirty="0"/>
              <a:t>condition</a:t>
            </a:r>
            <a:br>
              <a:rPr lang="en-US" altLang="ko-KR" sz="900" b="1" dirty="0"/>
            </a:br>
            <a:r>
              <a:rPr lang="en-US" altLang="ko-KR" sz="900" b="1" dirty="0"/>
              <a:t>       - </a:t>
            </a:r>
            <a:r>
              <a:rPr lang="en-US" altLang="ko-KR" sz="900" b="1" dirty="0" err="1"/>
              <a:t>mall_type</a:t>
            </a:r>
            <a:r>
              <a:rPr lang="en-US" altLang="ko-KR" sz="900" b="1" dirty="0"/>
              <a:t> = </a:t>
            </a:r>
            <a:r>
              <a:rPr lang="en-US" altLang="ko-KR" sz="900" b="1" dirty="0" smtClean="0"/>
              <a:t>‘store’ </a:t>
            </a:r>
            <a:r>
              <a:rPr lang="en-US" altLang="ko-KR" sz="900" b="1" dirty="0"/>
              <a:t>(with parameter</a:t>
            </a:r>
            <a:r>
              <a:rPr lang="en-US" altLang="ko-KR" sz="900" b="1" dirty="0" smtClean="0"/>
              <a:t>)</a:t>
            </a:r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     - set by search options</a:t>
            </a:r>
            <a:endParaRPr lang="en-US" altLang="ko-KR" sz="900" b="1" dirty="0"/>
          </a:p>
          <a:p>
            <a:r>
              <a:rPr lang="en-US" altLang="ko-KR" sz="900" b="1" dirty="0"/>
              <a:t>     sort: </a:t>
            </a:r>
            <a:r>
              <a:rPr lang="en-US" altLang="ko-KR" sz="900" b="1" dirty="0" err="1"/>
              <a:t>mall_name</a:t>
            </a:r>
            <a:r>
              <a:rPr lang="en-US" altLang="ko-KR" sz="900" b="1" dirty="0"/>
              <a:t> ASC, </a:t>
            </a:r>
            <a:r>
              <a:rPr lang="en-US" altLang="ko-KR" sz="900" b="1" dirty="0" err="1"/>
              <a:t>mall_code</a:t>
            </a:r>
            <a:r>
              <a:rPr lang="en-US" altLang="ko-KR" sz="900" b="1" dirty="0"/>
              <a:t> ASC</a:t>
            </a:r>
            <a:r>
              <a:rPr lang="en-US" altLang="ko-KR" sz="900" b="1" dirty="0">
                <a:solidFill>
                  <a:srgbClr val="FF0000"/>
                </a:solidFill>
              </a:rPr>
              <a:t/>
            </a:r>
            <a:br>
              <a:rPr lang="en-US" altLang="ko-KR" sz="900" b="1" dirty="0">
                <a:solidFill>
                  <a:srgbClr val="FF0000"/>
                </a:solidFill>
              </a:rPr>
            </a:br>
            <a:r>
              <a:rPr lang="en-US" altLang="ko-KR" sz="9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900" dirty="0" smtClean="0"/>
              <a:t>3) Grid columns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매장 이름 </a:t>
            </a:r>
            <a:r>
              <a:rPr lang="en-US" altLang="ko-KR" sz="900" dirty="0" smtClean="0"/>
              <a:t>: {</a:t>
            </a:r>
            <a:r>
              <a:rPr lang="en-US" altLang="ko-KR" sz="900" dirty="0" err="1" smtClean="0"/>
              <a:t>mall_name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매장 코드 </a:t>
            </a:r>
            <a:r>
              <a:rPr lang="en-US" altLang="ko-KR" sz="900" dirty="0" smtClean="0"/>
              <a:t>: {</a:t>
            </a:r>
            <a:r>
              <a:rPr lang="en-US" altLang="ko-KR" sz="900" dirty="0" err="1" smtClean="0"/>
              <a:t>mall_code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</a:t>
            </a:r>
            <a:r>
              <a:rPr lang="ko-KR" altLang="en-US" sz="900" dirty="0" smtClean="0"/>
              <a:t>처리 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- show </a:t>
            </a:r>
            <a:r>
              <a:rPr lang="ko-KR" altLang="en-US" sz="900" dirty="0" smtClean="0"/>
              <a:t>선택</a:t>
            </a:r>
            <a:r>
              <a:rPr lang="en-US" altLang="ko-KR" sz="900" dirty="0" smtClean="0"/>
              <a:t>(select) button.</a:t>
            </a:r>
            <a:br>
              <a:rPr lang="en-US" altLang="ko-KR" sz="900" dirty="0" smtClean="0"/>
            </a:br>
            <a:r>
              <a:rPr lang="en-US" altLang="ko-KR" sz="900" dirty="0" smtClean="0"/>
              <a:t>      - if the button clicks, set selected </a:t>
            </a:r>
            <a:r>
              <a:rPr lang="en-US" altLang="ko-KR" sz="900" dirty="0" err="1" smtClean="0"/>
              <a:t>mall_name</a:t>
            </a:r>
            <a:r>
              <a:rPr lang="en-US" altLang="ko-KR" sz="900" dirty="0" smtClean="0"/>
              <a:t>/</a:t>
            </a:r>
            <a:r>
              <a:rPr lang="en-US" altLang="ko-KR" sz="900" dirty="0" err="1" smtClean="0"/>
              <a:t>mall_code</a:t>
            </a:r>
            <a:r>
              <a:rPr lang="en-US" altLang="ko-KR" sz="900" dirty="0" smtClean="0"/>
              <a:t> (after set selected one, don’t close the modal </a:t>
            </a:r>
            <a:r>
              <a:rPr lang="en-US" altLang="ko-KR" sz="900" dirty="0" err="1" smtClean="0"/>
              <a:t>bcz</a:t>
            </a:r>
            <a:r>
              <a:rPr lang="en-US" altLang="ko-KR" sz="900" dirty="0" smtClean="0"/>
              <a:t> of multiple selection)</a:t>
            </a:r>
          </a:p>
          <a:p>
            <a:endParaRPr lang="en-US" altLang="ko-KR" sz="900" dirty="0"/>
          </a:p>
          <a:p>
            <a:r>
              <a:rPr lang="en-US" altLang="ko-KR" sz="900" dirty="0"/>
              <a:t>4.</a:t>
            </a:r>
            <a:r>
              <a:rPr lang="ko-KR" altLang="en-US" sz="900" dirty="0"/>
              <a:t>삼품 검색 </a:t>
            </a:r>
            <a:r>
              <a:rPr lang="en-US" altLang="ko-KR" sz="900" dirty="0"/>
              <a:t>(search product) modal</a:t>
            </a:r>
          </a:p>
          <a:p>
            <a:r>
              <a:rPr lang="en-US" altLang="ko-KR" sz="900" b="1" dirty="0">
                <a:solidFill>
                  <a:srgbClr val="FF0000"/>
                </a:solidFill>
              </a:rPr>
              <a:t>  </a:t>
            </a:r>
            <a:r>
              <a:rPr lang="en-US" altLang="ko-KR" sz="900" dirty="0"/>
              <a:t>1) logic</a:t>
            </a:r>
          </a:p>
          <a:p>
            <a:r>
              <a:rPr lang="en-US" altLang="ko-KR" sz="900" dirty="0"/>
              <a:t>     DB: </a:t>
            </a:r>
            <a:r>
              <a:rPr lang="en-US" altLang="ko-KR" sz="900" dirty="0" err="1"/>
              <a:t>st_product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 </a:t>
            </a:r>
            <a:r>
              <a:rPr lang="en-US" altLang="ko-KR" sz="900" b="1" dirty="0"/>
              <a:t>condition</a:t>
            </a:r>
            <a:br>
              <a:rPr lang="en-US" altLang="ko-KR" sz="900" b="1" dirty="0"/>
            </a:br>
            <a:r>
              <a:rPr lang="en-US" altLang="ko-KR" sz="900" b="1" dirty="0"/>
              <a:t>       - </a:t>
            </a:r>
            <a:r>
              <a:rPr lang="en-US" altLang="ko-KR" sz="900" b="1" dirty="0" err="1"/>
              <a:t>st_mall.mall_type</a:t>
            </a:r>
            <a:r>
              <a:rPr lang="en-US" altLang="ko-KR" sz="900" b="1" dirty="0"/>
              <a:t> = </a:t>
            </a:r>
            <a:r>
              <a:rPr lang="en-US" altLang="ko-KR" sz="900" b="1" dirty="0" smtClean="0"/>
              <a:t>‘</a:t>
            </a:r>
            <a:r>
              <a:rPr lang="en-US" altLang="ko-KR" sz="900" b="1" dirty="0"/>
              <a:t>store</a:t>
            </a:r>
            <a:r>
              <a:rPr lang="en-US" altLang="ko-KR" sz="900" b="1" dirty="0" smtClean="0"/>
              <a:t>’ </a:t>
            </a:r>
            <a:r>
              <a:rPr lang="en-US" altLang="ko-KR" sz="900" b="1" dirty="0"/>
              <a:t>(with parameter)</a:t>
            </a:r>
          </a:p>
          <a:p>
            <a:r>
              <a:rPr lang="en-US" altLang="ko-KR" sz="900" b="1" dirty="0"/>
              <a:t>     sort: </a:t>
            </a:r>
            <a:r>
              <a:rPr lang="en-US" altLang="ko-KR" sz="900" b="1" dirty="0" err="1"/>
              <a:t>product_name</a:t>
            </a:r>
            <a:r>
              <a:rPr lang="en-US" altLang="ko-KR" sz="900" b="1" dirty="0"/>
              <a:t> ASC, </a:t>
            </a:r>
            <a:r>
              <a:rPr lang="en-US" altLang="ko-KR" sz="900" b="1" dirty="0" err="1"/>
              <a:t>product_code</a:t>
            </a:r>
            <a:r>
              <a:rPr lang="en-US" altLang="ko-KR" sz="900" b="1" dirty="0"/>
              <a:t> ASC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1437108038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94258207-748A-C9D3-5EBB-8DEFB4668234}"/>
              </a:ext>
            </a:extLst>
          </p:cNvPr>
          <p:cNvSpPr/>
          <p:nvPr/>
        </p:nvSpPr>
        <p:spPr>
          <a:xfrm>
            <a:off x="550524" y="265395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D5F85DD-D351-F3D4-D7BC-AC264A3E4D82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15324" y="295707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DEBF7C7-04C6-30E9-D7E4-90D1D286EE9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100817" y="361142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FF0B287-DDD7-F92B-49CF-D6C800C8E50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229997" y="361142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38F3D9AB-2B64-6571-F8A9-43F305BC12F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580238" y="273325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064295D-24C5-E773-2B9F-30141FD7392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50873" y="310603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6452B02-5AB0-F3C1-A2EA-87FD25A0125D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50524" y="267239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0F1DEFC7-E706-76C5-FC33-36234410AC7E}"/>
              </a:ext>
            </a:extLst>
          </p:cNvPr>
          <p:cNvGrpSpPr/>
          <p:nvPr/>
        </p:nvGrpSpPr>
        <p:grpSpPr>
          <a:xfrm>
            <a:off x="3335821" y="2473412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72576AB6-6778-8634-3216-E884E6DD420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BC7CC03D-9447-30C1-2611-87139478E0F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EF619A29-0866-084D-2596-0A3D86055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DEDF7565-D03C-C46F-C22A-5EB7F2727A9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A37031B5-196B-377D-EE8D-C06B7D62F3BC}"/>
              </a:ext>
            </a:extLst>
          </p:cNvPr>
          <p:cNvSpPr/>
          <p:nvPr/>
        </p:nvSpPr>
        <p:spPr>
          <a:xfrm>
            <a:off x="541582" y="69425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1F6D3A7-B798-21BA-7BE9-322708D3E7E7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06382" y="99737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D3A8ABC-206F-C12C-A2F4-C38AA51C6D2E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091875" y="165172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F25A3B6-4F93-38C0-452B-B372530DAFE7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221055" y="165172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E327C9EE-888C-96C6-885C-A84DE20775AE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571296" y="77355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4935176-B159-C466-1B5F-6C51F905EC9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641931" y="114632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141628C-5CAF-83C2-1214-68DD6321B247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541582" y="71268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DD0306AA-BECA-5E2B-4C82-42E80C4C889E}"/>
              </a:ext>
            </a:extLst>
          </p:cNvPr>
          <p:cNvGrpSpPr/>
          <p:nvPr/>
        </p:nvGrpSpPr>
        <p:grpSpPr>
          <a:xfrm>
            <a:off x="594474" y="453073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CB3F6FA3-8084-4FAA-3FFF-7D8A19EC344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B3B5C96F-0696-8366-5B53-FDEBFA89C0A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DE41BD74-29EA-652E-2725-240C0E727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57D82C2A-082B-6181-E322-AF1A4C952BD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44187766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3148065"/>
              </p:ext>
            </p:extLst>
          </p:nvPr>
        </p:nvGraphicFramePr>
        <p:xfrm>
          <a:off x="7794170" y="725881"/>
          <a:ext cx="4397830" cy="1706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추가 등록을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매장이 표시되는 영역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32411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11319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0798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미조회 상태에서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매장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상태에서는 선택 불가능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768358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매장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569991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692610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AD-08-0006(2)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89</a:t>
            </a:fld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22E5B38-5601-B155-8D20-4890A8AEB034}"/>
              </a:ext>
            </a:extLst>
          </p:cNvPr>
          <p:cNvSpPr txBox="1"/>
          <p:nvPr/>
        </p:nvSpPr>
        <p:spPr>
          <a:xfrm>
            <a:off x="336150" y="617555"/>
            <a:ext cx="263565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C515A337-8179-27B5-6599-023DE400FFB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FBA542BA-9AC6-2C59-BB54-615FAAECC6A2}"/>
              </a:ext>
            </a:extLst>
          </p:cNvPr>
          <p:cNvGrpSpPr/>
          <p:nvPr/>
        </p:nvGrpSpPr>
        <p:grpSpPr>
          <a:xfrm rot="5400000">
            <a:off x="281112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C83B22BB-E29B-1EE3-91C8-7A3A0A44839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6A5678BE-1BF7-3BAC-CF6C-228625F8D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85" name="TextBox 84">
            <a:extLst>
              <a:ext uri="{FF2B5EF4-FFF2-40B4-BE49-F238E27FC236}">
                <a16:creationId xmlns:a16="http://schemas.microsoft.com/office/drawing/2014/main" id="{2A85D2D7-D76E-6A66-6FD4-5621603ED41F}"/>
              </a:ext>
            </a:extLst>
          </p:cNvPr>
          <p:cNvSpPr txBox="1"/>
          <p:nvPr/>
        </p:nvSpPr>
        <p:spPr>
          <a:xfrm>
            <a:off x="309786" y="1649064"/>
            <a:ext cx="1023602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쿠폰명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정액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정률 할인</a:t>
            </a:r>
            <a:endParaRPr lang="en-US" altLang="ko-KR" sz="900"/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AFCD070E-75F9-B65D-9637-9BFD8360D704}"/>
              </a:ext>
            </a:extLst>
          </p:cNvPr>
          <p:cNvSpPr txBox="1"/>
          <p:nvPr/>
        </p:nvSpPr>
        <p:spPr>
          <a:xfrm>
            <a:off x="275656" y="161652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7" name="사각형: 둥근 모서리 86">
            <a:extLst>
              <a:ext uri="{FF2B5EF4-FFF2-40B4-BE49-F238E27FC236}">
                <a16:creationId xmlns:a16="http://schemas.microsoft.com/office/drawing/2014/main" id="{01878E10-6EE1-D239-EB36-C37D63F1880A}"/>
              </a:ext>
            </a:extLst>
          </p:cNvPr>
          <p:cNvSpPr/>
          <p:nvPr/>
        </p:nvSpPr>
        <p:spPr>
          <a:xfrm>
            <a:off x="2243611" y="286197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FC06682-7B31-F966-AAF5-5E01135580F6}"/>
              </a:ext>
            </a:extLst>
          </p:cNvPr>
          <p:cNvSpPr txBox="1"/>
          <p:nvPr/>
        </p:nvSpPr>
        <p:spPr>
          <a:xfrm>
            <a:off x="4088251" y="1711064"/>
            <a:ext cx="1023602" cy="272382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사용 가능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</a:t>
            </a:r>
            <a:endParaRPr lang="en-US" altLang="ko-KR" sz="900"/>
          </a:p>
          <a:p>
            <a:r>
              <a:rPr lang="ko-KR" altLang="en-US" sz="900"/>
              <a:t>매장</a:t>
            </a:r>
            <a:r>
              <a:rPr lang="en-US" altLang="ko-KR" sz="900"/>
              <a:t>/</a:t>
            </a:r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링크</a:t>
            </a:r>
            <a:r>
              <a:rPr lang="en-US" altLang="ko-KR" sz="900"/>
              <a:t> URL</a:t>
            </a:r>
          </a:p>
          <a:p>
            <a:r>
              <a:rPr lang="en-US" altLang="ko-KR" sz="900"/>
              <a:t> </a:t>
            </a:r>
          </a:p>
        </p:txBody>
      </p:sp>
      <p:sp>
        <p:nvSpPr>
          <p:cNvPr id="89" name="사각형: 둥근 모서리 88">
            <a:extLst>
              <a:ext uri="{FF2B5EF4-FFF2-40B4-BE49-F238E27FC236}">
                <a16:creationId xmlns:a16="http://schemas.microsoft.com/office/drawing/2014/main" id="{FA5285A2-64F6-10FF-EB1F-264F2F1B1A58}"/>
              </a:ext>
            </a:extLst>
          </p:cNvPr>
          <p:cNvSpPr/>
          <p:nvPr/>
        </p:nvSpPr>
        <p:spPr>
          <a:xfrm>
            <a:off x="5064678" y="3131213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90" name="사각형: 둥근 모서리 89">
            <a:extLst>
              <a:ext uri="{FF2B5EF4-FFF2-40B4-BE49-F238E27FC236}">
                <a16:creationId xmlns:a16="http://schemas.microsoft.com/office/drawing/2014/main" id="{361C1807-DC6E-82F6-8136-31876F7E4A40}"/>
              </a:ext>
            </a:extLst>
          </p:cNvPr>
          <p:cNvSpPr/>
          <p:nvPr/>
        </p:nvSpPr>
        <p:spPr>
          <a:xfrm>
            <a:off x="6862236" y="313121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91" name="직사각형 90">
            <a:extLst>
              <a:ext uri="{FF2B5EF4-FFF2-40B4-BE49-F238E27FC236}">
                <a16:creationId xmlns:a16="http://schemas.microsoft.com/office/drawing/2014/main" id="{B75197DB-18CD-CF2A-E985-E3D7B0870BAD}"/>
              </a:ext>
            </a:extLst>
          </p:cNvPr>
          <p:cNvSpPr/>
          <p:nvPr/>
        </p:nvSpPr>
        <p:spPr>
          <a:xfrm>
            <a:off x="5064678" y="3461816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01A4F5A1-062F-5F65-11BA-91A26260E462}"/>
              </a:ext>
            </a:extLst>
          </p:cNvPr>
          <p:cNvSpPr txBox="1"/>
          <p:nvPr/>
        </p:nvSpPr>
        <p:spPr>
          <a:xfrm>
            <a:off x="5623591" y="3540816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3" name="사각형: 둥근 모서리 92">
            <a:extLst>
              <a:ext uri="{FF2B5EF4-FFF2-40B4-BE49-F238E27FC236}">
                <a16:creationId xmlns:a16="http://schemas.microsoft.com/office/drawing/2014/main" id="{50705437-E298-AD35-32CA-BE5ED60D1238}"/>
              </a:ext>
            </a:extLst>
          </p:cNvPr>
          <p:cNvSpPr/>
          <p:nvPr/>
        </p:nvSpPr>
        <p:spPr>
          <a:xfrm>
            <a:off x="6901213" y="469116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4" name="사각형: 둥근 모서리 93">
            <a:extLst>
              <a:ext uri="{FF2B5EF4-FFF2-40B4-BE49-F238E27FC236}">
                <a16:creationId xmlns:a16="http://schemas.microsoft.com/office/drawing/2014/main" id="{DDFCC338-280E-AFCA-553B-2B66DCC93643}"/>
              </a:ext>
            </a:extLst>
          </p:cNvPr>
          <p:cNvSpPr/>
          <p:nvPr/>
        </p:nvSpPr>
        <p:spPr>
          <a:xfrm>
            <a:off x="6305648" y="469116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95" name="그룹 94">
            <a:extLst>
              <a:ext uri="{FF2B5EF4-FFF2-40B4-BE49-F238E27FC236}">
                <a16:creationId xmlns:a16="http://schemas.microsoft.com/office/drawing/2014/main" id="{85E098EB-4DFD-FB0D-1289-53ADA3F5DA67}"/>
              </a:ext>
            </a:extLst>
          </p:cNvPr>
          <p:cNvGrpSpPr/>
          <p:nvPr/>
        </p:nvGrpSpPr>
        <p:grpSpPr>
          <a:xfrm>
            <a:off x="6582605" y="4460305"/>
            <a:ext cx="244417" cy="258694"/>
            <a:chOff x="1098607" y="3056422"/>
            <a:chExt cx="244417" cy="258694"/>
          </a:xfrm>
        </p:grpSpPr>
        <p:sp>
          <p:nvSpPr>
            <p:cNvPr id="96" name="이등변 삼각형 95">
              <a:extLst>
                <a:ext uri="{FF2B5EF4-FFF2-40B4-BE49-F238E27FC236}">
                  <a16:creationId xmlns:a16="http://schemas.microsoft.com/office/drawing/2014/main" id="{EEA37B29-6ECC-80DA-D0FB-BF3FEC7BD6C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7" name="그룹 96">
              <a:extLst>
                <a:ext uri="{FF2B5EF4-FFF2-40B4-BE49-F238E27FC236}">
                  <a16:creationId xmlns:a16="http://schemas.microsoft.com/office/drawing/2014/main" id="{ACBC8CC7-9E50-EFFA-7319-8B62B118841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8" name="Oval 593">
                <a:extLst>
                  <a:ext uri="{FF2B5EF4-FFF2-40B4-BE49-F238E27FC236}">
                    <a16:creationId xmlns:a16="http://schemas.microsoft.com/office/drawing/2014/main" id="{19F80182-A1B5-9A3E-7567-FF5245EEF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9" name="TextBox 14">
                <a:extLst>
                  <a:ext uri="{FF2B5EF4-FFF2-40B4-BE49-F238E27FC236}">
                    <a16:creationId xmlns:a16="http://schemas.microsoft.com/office/drawing/2014/main" id="{1120E32F-2846-96B0-E993-66FD099868E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D34F8D77-32D0-D482-F03D-7F21EE8A283A}"/>
              </a:ext>
            </a:extLst>
          </p:cNvPr>
          <p:cNvGrpSpPr/>
          <p:nvPr/>
        </p:nvGrpSpPr>
        <p:grpSpPr>
          <a:xfrm>
            <a:off x="7198891" y="4454911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C36738F9-34EE-DB49-6223-456BAFF73D0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459FE991-CA3D-4F1F-59A7-C531FA654D2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60182C02-4E01-F6E3-1876-F68EE6A06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C2DD45C7-56C1-1EAA-38DD-871DA257ABA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5" name="TextBox 104">
            <a:extLst>
              <a:ext uri="{FF2B5EF4-FFF2-40B4-BE49-F238E27FC236}">
                <a16:creationId xmlns:a16="http://schemas.microsoft.com/office/drawing/2014/main" id="{C8D26983-04AC-2AB4-FEC4-7D44850A2E8F}"/>
              </a:ext>
            </a:extLst>
          </p:cNvPr>
          <p:cNvSpPr txBox="1"/>
          <p:nvPr/>
        </p:nvSpPr>
        <p:spPr>
          <a:xfrm>
            <a:off x="4051668" y="165118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81D91448-5A39-735B-26DD-A1214BCFC70A}"/>
              </a:ext>
            </a:extLst>
          </p:cNvPr>
          <p:cNvSpPr/>
          <p:nvPr/>
        </p:nvSpPr>
        <p:spPr>
          <a:xfrm>
            <a:off x="5059209" y="4030585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B8DCD009-AB91-7E33-CD3D-76CA9B5DD78A}"/>
              </a:ext>
            </a:extLst>
          </p:cNvPr>
          <p:cNvSpPr/>
          <p:nvPr/>
        </p:nvSpPr>
        <p:spPr>
          <a:xfrm>
            <a:off x="1320651" y="164810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A380F63B-CEC2-43F3-16EB-1DC449EF3D4D}"/>
              </a:ext>
            </a:extLst>
          </p:cNvPr>
          <p:cNvSpPr/>
          <p:nvPr/>
        </p:nvSpPr>
        <p:spPr>
          <a:xfrm>
            <a:off x="2406573" y="164831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A484E4DF-9074-AED2-8F5A-6E87FC3445C5}"/>
              </a:ext>
            </a:extLst>
          </p:cNvPr>
          <p:cNvSpPr/>
          <p:nvPr/>
        </p:nvSpPr>
        <p:spPr>
          <a:xfrm>
            <a:off x="2243611" y="314154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5EDC55DC-D013-62F1-B5E9-B56A0405F6A5}"/>
              </a:ext>
            </a:extLst>
          </p:cNvPr>
          <p:cNvSpPr/>
          <p:nvPr/>
        </p:nvSpPr>
        <p:spPr>
          <a:xfrm>
            <a:off x="1320363" y="3492157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F01D8A4F-04FB-D0CA-75AE-7383218F98A1}"/>
              </a:ext>
            </a:extLst>
          </p:cNvPr>
          <p:cNvSpPr/>
          <p:nvPr/>
        </p:nvSpPr>
        <p:spPr>
          <a:xfrm>
            <a:off x="1320602" y="3919978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B75DA771-E209-E767-E36A-BD4616D6658C}"/>
              </a:ext>
            </a:extLst>
          </p:cNvPr>
          <p:cNvSpPr/>
          <p:nvPr/>
        </p:nvSpPr>
        <p:spPr>
          <a:xfrm>
            <a:off x="1320363" y="430629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13" name="그림 112" descr="렌치, 도구이(가) 표시된 사진&#10;&#10;자동 생성된 설명">
            <a:extLst>
              <a:ext uri="{FF2B5EF4-FFF2-40B4-BE49-F238E27FC236}">
                <a16:creationId xmlns:a16="http://schemas.microsoft.com/office/drawing/2014/main" id="{FCB69451-5BFA-D64D-0C4A-01C9F86515D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3301" y="4338215"/>
            <a:ext cx="195806" cy="193744"/>
          </a:xfrm>
          <a:prstGeom prst="rect">
            <a:avLst/>
          </a:prstGeom>
        </p:spPr>
      </p:pic>
      <p:sp>
        <p:nvSpPr>
          <p:cNvPr id="114" name="사각형: 둥근 모서리 113">
            <a:extLst>
              <a:ext uri="{FF2B5EF4-FFF2-40B4-BE49-F238E27FC236}">
                <a16:creationId xmlns:a16="http://schemas.microsoft.com/office/drawing/2014/main" id="{03BAF7FE-E5C5-4008-7FCD-2E33A39408A5}"/>
              </a:ext>
            </a:extLst>
          </p:cNvPr>
          <p:cNvSpPr/>
          <p:nvPr/>
        </p:nvSpPr>
        <p:spPr>
          <a:xfrm>
            <a:off x="2546545" y="430198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15" name="그림 114" descr="렌치, 도구이(가) 표시된 사진&#10;&#10;자동 생성된 설명">
            <a:extLst>
              <a:ext uri="{FF2B5EF4-FFF2-40B4-BE49-F238E27FC236}">
                <a16:creationId xmlns:a16="http://schemas.microsoft.com/office/drawing/2014/main" id="{C93045CF-5E70-256C-8321-67339AD4D49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9483" y="4325522"/>
            <a:ext cx="195806" cy="193744"/>
          </a:xfrm>
          <a:prstGeom prst="rect">
            <a:avLst/>
          </a:prstGeom>
        </p:spPr>
      </p:pic>
      <p:sp>
        <p:nvSpPr>
          <p:cNvPr id="116" name="TextBox 115">
            <a:extLst>
              <a:ext uri="{FF2B5EF4-FFF2-40B4-BE49-F238E27FC236}">
                <a16:creationId xmlns:a16="http://schemas.microsoft.com/office/drawing/2014/main" id="{5B96D84A-5CD7-D00E-6633-692DDBBA2605}"/>
              </a:ext>
            </a:extLst>
          </p:cNvPr>
          <p:cNvSpPr txBox="1"/>
          <p:nvPr/>
        </p:nvSpPr>
        <p:spPr>
          <a:xfrm>
            <a:off x="2315277" y="4303538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E5948609-E784-4DCB-FC0D-B22B962FF080}"/>
              </a:ext>
            </a:extLst>
          </p:cNvPr>
          <p:cNvSpPr/>
          <p:nvPr/>
        </p:nvSpPr>
        <p:spPr>
          <a:xfrm>
            <a:off x="1320651" y="479272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D40EA918-CF1C-1336-E100-B1D8998F3BBA}"/>
              </a:ext>
            </a:extLst>
          </p:cNvPr>
          <p:cNvSpPr txBox="1"/>
          <p:nvPr/>
        </p:nvSpPr>
        <p:spPr>
          <a:xfrm>
            <a:off x="254390" y="385367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F621D42A-31A6-081F-B223-7D1E02009F85}"/>
              </a:ext>
            </a:extLst>
          </p:cNvPr>
          <p:cNvSpPr txBox="1"/>
          <p:nvPr/>
        </p:nvSpPr>
        <p:spPr>
          <a:xfrm>
            <a:off x="260790" y="429274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0" name="사각형: 둥근 모서리 119">
            <a:extLst>
              <a:ext uri="{FF2B5EF4-FFF2-40B4-BE49-F238E27FC236}">
                <a16:creationId xmlns:a16="http://schemas.microsoft.com/office/drawing/2014/main" id="{F084E257-B5C1-0A22-DB5D-BF403F71409F}"/>
              </a:ext>
            </a:extLst>
          </p:cNvPr>
          <p:cNvSpPr/>
          <p:nvPr/>
        </p:nvSpPr>
        <p:spPr>
          <a:xfrm>
            <a:off x="5067151" y="170220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21" name="그림 120" descr="렌치, 도구이(가) 표시된 사진&#10;&#10;자동 생성된 설명">
            <a:extLst>
              <a:ext uri="{FF2B5EF4-FFF2-40B4-BE49-F238E27FC236}">
                <a16:creationId xmlns:a16="http://schemas.microsoft.com/office/drawing/2014/main" id="{DB4719C9-4A7D-FD56-5522-DA3E12ACBC85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0089" y="1725738"/>
            <a:ext cx="195806" cy="193744"/>
          </a:xfrm>
          <a:prstGeom prst="rect">
            <a:avLst/>
          </a:prstGeom>
        </p:spPr>
      </p:pic>
      <p:sp>
        <p:nvSpPr>
          <p:cNvPr id="122" name="사각형: 둥근 모서리 121">
            <a:extLst>
              <a:ext uri="{FF2B5EF4-FFF2-40B4-BE49-F238E27FC236}">
                <a16:creationId xmlns:a16="http://schemas.microsoft.com/office/drawing/2014/main" id="{B4AAD008-1DED-8C42-B001-71EFB443DFBD}"/>
              </a:ext>
            </a:extLst>
          </p:cNvPr>
          <p:cNvSpPr/>
          <p:nvPr/>
        </p:nvSpPr>
        <p:spPr>
          <a:xfrm>
            <a:off x="6293333" y="169790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23" name="그림 122" descr="렌치, 도구이(가) 표시된 사진&#10;&#10;자동 생성된 설명">
            <a:extLst>
              <a:ext uri="{FF2B5EF4-FFF2-40B4-BE49-F238E27FC236}">
                <a16:creationId xmlns:a16="http://schemas.microsoft.com/office/drawing/2014/main" id="{8FB7166B-1997-7376-A209-31671927753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6271" y="1729823"/>
            <a:ext cx="195806" cy="193744"/>
          </a:xfrm>
          <a:prstGeom prst="rect">
            <a:avLst/>
          </a:prstGeom>
        </p:spPr>
      </p:pic>
      <p:sp>
        <p:nvSpPr>
          <p:cNvPr id="124" name="TextBox 123">
            <a:extLst>
              <a:ext uri="{FF2B5EF4-FFF2-40B4-BE49-F238E27FC236}">
                <a16:creationId xmlns:a16="http://schemas.microsoft.com/office/drawing/2014/main" id="{FF5E0186-655D-7D29-2788-B9B631878A76}"/>
              </a:ext>
            </a:extLst>
          </p:cNvPr>
          <p:cNvSpPr txBox="1"/>
          <p:nvPr/>
        </p:nvSpPr>
        <p:spPr>
          <a:xfrm>
            <a:off x="6062065" y="1699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25" name="사각형: 둥근 모서리 124">
            <a:extLst>
              <a:ext uri="{FF2B5EF4-FFF2-40B4-BE49-F238E27FC236}">
                <a16:creationId xmlns:a16="http://schemas.microsoft.com/office/drawing/2014/main" id="{89ACC217-0FFD-B724-DCFE-E33A9F3C9441}"/>
              </a:ext>
            </a:extLst>
          </p:cNvPr>
          <p:cNvSpPr/>
          <p:nvPr/>
        </p:nvSpPr>
        <p:spPr>
          <a:xfrm>
            <a:off x="5063403" y="217788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매장 선택</a:t>
            </a:r>
          </a:p>
        </p:txBody>
      </p:sp>
      <p:sp>
        <p:nvSpPr>
          <p:cNvPr id="126" name="사각형: 둥근 모서리 125">
            <a:extLst>
              <a:ext uri="{FF2B5EF4-FFF2-40B4-BE49-F238E27FC236}">
                <a16:creationId xmlns:a16="http://schemas.microsoft.com/office/drawing/2014/main" id="{B138D3C2-8486-30B5-7F1D-D8AF4A74177D}"/>
              </a:ext>
            </a:extLst>
          </p:cNvPr>
          <p:cNvSpPr/>
          <p:nvPr/>
        </p:nvSpPr>
        <p:spPr>
          <a:xfrm>
            <a:off x="6149325" y="217809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선택</a:t>
            </a:r>
          </a:p>
        </p:txBody>
      </p:sp>
      <p:pic>
        <p:nvPicPr>
          <p:cNvPr id="127" name="그래픽 126" descr="돋보기 단색으로 채워진">
            <a:extLst>
              <a:ext uri="{FF2B5EF4-FFF2-40B4-BE49-F238E27FC236}">
                <a16:creationId xmlns:a16="http://schemas.microsoft.com/office/drawing/2014/main" id="{762F3B23-A731-E0E2-06E1-25340D4C5E3C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864515" y="2216962"/>
            <a:ext cx="145373" cy="147683"/>
          </a:xfrm>
          <a:prstGeom prst="rect">
            <a:avLst/>
          </a:prstGeom>
        </p:spPr>
      </p:pic>
      <p:pic>
        <p:nvPicPr>
          <p:cNvPr id="128" name="그래픽 127" descr="돋보기 단색으로 채워진">
            <a:extLst>
              <a:ext uri="{FF2B5EF4-FFF2-40B4-BE49-F238E27FC236}">
                <a16:creationId xmlns:a16="http://schemas.microsoft.com/office/drawing/2014/main" id="{4630DA86-D9D0-3131-2DBD-4574A7B8CEF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6948676" y="2218972"/>
            <a:ext cx="145373" cy="147683"/>
          </a:xfrm>
          <a:prstGeom prst="rect">
            <a:avLst/>
          </a:prstGeom>
        </p:spPr>
      </p:pic>
      <p:sp>
        <p:nvSpPr>
          <p:cNvPr id="129" name="직사각형 128">
            <a:extLst>
              <a:ext uri="{FF2B5EF4-FFF2-40B4-BE49-F238E27FC236}">
                <a16:creationId xmlns:a16="http://schemas.microsoft.com/office/drawing/2014/main" id="{6447736A-FC6C-0621-F04C-6876A63807BE}"/>
              </a:ext>
            </a:extLst>
          </p:cNvPr>
          <p:cNvSpPr/>
          <p:nvPr/>
        </p:nvSpPr>
        <p:spPr>
          <a:xfrm>
            <a:off x="5062255" y="2529961"/>
            <a:ext cx="2231203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76BE5089-E1B0-F1A6-0198-5F3B8D7FC125}"/>
              </a:ext>
            </a:extLst>
          </p:cNvPr>
          <p:cNvSpPr txBox="1"/>
          <p:nvPr/>
        </p:nvSpPr>
        <p:spPr>
          <a:xfrm>
            <a:off x="5073618" y="2580386"/>
            <a:ext cx="21509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맥도날드 서울역점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StoryWay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서울역점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카카오프렌즈 서울역점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E11A1E2E-2D2C-B567-A076-0B39AAEA743A}"/>
              </a:ext>
            </a:extLst>
          </p:cNvPr>
          <p:cNvSpPr txBox="1"/>
          <p:nvPr/>
        </p:nvSpPr>
        <p:spPr>
          <a:xfrm>
            <a:off x="4045960" y="221696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4A6CDCAD-13F5-65F7-021B-7DCAD641D3FE}"/>
              </a:ext>
            </a:extLst>
          </p:cNvPr>
          <p:cNvSpPr txBox="1"/>
          <p:nvPr/>
        </p:nvSpPr>
        <p:spPr>
          <a:xfrm>
            <a:off x="4053329" y="303106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AC77DDDE-7805-2200-7EEC-623D7A4B14E5}"/>
              </a:ext>
            </a:extLst>
          </p:cNvPr>
          <p:cNvSpPr txBox="1"/>
          <p:nvPr/>
        </p:nvSpPr>
        <p:spPr>
          <a:xfrm>
            <a:off x="4053329" y="397792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81937EF4-38D0-3971-BD2C-9223F1FC40EC}"/>
              </a:ext>
            </a:extLst>
          </p:cNvPr>
          <p:cNvSpPr txBox="1"/>
          <p:nvPr/>
        </p:nvSpPr>
        <p:spPr>
          <a:xfrm>
            <a:off x="262246" y="470345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97AB1493-69DB-6BA1-A89A-1543928932F7}"/>
              </a:ext>
            </a:extLst>
          </p:cNvPr>
          <p:cNvSpPr txBox="1"/>
          <p:nvPr/>
        </p:nvSpPr>
        <p:spPr>
          <a:xfrm>
            <a:off x="263958" y="346870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3B293008-E112-B1B6-07BF-60DA20CA4699}"/>
              </a:ext>
            </a:extLst>
          </p:cNvPr>
          <p:cNvSpPr/>
          <p:nvPr/>
        </p:nvSpPr>
        <p:spPr>
          <a:xfrm>
            <a:off x="2243911" y="247339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75F7B450-E5A2-017F-2B8B-943775F3898D}"/>
              </a:ext>
            </a:extLst>
          </p:cNvPr>
          <p:cNvSpPr txBox="1"/>
          <p:nvPr/>
        </p:nvSpPr>
        <p:spPr>
          <a:xfrm>
            <a:off x="309128" y="3513443"/>
            <a:ext cx="1097586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쿠폰 설명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 조건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다운로드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다운로드 </a:t>
            </a:r>
            <a:endParaRPr lang="en-US" altLang="ko-KR" sz="900"/>
          </a:p>
          <a:p>
            <a:r>
              <a:rPr lang="ko-KR" altLang="en-US" sz="900"/>
              <a:t>제한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중복 적용 </a:t>
            </a:r>
            <a:endParaRPr lang="en-US" altLang="ko-KR" sz="900"/>
          </a:p>
        </p:txBody>
      </p:sp>
      <p:sp>
        <p:nvSpPr>
          <p:cNvPr id="138" name="Box">
            <a:extLst>
              <a:ext uri="{FF2B5EF4-FFF2-40B4-BE49-F238E27FC236}">
                <a16:creationId xmlns:a16="http://schemas.microsoft.com/office/drawing/2014/main" id="{60E579FF-C622-F6AE-F223-910F38B0A13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2174" y="209997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421DB8A5-1DA8-788F-BB71-4C94D26A395E}"/>
              </a:ext>
            </a:extLst>
          </p:cNvPr>
          <p:cNvSpPr txBox="1"/>
          <p:nvPr/>
        </p:nvSpPr>
        <p:spPr>
          <a:xfrm>
            <a:off x="1419474" y="2053610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정액 할인</a:t>
            </a:r>
          </a:p>
        </p:txBody>
      </p:sp>
      <p:pic>
        <p:nvPicPr>
          <p:cNvPr id="140" name="그래픽 139" descr="확인 표시 단색으로 채워진">
            <a:extLst>
              <a:ext uri="{FF2B5EF4-FFF2-40B4-BE49-F238E27FC236}">
                <a16:creationId xmlns:a16="http://schemas.microsoft.com/office/drawing/2014/main" id="{6018B9FD-ED5A-A9EB-7ADC-6BE6DFE0CB48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345101" y="2096018"/>
            <a:ext cx="82916" cy="126261"/>
          </a:xfrm>
          <a:prstGeom prst="rect">
            <a:avLst/>
          </a:prstGeom>
        </p:spPr>
      </p:pic>
      <p:sp>
        <p:nvSpPr>
          <p:cNvPr id="141" name="Box">
            <a:extLst>
              <a:ext uri="{FF2B5EF4-FFF2-40B4-BE49-F238E27FC236}">
                <a16:creationId xmlns:a16="http://schemas.microsoft.com/office/drawing/2014/main" id="{C6DB5C3C-93D7-D6A3-EE1C-861785D4012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03127" y="209997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D3726F02-214C-541E-93A9-0A92D6AC823B}"/>
              </a:ext>
            </a:extLst>
          </p:cNvPr>
          <p:cNvSpPr txBox="1"/>
          <p:nvPr/>
        </p:nvSpPr>
        <p:spPr>
          <a:xfrm>
            <a:off x="2200427" y="2053610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정률 할인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31F46E5C-9E66-4528-9F4F-E219F428528B}"/>
              </a:ext>
            </a:extLst>
          </p:cNvPr>
          <p:cNvSpPr txBox="1"/>
          <p:nvPr/>
        </p:nvSpPr>
        <p:spPr>
          <a:xfrm>
            <a:off x="269839" y="202150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8C014751-230A-F9CB-23B8-E5D39A35DB19}"/>
              </a:ext>
            </a:extLst>
          </p:cNvPr>
          <p:cNvSpPr txBox="1"/>
          <p:nvPr/>
        </p:nvSpPr>
        <p:spPr>
          <a:xfrm>
            <a:off x="1226333" y="2473770"/>
            <a:ext cx="98213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제한</a:t>
            </a:r>
            <a:r>
              <a:rPr lang="en-US" altLang="ko-KR" sz="900"/>
              <a:t>(</a:t>
            </a:r>
            <a:r>
              <a:rPr lang="ko-KR" altLang="en-US" sz="900"/>
              <a:t>최대</a:t>
            </a:r>
            <a:r>
              <a:rPr lang="en-US" altLang="ko-KR" sz="900"/>
              <a:t>)</a:t>
            </a:r>
          </a:p>
        </p:txBody>
      </p:sp>
      <p:sp>
        <p:nvSpPr>
          <p:cNvPr id="145" name="직사각형 144">
            <a:extLst>
              <a:ext uri="{FF2B5EF4-FFF2-40B4-BE49-F238E27FC236}">
                <a16:creationId xmlns:a16="http://schemas.microsoft.com/office/drawing/2014/main" id="{8C1E965E-7BEF-215D-DB2E-5D53E73A4607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46" name="직선 연결선 145">
            <a:extLst>
              <a:ext uri="{FF2B5EF4-FFF2-40B4-BE49-F238E27FC236}">
                <a16:creationId xmlns:a16="http://schemas.microsoft.com/office/drawing/2014/main" id="{84F7BF70-F881-6D96-9C87-5551308E0899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66566186-D260-47BA-EAC9-E85A67047865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4A1E7F59-F8C1-63DD-2447-F362B1EE13CD}"/>
              </a:ext>
            </a:extLst>
          </p:cNvPr>
          <p:cNvGrpSpPr/>
          <p:nvPr/>
        </p:nvGrpSpPr>
        <p:grpSpPr>
          <a:xfrm rot="5400000">
            <a:off x="7235066" y="263564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1ACCD55F-AF11-1AFD-F245-DE68EFD54A0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0" name="Oval 593">
              <a:extLst>
                <a:ext uri="{FF2B5EF4-FFF2-40B4-BE49-F238E27FC236}">
                  <a16:creationId xmlns:a16="http://schemas.microsoft.com/office/drawing/2014/main" id="{EB9E704B-D8BE-0CFB-D497-42A847D97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51" name="Box">
            <a:extLst>
              <a:ext uri="{FF2B5EF4-FFF2-40B4-BE49-F238E27FC236}">
                <a16:creationId xmlns:a16="http://schemas.microsoft.com/office/drawing/2014/main" id="{07E4BDAD-0444-66AD-F6B8-82E6B25275B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30212" y="5339516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78645D87-099D-1D1F-BC01-D6E9361FC085}"/>
              </a:ext>
            </a:extLst>
          </p:cNvPr>
          <p:cNvSpPr txBox="1"/>
          <p:nvPr/>
        </p:nvSpPr>
        <p:spPr>
          <a:xfrm>
            <a:off x="1427512" y="5293156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가능</a:t>
            </a:r>
          </a:p>
        </p:txBody>
      </p:sp>
      <p:pic>
        <p:nvPicPr>
          <p:cNvPr id="153" name="그래픽 152" descr="확인 표시 단색으로 채워진">
            <a:extLst>
              <a:ext uri="{FF2B5EF4-FFF2-40B4-BE49-F238E27FC236}">
                <a16:creationId xmlns:a16="http://schemas.microsoft.com/office/drawing/2014/main" id="{A4C42749-4871-0B2C-E0E7-CBDA975FC5E3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353139" y="5335564"/>
            <a:ext cx="82916" cy="126261"/>
          </a:xfrm>
          <a:prstGeom prst="rect">
            <a:avLst/>
          </a:prstGeom>
        </p:spPr>
      </p:pic>
      <p:sp>
        <p:nvSpPr>
          <p:cNvPr id="154" name="Box">
            <a:extLst>
              <a:ext uri="{FF2B5EF4-FFF2-40B4-BE49-F238E27FC236}">
                <a16:creationId xmlns:a16="http://schemas.microsoft.com/office/drawing/2014/main" id="{57C4CA7E-B568-F785-84EE-F59139A9FA4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11165" y="533951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8E3D20CD-CE1A-305A-01C1-A6968F074C6D}"/>
              </a:ext>
            </a:extLst>
          </p:cNvPr>
          <p:cNvSpPr txBox="1"/>
          <p:nvPr/>
        </p:nvSpPr>
        <p:spPr>
          <a:xfrm>
            <a:off x="2227515" y="5283631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불가능</a:t>
            </a:r>
          </a:p>
        </p:txBody>
      </p:sp>
      <p:sp>
        <p:nvSpPr>
          <p:cNvPr id="156" name="직사각형 155">
            <a:extLst>
              <a:ext uri="{FF2B5EF4-FFF2-40B4-BE49-F238E27FC236}">
                <a16:creationId xmlns:a16="http://schemas.microsoft.com/office/drawing/2014/main" id="{FCF00002-F863-D981-CE99-171112B0DB13}"/>
              </a:ext>
            </a:extLst>
          </p:cNvPr>
          <p:cNvSpPr/>
          <p:nvPr/>
        </p:nvSpPr>
        <p:spPr>
          <a:xfrm>
            <a:off x="7998979" y="3719384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D7B33682-1195-697D-AC4C-9DBA163B493E}"/>
              </a:ext>
            </a:extLst>
          </p:cNvPr>
          <p:cNvSpPr txBox="1"/>
          <p:nvPr/>
        </p:nvSpPr>
        <p:spPr>
          <a:xfrm>
            <a:off x="8109102" y="382573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매장 검색</a:t>
            </a:r>
          </a:p>
        </p:txBody>
      </p:sp>
      <p:sp>
        <p:nvSpPr>
          <p:cNvPr id="158" name="곱하기 기호 157">
            <a:extLst>
              <a:ext uri="{FF2B5EF4-FFF2-40B4-BE49-F238E27FC236}">
                <a16:creationId xmlns:a16="http://schemas.microsoft.com/office/drawing/2014/main" id="{48269C0A-3EFB-74E0-F4B2-C3C5801E0FB5}"/>
              </a:ext>
            </a:extLst>
          </p:cNvPr>
          <p:cNvSpPr/>
          <p:nvPr/>
        </p:nvSpPr>
        <p:spPr>
          <a:xfrm>
            <a:off x="10556152" y="3801639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B6C23357-E27E-ABA9-1FFC-9A39B87E2183}"/>
              </a:ext>
            </a:extLst>
          </p:cNvPr>
          <p:cNvSpPr txBox="1"/>
          <p:nvPr/>
        </p:nvSpPr>
        <p:spPr>
          <a:xfrm>
            <a:off x="8075615" y="4451169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9C387669-1019-72F2-9F3F-DA710681F149}"/>
              </a:ext>
            </a:extLst>
          </p:cNvPr>
          <p:cNvSpPr/>
          <p:nvPr/>
        </p:nvSpPr>
        <p:spPr>
          <a:xfrm>
            <a:off x="10162723" y="4807563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61" name="직선 연결선 160">
            <a:extLst>
              <a:ext uri="{FF2B5EF4-FFF2-40B4-BE49-F238E27FC236}">
                <a16:creationId xmlns:a16="http://schemas.microsoft.com/office/drawing/2014/main" id="{CED9A15B-2158-B05D-F5F0-73E1447DFB4B}"/>
              </a:ext>
            </a:extLst>
          </p:cNvPr>
          <p:cNvCxnSpPr>
            <a:cxnSpLocks/>
          </p:cNvCxnSpPr>
          <p:nvPr/>
        </p:nvCxnSpPr>
        <p:spPr>
          <a:xfrm>
            <a:off x="8133415" y="5113651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62" name="TextBox 161">
            <a:extLst>
              <a:ext uri="{FF2B5EF4-FFF2-40B4-BE49-F238E27FC236}">
                <a16:creationId xmlns:a16="http://schemas.microsoft.com/office/drawing/2014/main" id="{AF23F50C-C36F-B9B0-35DE-0ECF9152A534}"/>
              </a:ext>
            </a:extLst>
          </p:cNvPr>
          <p:cNvSpPr txBox="1"/>
          <p:nvPr/>
        </p:nvSpPr>
        <p:spPr>
          <a:xfrm>
            <a:off x="8108738" y="5118546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r>
              <a:rPr lang="en-US" altLang="ko-KR" sz="900"/>
              <a:t>                 </a:t>
            </a:r>
            <a:r>
              <a:rPr lang="ko-KR" altLang="en-US" sz="900"/>
              <a:t>매장 코드</a:t>
            </a:r>
            <a:endParaRPr lang="en-US" altLang="ko-KR" sz="900"/>
          </a:p>
        </p:txBody>
      </p:sp>
      <p:cxnSp>
        <p:nvCxnSpPr>
          <p:cNvPr id="163" name="직선 연결선 162">
            <a:extLst>
              <a:ext uri="{FF2B5EF4-FFF2-40B4-BE49-F238E27FC236}">
                <a16:creationId xmlns:a16="http://schemas.microsoft.com/office/drawing/2014/main" id="{1232CE96-7FDA-C353-DA2A-A05DB3D14CD5}"/>
              </a:ext>
            </a:extLst>
          </p:cNvPr>
          <p:cNvCxnSpPr>
            <a:cxnSpLocks/>
          </p:cNvCxnSpPr>
          <p:nvPr/>
        </p:nvCxnSpPr>
        <p:spPr>
          <a:xfrm>
            <a:off x="8133415" y="5419567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64" name="TextBox 163">
            <a:extLst>
              <a:ext uri="{FF2B5EF4-FFF2-40B4-BE49-F238E27FC236}">
                <a16:creationId xmlns:a16="http://schemas.microsoft.com/office/drawing/2014/main" id="{E6BA206C-0ECC-D4B5-BD59-B8773AB9A2EE}"/>
              </a:ext>
            </a:extLst>
          </p:cNvPr>
          <p:cNvSpPr txBox="1"/>
          <p:nvPr/>
        </p:nvSpPr>
        <p:spPr>
          <a:xfrm>
            <a:off x="8099501" y="5451252"/>
            <a:ext cx="256936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1"/>
            <a:r>
              <a:rPr lang="ko-KR" altLang="en-US" sz="900"/>
              <a:t>맥도날드 서울역점      </a:t>
            </a:r>
            <a:r>
              <a:rPr lang="en-US" altLang="ko-KR" sz="900" b="0">
                <a:solidFill>
                  <a:schemeClr val="tx1"/>
                </a:solidFill>
              </a:rPr>
              <a:t>SS_MD01</a:t>
            </a:r>
            <a:endParaRPr lang="ko-KR" altLang="en-US" sz="900" b="0">
              <a:solidFill>
                <a:schemeClr val="tx1"/>
              </a:solidFill>
            </a:endParaRPr>
          </a:p>
        </p:txBody>
      </p: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AFAEF5FA-B3B6-20AB-F716-A97612A65F1A}"/>
              </a:ext>
            </a:extLst>
          </p:cNvPr>
          <p:cNvSpPr/>
          <p:nvPr/>
        </p:nvSpPr>
        <p:spPr>
          <a:xfrm>
            <a:off x="8743879" y="4495683"/>
            <a:ext cx="72367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cxnSp>
        <p:nvCxnSpPr>
          <p:cNvPr id="166" name="직선 연결선 165">
            <a:extLst>
              <a:ext uri="{FF2B5EF4-FFF2-40B4-BE49-F238E27FC236}">
                <a16:creationId xmlns:a16="http://schemas.microsoft.com/office/drawing/2014/main" id="{3541C6CF-7F5D-BF41-393D-E69B8774B2C2}"/>
              </a:ext>
            </a:extLst>
          </p:cNvPr>
          <p:cNvCxnSpPr>
            <a:cxnSpLocks/>
          </p:cNvCxnSpPr>
          <p:nvPr/>
        </p:nvCxnSpPr>
        <p:spPr>
          <a:xfrm>
            <a:off x="8133415" y="5734712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67" name="사각형: 둥근 모서리 166">
            <a:extLst>
              <a:ext uri="{FF2B5EF4-FFF2-40B4-BE49-F238E27FC236}">
                <a16:creationId xmlns:a16="http://schemas.microsoft.com/office/drawing/2014/main" id="{8F968680-9E8A-8730-437A-0781CE8EF26B}"/>
              </a:ext>
            </a:extLst>
          </p:cNvPr>
          <p:cNvSpPr/>
          <p:nvPr/>
        </p:nvSpPr>
        <p:spPr>
          <a:xfrm>
            <a:off x="10203991" y="600087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선택</a:t>
            </a: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A0E8CA4C-4257-1DA1-F534-FB975424537F}"/>
              </a:ext>
            </a:extLst>
          </p:cNvPr>
          <p:cNvSpPr/>
          <p:nvPr/>
        </p:nvSpPr>
        <p:spPr>
          <a:xfrm>
            <a:off x="9467550" y="6000875"/>
            <a:ext cx="67427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전체선택</a:t>
            </a:r>
          </a:p>
        </p:txBody>
      </p:sp>
      <p:grpSp>
        <p:nvGrpSpPr>
          <p:cNvPr id="169" name="그룹 168">
            <a:extLst>
              <a:ext uri="{FF2B5EF4-FFF2-40B4-BE49-F238E27FC236}">
                <a16:creationId xmlns:a16="http://schemas.microsoft.com/office/drawing/2014/main" id="{60BA54DA-BA9C-3CFD-116F-6EEAC940730A}"/>
              </a:ext>
            </a:extLst>
          </p:cNvPr>
          <p:cNvGrpSpPr/>
          <p:nvPr/>
        </p:nvGrpSpPr>
        <p:grpSpPr>
          <a:xfrm>
            <a:off x="9419387" y="5781361"/>
            <a:ext cx="244417" cy="258694"/>
            <a:chOff x="1098607" y="3056422"/>
            <a:chExt cx="244417" cy="258694"/>
          </a:xfrm>
        </p:grpSpPr>
        <p:sp>
          <p:nvSpPr>
            <p:cNvPr id="170" name="이등변 삼각형 169">
              <a:extLst>
                <a:ext uri="{FF2B5EF4-FFF2-40B4-BE49-F238E27FC236}">
                  <a16:creationId xmlns:a16="http://schemas.microsoft.com/office/drawing/2014/main" id="{587122E1-D650-F639-9EF7-172D8C08F74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1" name="그룹 170">
              <a:extLst>
                <a:ext uri="{FF2B5EF4-FFF2-40B4-BE49-F238E27FC236}">
                  <a16:creationId xmlns:a16="http://schemas.microsoft.com/office/drawing/2014/main" id="{5AAB8C0E-789C-2095-4F66-23F8602C3BC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2" name="Oval 593">
                <a:extLst>
                  <a:ext uri="{FF2B5EF4-FFF2-40B4-BE49-F238E27FC236}">
                    <a16:creationId xmlns:a16="http://schemas.microsoft.com/office/drawing/2014/main" id="{1B8B314C-40B1-F387-B22F-98317546A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3" name="TextBox 14">
                <a:extLst>
                  <a:ext uri="{FF2B5EF4-FFF2-40B4-BE49-F238E27FC236}">
                    <a16:creationId xmlns:a16="http://schemas.microsoft.com/office/drawing/2014/main" id="{8355C4CA-ADAC-68B5-5E02-1AC6E163A5E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74" name="그룹 173">
            <a:extLst>
              <a:ext uri="{FF2B5EF4-FFF2-40B4-BE49-F238E27FC236}">
                <a16:creationId xmlns:a16="http://schemas.microsoft.com/office/drawing/2014/main" id="{FD950579-860B-6C9A-A3CE-8CEE12C676EE}"/>
              </a:ext>
            </a:extLst>
          </p:cNvPr>
          <p:cNvGrpSpPr/>
          <p:nvPr/>
        </p:nvGrpSpPr>
        <p:grpSpPr>
          <a:xfrm>
            <a:off x="10167197" y="5781361"/>
            <a:ext cx="244417" cy="258694"/>
            <a:chOff x="1098607" y="3056422"/>
            <a:chExt cx="244417" cy="258694"/>
          </a:xfrm>
        </p:grpSpPr>
        <p:sp>
          <p:nvSpPr>
            <p:cNvPr id="175" name="이등변 삼각형 174">
              <a:extLst>
                <a:ext uri="{FF2B5EF4-FFF2-40B4-BE49-F238E27FC236}">
                  <a16:creationId xmlns:a16="http://schemas.microsoft.com/office/drawing/2014/main" id="{723EC9AB-C42C-DEBC-ED12-1EE43C39201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6" name="그룹 175">
              <a:extLst>
                <a:ext uri="{FF2B5EF4-FFF2-40B4-BE49-F238E27FC236}">
                  <a16:creationId xmlns:a16="http://schemas.microsoft.com/office/drawing/2014/main" id="{95AEDB32-3B73-5103-978C-78CACE3D2BC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7" name="Oval 593">
                <a:extLst>
                  <a:ext uri="{FF2B5EF4-FFF2-40B4-BE49-F238E27FC236}">
                    <a16:creationId xmlns:a16="http://schemas.microsoft.com/office/drawing/2014/main" id="{2DDB535A-08FC-B88A-8429-2EB2000D7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8" name="TextBox 14">
                <a:extLst>
                  <a:ext uri="{FF2B5EF4-FFF2-40B4-BE49-F238E27FC236}">
                    <a16:creationId xmlns:a16="http://schemas.microsoft.com/office/drawing/2014/main" id="{95363D93-50A9-5658-2E26-DAE7EFD628E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79" name="그래픽 178" descr="돋보기 단색으로 채워진">
            <a:extLst>
              <a:ext uri="{FF2B5EF4-FFF2-40B4-BE49-F238E27FC236}">
                <a16:creationId xmlns:a16="http://schemas.microsoft.com/office/drawing/2014/main" id="{89B8FB02-ACBB-0B9A-406C-CFBB8EADEB0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0296875" y="4542982"/>
            <a:ext cx="145373" cy="147683"/>
          </a:xfrm>
          <a:prstGeom prst="rect">
            <a:avLst/>
          </a:prstGeom>
        </p:spPr>
      </p:pic>
      <p:sp>
        <p:nvSpPr>
          <p:cNvPr id="180" name="사각형: 둥근 모서리 179">
            <a:extLst>
              <a:ext uri="{FF2B5EF4-FFF2-40B4-BE49-F238E27FC236}">
                <a16:creationId xmlns:a16="http://schemas.microsoft.com/office/drawing/2014/main" id="{1BAFC875-941F-1153-5DB4-C140984CFA4B}"/>
              </a:ext>
            </a:extLst>
          </p:cNvPr>
          <p:cNvSpPr/>
          <p:nvPr/>
        </p:nvSpPr>
        <p:spPr>
          <a:xfrm>
            <a:off x="9526234" y="4495683"/>
            <a:ext cx="72367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76D213DE-F5AC-343D-5508-F258098C44AA}"/>
              </a:ext>
            </a:extLst>
          </p:cNvPr>
          <p:cNvSpPr txBox="1"/>
          <p:nvPr/>
        </p:nvSpPr>
        <p:spPr>
          <a:xfrm>
            <a:off x="8075615" y="4146042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역사명</a:t>
            </a:r>
            <a:endParaRPr lang="en-US" altLang="ko-KR" sz="900"/>
          </a:p>
        </p:txBody>
      </p:sp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9E91F099-02AD-52D3-B47A-9ADDDCFFBBCF}"/>
              </a:ext>
            </a:extLst>
          </p:cNvPr>
          <p:cNvSpPr/>
          <p:nvPr/>
        </p:nvSpPr>
        <p:spPr>
          <a:xfrm>
            <a:off x="8743879" y="4190556"/>
            <a:ext cx="72367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pic>
        <p:nvPicPr>
          <p:cNvPr id="183" name="그래픽 182" descr="돋보기 단색으로 채워진">
            <a:extLst>
              <a:ext uri="{FF2B5EF4-FFF2-40B4-BE49-F238E27FC236}">
                <a16:creationId xmlns:a16="http://schemas.microsoft.com/office/drawing/2014/main" id="{80B44FD5-78C1-67DB-2AFB-462A447AD654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0296875" y="4237855"/>
            <a:ext cx="145373" cy="147683"/>
          </a:xfrm>
          <a:prstGeom prst="rect">
            <a:avLst/>
          </a:prstGeom>
        </p:spPr>
      </p:pic>
      <p:sp>
        <p:nvSpPr>
          <p:cNvPr id="184" name="사각형: 둥근 모서리 183">
            <a:extLst>
              <a:ext uri="{FF2B5EF4-FFF2-40B4-BE49-F238E27FC236}">
                <a16:creationId xmlns:a16="http://schemas.microsoft.com/office/drawing/2014/main" id="{39BB2319-2E78-FDE8-B2EA-74E67F955FBE}"/>
              </a:ext>
            </a:extLst>
          </p:cNvPr>
          <p:cNvSpPr/>
          <p:nvPr/>
        </p:nvSpPr>
        <p:spPr>
          <a:xfrm>
            <a:off x="9526234" y="4190556"/>
            <a:ext cx="72367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cxnSp>
        <p:nvCxnSpPr>
          <p:cNvPr id="185" name="직선 화살표 연결선 184">
            <a:extLst>
              <a:ext uri="{FF2B5EF4-FFF2-40B4-BE49-F238E27FC236}">
                <a16:creationId xmlns:a16="http://schemas.microsoft.com/office/drawing/2014/main" id="{04D54E49-2E17-B22C-FF5E-9D109675D482}"/>
              </a:ext>
            </a:extLst>
          </p:cNvPr>
          <p:cNvCxnSpPr>
            <a:cxnSpLocks/>
          </p:cNvCxnSpPr>
          <p:nvPr/>
        </p:nvCxnSpPr>
        <p:spPr>
          <a:xfrm>
            <a:off x="6009888" y="2290804"/>
            <a:ext cx="2119802" cy="180524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B69ABFD5-184A-D307-AF6B-EF1CF34D742C}"/>
              </a:ext>
            </a:extLst>
          </p:cNvPr>
          <p:cNvSpPr txBox="1"/>
          <p:nvPr/>
        </p:nvSpPr>
        <p:spPr>
          <a:xfrm>
            <a:off x="267101" y="524638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4344A31-ACDB-64C2-ACF7-D2EA2F4613FF}"/>
              </a:ext>
            </a:extLst>
          </p:cNvPr>
          <p:cNvSpPr txBox="1"/>
          <p:nvPr/>
        </p:nvSpPr>
        <p:spPr>
          <a:xfrm>
            <a:off x="7818919" y="250186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186" name="TextBox 185"/>
          <p:cNvSpPr txBox="1"/>
          <p:nvPr/>
        </p:nvSpPr>
        <p:spPr>
          <a:xfrm>
            <a:off x="7947824" y="1037516"/>
            <a:ext cx="3633537" cy="2169825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ko-KR" altLang="en-US" sz="900" dirty="0"/>
              <a:t>스마트 오더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쿠폰 등록관리 </a:t>
            </a:r>
            <a:r>
              <a:rPr lang="en-US" altLang="ko-KR" sz="900" dirty="0"/>
              <a:t>(coupon management</a:t>
            </a:r>
            <a:r>
              <a:rPr lang="en-US" altLang="ko-KR" sz="900" dirty="0" smtClean="0"/>
              <a:t>) &gt; </a:t>
            </a:r>
            <a:r>
              <a:rPr lang="ko-KR" altLang="en-US" sz="900" b="1" dirty="0" smtClean="0"/>
              <a:t>추가 </a:t>
            </a:r>
            <a:r>
              <a:rPr lang="en-US" altLang="ko-KR" sz="900" b="1" dirty="0" smtClean="0"/>
              <a:t>(Add) page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 smtClean="0"/>
              <a:t>  - same with </a:t>
            </a:r>
            <a:r>
              <a:rPr lang="ko-KR" altLang="en-US" sz="900" dirty="0" smtClean="0"/>
              <a:t>상세</a:t>
            </a:r>
            <a:r>
              <a:rPr lang="en-US" altLang="ko-KR" sz="900" dirty="0" smtClean="0"/>
              <a:t> (Modify)</a:t>
            </a:r>
          </a:p>
          <a:p>
            <a:r>
              <a:rPr lang="en-US" altLang="ko-KR" sz="900" dirty="0" smtClean="0"/>
              <a:t>  1) </a:t>
            </a:r>
            <a:r>
              <a:rPr lang="ko-KR" altLang="en-US" sz="900" dirty="0" smtClean="0"/>
              <a:t>쿠폰명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hide </a:t>
            </a:r>
            <a:r>
              <a:rPr lang="en-US" altLang="ko-KR" sz="900" dirty="0" err="1" smtClean="0"/>
              <a:t>coupon_code</a:t>
            </a:r>
            <a:r>
              <a:rPr lang="en-US" altLang="ko-KR" sz="900" dirty="0" smtClean="0"/>
              <a:t> (2</a:t>
            </a:r>
            <a:r>
              <a:rPr lang="en-US" altLang="ko-KR" sz="900" baseline="30000" dirty="0" smtClean="0"/>
              <a:t>nd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3.Buttons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저장 </a:t>
            </a:r>
            <a:r>
              <a:rPr lang="en-US" altLang="ko-KR" sz="900" dirty="0" smtClean="0"/>
              <a:t>(save)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[PROCESS]</a:t>
            </a:r>
          </a:p>
          <a:p>
            <a:r>
              <a:rPr lang="en-US" altLang="ko-KR" sz="900" dirty="0"/>
              <a:t>     INSERT </a:t>
            </a:r>
            <a:r>
              <a:rPr lang="en-US" altLang="ko-KR" sz="900" dirty="0" err="1" smtClean="0"/>
              <a:t>st_coupon</a:t>
            </a:r>
            <a:endParaRPr lang="en-US" altLang="ko-KR" sz="900" dirty="0" smtClean="0"/>
          </a:p>
          <a:p>
            <a:r>
              <a:rPr lang="en-US" altLang="ko-KR" sz="900" dirty="0"/>
              <a:t>     </a:t>
            </a:r>
            <a:r>
              <a:rPr lang="en-US" altLang="ko-KR" sz="900" b="1" dirty="0" err="1" smtClean="0"/>
              <a:t>mall_type</a:t>
            </a:r>
            <a:r>
              <a:rPr lang="en-US" altLang="ko-KR" sz="900" b="1" dirty="0" smtClean="0"/>
              <a:t> = ‘store’</a:t>
            </a:r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   </a:t>
            </a:r>
            <a:r>
              <a:rPr lang="en-US" altLang="ko-KR" sz="900" dirty="0" err="1" smtClean="0"/>
              <a:t>reg_date</a:t>
            </a:r>
            <a:r>
              <a:rPr lang="en-US" altLang="ko-KR" sz="900" dirty="0" smtClean="0"/>
              <a:t> / </a:t>
            </a:r>
            <a:r>
              <a:rPr lang="en-US" altLang="ko-KR" sz="900" dirty="0" err="1" smtClean="0"/>
              <a:t>reg_user_seq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158749631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8507457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시스템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744367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(4)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매뉴얼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38779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메뉴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오류 신고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권한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코드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관리자 회원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나의 회원정보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로그 관리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81735" y="5014330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289194" y="4322008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298709" y="469546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298709" y="401049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CDD2B182-4273-6483-85C5-8BE0B5B75361}"/>
              </a:ext>
            </a:extLst>
          </p:cNvPr>
          <p:cNvGrpSpPr/>
          <p:nvPr/>
        </p:nvGrpSpPr>
        <p:grpSpPr>
          <a:xfrm rot="5400000">
            <a:off x="1840974" y="28459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55D38BF9-0BC6-A15D-BA88-9E844E1A2AF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AC6D8C2A-26DF-1D3E-481F-BE830B062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39314004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4DFD553F-1009-B42B-46A3-DA03E6EB9782}"/>
              </a:ext>
            </a:extLst>
          </p:cNvPr>
          <p:cNvSpPr/>
          <p:nvPr/>
        </p:nvSpPr>
        <p:spPr>
          <a:xfrm>
            <a:off x="718718" y="292752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BC9062A-8107-FF73-5883-29F162FCDF6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783518" y="323064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03EEA4D-5BBD-831E-C75F-D991F68DA897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269011" y="388500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FC1F695-C6CC-A004-0002-458E78D5DDA1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398191" y="388500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4C057F80-6EF2-04CE-BD04-49544CB21B7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748432" y="300683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78EA3FE-47B3-99C8-D23A-CBF2B6331E5A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9067" y="337960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417F83A-D7B4-E793-1914-07BBE0BAD58A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18718" y="294596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018540CE-181D-4108-EA0F-82F9C1208F43}"/>
              </a:ext>
            </a:extLst>
          </p:cNvPr>
          <p:cNvGrpSpPr/>
          <p:nvPr/>
        </p:nvGrpSpPr>
        <p:grpSpPr>
          <a:xfrm>
            <a:off x="1066141" y="2720536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F2164A19-1A4D-D6D2-D84A-D5211C37240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7DCB3E38-A83D-FF0C-87B3-992FC665FD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5C7EDA3F-344D-7EB4-1903-BD8D5B713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379A535D-1C30-98E0-1105-B096F1CE528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057A6B7D-C685-86AB-C1E5-5D00A6FB7314}"/>
              </a:ext>
            </a:extLst>
          </p:cNvPr>
          <p:cNvSpPr/>
          <p:nvPr/>
        </p:nvSpPr>
        <p:spPr>
          <a:xfrm>
            <a:off x="730626" y="94090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CE42789-BE5C-A0BF-8388-046CBECFF21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795426" y="124402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F3EE3A7-605D-9245-E4EC-75B3E722F3EF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280919" y="189837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F444F6C-93DC-F261-801E-F27E9BF8DC0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410099" y="189837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8CF161EA-983C-8361-C386-B6F48038FA73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760340" y="102020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A1BFF44-4CF7-6B83-13EC-D7377DC7564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30975" y="139297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B4462E2-DA01-8669-702C-555E63178A0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30626" y="95933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C7DCCCD3-F995-84D5-548A-6BFD6428685B}"/>
              </a:ext>
            </a:extLst>
          </p:cNvPr>
          <p:cNvGrpSpPr/>
          <p:nvPr/>
        </p:nvGrpSpPr>
        <p:grpSpPr>
          <a:xfrm>
            <a:off x="783518" y="699724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B289E91F-5277-0007-2496-0976524FFF6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8D4261B5-D6B2-9918-57D8-0B44B958C27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571208ED-F908-9225-E47A-C11368C89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6B6B16AB-3052-6DBE-9267-E2F46172C1B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26368910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8495519"/>
              </p:ext>
            </p:extLst>
          </p:nvPr>
        </p:nvGraphicFramePr>
        <p:xfrm>
          <a:off x="7794170" y="725881"/>
          <a:ext cx="4397830" cy="3017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스마트 오더 주문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주문번호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38165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0078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22634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번호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주문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45605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16906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77416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878234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366310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91</a:t>
            </a:fld>
            <a:endParaRPr lang="ko-KR" altLang="en-US"/>
          </a:p>
        </p:txBody>
      </p:sp>
      <p:sp>
        <p:nvSpPr>
          <p:cNvPr id="155" name="사각형: 둥근 모서리 154">
            <a:extLst>
              <a:ext uri="{FF2B5EF4-FFF2-40B4-BE49-F238E27FC236}">
                <a16:creationId xmlns:a16="http://schemas.microsoft.com/office/drawing/2014/main" id="{F0DE71D0-7048-7065-97FF-F0C4B559DFF8}"/>
              </a:ext>
            </a:extLst>
          </p:cNvPr>
          <p:cNvSpPr/>
          <p:nvPr/>
        </p:nvSpPr>
        <p:spPr>
          <a:xfrm>
            <a:off x="6224318" y="182678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56" name="직선 연결선 155">
            <a:extLst>
              <a:ext uri="{FF2B5EF4-FFF2-40B4-BE49-F238E27FC236}">
                <a16:creationId xmlns:a16="http://schemas.microsoft.com/office/drawing/2014/main" id="{A2B87C22-614E-64B9-F282-4C62034B73A8}"/>
              </a:ext>
            </a:extLst>
          </p:cNvPr>
          <p:cNvCxnSpPr>
            <a:cxnSpLocks/>
          </p:cNvCxnSpPr>
          <p:nvPr/>
        </p:nvCxnSpPr>
        <p:spPr>
          <a:xfrm>
            <a:off x="395726" y="2142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주문 관리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9F28C0E4-A3EF-E981-BE6A-4CB1CC0052FA}"/>
              </a:ext>
            </a:extLst>
          </p:cNvPr>
          <p:cNvGrpSpPr/>
          <p:nvPr/>
        </p:nvGrpSpPr>
        <p:grpSpPr>
          <a:xfrm rot="5400000">
            <a:off x="2112143" y="6118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F89F1B26-C55E-F56E-DC53-9E1A2BC47DC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1" name="Oval 593">
              <a:extLst>
                <a:ext uri="{FF2B5EF4-FFF2-40B4-BE49-F238E27FC236}">
                  <a16:creationId xmlns:a16="http://schemas.microsoft.com/office/drawing/2014/main" id="{A7C3BE3A-6FE8-B71C-5451-4FF622BC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62" name="그룹 161">
            <a:extLst>
              <a:ext uri="{FF2B5EF4-FFF2-40B4-BE49-F238E27FC236}">
                <a16:creationId xmlns:a16="http://schemas.microsoft.com/office/drawing/2014/main" id="{81100327-A9F0-378A-35C5-0F3759BC0D68}"/>
              </a:ext>
            </a:extLst>
          </p:cNvPr>
          <p:cNvGrpSpPr/>
          <p:nvPr/>
        </p:nvGrpSpPr>
        <p:grpSpPr>
          <a:xfrm rot="5400000">
            <a:off x="6788062" y="1848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3" name="이등변 삼각형 162">
              <a:extLst>
                <a:ext uri="{FF2B5EF4-FFF2-40B4-BE49-F238E27FC236}">
                  <a16:creationId xmlns:a16="http://schemas.microsoft.com/office/drawing/2014/main" id="{80828DFD-5F20-DE7B-F673-DFCDD82B94D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4" name="Oval 593">
              <a:extLst>
                <a:ext uri="{FF2B5EF4-FFF2-40B4-BE49-F238E27FC236}">
                  <a16:creationId xmlns:a16="http://schemas.microsoft.com/office/drawing/2014/main" id="{FC78AF5D-8CC8-8704-59FC-4BEAFE36C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54" name="TextBox 153">
            <a:extLst>
              <a:ext uri="{FF2B5EF4-FFF2-40B4-BE49-F238E27FC236}">
                <a16:creationId xmlns:a16="http://schemas.microsoft.com/office/drawing/2014/main" id="{10FB2F3C-AF08-43D2-B2AE-F95C9D6431E2}"/>
              </a:ext>
            </a:extLst>
          </p:cNvPr>
          <p:cNvSpPr txBox="1"/>
          <p:nvPr/>
        </p:nvSpPr>
        <p:spPr>
          <a:xfrm>
            <a:off x="356597" y="105464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</p:txBody>
      </p: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62D55513-E60C-8161-F5DC-2F57C161A060}"/>
              </a:ext>
            </a:extLst>
          </p:cNvPr>
          <p:cNvGrpSpPr/>
          <p:nvPr/>
        </p:nvGrpSpPr>
        <p:grpSpPr>
          <a:xfrm rot="5400000">
            <a:off x="3267315" y="10787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7" name="이등변 삼각형 166">
              <a:extLst>
                <a:ext uri="{FF2B5EF4-FFF2-40B4-BE49-F238E27FC236}">
                  <a16:creationId xmlns:a16="http://schemas.microsoft.com/office/drawing/2014/main" id="{FAC6FB6C-D8A6-6DEC-76FB-D38AEB0C7B9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8" name="Oval 593">
              <a:extLst>
                <a:ext uri="{FF2B5EF4-FFF2-40B4-BE49-F238E27FC236}">
                  <a16:creationId xmlns:a16="http://schemas.microsoft.com/office/drawing/2014/main" id="{D29386A5-CA8D-8782-5F7B-6CA6D8843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773EDB85-5F7C-405A-DBBF-3C1AC34FA113}"/>
              </a:ext>
            </a:extLst>
          </p:cNvPr>
          <p:cNvSpPr/>
          <p:nvPr/>
        </p:nvSpPr>
        <p:spPr>
          <a:xfrm>
            <a:off x="905561" y="109276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BD2D1E44-1D35-8D59-746F-971A74B26410}"/>
              </a:ext>
            </a:extLst>
          </p:cNvPr>
          <p:cNvSpPr/>
          <p:nvPr/>
        </p:nvSpPr>
        <p:spPr>
          <a:xfrm>
            <a:off x="1991483" y="109296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1" name="그래픽 170" descr="돋보기 단색으로 채워진">
            <a:extLst>
              <a:ext uri="{FF2B5EF4-FFF2-40B4-BE49-F238E27FC236}">
                <a16:creationId xmlns:a16="http://schemas.microsoft.com/office/drawing/2014/main" id="{8DCD1D43-56E9-C586-DA2A-BD57CA5260A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134334"/>
            <a:ext cx="145373" cy="147683"/>
          </a:xfrm>
          <a:prstGeom prst="rect">
            <a:avLst/>
          </a:prstGeom>
        </p:spPr>
      </p:pic>
      <p:sp>
        <p:nvSpPr>
          <p:cNvPr id="165" name="TextBox 164">
            <a:extLst>
              <a:ext uri="{FF2B5EF4-FFF2-40B4-BE49-F238E27FC236}">
                <a16:creationId xmlns:a16="http://schemas.microsoft.com/office/drawing/2014/main" id="{898DE87D-734A-5377-2540-B279DE6B7105}"/>
              </a:ext>
            </a:extLst>
          </p:cNvPr>
          <p:cNvSpPr txBox="1"/>
          <p:nvPr/>
        </p:nvSpPr>
        <p:spPr>
          <a:xfrm>
            <a:off x="355399" y="136122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172" name="그룹 171">
            <a:extLst>
              <a:ext uri="{FF2B5EF4-FFF2-40B4-BE49-F238E27FC236}">
                <a16:creationId xmlns:a16="http://schemas.microsoft.com/office/drawing/2014/main" id="{0260AEA7-0F1A-190F-6EEC-1B9A76A33680}"/>
              </a:ext>
            </a:extLst>
          </p:cNvPr>
          <p:cNvGrpSpPr/>
          <p:nvPr/>
        </p:nvGrpSpPr>
        <p:grpSpPr>
          <a:xfrm rot="5400000">
            <a:off x="3267315" y="13899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3" name="이등변 삼각형 172">
              <a:extLst>
                <a:ext uri="{FF2B5EF4-FFF2-40B4-BE49-F238E27FC236}">
                  <a16:creationId xmlns:a16="http://schemas.microsoft.com/office/drawing/2014/main" id="{AABD3CC7-9461-036B-29AC-55405DCC981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4" name="Oval 593">
              <a:extLst>
                <a:ext uri="{FF2B5EF4-FFF2-40B4-BE49-F238E27FC236}">
                  <a16:creationId xmlns:a16="http://schemas.microsoft.com/office/drawing/2014/main" id="{730BC789-6BB7-E83D-A470-E87E06DD7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75" name="사각형: 둥근 모서리 174">
            <a:extLst>
              <a:ext uri="{FF2B5EF4-FFF2-40B4-BE49-F238E27FC236}">
                <a16:creationId xmlns:a16="http://schemas.microsoft.com/office/drawing/2014/main" id="{659560D2-9CC4-F2CE-8C9E-FE18C0597456}"/>
              </a:ext>
            </a:extLst>
          </p:cNvPr>
          <p:cNvSpPr/>
          <p:nvPr/>
        </p:nvSpPr>
        <p:spPr>
          <a:xfrm>
            <a:off x="905561" y="140396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6" name="사각형: 둥근 모서리 175">
            <a:extLst>
              <a:ext uri="{FF2B5EF4-FFF2-40B4-BE49-F238E27FC236}">
                <a16:creationId xmlns:a16="http://schemas.microsoft.com/office/drawing/2014/main" id="{5165A666-CF81-B9A3-0A8C-203B64238AF0}"/>
              </a:ext>
            </a:extLst>
          </p:cNvPr>
          <p:cNvSpPr/>
          <p:nvPr/>
        </p:nvSpPr>
        <p:spPr>
          <a:xfrm>
            <a:off x="1991483" y="140417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7" name="그래픽 176" descr="돋보기 단색으로 채워진">
            <a:extLst>
              <a:ext uri="{FF2B5EF4-FFF2-40B4-BE49-F238E27FC236}">
                <a16:creationId xmlns:a16="http://schemas.microsoft.com/office/drawing/2014/main" id="{5EB93F3C-CAE0-35C9-D7D0-B903FF23F14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445540"/>
            <a:ext cx="145373" cy="147683"/>
          </a:xfrm>
          <a:prstGeom prst="rect">
            <a:avLst/>
          </a:prstGeom>
        </p:spPr>
      </p:pic>
      <p:graphicFrame>
        <p:nvGraphicFramePr>
          <p:cNvPr id="178" name="표 15">
            <a:extLst>
              <a:ext uri="{FF2B5EF4-FFF2-40B4-BE49-F238E27FC236}">
                <a16:creationId xmlns:a16="http://schemas.microsoft.com/office/drawing/2014/main" id="{E224F4A3-BF1B-34A5-89BF-D300E08DFB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2731387"/>
              </p:ext>
            </p:extLst>
          </p:nvPr>
        </p:nvGraphicFramePr>
        <p:xfrm>
          <a:off x="495504" y="2632935"/>
          <a:ext cx="6299027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692123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62808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58267">
                  <a:extLst>
                    <a:ext uri="{9D8B030D-6E8A-4147-A177-3AD203B41FA5}">
                      <a16:colId xmlns:a16="http://schemas.microsoft.com/office/drawing/2014/main" val="2710170856"/>
                    </a:ext>
                  </a:extLst>
                </a:gridCol>
                <a:gridCol w="1192282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674742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674742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881758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번호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상품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금액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 </a:t>
                      </a: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사용액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결제 수단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SMD00001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수령 완료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빅맥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세트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6,500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6,500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SFC00001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확인 중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파리크라상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빵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4,500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1,500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신용결제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82" name="TextBox 181">
            <a:extLst>
              <a:ext uri="{FF2B5EF4-FFF2-40B4-BE49-F238E27FC236}">
                <a16:creationId xmlns:a16="http://schemas.microsoft.com/office/drawing/2014/main" id="{54FC72AD-A16D-2592-0F21-2071C5908BFB}"/>
              </a:ext>
            </a:extLst>
          </p:cNvPr>
          <p:cNvSpPr txBox="1"/>
          <p:nvPr/>
        </p:nvSpPr>
        <p:spPr>
          <a:xfrm>
            <a:off x="415229" y="2371397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62C55726-4286-B6DC-6E6A-F237A9564444}"/>
              </a:ext>
            </a:extLst>
          </p:cNvPr>
          <p:cNvGrpSpPr/>
          <p:nvPr/>
        </p:nvGrpSpPr>
        <p:grpSpPr>
          <a:xfrm>
            <a:off x="3592297" y="2434988"/>
            <a:ext cx="244417" cy="258694"/>
            <a:chOff x="1098607" y="3056422"/>
            <a:chExt cx="244417" cy="258694"/>
          </a:xfrm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61FB21DD-86AB-E82D-9299-48EDFB4421A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F0548A6D-6B1E-280B-5D0D-262829A2C30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6" name="Oval 593">
                <a:extLst>
                  <a:ext uri="{FF2B5EF4-FFF2-40B4-BE49-F238E27FC236}">
                    <a16:creationId xmlns:a16="http://schemas.microsoft.com/office/drawing/2014/main" id="{42E164E5-B1D4-940E-EB6D-6AC66A06A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7" name="TextBox 14">
                <a:extLst>
                  <a:ext uri="{FF2B5EF4-FFF2-40B4-BE49-F238E27FC236}">
                    <a16:creationId xmlns:a16="http://schemas.microsoft.com/office/drawing/2014/main" id="{7688C26E-86E6-5D7B-2A43-A5228B9155A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10" name="그림 209">
            <a:extLst>
              <a:ext uri="{FF2B5EF4-FFF2-40B4-BE49-F238E27FC236}">
                <a16:creationId xmlns:a16="http://schemas.microsoft.com/office/drawing/2014/main" id="{2B0A015B-DF55-D745-0005-642EF43BDF2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75692" y="3721971"/>
            <a:ext cx="765615" cy="288135"/>
          </a:xfrm>
          <a:prstGeom prst="rect">
            <a:avLst/>
          </a:prstGeom>
        </p:spPr>
      </p:pic>
      <p:grpSp>
        <p:nvGrpSpPr>
          <p:cNvPr id="211" name="그룹 210">
            <a:extLst>
              <a:ext uri="{FF2B5EF4-FFF2-40B4-BE49-F238E27FC236}">
                <a16:creationId xmlns:a16="http://schemas.microsoft.com/office/drawing/2014/main" id="{484771A4-CB7E-9EBD-281A-9B7411E50E9E}"/>
              </a:ext>
            </a:extLst>
          </p:cNvPr>
          <p:cNvGrpSpPr/>
          <p:nvPr/>
        </p:nvGrpSpPr>
        <p:grpSpPr>
          <a:xfrm rot="5400000">
            <a:off x="1739789" y="236790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2" name="이등변 삼각형 211">
              <a:extLst>
                <a:ext uri="{FF2B5EF4-FFF2-40B4-BE49-F238E27FC236}">
                  <a16:creationId xmlns:a16="http://schemas.microsoft.com/office/drawing/2014/main" id="{6AB0E6D2-F959-5FEF-9AA9-0F3EA190090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3" name="Oval 593">
              <a:extLst>
                <a:ext uri="{FF2B5EF4-FFF2-40B4-BE49-F238E27FC236}">
                  <a16:creationId xmlns:a16="http://schemas.microsoft.com/office/drawing/2014/main" id="{1BF3877D-6273-FF35-AA22-2E631A4B2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214" name="직사각형 213">
            <a:extLst>
              <a:ext uri="{FF2B5EF4-FFF2-40B4-BE49-F238E27FC236}">
                <a16:creationId xmlns:a16="http://schemas.microsoft.com/office/drawing/2014/main" id="{A8323294-399B-506E-2038-05F7E4415F8C}"/>
              </a:ext>
            </a:extLst>
          </p:cNvPr>
          <p:cNvSpPr/>
          <p:nvPr/>
        </p:nvSpPr>
        <p:spPr>
          <a:xfrm>
            <a:off x="483490" y="2921318"/>
            <a:ext cx="737616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5" name="그룹 214">
            <a:extLst>
              <a:ext uri="{FF2B5EF4-FFF2-40B4-BE49-F238E27FC236}">
                <a16:creationId xmlns:a16="http://schemas.microsoft.com/office/drawing/2014/main" id="{4EE693C1-C301-E642-592B-E6797E86F6EF}"/>
              </a:ext>
            </a:extLst>
          </p:cNvPr>
          <p:cNvGrpSpPr/>
          <p:nvPr/>
        </p:nvGrpSpPr>
        <p:grpSpPr>
          <a:xfrm>
            <a:off x="3403023" y="3775247"/>
            <a:ext cx="278496" cy="200053"/>
            <a:chOff x="1014019" y="2643309"/>
            <a:chExt cx="278496" cy="200053"/>
          </a:xfrm>
        </p:grpSpPr>
        <p:sp>
          <p:nvSpPr>
            <p:cNvPr id="216" name="이등변 삼각형 215">
              <a:extLst>
                <a:ext uri="{FF2B5EF4-FFF2-40B4-BE49-F238E27FC236}">
                  <a16:creationId xmlns:a16="http://schemas.microsoft.com/office/drawing/2014/main" id="{C35888D9-ACEC-00EA-0F3E-08EC7173967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7" name="그룹 216">
              <a:extLst>
                <a:ext uri="{FF2B5EF4-FFF2-40B4-BE49-F238E27FC236}">
                  <a16:creationId xmlns:a16="http://schemas.microsoft.com/office/drawing/2014/main" id="{67E22129-9E6E-D24C-F9D6-02E1ED4F739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18" name="Oval 593">
                <a:extLst>
                  <a:ext uri="{FF2B5EF4-FFF2-40B4-BE49-F238E27FC236}">
                    <a16:creationId xmlns:a16="http://schemas.microsoft.com/office/drawing/2014/main" id="{C48C10D1-5680-F4E7-3AE9-22129C1D3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9" name="TextBox 14">
                <a:extLst>
                  <a:ext uri="{FF2B5EF4-FFF2-40B4-BE49-F238E27FC236}">
                    <a16:creationId xmlns:a16="http://schemas.microsoft.com/office/drawing/2014/main" id="{FBDC3086-7BE7-6C4B-8D98-70004D272402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25" name="사각형: 둥근 모서리 224">
            <a:extLst>
              <a:ext uri="{FF2B5EF4-FFF2-40B4-BE49-F238E27FC236}">
                <a16:creationId xmlns:a16="http://schemas.microsoft.com/office/drawing/2014/main" id="{EBA8A4D0-BEB2-5B04-7F71-A1E9DBD5A888}"/>
              </a:ext>
            </a:extLst>
          </p:cNvPr>
          <p:cNvSpPr/>
          <p:nvPr/>
        </p:nvSpPr>
        <p:spPr>
          <a:xfrm>
            <a:off x="6237115" y="2298813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26" name="그래픽 225" descr="다운로드 윤곽선">
            <a:extLst>
              <a:ext uri="{FF2B5EF4-FFF2-40B4-BE49-F238E27FC236}">
                <a16:creationId xmlns:a16="http://schemas.microsoft.com/office/drawing/2014/main" id="{BA2F9199-40D7-5D23-A009-4929BA1D1E31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6272607" y="2311776"/>
            <a:ext cx="204905" cy="204905"/>
          </a:xfrm>
          <a:prstGeom prst="rect">
            <a:avLst/>
          </a:prstGeom>
        </p:spPr>
      </p:pic>
      <p:grpSp>
        <p:nvGrpSpPr>
          <p:cNvPr id="227" name="그룹 226">
            <a:extLst>
              <a:ext uri="{FF2B5EF4-FFF2-40B4-BE49-F238E27FC236}">
                <a16:creationId xmlns:a16="http://schemas.microsoft.com/office/drawing/2014/main" id="{1F3EED40-5D32-4CF3-9CB7-FCBDCE0C3763}"/>
              </a:ext>
            </a:extLst>
          </p:cNvPr>
          <p:cNvGrpSpPr/>
          <p:nvPr/>
        </p:nvGrpSpPr>
        <p:grpSpPr>
          <a:xfrm>
            <a:off x="5989528" y="2320066"/>
            <a:ext cx="278496" cy="200053"/>
            <a:chOff x="1014019" y="2643309"/>
            <a:chExt cx="278496" cy="200053"/>
          </a:xfrm>
        </p:grpSpPr>
        <p:sp>
          <p:nvSpPr>
            <p:cNvPr id="228" name="이등변 삼각형 227">
              <a:extLst>
                <a:ext uri="{FF2B5EF4-FFF2-40B4-BE49-F238E27FC236}">
                  <a16:creationId xmlns:a16="http://schemas.microsoft.com/office/drawing/2014/main" id="{0157E8A5-D21C-3E40-CC52-4969043C449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9" name="그룹 228">
              <a:extLst>
                <a:ext uri="{FF2B5EF4-FFF2-40B4-BE49-F238E27FC236}">
                  <a16:creationId xmlns:a16="http://schemas.microsoft.com/office/drawing/2014/main" id="{D5C98887-E83E-6C45-9A0D-43B468B28C4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30" name="Oval 593">
                <a:extLst>
                  <a:ext uri="{FF2B5EF4-FFF2-40B4-BE49-F238E27FC236}">
                    <a16:creationId xmlns:a16="http://schemas.microsoft.com/office/drawing/2014/main" id="{9D959316-AC79-4E39-9251-6679D4D7A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1" name="TextBox 14">
                <a:extLst>
                  <a:ext uri="{FF2B5EF4-FFF2-40B4-BE49-F238E27FC236}">
                    <a16:creationId xmlns:a16="http://schemas.microsoft.com/office/drawing/2014/main" id="{ECF5E4C4-41E1-72EA-AD2A-8E99434560F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32" name="TextBox 231">
            <a:extLst>
              <a:ext uri="{FF2B5EF4-FFF2-40B4-BE49-F238E27FC236}">
                <a16:creationId xmlns:a16="http://schemas.microsoft.com/office/drawing/2014/main" id="{E60C15B9-B5C0-CFDD-2C6A-247858D3643F}"/>
              </a:ext>
            </a:extLst>
          </p:cNvPr>
          <p:cNvSpPr txBox="1"/>
          <p:nvPr/>
        </p:nvSpPr>
        <p:spPr>
          <a:xfrm>
            <a:off x="3839488" y="1361917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주문번호</a:t>
            </a:r>
            <a:endParaRPr lang="en-US" altLang="ko-KR" sz="900"/>
          </a:p>
        </p:txBody>
      </p:sp>
      <p:grpSp>
        <p:nvGrpSpPr>
          <p:cNvPr id="233" name="그룹 232">
            <a:extLst>
              <a:ext uri="{FF2B5EF4-FFF2-40B4-BE49-F238E27FC236}">
                <a16:creationId xmlns:a16="http://schemas.microsoft.com/office/drawing/2014/main" id="{9783A0B9-CEB5-D7AD-4038-AD7502E48699}"/>
              </a:ext>
            </a:extLst>
          </p:cNvPr>
          <p:cNvGrpSpPr/>
          <p:nvPr/>
        </p:nvGrpSpPr>
        <p:grpSpPr>
          <a:xfrm rot="5400000">
            <a:off x="5763345" y="139067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34" name="이등변 삼각형 233">
              <a:extLst>
                <a:ext uri="{FF2B5EF4-FFF2-40B4-BE49-F238E27FC236}">
                  <a16:creationId xmlns:a16="http://schemas.microsoft.com/office/drawing/2014/main" id="{1329D374-5D5C-1CAA-013D-BBEA137012F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5" name="Oval 593">
              <a:extLst>
                <a:ext uri="{FF2B5EF4-FFF2-40B4-BE49-F238E27FC236}">
                  <a16:creationId xmlns:a16="http://schemas.microsoft.com/office/drawing/2014/main" id="{30F2D98C-1708-F4C6-E8CB-6B8132136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236" name="사각형: 둥근 모서리 235">
            <a:extLst>
              <a:ext uri="{FF2B5EF4-FFF2-40B4-BE49-F238E27FC236}">
                <a16:creationId xmlns:a16="http://schemas.microsoft.com/office/drawing/2014/main" id="{DBD4B9FD-747E-6716-E92A-A4F58BB546AA}"/>
              </a:ext>
            </a:extLst>
          </p:cNvPr>
          <p:cNvSpPr/>
          <p:nvPr/>
        </p:nvSpPr>
        <p:spPr>
          <a:xfrm>
            <a:off x="4475383" y="140466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주문번호 입력</a:t>
            </a:r>
          </a:p>
        </p:txBody>
      </p:sp>
      <p:pic>
        <p:nvPicPr>
          <p:cNvPr id="238" name="그래픽 237" descr="돋보기 단색으로 채워진">
            <a:extLst>
              <a:ext uri="{FF2B5EF4-FFF2-40B4-BE49-F238E27FC236}">
                <a16:creationId xmlns:a16="http://schemas.microsoft.com/office/drawing/2014/main" id="{7AF81E72-1A96-A5DD-AA5A-AF5104BDC07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5556212" y="1446237"/>
            <a:ext cx="145373" cy="147683"/>
          </a:xfrm>
          <a:prstGeom prst="rect">
            <a:avLst/>
          </a:prstGeom>
        </p:spPr>
      </p:pic>
      <p:sp>
        <p:nvSpPr>
          <p:cNvPr id="242" name="TextBox 241">
            <a:extLst>
              <a:ext uri="{FF2B5EF4-FFF2-40B4-BE49-F238E27FC236}">
                <a16:creationId xmlns:a16="http://schemas.microsoft.com/office/drawing/2014/main" id="{01E47753-6BFF-E287-D71A-0B6F75A912FF}"/>
              </a:ext>
            </a:extLst>
          </p:cNvPr>
          <p:cNvSpPr txBox="1"/>
          <p:nvPr/>
        </p:nvSpPr>
        <p:spPr>
          <a:xfrm>
            <a:off x="3848732" y="105738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주문자</a:t>
            </a:r>
            <a:endParaRPr lang="en-US" altLang="ko-KR" sz="900"/>
          </a:p>
        </p:txBody>
      </p:sp>
      <p:sp>
        <p:nvSpPr>
          <p:cNvPr id="243" name="사각형: 둥근 모서리 242">
            <a:extLst>
              <a:ext uri="{FF2B5EF4-FFF2-40B4-BE49-F238E27FC236}">
                <a16:creationId xmlns:a16="http://schemas.microsoft.com/office/drawing/2014/main" id="{1B68565A-BF35-C746-9E92-B4946B2E13BC}"/>
              </a:ext>
            </a:extLst>
          </p:cNvPr>
          <p:cNvSpPr/>
          <p:nvPr/>
        </p:nvSpPr>
        <p:spPr>
          <a:xfrm>
            <a:off x="4475466" y="109150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44" name="사각형: 둥근 모서리 243">
            <a:extLst>
              <a:ext uri="{FF2B5EF4-FFF2-40B4-BE49-F238E27FC236}">
                <a16:creationId xmlns:a16="http://schemas.microsoft.com/office/drawing/2014/main" id="{0712D8E1-89CB-D743-DADA-951EEFCFBE62}"/>
              </a:ext>
            </a:extLst>
          </p:cNvPr>
          <p:cNvSpPr/>
          <p:nvPr/>
        </p:nvSpPr>
        <p:spPr>
          <a:xfrm>
            <a:off x="5561388" y="109170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입력</a:t>
            </a:r>
          </a:p>
        </p:txBody>
      </p:sp>
      <p:pic>
        <p:nvPicPr>
          <p:cNvPr id="245" name="그래픽 244" descr="돋보기 단색으로 채워진">
            <a:extLst>
              <a:ext uri="{FF2B5EF4-FFF2-40B4-BE49-F238E27FC236}">
                <a16:creationId xmlns:a16="http://schemas.microsoft.com/office/drawing/2014/main" id="{427D5A70-59E7-0779-C923-6307075CBA7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620562" y="1133075"/>
            <a:ext cx="145373" cy="147683"/>
          </a:xfrm>
          <a:prstGeom prst="rect">
            <a:avLst/>
          </a:prstGeom>
        </p:spPr>
      </p:pic>
      <p:grpSp>
        <p:nvGrpSpPr>
          <p:cNvPr id="250" name="그룹 249">
            <a:extLst>
              <a:ext uri="{FF2B5EF4-FFF2-40B4-BE49-F238E27FC236}">
                <a16:creationId xmlns:a16="http://schemas.microsoft.com/office/drawing/2014/main" id="{9DC2E95B-9CFB-773F-C475-3C9535B199DF}"/>
              </a:ext>
            </a:extLst>
          </p:cNvPr>
          <p:cNvGrpSpPr/>
          <p:nvPr/>
        </p:nvGrpSpPr>
        <p:grpSpPr>
          <a:xfrm rot="5400000">
            <a:off x="6808944" y="10849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1" name="이등변 삼각형 250">
              <a:extLst>
                <a:ext uri="{FF2B5EF4-FFF2-40B4-BE49-F238E27FC236}">
                  <a16:creationId xmlns:a16="http://schemas.microsoft.com/office/drawing/2014/main" id="{C06F52AE-8AC0-E409-49AB-06D3A2EBB9D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2" name="Oval 593">
              <a:extLst>
                <a:ext uri="{FF2B5EF4-FFF2-40B4-BE49-F238E27FC236}">
                  <a16:creationId xmlns:a16="http://schemas.microsoft.com/office/drawing/2014/main" id="{72574AD3-7279-AF28-156E-00B5CAE97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256" name="그룹 255">
            <a:extLst>
              <a:ext uri="{FF2B5EF4-FFF2-40B4-BE49-F238E27FC236}">
                <a16:creationId xmlns:a16="http://schemas.microsoft.com/office/drawing/2014/main" id="{CFBF650B-6741-47F9-5923-66B1BA2B103B}"/>
              </a:ext>
            </a:extLst>
          </p:cNvPr>
          <p:cNvGrpSpPr/>
          <p:nvPr/>
        </p:nvGrpSpPr>
        <p:grpSpPr>
          <a:xfrm>
            <a:off x="1026883" y="2734201"/>
            <a:ext cx="244417" cy="258694"/>
            <a:chOff x="1098607" y="3056422"/>
            <a:chExt cx="244417" cy="258694"/>
          </a:xfrm>
        </p:grpSpPr>
        <p:sp>
          <p:nvSpPr>
            <p:cNvPr id="257" name="이등변 삼각형 256">
              <a:extLst>
                <a:ext uri="{FF2B5EF4-FFF2-40B4-BE49-F238E27FC236}">
                  <a16:creationId xmlns:a16="http://schemas.microsoft.com/office/drawing/2014/main" id="{EF9583CF-434E-9B43-5FE2-725FF56F60B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8" name="그룹 257">
              <a:extLst>
                <a:ext uri="{FF2B5EF4-FFF2-40B4-BE49-F238E27FC236}">
                  <a16:creationId xmlns:a16="http://schemas.microsoft.com/office/drawing/2014/main" id="{8F2327B3-3B5E-3A74-83D9-A75D4BDD28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9" name="Oval 593">
                <a:extLst>
                  <a:ext uri="{FF2B5EF4-FFF2-40B4-BE49-F238E27FC236}">
                    <a16:creationId xmlns:a16="http://schemas.microsoft.com/office/drawing/2014/main" id="{1AD78355-7AF2-843C-A6F7-9DE79BDD8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0" name="TextBox 14">
                <a:extLst>
                  <a:ext uri="{FF2B5EF4-FFF2-40B4-BE49-F238E27FC236}">
                    <a16:creationId xmlns:a16="http://schemas.microsoft.com/office/drawing/2014/main" id="{EB801CC9-42BF-66CA-DE86-1D8A0E49C01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3" name="TextBox 72"/>
          <p:cNvSpPr txBox="1"/>
          <p:nvPr/>
        </p:nvSpPr>
        <p:spPr>
          <a:xfrm>
            <a:off x="7910989" y="811060"/>
            <a:ext cx="3633537" cy="6047809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ko-KR" altLang="en-US" sz="900" dirty="0"/>
              <a:t>스마트 오더 </a:t>
            </a:r>
            <a:r>
              <a:rPr lang="ko-KR" altLang="en-US" sz="900" dirty="0" smtClean="0"/>
              <a:t>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주문 </a:t>
            </a:r>
            <a:r>
              <a:rPr lang="ko-KR" altLang="en-US" sz="900" dirty="0" smtClean="0"/>
              <a:t>관리 </a:t>
            </a:r>
            <a:r>
              <a:rPr lang="en-US" altLang="ko-KR" sz="900" dirty="0" smtClean="0"/>
              <a:t>(</a:t>
            </a:r>
            <a:r>
              <a:rPr lang="en-US" altLang="ko-KR" sz="900" dirty="0" smtClean="0"/>
              <a:t>order management</a:t>
            </a:r>
            <a:r>
              <a:rPr lang="en-US" altLang="ko-KR" sz="900" dirty="0" smtClean="0"/>
              <a:t>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2.Search options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매장 </a:t>
            </a:r>
            <a:r>
              <a:rPr lang="en-US" altLang="ko-KR" sz="900" dirty="0" smtClean="0"/>
              <a:t>: (no </a:t>
            </a:r>
            <a:r>
              <a:rPr lang="en-US" altLang="ko-KR" sz="900" dirty="0" err="1" smtClean="0"/>
              <a:t>searech</a:t>
            </a:r>
            <a:r>
              <a:rPr lang="en-US" altLang="ko-KR" sz="900" dirty="0" smtClean="0"/>
              <a:t> icon)</a:t>
            </a:r>
          </a:p>
          <a:p>
            <a:r>
              <a:rPr lang="en-US" altLang="ko-KR" sz="900" dirty="0" smtClean="0"/>
              <a:t>    </a:t>
            </a:r>
            <a:r>
              <a:rPr lang="en-US" altLang="ko-KR" sz="900" dirty="0"/>
              <a:t>a) 1</a:t>
            </a:r>
            <a:r>
              <a:rPr lang="en-US" altLang="ko-KR" sz="900" baseline="30000" dirty="0"/>
              <a:t>st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st_mall.mall_name</a:t>
            </a:r>
            <a:r>
              <a:rPr lang="en-US" altLang="ko-KR" sz="900" dirty="0"/>
              <a:t>} </a:t>
            </a:r>
            <a:r>
              <a:rPr lang="en-US" altLang="ko-KR" sz="900" dirty="0" smtClean="0"/>
              <a:t>LIKE </a:t>
            </a:r>
            <a:r>
              <a:rPr lang="en-US" altLang="ko-KR" sz="900" dirty="0"/>
              <a:t>(with </a:t>
            </a:r>
            <a:r>
              <a:rPr lang="en-US" altLang="ko-KR" sz="900" dirty="0" err="1" smtClean="0"/>
              <a:t>st_coupon_targets</a:t>
            </a:r>
            <a:r>
              <a:rPr lang="en-US" altLang="ko-KR" sz="900" dirty="0"/>
              <a:t>. </a:t>
            </a:r>
            <a:r>
              <a:rPr lang="en-US" altLang="ko-KR" sz="900" dirty="0" err="1" smtClean="0"/>
              <a:t>mall_code</a:t>
            </a:r>
            <a:r>
              <a:rPr lang="en-US" altLang="ko-KR" sz="900" dirty="0" smtClean="0"/>
              <a:t>)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b) 2</a:t>
            </a:r>
            <a:r>
              <a:rPr lang="en-US" altLang="ko-KR" sz="900" baseline="30000" dirty="0"/>
              <a:t>nd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</a:t>
            </a:r>
            <a:r>
              <a:rPr lang="en-US" altLang="ko-KR" sz="900" dirty="0" err="1"/>
              <a:t>st_order.mall_code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주문자 </a:t>
            </a:r>
            <a:r>
              <a:rPr lang="en-US" altLang="ko-KR" sz="900" dirty="0" smtClean="0"/>
              <a:t>:</a:t>
            </a:r>
            <a:endParaRPr lang="en-US" altLang="ko-KR" sz="900" dirty="0"/>
          </a:p>
          <a:p>
            <a:r>
              <a:rPr lang="en-US" altLang="ko-KR" sz="900" dirty="0"/>
              <a:t>    a) 1</a:t>
            </a:r>
            <a:r>
              <a:rPr lang="en-US" altLang="ko-KR" sz="900" baseline="30000" dirty="0"/>
              <a:t>st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st_user.username</a:t>
            </a:r>
            <a:r>
              <a:rPr lang="en-US" altLang="ko-KR" sz="900" dirty="0" smtClean="0"/>
              <a:t>} </a:t>
            </a:r>
            <a:r>
              <a:rPr lang="en-US" altLang="ko-KR" sz="900" dirty="0"/>
              <a:t>LIKE (with </a:t>
            </a:r>
            <a:r>
              <a:rPr lang="en-US" altLang="ko-KR" sz="900" dirty="0" err="1" smtClean="0"/>
              <a:t>st_order.reg_user_seq</a:t>
            </a:r>
            <a:r>
              <a:rPr lang="en-US" altLang="ko-KR" sz="900" dirty="0"/>
              <a:t>)</a:t>
            </a:r>
            <a:br>
              <a:rPr lang="en-US" altLang="ko-KR" sz="900" dirty="0"/>
            </a:br>
            <a:r>
              <a:rPr lang="en-US" altLang="ko-KR" sz="900" dirty="0"/>
              <a:t>    b) 2</a:t>
            </a:r>
            <a:r>
              <a:rPr lang="en-US" altLang="ko-KR" sz="900" baseline="30000" dirty="0"/>
              <a:t>nd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st_user.id} </a:t>
            </a:r>
            <a:r>
              <a:rPr lang="en-US" altLang="ko-KR" sz="900" dirty="0"/>
              <a:t>LIKE</a:t>
            </a:r>
            <a:endParaRPr lang="en-US" altLang="ko-KR" sz="900" dirty="0" smtClean="0"/>
          </a:p>
          <a:p>
            <a:r>
              <a:rPr lang="en-US" altLang="ko-KR" sz="900" dirty="0" smtClean="0"/>
              <a:t>  3) </a:t>
            </a:r>
            <a:r>
              <a:rPr lang="ko-KR" altLang="en-US" sz="900" dirty="0" smtClean="0"/>
              <a:t>상품 </a:t>
            </a:r>
            <a:r>
              <a:rPr lang="en-US" altLang="ko-KR" sz="900" dirty="0"/>
              <a:t>:</a:t>
            </a:r>
          </a:p>
          <a:p>
            <a:r>
              <a:rPr lang="en-US" altLang="ko-KR" sz="900" dirty="0"/>
              <a:t>    a) 1</a:t>
            </a:r>
            <a:r>
              <a:rPr lang="en-US" altLang="ko-KR" sz="900" baseline="30000" dirty="0"/>
              <a:t>st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st_product.product_name</a:t>
            </a:r>
            <a:r>
              <a:rPr lang="en-US" altLang="ko-KR" sz="900" dirty="0"/>
              <a:t>} LIKE</a:t>
            </a:r>
            <a:br>
              <a:rPr lang="en-US" altLang="ko-KR" sz="900" dirty="0"/>
            </a:br>
            <a:r>
              <a:rPr lang="en-US" altLang="ko-KR" sz="900" dirty="0"/>
              <a:t>    b) 2</a:t>
            </a:r>
            <a:r>
              <a:rPr lang="en-US" altLang="ko-KR" sz="900" baseline="30000" dirty="0"/>
              <a:t>nd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{</a:t>
            </a:r>
            <a:r>
              <a:rPr lang="en-US" altLang="ko-KR" sz="900" dirty="0" err="1" smtClean="0"/>
              <a:t>st_product.product_code</a:t>
            </a:r>
            <a:r>
              <a:rPr lang="en-US" altLang="ko-KR" sz="900" dirty="0"/>
              <a:t>} </a:t>
            </a:r>
            <a:r>
              <a:rPr lang="en-US" altLang="ko-KR" sz="900" dirty="0" smtClean="0"/>
              <a:t>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4) </a:t>
            </a:r>
            <a:r>
              <a:rPr lang="ko-KR" altLang="en-US" sz="900" dirty="0" smtClean="0"/>
              <a:t>주문번호 </a:t>
            </a:r>
            <a:r>
              <a:rPr lang="en-US" altLang="ko-KR" sz="900" dirty="0"/>
              <a:t>:</a:t>
            </a:r>
          </a:p>
          <a:p>
            <a:r>
              <a:rPr lang="en-US" altLang="ko-KR" sz="900" dirty="0"/>
              <a:t> 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st_order.order_no</a:t>
            </a:r>
            <a:r>
              <a:rPr lang="en-US" altLang="ko-KR" sz="900" dirty="0"/>
              <a:t>} </a:t>
            </a:r>
            <a:r>
              <a:rPr lang="en-US" altLang="ko-KR" sz="900" dirty="0" smtClean="0"/>
              <a:t>LIKE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3.Grid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logic</a:t>
            </a:r>
            <a:br>
              <a:rPr lang="en-US" altLang="ko-KR" sz="900" dirty="0" smtClean="0"/>
            </a:br>
            <a:r>
              <a:rPr lang="en-US" altLang="ko-KR" sz="900" dirty="0" smtClean="0"/>
              <a:t>    DB: </a:t>
            </a:r>
            <a:r>
              <a:rPr lang="en-US" altLang="ko-KR" sz="900" dirty="0" err="1"/>
              <a:t>st_order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sort: </a:t>
            </a:r>
            <a:r>
              <a:rPr lang="en-US" altLang="ko-KR" sz="900" dirty="0" err="1"/>
              <a:t>reg_date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DESC</a:t>
            </a:r>
            <a:br>
              <a:rPr lang="en-US" altLang="ko-KR" sz="900" dirty="0" smtClean="0"/>
            </a:br>
            <a:r>
              <a:rPr lang="en-US" altLang="ko-KR" sz="900" dirty="0" smtClean="0"/>
              <a:t>    conditions:</a:t>
            </a:r>
            <a:br>
              <a:rPr lang="en-US" altLang="ko-KR" sz="900" dirty="0" smtClean="0"/>
            </a:br>
            <a:r>
              <a:rPr lang="en-US" altLang="ko-KR" sz="900" dirty="0" smtClean="0"/>
              <a:t>      - </a:t>
            </a:r>
            <a:r>
              <a:rPr lang="en-US" altLang="ko-KR" sz="900" b="1" dirty="0" err="1" smtClean="0">
                <a:solidFill>
                  <a:srgbClr val="FF0000"/>
                </a:solidFill>
              </a:rPr>
              <a:t>st_mall.mall_type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900" b="1" dirty="0">
                <a:solidFill>
                  <a:srgbClr val="FF0000"/>
                </a:solidFill>
              </a:rPr>
              <a:t>= 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‘store’</a:t>
            </a:r>
            <a:r>
              <a:rPr lang="en-US" altLang="ko-KR" sz="900" b="1" dirty="0" smtClean="0"/>
              <a:t> </a:t>
            </a:r>
            <a:r>
              <a:rPr lang="en-US" altLang="ko-KR" sz="900" b="1" dirty="0"/>
              <a:t>(with </a:t>
            </a:r>
            <a:r>
              <a:rPr lang="en-US" altLang="ko-KR" sz="900" b="1" dirty="0" err="1"/>
              <a:t>mall_code</a:t>
            </a:r>
            <a:r>
              <a:rPr lang="en-US" altLang="ko-KR" sz="900" b="1" dirty="0"/>
              <a:t>)</a:t>
            </a:r>
            <a:endParaRPr lang="en-US" altLang="ko-KR" sz="900" b="1" dirty="0" smtClean="0"/>
          </a:p>
          <a:p>
            <a:r>
              <a:rPr lang="en-US" altLang="ko-KR" sz="900" dirty="0" smtClean="0"/>
              <a:t>      - set by search options</a:t>
            </a:r>
          </a:p>
          <a:p>
            <a:r>
              <a:rPr lang="en-US" altLang="ko-KR" sz="900" dirty="0" smtClean="0"/>
              <a:t>  2) grid columns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주문번호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order_no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  - if clicks, open order details modal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주문자 </a:t>
            </a:r>
            <a:r>
              <a:rPr lang="en-US" altLang="ko-KR" sz="900" dirty="0"/>
              <a:t>: username of {</a:t>
            </a:r>
            <a:r>
              <a:rPr lang="en-US" altLang="ko-KR" sz="900" dirty="0" err="1" smtClean="0"/>
              <a:t>reg_user_seq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</a:t>
            </a:r>
            <a:r>
              <a:rPr lang="ko-KR" altLang="en-US" sz="900" dirty="0" smtClean="0"/>
              <a:t>주문 상태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smart_order_status</a:t>
            </a:r>
            <a:r>
              <a:rPr lang="en-US" altLang="ko-KR" sz="900" dirty="0" smtClean="0"/>
              <a:t>} (show code name)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d) </a:t>
            </a:r>
            <a:r>
              <a:rPr lang="ko-KR" altLang="en-US" sz="900" dirty="0"/>
              <a:t>매장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st_mall.mall_name</a:t>
            </a:r>
            <a:r>
              <a:rPr lang="en-US" altLang="ko-KR" sz="900" dirty="0"/>
              <a:t>{ of {</a:t>
            </a:r>
            <a:r>
              <a:rPr lang="en-US" altLang="ko-KR" sz="900" dirty="0" err="1" smtClean="0"/>
              <a:t>mall_code</a:t>
            </a:r>
            <a:r>
              <a:rPr lang="en-US" altLang="ko-KR" sz="900" dirty="0" smtClean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</a:t>
            </a:r>
            <a:r>
              <a:rPr lang="en-US" altLang="ko-KR" sz="900" dirty="0" smtClean="0"/>
              <a:t>e) </a:t>
            </a:r>
            <a:r>
              <a:rPr lang="ko-KR" altLang="en-US" sz="900" dirty="0" smtClean="0"/>
              <a:t>주문 상품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st_product.product_name</a:t>
            </a:r>
            <a:r>
              <a:rPr lang="en-US" altLang="ko-KR" sz="900" dirty="0"/>
              <a:t>} list of {</a:t>
            </a:r>
            <a:r>
              <a:rPr lang="en-US" altLang="ko-KR" sz="900" dirty="0" err="1" smtClean="0"/>
              <a:t>st_order_product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if order product is multiple, show like </a:t>
            </a:r>
            <a:r>
              <a:rPr lang="en-US" altLang="ko-KR" sz="900" b="1" dirty="0" smtClean="0"/>
              <a:t>“A, B, …”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g) </a:t>
            </a:r>
            <a:r>
              <a:rPr lang="ko-KR" altLang="en-US" sz="900" dirty="0" smtClean="0"/>
              <a:t>주문 금액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order_amount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h) </a:t>
            </a:r>
            <a:r>
              <a:rPr lang="ko-KR" altLang="en-US" sz="900" dirty="0" smtClean="0"/>
              <a:t>포인트 사용액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use_point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</a:t>
            </a:r>
            <a:r>
              <a:rPr lang="en-US" altLang="ko-KR" sz="900" dirty="0" err="1" smtClean="0"/>
              <a:t>i</a:t>
            </a:r>
            <a:r>
              <a:rPr lang="en-US" altLang="ko-KR" sz="900" dirty="0" smtClean="0"/>
              <a:t>) </a:t>
            </a:r>
            <a:r>
              <a:rPr lang="ko-KR" altLang="en-US" sz="900" dirty="0" smtClean="0"/>
              <a:t>결제수단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payment_method</a:t>
            </a:r>
            <a:r>
              <a:rPr lang="en-US" altLang="ko-KR" sz="900" dirty="0" smtClean="0"/>
              <a:t>} (show code name)</a:t>
            </a:r>
          </a:p>
          <a:p>
            <a:endParaRPr lang="en-US" altLang="ko-KR" sz="900" dirty="0" smtClean="0"/>
          </a:p>
          <a:p>
            <a:r>
              <a:rPr lang="en-US" altLang="ko-KR" sz="900" dirty="0"/>
              <a:t>4. </a:t>
            </a:r>
            <a:r>
              <a:rPr lang="ko-KR" altLang="en-US" sz="900" dirty="0"/>
              <a:t>엑셀 다운 </a:t>
            </a:r>
            <a:r>
              <a:rPr lang="en-US" altLang="ko-KR" sz="900" dirty="0"/>
              <a:t>(download excel)</a:t>
            </a:r>
          </a:p>
          <a:p>
            <a:r>
              <a:rPr lang="en-US" altLang="ko-KR" sz="900" dirty="0"/>
              <a:t>   - if clicks, download excel</a:t>
            </a:r>
            <a:br>
              <a:rPr lang="en-US" altLang="ko-KR" sz="900" dirty="0"/>
            </a:br>
            <a:r>
              <a:rPr lang="en-US" altLang="ko-KR" sz="900" dirty="0"/>
              <a:t>   - file name: </a:t>
            </a:r>
            <a:r>
              <a:rPr lang="en-US" altLang="ko-KR" sz="900" dirty="0" smtClean="0"/>
              <a:t>‘</a:t>
            </a:r>
            <a:r>
              <a:rPr lang="ko-KR" altLang="en-US" sz="900" dirty="0" smtClean="0"/>
              <a:t>주문목록</a:t>
            </a:r>
            <a:r>
              <a:rPr lang="en-US" altLang="ko-KR" sz="900" dirty="0"/>
              <a:t>’.xlsx</a:t>
            </a:r>
          </a:p>
          <a:p>
            <a:r>
              <a:rPr lang="en-US" altLang="ko-KR" sz="900" dirty="0"/>
              <a:t>   - columns: </a:t>
            </a:r>
            <a:r>
              <a:rPr lang="en-US" altLang="ko-KR" sz="900" dirty="0" smtClean="0"/>
              <a:t>all columns</a:t>
            </a:r>
          </a:p>
        </p:txBody>
      </p:sp>
    </p:spTree>
    <p:extLst>
      <p:ext uri="{BB962C8B-B14F-4D97-AF65-F5344CB8AC3E}">
        <p14:creationId xmlns:p14="http://schemas.microsoft.com/office/powerpoint/2010/main" val="1789567717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7639500"/>
              </p:ext>
            </p:extLst>
          </p:nvPr>
        </p:nvGraphicFramePr>
        <p:xfrm>
          <a:off x="7794170" y="725881"/>
          <a:ext cx="4397830" cy="822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스마트 오더 주문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상품만 변경 가능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기타 변경은 주문 취소 후 재주문 필요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종류가 늘어나면 아래에 칸이 생성됨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720754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AD-08-0008(1)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92</a:t>
            </a:fld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31477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주문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pic>
        <p:nvPicPr>
          <p:cNvPr id="16" name="그래픽 15" descr="돋보기 단색으로 채워진">
            <a:extLst>
              <a:ext uri="{FF2B5EF4-FFF2-40B4-BE49-F238E27FC236}">
                <a16:creationId xmlns:a16="http://schemas.microsoft.com/office/drawing/2014/main" id="{9B1568E1-EC11-21AD-2409-2A8EE0AC38C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392572" y="1412759"/>
            <a:ext cx="145373" cy="147683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0FAF1EEB-3750-ABF7-1193-24BB8047A330}"/>
              </a:ext>
            </a:extLst>
          </p:cNvPr>
          <p:cNvSpPr txBox="1"/>
          <p:nvPr/>
        </p:nvSpPr>
        <p:spPr>
          <a:xfrm>
            <a:off x="638915" y="1366833"/>
            <a:ext cx="1023602" cy="39703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900"/>
              <a:t>주문자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번호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주문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포인트 </a:t>
            </a:r>
            <a:r>
              <a:rPr lang="ko-KR" altLang="en-US" sz="900" err="1"/>
              <a:t>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결제액 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결제 수단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일시</a:t>
            </a:r>
            <a:endParaRPr lang="en-US" altLang="ko-KR" sz="900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52CE0C9D-72C1-AF08-8EA0-4CA4E69BA98B}"/>
              </a:ext>
            </a:extLst>
          </p:cNvPr>
          <p:cNvSpPr/>
          <p:nvPr/>
        </p:nvSpPr>
        <p:spPr>
          <a:xfrm>
            <a:off x="1620445" y="1801097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OGD00001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10FBA32E-FED2-02E9-481F-B59F63DC0594}"/>
              </a:ext>
            </a:extLst>
          </p:cNvPr>
          <p:cNvSpPr/>
          <p:nvPr/>
        </p:nvSpPr>
        <p:spPr>
          <a:xfrm>
            <a:off x="1620445" y="222468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bg1">
                    <a:lumMod val="50000"/>
                  </a:schemeClr>
                </a:solidFill>
              </a:rPr>
              <a:t>맥도날드 서</a:t>
            </a:r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..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C1230B22-4C01-A8C7-A722-3456BBE58A66}"/>
              </a:ext>
            </a:extLst>
          </p:cNvPr>
          <p:cNvSpPr/>
          <p:nvPr/>
        </p:nvSpPr>
        <p:spPr>
          <a:xfrm>
            <a:off x="2654031" y="222468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SS_MD01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2920CEE1-DC6F-8BE4-E56C-3490EC5756DE}"/>
              </a:ext>
            </a:extLst>
          </p:cNvPr>
          <p:cNvSpPr/>
          <p:nvPr/>
        </p:nvSpPr>
        <p:spPr>
          <a:xfrm>
            <a:off x="1621842" y="2626817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 err="1">
                <a:solidFill>
                  <a:schemeClr val="bg1">
                    <a:lumMod val="50000"/>
                  </a:schemeClr>
                </a:solidFill>
              </a:rPr>
              <a:t>빅맥</a:t>
            </a:r>
            <a:r>
              <a:rPr lang="ko-KR" altLang="en-US" sz="900" b="0">
                <a:solidFill>
                  <a:schemeClr val="bg1">
                    <a:lumMod val="50000"/>
                  </a:schemeClr>
                </a:solidFill>
              </a:rPr>
              <a:t> 세트</a:t>
            </a: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887DF613-C128-B1D8-8E69-95E73BF600F7}"/>
              </a:ext>
            </a:extLst>
          </p:cNvPr>
          <p:cNvSpPr/>
          <p:nvPr/>
        </p:nvSpPr>
        <p:spPr>
          <a:xfrm>
            <a:off x="2655428" y="2626817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0">
                <a:solidFill>
                  <a:schemeClr val="bg1">
                    <a:lumMod val="50000"/>
                  </a:schemeClr>
                </a:solidFill>
              </a:rPr>
              <a:t>SS_MD_01_0041</a:t>
            </a:r>
            <a:endParaRPr lang="ko-KR" altLang="en-US" sz="8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C2930290-63FA-2F5C-6D10-4F0064A04930}"/>
              </a:ext>
            </a:extLst>
          </p:cNvPr>
          <p:cNvSpPr/>
          <p:nvPr/>
        </p:nvSpPr>
        <p:spPr>
          <a:xfrm>
            <a:off x="1620444" y="3047373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6,500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636F1B74-BD2F-708C-3122-20094A44B7AF}"/>
              </a:ext>
            </a:extLst>
          </p:cNvPr>
          <p:cNvSpPr/>
          <p:nvPr/>
        </p:nvSpPr>
        <p:spPr>
          <a:xfrm>
            <a:off x="1619047" y="3462905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6,500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E514D412-376E-6B58-DAB2-0A25BF7A4623}"/>
              </a:ext>
            </a:extLst>
          </p:cNvPr>
          <p:cNvSpPr/>
          <p:nvPr/>
        </p:nvSpPr>
        <p:spPr>
          <a:xfrm>
            <a:off x="1620444" y="426889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94A87EA4-A0B0-D6EB-BE2F-73E085CBEE13}"/>
              </a:ext>
            </a:extLst>
          </p:cNvPr>
          <p:cNvSpPr/>
          <p:nvPr/>
        </p:nvSpPr>
        <p:spPr>
          <a:xfrm>
            <a:off x="1617330" y="5088265"/>
            <a:ext cx="198888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 PM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04:05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A24CAB20-7D81-916D-F8FB-DBDAA44A5C58}"/>
              </a:ext>
            </a:extLst>
          </p:cNvPr>
          <p:cNvSpPr/>
          <p:nvPr/>
        </p:nvSpPr>
        <p:spPr>
          <a:xfrm>
            <a:off x="1617335" y="140410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D5534AD7-4B2C-A42E-34B2-6177197633C9}"/>
              </a:ext>
            </a:extLst>
          </p:cNvPr>
          <p:cNvSpPr/>
          <p:nvPr/>
        </p:nvSpPr>
        <p:spPr>
          <a:xfrm>
            <a:off x="2650921" y="140410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C75710BA-F287-3DDE-633F-622C48AFBD4A}"/>
              </a:ext>
            </a:extLst>
          </p:cNvPr>
          <p:cNvSpPr/>
          <p:nvPr/>
        </p:nvSpPr>
        <p:spPr>
          <a:xfrm>
            <a:off x="1620348" y="467229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결제 수단</a:t>
            </a: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731169D5-8614-10DB-E806-25EC4ECA9A81}"/>
              </a:ext>
            </a:extLst>
          </p:cNvPr>
          <p:cNvSpPr/>
          <p:nvPr/>
        </p:nvSpPr>
        <p:spPr>
          <a:xfrm>
            <a:off x="1620444" y="3857414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쿠폰 코드</a:t>
            </a:r>
          </a:p>
        </p:txBody>
      </p:sp>
      <p:grpSp>
        <p:nvGrpSpPr>
          <p:cNvPr id="145" name="그룹 144">
            <a:extLst>
              <a:ext uri="{FF2B5EF4-FFF2-40B4-BE49-F238E27FC236}">
                <a16:creationId xmlns:a16="http://schemas.microsoft.com/office/drawing/2014/main" id="{E0C74700-97A3-10E8-6AB1-E43DE5A4D339}"/>
              </a:ext>
            </a:extLst>
          </p:cNvPr>
          <p:cNvGrpSpPr/>
          <p:nvPr/>
        </p:nvGrpSpPr>
        <p:grpSpPr>
          <a:xfrm rot="5400000">
            <a:off x="2495855" y="59654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6" name="이등변 삼각형 145">
              <a:extLst>
                <a:ext uri="{FF2B5EF4-FFF2-40B4-BE49-F238E27FC236}">
                  <a16:creationId xmlns:a16="http://schemas.microsoft.com/office/drawing/2014/main" id="{4F6733C0-9ACC-591D-CFDF-BCCCF355DBB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7" name="Oval 593">
              <a:extLst>
                <a:ext uri="{FF2B5EF4-FFF2-40B4-BE49-F238E27FC236}">
                  <a16:creationId xmlns:a16="http://schemas.microsoft.com/office/drawing/2014/main" id="{D5F39E35-D239-4C7F-FB7B-0A15676C9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1E75C4CE-D7F5-8EF2-CA91-9B9345A950B9}"/>
              </a:ext>
            </a:extLst>
          </p:cNvPr>
          <p:cNvGrpSpPr/>
          <p:nvPr/>
        </p:nvGrpSpPr>
        <p:grpSpPr>
          <a:xfrm rot="5400000">
            <a:off x="1033989" y="261975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BD3E1BC5-8883-C54A-6E4F-CA85D23C08A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0" name="Oval 593">
              <a:extLst>
                <a:ext uri="{FF2B5EF4-FFF2-40B4-BE49-F238E27FC236}">
                  <a16:creationId xmlns:a16="http://schemas.microsoft.com/office/drawing/2014/main" id="{C05A9B3D-30EC-AEF6-ED34-AE425E2D1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pic>
        <p:nvPicPr>
          <p:cNvPr id="151" name="그래픽 150" descr="돋보기 단색으로 채워진">
            <a:extLst>
              <a:ext uri="{FF2B5EF4-FFF2-40B4-BE49-F238E27FC236}">
                <a16:creationId xmlns:a16="http://schemas.microsoft.com/office/drawing/2014/main" id="{383A0393-0BE9-A7F5-5F1C-E555E17FC8B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2386667" y="2648279"/>
            <a:ext cx="145373" cy="147683"/>
          </a:xfrm>
          <a:prstGeom prst="rect">
            <a:avLst/>
          </a:prstGeom>
        </p:spPr>
      </p:pic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07F32DD4-97A9-BC6A-D1B7-AC3BDA0B355E}"/>
              </a:ext>
            </a:extLst>
          </p:cNvPr>
          <p:cNvSpPr/>
          <p:nvPr/>
        </p:nvSpPr>
        <p:spPr>
          <a:xfrm>
            <a:off x="0" y="6548597"/>
            <a:ext cx="7794169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5A4EF05F-A8F1-C825-634F-E5398CFB52BD}"/>
              </a:ext>
            </a:extLst>
          </p:cNvPr>
          <p:cNvSpPr txBox="1"/>
          <p:nvPr/>
        </p:nvSpPr>
        <p:spPr>
          <a:xfrm>
            <a:off x="7875989" y="1519673"/>
            <a:ext cx="4077885" cy="2732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  <a:latin typeface="+mn-ea"/>
              </a:rPr>
              <a:t>관리자 변경 가능 정보는 상품 정보</a:t>
            </a:r>
            <a:r>
              <a:rPr lang="en-US" altLang="ko-KR" sz="900" b="1">
                <a:solidFill>
                  <a:schemeClr val="accent4">
                    <a:lumMod val="75000"/>
                  </a:schemeClr>
                </a:solidFill>
                <a:latin typeface="+mn-ea"/>
              </a:rPr>
              <a:t>, 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  <a:latin typeface="+mn-ea"/>
              </a:rPr>
              <a:t>수령 희망 </a:t>
            </a:r>
            <a:r>
              <a:rPr lang="ko-KR" altLang="en-US" sz="900" b="1" err="1">
                <a:solidFill>
                  <a:schemeClr val="accent4">
                    <a:lumMod val="75000"/>
                  </a:schemeClr>
                </a:solidFill>
                <a:latin typeface="+mn-ea"/>
              </a:rPr>
              <a:t>시간뿐이라는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  <a:latin typeface="+mn-ea"/>
              </a:rPr>
              <a:t> 전제로 작성</a:t>
            </a:r>
            <a:endParaRPr lang="en-US" altLang="ko-KR" sz="900" b="1">
              <a:solidFill>
                <a:schemeClr val="accent4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DCFBC2-33ED-B03A-1E5D-DFFE23A15363}"/>
              </a:ext>
            </a:extLst>
          </p:cNvPr>
          <p:cNvSpPr txBox="1"/>
          <p:nvPr/>
        </p:nvSpPr>
        <p:spPr>
          <a:xfrm>
            <a:off x="7848332" y="1792953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BC74D8C-5615-1A43-1049-AAD8EDC9E5FC}"/>
              </a:ext>
            </a:extLst>
          </p:cNvPr>
          <p:cNvSpPr txBox="1"/>
          <p:nvPr/>
        </p:nvSpPr>
        <p:spPr>
          <a:xfrm>
            <a:off x="611781" y="257312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7D9F630B-A6E6-8632-A6C9-23185FC0538C}"/>
              </a:ext>
            </a:extLst>
          </p:cNvPr>
          <p:cNvSpPr/>
          <p:nvPr/>
        </p:nvSpPr>
        <p:spPr>
          <a:xfrm>
            <a:off x="3674699" y="2635206"/>
            <a:ext cx="44267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7987096" y="1087424"/>
            <a:ext cx="3633537" cy="5770811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</a:t>
            </a:r>
            <a:r>
              <a:rPr lang="ko-KR" altLang="en-US" sz="900" dirty="0" smtClean="0"/>
              <a:t>스마트 </a:t>
            </a:r>
            <a:r>
              <a:rPr lang="ko-KR" altLang="en-US" sz="900" dirty="0"/>
              <a:t>오더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주문 관리 </a:t>
            </a:r>
            <a:r>
              <a:rPr lang="en-US" altLang="ko-KR" sz="900" dirty="0"/>
              <a:t>(order management</a:t>
            </a:r>
            <a:r>
              <a:rPr lang="en-US" altLang="ko-KR" sz="900" dirty="0" smtClean="0"/>
              <a:t>) &gt;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(Modify)</a:t>
            </a:r>
            <a:endParaRPr lang="en-US" altLang="ko-KR" sz="900" b="1" dirty="0" smtClean="0"/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/>
              <a:t>주문자 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username / ID of </a:t>
            </a:r>
            <a:r>
              <a:rPr lang="en-US" altLang="ko-KR" sz="900" dirty="0"/>
              <a:t>{</a:t>
            </a:r>
            <a:r>
              <a:rPr lang="en-US" altLang="ko-KR" sz="900" dirty="0" err="1"/>
              <a:t>reg_user_seq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/>
              <a:t>  </a:t>
            </a:r>
            <a:r>
              <a:rPr lang="en-US" altLang="ko-KR" sz="900" dirty="0" smtClean="0"/>
              <a:t>2) </a:t>
            </a:r>
            <a:r>
              <a:rPr lang="ko-KR" altLang="en-US" sz="900" dirty="0"/>
              <a:t>주문번호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order_no</a:t>
            </a:r>
            <a:r>
              <a:rPr lang="en-US" altLang="ko-KR" sz="900" dirty="0" smtClean="0"/>
              <a:t>}</a:t>
            </a:r>
            <a:endParaRPr lang="en-US" altLang="ko-KR" sz="900" dirty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매장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st_mall.mall_name</a:t>
            </a:r>
            <a:r>
              <a:rPr lang="en-US" altLang="ko-KR" sz="900" dirty="0" smtClean="0"/>
              <a:t>} / </a:t>
            </a:r>
            <a:r>
              <a:rPr lang="en-US" altLang="ko-KR" sz="900" dirty="0"/>
              <a:t>{</a:t>
            </a:r>
            <a:r>
              <a:rPr lang="en-US" altLang="ko-KR" sz="900" dirty="0" err="1"/>
              <a:t>mall_code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/>
              <a:t>  </a:t>
            </a:r>
            <a:r>
              <a:rPr lang="en-US" altLang="ko-KR" sz="900" dirty="0" smtClean="0"/>
              <a:t>4) </a:t>
            </a:r>
            <a:r>
              <a:rPr lang="ko-KR" altLang="en-US" sz="900" dirty="0" smtClean="0"/>
              <a:t>상품 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- {</a:t>
            </a:r>
            <a:r>
              <a:rPr lang="en-US" altLang="ko-KR" sz="900" dirty="0" err="1"/>
              <a:t>st_product.product_name</a:t>
            </a:r>
            <a:r>
              <a:rPr lang="en-US" altLang="ko-KR" sz="900" dirty="0"/>
              <a:t>} / {</a:t>
            </a:r>
            <a:r>
              <a:rPr lang="en-US" altLang="ko-KR" sz="900" dirty="0" err="1" smtClean="0"/>
              <a:t>product_code</a:t>
            </a:r>
            <a:r>
              <a:rPr lang="en-US" altLang="ko-KR" sz="900" dirty="0" smtClean="0"/>
              <a:t>} </a:t>
            </a:r>
            <a:r>
              <a:rPr lang="en-US" altLang="ko-KR" sz="900" dirty="0"/>
              <a:t>/ {</a:t>
            </a:r>
            <a:r>
              <a:rPr lang="en-US" altLang="ko-KR" sz="900" dirty="0" err="1" smtClean="0"/>
              <a:t>order_count</a:t>
            </a:r>
            <a:r>
              <a:rPr lang="en-US" altLang="ko-KR" sz="900" dirty="0" smtClean="0"/>
              <a:t>} of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st_order_product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/>
              <a:t>     </a:t>
            </a:r>
            <a:r>
              <a:rPr lang="en-US" altLang="ko-KR" sz="900" dirty="0" smtClean="0"/>
              <a:t>- </a:t>
            </a:r>
            <a:r>
              <a:rPr lang="en-US" altLang="ko-KR" sz="900" dirty="0"/>
              <a:t>if order product is multiple</a:t>
            </a:r>
            <a:r>
              <a:rPr lang="en-US" altLang="ko-KR" sz="900" dirty="0" smtClean="0"/>
              <a:t>, show multiple rows</a:t>
            </a:r>
            <a:endParaRPr lang="en-US" altLang="ko-KR" sz="900" b="1" dirty="0"/>
          </a:p>
          <a:p>
            <a:r>
              <a:rPr lang="en-US" altLang="ko-KR" sz="900" dirty="0"/>
              <a:t>  </a:t>
            </a:r>
            <a:r>
              <a:rPr lang="en-US" altLang="ko-KR" sz="900" dirty="0" smtClean="0"/>
              <a:t>5) </a:t>
            </a:r>
            <a:r>
              <a:rPr lang="ko-KR" altLang="en-US" sz="900" dirty="0"/>
              <a:t>주문 금액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order_amount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/>
              <a:t>  </a:t>
            </a:r>
            <a:r>
              <a:rPr lang="en-US" altLang="ko-KR" sz="900" dirty="0" smtClean="0"/>
              <a:t>6) </a:t>
            </a:r>
            <a:r>
              <a:rPr lang="ko-KR" altLang="en-US" sz="900" dirty="0"/>
              <a:t>포인트 사용액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use_point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7) </a:t>
            </a:r>
            <a:r>
              <a:rPr lang="ko-KR" altLang="en-US" sz="900" dirty="0" smtClean="0"/>
              <a:t>쿠폰 사용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coupon_code</a:t>
            </a:r>
            <a:r>
              <a:rPr lang="en-US" altLang="ko-KR" sz="900" dirty="0"/>
              <a:t>} / {</a:t>
            </a:r>
            <a:r>
              <a:rPr lang="en-US" altLang="ko-KR" sz="900" dirty="0" err="1" smtClean="0"/>
              <a:t>coupon_amount</a:t>
            </a:r>
            <a:r>
              <a:rPr lang="en-US" altLang="ko-KR" sz="900" dirty="0" smtClean="0"/>
              <a:t>} (2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)</a:t>
            </a:r>
            <a:br>
              <a:rPr lang="en-US" altLang="ko-KR" sz="900" dirty="0" smtClean="0"/>
            </a:br>
            <a:r>
              <a:rPr lang="en-US" altLang="ko-KR" sz="900" dirty="0" smtClean="0"/>
              <a:t>  8) </a:t>
            </a:r>
            <a:r>
              <a:rPr lang="ko-KR" altLang="en-US" sz="900" dirty="0" smtClean="0"/>
              <a:t>결제 금액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payment_amount</a:t>
            </a:r>
            <a:r>
              <a:rPr lang="en-US" altLang="ko-KR" sz="900" dirty="0" smtClean="0"/>
              <a:t>}</a:t>
            </a:r>
            <a:endParaRPr lang="en-US" altLang="ko-KR" sz="900" dirty="0"/>
          </a:p>
          <a:p>
            <a:r>
              <a:rPr lang="en-US" altLang="ko-KR" sz="900" dirty="0"/>
              <a:t>  9</a:t>
            </a:r>
            <a:r>
              <a:rPr lang="en-US" altLang="ko-KR" sz="900" dirty="0" smtClean="0"/>
              <a:t>) </a:t>
            </a:r>
            <a:r>
              <a:rPr lang="ko-KR" altLang="en-US" sz="900" dirty="0"/>
              <a:t>결제수단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payment_method</a:t>
            </a:r>
            <a:r>
              <a:rPr lang="en-US" altLang="ko-KR" sz="900" dirty="0"/>
              <a:t>} (show code name)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10) </a:t>
            </a:r>
            <a:r>
              <a:rPr lang="ko-KR" altLang="en-US" sz="900" dirty="0" smtClean="0"/>
              <a:t>주문 일시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reg_date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 smtClean="0"/>
              <a:t>  11) </a:t>
            </a:r>
            <a:r>
              <a:rPr lang="ko-KR" altLang="en-US" sz="900" dirty="0" smtClean="0"/>
              <a:t>요청 사항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order_request</a:t>
            </a:r>
            <a:r>
              <a:rPr lang="en-US" altLang="ko-KR" sz="900" dirty="0" smtClean="0"/>
              <a:t>} (show &lt;</a:t>
            </a:r>
            <a:r>
              <a:rPr lang="en-US" altLang="ko-KR" sz="900" dirty="0" err="1" smtClean="0"/>
              <a:t>br</a:t>
            </a:r>
            <a:r>
              <a:rPr lang="en-US" altLang="ko-KR" sz="900" dirty="0" smtClean="0"/>
              <a:t>&gt; with new line)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12) </a:t>
            </a:r>
            <a:r>
              <a:rPr lang="ko-KR" altLang="en-US" sz="900" dirty="0" smtClean="0"/>
              <a:t>주문자 연락처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orderer_phone</a:t>
            </a:r>
            <a:r>
              <a:rPr lang="en-US" altLang="ko-KR" sz="900" dirty="0" smtClean="0"/>
              <a:t>} (show after split with -)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13) </a:t>
            </a:r>
            <a:r>
              <a:rPr lang="ko-KR" altLang="en-US" sz="900" dirty="0" smtClean="0"/>
              <a:t>배송 상태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order_status</a:t>
            </a:r>
            <a:r>
              <a:rPr lang="en-US" altLang="ko-KR" sz="900" dirty="0" smtClean="0"/>
              <a:t>} (show code name)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14) </a:t>
            </a:r>
            <a:r>
              <a:rPr lang="ko-KR" altLang="en-US" sz="900" dirty="0" smtClean="0"/>
              <a:t>현금 영수증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receipt_request_yn</a:t>
            </a:r>
            <a:r>
              <a:rPr lang="en-US" altLang="ko-KR" sz="900" dirty="0" smtClean="0"/>
              <a:t>} (</a:t>
            </a:r>
            <a:r>
              <a:rPr lang="ko-KR" altLang="en-US" sz="900" dirty="0" smtClean="0"/>
              <a:t>신청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미신청</a:t>
            </a:r>
            <a:r>
              <a:rPr lang="en-US" altLang="ko-KR" sz="900" dirty="0" smtClean="0"/>
              <a:t>: Y/N) 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if </a:t>
            </a:r>
            <a:r>
              <a:rPr lang="en-US" altLang="ko-KR" sz="900" dirty="0" err="1" smtClean="0"/>
              <a:t>receipt_request_yn</a:t>
            </a:r>
            <a:r>
              <a:rPr lang="en-US" altLang="ko-KR" sz="900" dirty="0" smtClean="0"/>
              <a:t> = Y</a:t>
            </a:r>
            <a:r>
              <a:rPr lang="en-US" altLang="ko-KR" sz="900" dirty="0"/>
              <a:t>, show {</a:t>
            </a:r>
            <a:r>
              <a:rPr lang="en-US" altLang="ko-KR" sz="900" dirty="0" err="1" smtClean="0"/>
              <a:t>receipt_phone</a:t>
            </a:r>
            <a:r>
              <a:rPr lang="en-US" altLang="ko-KR" sz="900" dirty="0" smtClean="0"/>
              <a:t>} on 2</a:t>
            </a:r>
            <a:r>
              <a:rPr lang="en-US" altLang="ko-KR" sz="900" baseline="30000" dirty="0" smtClean="0"/>
              <a:t>nd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15) </a:t>
            </a:r>
            <a:r>
              <a:rPr lang="ko-KR" altLang="en-US" sz="900" dirty="0" smtClean="0"/>
              <a:t>환불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refund_yn</a:t>
            </a:r>
            <a:r>
              <a:rPr lang="en-US" altLang="ko-KR" sz="900" dirty="0" smtClean="0"/>
              <a:t>} (check/uncheck: Y/N)</a:t>
            </a:r>
            <a:br>
              <a:rPr lang="en-US" altLang="ko-KR" sz="900" dirty="0" smtClean="0"/>
            </a:br>
            <a:r>
              <a:rPr lang="en-US" altLang="ko-KR" sz="900" dirty="0" smtClean="0"/>
              <a:t>     </a:t>
            </a:r>
            <a:r>
              <a:rPr lang="en-US" altLang="ko-KR" sz="900" b="1" dirty="0" smtClean="0"/>
              <a:t>- if it’s changed, enable </a:t>
            </a:r>
            <a:r>
              <a:rPr lang="ko-KR" altLang="en-US" sz="900" b="1" dirty="0" smtClean="0"/>
              <a:t>저장 </a:t>
            </a:r>
            <a:r>
              <a:rPr lang="en-US" altLang="ko-KR" sz="900" b="1" dirty="0" smtClean="0"/>
              <a:t>button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16) </a:t>
            </a:r>
            <a:r>
              <a:rPr lang="ko-KR" altLang="en-US" sz="900" dirty="0" smtClean="0"/>
              <a:t>환불 사유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refund_reason_type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 -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options: </a:t>
            </a:r>
            <a:r>
              <a:rPr lang="ko-KR" altLang="en-US" sz="900" dirty="0" smtClean="0"/>
              <a:t>선택</a:t>
            </a:r>
            <a:r>
              <a:rPr lang="en-US" altLang="ko-KR" sz="900" dirty="0" smtClean="0"/>
              <a:t>(select), RR codes</a:t>
            </a:r>
            <a:br>
              <a:rPr lang="en-US" altLang="ko-KR" sz="900" dirty="0" smtClean="0"/>
            </a:br>
            <a:r>
              <a:rPr lang="en-US" altLang="ko-KR" sz="900" dirty="0" smtClean="0"/>
              <a:t>     </a:t>
            </a:r>
            <a:r>
              <a:rPr lang="en-US" altLang="ko-KR" sz="900" b="1" dirty="0" smtClean="0"/>
              <a:t>- </a:t>
            </a:r>
            <a:r>
              <a:rPr lang="en-US" altLang="ko-KR" sz="900" b="1" dirty="0"/>
              <a:t>if it’s changed, enable </a:t>
            </a:r>
            <a:r>
              <a:rPr lang="ko-KR" altLang="en-US" sz="900" b="1" dirty="0"/>
              <a:t>저장 </a:t>
            </a:r>
            <a:r>
              <a:rPr lang="en-US" altLang="ko-KR" sz="900" b="1" dirty="0"/>
              <a:t>button</a:t>
            </a:r>
            <a:endParaRPr lang="en-US" altLang="ko-KR" sz="900" b="1" dirty="0" smtClean="0"/>
          </a:p>
          <a:p>
            <a:endParaRPr lang="en-US" altLang="ko-KR" sz="900" dirty="0"/>
          </a:p>
          <a:p>
            <a:r>
              <a:rPr lang="en-US" altLang="ko-KR" sz="900" dirty="0" smtClean="0"/>
              <a:t>3.Buttons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저장 </a:t>
            </a:r>
            <a:r>
              <a:rPr lang="en-US" altLang="ko-KR" sz="900" dirty="0" smtClean="0"/>
              <a:t>(save) </a:t>
            </a:r>
            <a:r>
              <a:rPr lang="en-US" altLang="ko-KR" sz="900" b="1" dirty="0" smtClean="0"/>
              <a:t>(disabled by default)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if clicks, 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do the process and alert common save complete </a:t>
            </a:r>
            <a:r>
              <a:rPr lang="en-US" altLang="ko-KR" sz="900" dirty="0" err="1" smtClean="0"/>
              <a:t>msg</a:t>
            </a:r>
            <a:r>
              <a:rPr lang="en-US" altLang="ko-KR" sz="900" dirty="0" smtClean="0"/>
              <a:t> and close the modal and return to the list page</a:t>
            </a:r>
            <a:br>
              <a:rPr lang="en-US" altLang="ko-KR" sz="900" dirty="0" smtClean="0"/>
            </a:br>
            <a:r>
              <a:rPr lang="en-US" altLang="ko-KR" sz="900" dirty="0" smtClean="0"/>
              <a:t>      [PROCESS]</a:t>
            </a:r>
          </a:p>
          <a:p>
            <a:r>
              <a:rPr lang="en-US" altLang="ko-KR" sz="900" dirty="0" smtClean="0"/>
              <a:t>      UPDATE </a:t>
            </a:r>
            <a:r>
              <a:rPr lang="en-US" altLang="ko-KR" sz="900" dirty="0" err="1" smtClean="0"/>
              <a:t>st_order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</a:t>
            </a:r>
            <a:r>
              <a:rPr lang="en-US" altLang="ko-KR" sz="900" dirty="0" err="1" smtClean="0"/>
              <a:t>refund_yn</a:t>
            </a:r>
            <a:r>
              <a:rPr lang="en-US" altLang="ko-KR" sz="900" dirty="0" smtClean="0"/>
              <a:t> / </a:t>
            </a:r>
            <a:r>
              <a:rPr lang="en-US" altLang="ko-KR" sz="900" dirty="0" err="1"/>
              <a:t>refund_reason_type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</a:t>
            </a:r>
            <a:r>
              <a:rPr lang="en-US" altLang="ko-KR" sz="900" dirty="0" err="1" smtClean="0"/>
              <a:t>mod_date</a:t>
            </a:r>
            <a:r>
              <a:rPr lang="en-US" altLang="ko-KR" sz="900" dirty="0" smtClean="0"/>
              <a:t>/</a:t>
            </a:r>
            <a:r>
              <a:rPr lang="en-US" altLang="ko-KR" sz="900" dirty="0" err="1" smtClean="0"/>
              <a:t>mod_user_seq</a:t>
            </a:r>
            <a:endParaRPr lang="en-US" altLang="ko-KR" sz="900" b="1" dirty="0" smtClean="0"/>
          </a:p>
          <a:p>
            <a:r>
              <a:rPr lang="en-US" altLang="ko-KR" sz="900" dirty="0" smtClean="0"/>
              <a:t>  2) </a:t>
            </a:r>
            <a:r>
              <a:rPr lang="ko-KR" altLang="en-US" sz="900" dirty="0" smtClean="0"/>
              <a:t>닫기 </a:t>
            </a:r>
            <a:r>
              <a:rPr lang="en-US" altLang="ko-KR" sz="900" dirty="0" smtClean="0"/>
              <a:t>(close) : if clicks, close the modal</a:t>
            </a:r>
          </a:p>
        </p:txBody>
      </p:sp>
    </p:spTree>
    <p:extLst>
      <p:ext uri="{BB962C8B-B14F-4D97-AF65-F5344CB8AC3E}">
        <p14:creationId xmlns:p14="http://schemas.microsoft.com/office/powerpoint/2010/main" val="681183272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9101072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스마트 오더 주문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승인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취소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수령 대기 안내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승인을 누른 후에 버튼 활성화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754784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AD-08-0008(2)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93</a:t>
            </a:fld>
            <a:endParaRPr lang="ko-KR" altLang="en-US"/>
          </a:p>
        </p:txBody>
      </p:sp>
      <p:pic>
        <p:nvPicPr>
          <p:cNvPr id="24" name="그래픽 23" descr="다운로드 윤곽선">
            <a:extLst>
              <a:ext uri="{FF2B5EF4-FFF2-40B4-BE49-F238E27FC236}">
                <a16:creationId xmlns:a16="http://schemas.microsoft.com/office/drawing/2014/main" id="{B082161B-3DB0-E12D-5AE0-B5E83F4D38F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103310" y="2350321"/>
            <a:ext cx="204905" cy="204905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13F3FFCF-A24A-C707-9804-1FE2A35DAF2F}"/>
              </a:ext>
            </a:extLst>
          </p:cNvPr>
          <p:cNvSpPr txBox="1"/>
          <p:nvPr/>
        </p:nvSpPr>
        <p:spPr>
          <a:xfrm>
            <a:off x="600709" y="1416157"/>
            <a:ext cx="1023602" cy="244682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900"/>
              <a:t>요청 사항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 희망 시간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 가능 시간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현금 영수증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취소 사유</a:t>
            </a:r>
            <a:endParaRPr lang="en-US" altLang="ko-KR" sz="900"/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97F8B306-849D-718D-788A-D12CEB446278}"/>
              </a:ext>
            </a:extLst>
          </p:cNvPr>
          <p:cNvSpPr/>
          <p:nvPr/>
        </p:nvSpPr>
        <p:spPr>
          <a:xfrm>
            <a:off x="1639187" y="2345873"/>
            <a:ext cx="197624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 PM 04:30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6646E9F5-C05B-1E04-B766-1EECB7924A02}"/>
              </a:ext>
            </a:extLst>
          </p:cNvPr>
          <p:cNvSpPr/>
          <p:nvPr/>
        </p:nvSpPr>
        <p:spPr>
          <a:xfrm>
            <a:off x="5767453" y="4375616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1D864C8C-B0A7-9A94-4145-6249488A6D2F}"/>
              </a:ext>
            </a:extLst>
          </p:cNvPr>
          <p:cNvSpPr/>
          <p:nvPr/>
        </p:nvSpPr>
        <p:spPr>
          <a:xfrm>
            <a:off x="4164686" y="4375616"/>
            <a:ext cx="715104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주문 승인</a:t>
            </a:r>
          </a:p>
        </p:txBody>
      </p: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E8DC9596-116F-50D3-F032-8E635047FF4F}"/>
              </a:ext>
            </a:extLst>
          </p:cNvPr>
          <p:cNvGrpSpPr/>
          <p:nvPr/>
        </p:nvGrpSpPr>
        <p:grpSpPr>
          <a:xfrm>
            <a:off x="4521334" y="4137669"/>
            <a:ext cx="244417" cy="248362"/>
            <a:chOff x="1098607" y="3056422"/>
            <a:chExt cx="244417" cy="258694"/>
          </a:xfrm>
        </p:grpSpPr>
        <p:sp>
          <p:nvSpPr>
            <p:cNvPr id="54" name="이등변 삼각형 53">
              <a:extLst>
                <a:ext uri="{FF2B5EF4-FFF2-40B4-BE49-F238E27FC236}">
                  <a16:creationId xmlns:a16="http://schemas.microsoft.com/office/drawing/2014/main" id="{D445751E-739A-F4E6-88AE-893E8CD9C13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6AD1F897-83CB-77F9-EC0A-084A06AB6E2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56" name="Oval 593">
                <a:extLst>
                  <a:ext uri="{FF2B5EF4-FFF2-40B4-BE49-F238E27FC236}">
                    <a16:creationId xmlns:a16="http://schemas.microsoft.com/office/drawing/2014/main" id="{9B2B3FA0-A29C-3905-21C3-1CA4E9C40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7" name="TextBox 14">
                <a:extLst>
                  <a:ext uri="{FF2B5EF4-FFF2-40B4-BE49-F238E27FC236}">
                    <a16:creationId xmlns:a16="http://schemas.microsoft.com/office/drawing/2014/main" id="{11ECCFE8-19AC-8A23-A261-6902A48DC41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FF039E35-4B69-6D94-C6DD-CD854F79FFDC}"/>
              </a:ext>
            </a:extLst>
          </p:cNvPr>
          <p:cNvGrpSpPr/>
          <p:nvPr/>
        </p:nvGrpSpPr>
        <p:grpSpPr>
          <a:xfrm>
            <a:off x="5217253" y="4133630"/>
            <a:ext cx="244417" cy="248362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3CB42B5D-D352-30E1-3ACA-281946C5E8D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31564063-9AFD-8093-E3EA-AD416D562B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703F342A-39B7-C716-8790-1AF5BEBA0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7DADCA66-9B24-94F7-BF3D-1CA19CBFE60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01BDF639-7126-B31B-1B14-9883A438CEF9}"/>
              </a:ext>
            </a:extLst>
          </p:cNvPr>
          <p:cNvSpPr/>
          <p:nvPr/>
        </p:nvSpPr>
        <p:spPr>
          <a:xfrm>
            <a:off x="1636073" y="1948415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8" name="사각형: 둥근 모서리 127">
            <a:extLst>
              <a:ext uri="{FF2B5EF4-FFF2-40B4-BE49-F238E27FC236}">
                <a16:creationId xmlns:a16="http://schemas.microsoft.com/office/drawing/2014/main" id="{BE6CBC9D-BCAF-B92E-CDF9-59804F1AC47C}"/>
              </a:ext>
            </a:extLst>
          </p:cNvPr>
          <p:cNvSpPr/>
          <p:nvPr/>
        </p:nvSpPr>
        <p:spPr>
          <a:xfrm>
            <a:off x="2404858" y="1948415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6D28F4D6-2B4F-F943-6F3E-BAE42BDB0D34}"/>
              </a:ext>
            </a:extLst>
          </p:cNvPr>
          <p:cNvSpPr/>
          <p:nvPr/>
        </p:nvSpPr>
        <p:spPr>
          <a:xfrm>
            <a:off x="3176550" y="1948415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81F017DE-A5AA-66B3-BFF0-498DA6181984}"/>
              </a:ext>
            </a:extLst>
          </p:cNvPr>
          <p:cNvSpPr txBox="1"/>
          <p:nvPr/>
        </p:nvSpPr>
        <p:spPr>
          <a:xfrm>
            <a:off x="2235434" y="19465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21E49544-627D-CAE0-D38C-BB8D1675B8B8}"/>
              </a:ext>
            </a:extLst>
          </p:cNvPr>
          <p:cNvSpPr txBox="1"/>
          <p:nvPr/>
        </p:nvSpPr>
        <p:spPr>
          <a:xfrm>
            <a:off x="3008282" y="19560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3EB894CC-E847-A935-0927-005B4F77EF35}"/>
              </a:ext>
            </a:extLst>
          </p:cNvPr>
          <p:cNvSpPr/>
          <p:nvPr/>
        </p:nvSpPr>
        <p:spPr>
          <a:xfrm>
            <a:off x="1637367" y="3184821"/>
            <a:ext cx="52417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여부</a:t>
            </a:r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4B020AE6-AD12-16A0-4372-D7FDEE3DED89}"/>
              </a:ext>
            </a:extLst>
          </p:cNvPr>
          <p:cNvSpPr/>
          <p:nvPr/>
        </p:nvSpPr>
        <p:spPr>
          <a:xfrm>
            <a:off x="2216011" y="3184821"/>
            <a:ext cx="140071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현금영수증 발급 정보</a:t>
            </a: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81124944-EE13-B717-2083-14890759277E}"/>
              </a:ext>
            </a:extLst>
          </p:cNvPr>
          <p:cNvSpPr/>
          <p:nvPr/>
        </p:nvSpPr>
        <p:spPr>
          <a:xfrm>
            <a:off x="1636073" y="1379276"/>
            <a:ext cx="1979362" cy="427877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3E224501-2C85-3921-D04A-198BE70184B7}"/>
              </a:ext>
            </a:extLst>
          </p:cNvPr>
          <p:cNvSpPr/>
          <p:nvPr/>
        </p:nvSpPr>
        <p:spPr>
          <a:xfrm>
            <a:off x="1634340" y="3617475"/>
            <a:ext cx="197624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              ▼</a:t>
            </a:r>
          </a:p>
        </p:txBody>
      </p:sp>
      <p:sp>
        <p:nvSpPr>
          <p:cNvPr id="138" name="사각형: 둥근 모서리 137">
            <a:extLst>
              <a:ext uri="{FF2B5EF4-FFF2-40B4-BE49-F238E27FC236}">
                <a16:creationId xmlns:a16="http://schemas.microsoft.com/office/drawing/2014/main" id="{5AD19B28-7DE9-10A0-41CE-FCDD1A30040E}"/>
              </a:ext>
            </a:extLst>
          </p:cNvPr>
          <p:cNvSpPr/>
          <p:nvPr/>
        </p:nvSpPr>
        <p:spPr>
          <a:xfrm>
            <a:off x="1641521" y="2780599"/>
            <a:ext cx="197624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시간 선택                             ▼</a:t>
            </a:r>
          </a:p>
        </p:txBody>
      </p:sp>
      <p:sp>
        <p:nvSpPr>
          <p:cNvPr id="139" name="사각형: 둥근 모서리 138">
            <a:extLst>
              <a:ext uri="{FF2B5EF4-FFF2-40B4-BE49-F238E27FC236}">
                <a16:creationId xmlns:a16="http://schemas.microsoft.com/office/drawing/2014/main" id="{823394E4-22A4-205C-20A4-5D319BCE5877}"/>
              </a:ext>
            </a:extLst>
          </p:cNvPr>
          <p:cNvSpPr/>
          <p:nvPr/>
        </p:nvSpPr>
        <p:spPr>
          <a:xfrm>
            <a:off x="4966070" y="4375616"/>
            <a:ext cx="715104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주문 취소</a:t>
            </a:r>
          </a:p>
        </p:txBody>
      </p:sp>
      <p:grpSp>
        <p:nvGrpSpPr>
          <p:cNvPr id="140" name="그룹 139">
            <a:extLst>
              <a:ext uri="{FF2B5EF4-FFF2-40B4-BE49-F238E27FC236}">
                <a16:creationId xmlns:a16="http://schemas.microsoft.com/office/drawing/2014/main" id="{E925FCAA-5EB6-09ED-9779-BB08EC529AA6}"/>
              </a:ext>
            </a:extLst>
          </p:cNvPr>
          <p:cNvGrpSpPr/>
          <p:nvPr/>
        </p:nvGrpSpPr>
        <p:grpSpPr>
          <a:xfrm>
            <a:off x="5920912" y="4127762"/>
            <a:ext cx="244417" cy="248362"/>
            <a:chOff x="1098607" y="3056422"/>
            <a:chExt cx="244417" cy="258694"/>
          </a:xfrm>
        </p:grpSpPr>
        <p:sp>
          <p:nvSpPr>
            <p:cNvPr id="141" name="이등변 삼각형 140">
              <a:extLst>
                <a:ext uri="{FF2B5EF4-FFF2-40B4-BE49-F238E27FC236}">
                  <a16:creationId xmlns:a16="http://schemas.microsoft.com/office/drawing/2014/main" id="{44AF7787-7665-920F-A91A-E44B215DC7B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2" name="그룹 141">
              <a:extLst>
                <a:ext uri="{FF2B5EF4-FFF2-40B4-BE49-F238E27FC236}">
                  <a16:creationId xmlns:a16="http://schemas.microsoft.com/office/drawing/2014/main" id="{7654C7F9-D893-7ED1-076B-6DAE15487F2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143" name="Oval 593">
                <a:extLst>
                  <a:ext uri="{FF2B5EF4-FFF2-40B4-BE49-F238E27FC236}">
                    <a16:creationId xmlns:a16="http://schemas.microsoft.com/office/drawing/2014/main" id="{2BD9A9FC-A2E5-F4A9-E906-C41BDDCDD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4" name="TextBox 14">
                <a:extLst>
                  <a:ext uri="{FF2B5EF4-FFF2-40B4-BE49-F238E27FC236}">
                    <a16:creationId xmlns:a16="http://schemas.microsoft.com/office/drawing/2014/main" id="{CD2AA67C-B105-5751-FF5F-DAFEE815D62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5" name="직사각형 144">
            <a:extLst>
              <a:ext uri="{FF2B5EF4-FFF2-40B4-BE49-F238E27FC236}">
                <a16:creationId xmlns:a16="http://schemas.microsoft.com/office/drawing/2014/main" id="{AEFFED2A-E627-2742-7CB6-BF5E3D3A2449}"/>
              </a:ext>
            </a:extLst>
          </p:cNvPr>
          <p:cNvSpPr/>
          <p:nvPr/>
        </p:nvSpPr>
        <p:spPr>
          <a:xfrm>
            <a:off x="-8750" y="483224"/>
            <a:ext cx="7794169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46" name="사각형: 둥근 모서리 145">
            <a:extLst>
              <a:ext uri="{FF2B5EF4-FFF2-40B4-BE49-F238E27FC236}">
                <a16:creationId xmlns:a16="http://schemas.microsoft.com/office/drawing/2014/main" id="{A3E15341-306E-DD90-9376-C0E7DC310A2E}"/>
              </a:ext>
            </a:extLst>
          </p:cNvPr>
          <p:cNvSpPr/>
          <p:nvPr/>
        </p:nvSpPr>
        <p:spPr>
          <a:xfrm>
            <a:off x="4162404" y="4728041"/>
            <a:ext cx="1518769" cy="221613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수령 대기 안내</a:t>
            </a:r>
          </a:p>
        </p:txBody>
      </p:sp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AA3FE37C-E282-C0C8-68E9-1095E82D51DE}"/>
              </a:ext>
            </a:extLst>
          </p:cNvPr>
          <p:cNvGrpSpPr/>
          <p:nvPr/>
        </p:nvGrpSpPr>
        <p:grpSpPr>
          <a:xfrm rot="5400000">
            <a:off x="5712133" y="469185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8" name="이등변 삼각형 147">
              <a:extLst>
                <a:ext uri="{FF2B5EF4-FFF2-40B4-BE49-F238E27FC236}">
                  <a16:creationId xmlns:a16="http://schemas.microsoft.com/office/drawing/2014/main" id="{87FE699B-BA52-B553-2CD5-3E1CD72DA6E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9" name="Oval 593">
              <a:extLst>
                <a:ext uri="{FF2B5EF4-FFF2-40B4-BE49-F238E27FC236}">
                  <a16:creationId xmlns:a16="http://schemas.microsoft.com/office/drawing/2014/main" id="{9009ED63-B34B-734A-AF7A-6A76F3E1B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88" name="사각형: 둥근 모서리 187">
            <a:extLst>
              <a:ext uri="{FF2B5EF4-FFF2-40B4-BE49-F238E27FC236}">
                <a16:creationId xmlns:a16="http://schemas.microsoft.com/office/drawing/2014/main" id="{0007A5DA-D81B-A3D2-1E25-8E4838DF1B1E}"/>
              </a:ext>
            </a:extLst>
          </p:cNvPr>
          <p:cNvSpPr/>
          <p:nvPr/>
        </p:nvSpPr>
        <p:spPr>
          <a:xfrm>
            <a:off x="1492669" y="4453630"/>
            <a:ext cx="1652659" cy="1756781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n w="6350">
                <a:solidFill>
                  <a:schemeClr val="bg1">
                    <a:lumMod val="65000"/>
                  </a:schemeClr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BC439768-A8C7-65A4-74A6-88D497B597DB}"/>
              </a:ext>
            </a:extLst>
          </p:cNvPr>
          <p:cNvSpPr txBox="1"/>
          <p:nvPr/>
        </p:nvSpPr>
        <p:spPr>
          <a:xfrm>
            <a:off x="1967286" y="4530127"/>
            <a:ext cx="703425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800" b="1"/>
              <a:t>취소 사유</a:t>
            </a:r>
            <a:endParaRPr lang="en-US" altLang="ko-KR" sz="700" dirty="0"/>
          </a:p>
        </p:txBody>
      </p:sp>
      <p:cxnSp>
        <p:nvCxnSpPr>
          <p:cNvPr id="190" name="직선 연결선 189">
            <a:extLst>
              <a:ext uri="{FF2B5EF4-FFF2-40B4-BE49-F238E27FC236}">
                <a16:creationId xmlns:a16="http://schemas.microsoft.com/office/drawing/2014/main" id="{FA7F48BD-8584-31B9-492C-F15C590FA3CB}"/>
              </a:ext>
            </a:extLst>
          </p:cNvPr>
          <p:cNvCxnSpPr>
            <a:cxnSpLocks/>
          </p:cNvCxnSpPr>
          <p:nvPr/>
        </p:nvCxnSpPr>
        <p:spPr>
          <a:xfrm>
            <a:off x="1608709" y="4780407"/>
            <a:ext cx="1420578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1" name="TextBox 190">
            <a:extLst>
              <a:ext uri="{FF2B5EF4-FFF2-40B4-BE49-F238E27FC236}">
                <a16:creationId xmlns:a16="http://schemas.microsoft.com/office/drawing/2014/main" id="{38AA2DB8-C0B4-94FC-B0EB-7CACF546F114}"/>
              </a:ext>
            </a:extLst>
          </p:cNvPr>
          <p:cNvSpPr txBox="1"/>
          <p:nvPr/>
        </p:nvSpPr>
        <p:spPr>
          <a:xfrm>
            <a:off x="1844770" y="4909065"/>
            <a:ext cx="948457" cy="12311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000" b="1"/>
              <a:t>재료 소진</a:t>
            </a:r>
            <a:endParaRPr lang="en-US" altLang="ko-KR" sz="1000" b="1"/>
          </a:p>
          <a:p>
            <a:pPr algn="ctr"/>
            <a:endParaRPr lang="en-US" altLang="ko-KR" sz="800" b="1" dirty="0"/>
          </a:p>
          <a:p>
            <a:pPr algn="ctr"/>
            <a:r>
              <a:rPr lang="ko-KR" altLang="en-US" sz="800" b="1">
                <a:solidFill>
                  <a:schemeClr val="bg1">
                    <a:lumMod val="75000"/>
                  </a:schemeClr>
                </a:solidFill>
              </a:rPr>
              <a:t>상품 품절</a:t>
            </a:r>
            <a:endParaRPr lang="en-US" altLang="ko-KR" sz="800" b="1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endParaRPr lang="en-US" altLang="ko-KR" sz="800" b="1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r>
              <a:rPr lang="ko-KR" altLang="en-US" sz="800" b="1">
                <a:solidFill>
                  <a:schemeClr val="bg1">
                    <a:lumMod val="75000"/>
                  </a:schemeClr>
                </a:solidFill>
              </a:rPr>
              <a:t>영업 마감</a:t>
            </a:r>
            <a:endParaRPr lang="en-US" altLang="ko-KR" sz="800" b="1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endParaRPr lang="en-US" altLang="ko-KR" sz="800" b="1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r>
              <a:rPr lang="ko-KR" altLang="en-US" sz="800" b="1">
                <a:solidFill>
                  <a:schemeClr val="bg1">
                    <a:lumMod val="75000"/>
                  </a:schemeClr>
                </a:solidFill>
              </a:rPr>
              <a:t>매장 사정</a:t>
            </a:r>
            <a:endParaRPr lang="en-US" altLang="ko-KR" sz="800" b="1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endParaRPr lang="en-US" altLang="ko-KR" sz="800" b="1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r>
              <a:rPr lang="ko-KR" altLang="en-US" sz="800" b="1">
                <a:solidFill>
                  <a:schemeClr val="bg1">
                    <a:lumMod val="75000"/>
                  </a:schemeClr>
                </a:solidFill>
              </a:rPr>
              <a:t>상품 정보 상이</a:t>
            </a:r>
            <a:endParaRPr lang="en-US" altLang="ko-KR" sz="800" b="1">
              <a:solidFill>
                <a:schemeClr val="bg1">
                  <a:lumMod val="75000"/>
                </a:schemeClr>
              </a:solidFill>
            </a:endParaRPr>
          </a:p>
        </p:txBody>
      </p:sp>
      <p:cxnSp>
        <p:nvCxnSpPr>
          <p:cNvPr id="192" name="직선 화살표 연결선 191">
            <a:extLst>
              <a:ext uri="{FF2B5EF4-FFF2-40B4-BE49-F238E27FC236}">
                <a16:creationId xmlns:a16="http://schemas.microsoft.com/office/drawing/2014/main" id="{17C5AEB7-0009-F837-C70A-EECE182E3613}"/>
              </a:ext>
            </a:extLst>
          </p:cNvPr>
          <p:cNvCxnSpPr>
            <a:cxnSpLocks/>
          </p:cNvCxnSpPr>
          <p:nvPr/>
        </p:nvCxnSpPr>
        <p:spPr>
          <a:xfrm flipH="1">
            <a:off x="2927733" y="3848307"/>
            <a:ext cx="447388" cy="59759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00" name="사각형: 둥근 모서리 199">
            <a:extLst>
              <a:ext uri="{FF2B5EF4-FFF2-40B4-BE49-F238E27FC236}">
                <a16:creationId xmlns:a16="http://schemas.microsoft.com/office/drawing/2014/main" id="{86797A0F-DDA4-07AC-31F9-E5D524413EA1}"/>
              </a:ext>
            </a:extLst>
          </p:cNvPr>
          <p:cNvSpPr/>
          <p:nvPr/>
        </p:nvSpPr>
        <p:spPr>
          <a:xfrm>
            <a:off x="4807141" y="1690194"/>
            <a:ext cx="1652659" cy="2080087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n w="6350">
                <a:solidFill>
                  <a:schemeClr val="bg1">
                    <a:lumMod val="65000"/>
                  </a:schemeClr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0346D3AB-ADC3-1390-C680-DF1B68B6BC27}"/>
              </a:ext>
            </a:extLst>
          </p:cNvPr>
          <p:cNvSpPr txBox="1"/>
          <p:nvPr/>
        </p:nvSpPr>
        <p:spPr>
          <a:xfrm>
            <a:off x="5281758" y="1766691"/>
            <a:ext cx="703425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800" b="1" dirty="0"/>
              <a:t>시간 선택</a:t>
            </a:r>
            <a:endParaRPr lang="en-US" altLang="ko-KR" sz="700" dirty="0"/>
          </a:p>
        </p:txBody>
      </p:sp>
      <p:cxnSp>
        <p:nvCxnSpPr>
          <p:cNvPr id="202" name="직선 연결선 201">
            <a:extLst>
              <a:ext uri="{FF2B5EF4-FFF2-40B4-BE49-F238E27FC236}">
                <a16:creationId xmlns:a16="http://schemas.microsoft.com/office/drawing/2014/main" id="{F9D63F37-35BB-F832-F742-68C8A959E7DE}"/>
              </a:ext>
            </a:extLst>
          </p:cNvPr>
          <p:cNvCxnSpPr>
            <a:cxnSpLocks/>
          </p:cNvCxnSpPr>
          <p:nvPr/>
        </p:nvCxnSpPr>
        <p:spPr>
          <a:xfrm>
            <a:off x="4923181" y="2016971"/>
            <a:ext cx="1420578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84413D1B-FDB0-5751-A627-62E800F77F68}"/>
              </a:ext>
            </a:extLst>
          </p:cNvPr>
          <p:cNvSpPr txBox="1"/>
          <p:nvPr/>
        </p:nvSpPr>
        <p:spPr>
          <a:xfrm>
            <a:off x="5159242" y="2145629"/>
            <a:ext cx="948457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000" b="1" dirty="0"/>
              <a:t>오후 </a:t>
            </a:r>
            <a:r>
              <a:rPr lang="en-US" altLang="ko-KR" sz="1000" b="1" dirty="0"/>
              <a:t>03 : 30</a:t>
            </a:r>
          </a:p>
          <a:p>
            <a:pPr algn="ctr"/>
            <a:endParaRPr lang="en-US" altLang="ko-KR" sz="800" b="1" dirty="0"/>
          </a:p>
          <a:p>
            <a:pPr algn="ctr"/>
            <a:r>
              <a:rPr lang="ko-KR" altLang="en-US" sz="800" b="1" dirty="0">
                <a:solidFill>
                  <a:schemeClr val="bg1">
                    <a:lumMod val="75000"/>
                  </a:schemeClr>
                </a:solidFill>
              </a:rPr>
              <a:t>오후 </a:t>
            </a:r>
            <a:r>
              <a:rPr lang="en-US" altLang="ko-KR" sz="800" b="1" dirty="0">
                <a:solidFill>
                  <a:schemeClr val="bg1">
                    <a:lumMod val="75000"/>
                  </a:schemeClr>
                </a:solidFill>
              </a:rPr>
              <a:t>03 : 35</a:t>
            </a:r>
          </a:p>
          <a:p>
            <a:pPr algn="ctr"/>
            <a:endParaRPr lang="en-US" altLang="ko-KR" sz="800" b="1" dirty="0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r>
              <a:rPr lang="ko-KR" altLang="en-US" sz="800" b="1" dirty="0">
                <a:solidFill>
                  <a:schemeClr val="bg1">
                    <a:lumMod val="75000"/>
                  </a:schemeClr>
                </a:solidFill>
              </a:rPr>
              <a:t>오후 </a:t>
            </a:r>
            <a:r>
              <a:rPr lang="en-US" altLang="ko-KR" sz="800" b="1" dirty="0">
                <a:solidFill>
                  <a:schemeClr val="bg1">
                    <a:lumMod val="75000"/>
                  </a:schemeClr>
                </a:solidFill>
              </a:rPr>
              <a:t>03 : 40</a:t>
            </a:r>
          </a:p>
          <a:p>
            <a:pPr algn="ctr"/>
            <a:endParaRPr lang="en-US" altLang="ko-KR" sz="800" b="1" dirty="0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r>
              <a:rPr lang="ko-KR" altLang="en-US" sz="800" b="1" dirty="0">
                <a:solidFill>
                  <a:schemeClr val="bg1">
                    <a:lumMod val="75000"/>
                  </a:schemeClr>
                </a:solidFill>
              </a:rPr>
              <a:t>오후 </a:t>
            </a:r>
            <a:r>
              <a:rPr lang="en-US" altLang="ko-KR" sz="800" b="1" dirty="0">
                <a:solidFill>
                  <a:schemeClr val="bg1">
                    <a:lumMod val="75000"/>
                  </a:schemeClr>
                </a:solidFill>
              </a:rPr>
              <a:t>03 : 45</a:t>
            </a:r>
          </a:p>
          <a:p>
            <a:pPr algn="ctr"/>
            <a:endParaRPr lang="en-US" altLang="ko-KR" sz="800" b="1" dirty="0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r>
              <a:rPr lang="ko-KR" altLang="en-US" sz="800" b="1" dirty="0">
                <a:solidFill>
                  <a:schemeClr val="bg1">
                    <a:lumMod val="75000"/>
                  </a:schemeClr>
                </a:solidFill>
              </a:rPr>
              <a:t>오후 </a:t>
            </a:r>
            <a:r>
              <a:rPr lang="en-US" altLang="ko-KR" sz="800" b="1" dirty="0">
                <a:solidFill>
                  <a:schemeClr val="bg1">
                    <a:lumMod val="75000"/>
                  </a:schemeClr>
                </a:solidFill>
              </a:rPr>
              <a:t>03 : 50</a:t>
            </a:r>
          </a:p>
          <a:p>
            <a:pPr algn="ctr"/>
            <a:endParaRPr lang="en-US" altLang="ko-KR" sz="800" b="1" dirty="0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r>
              <a:rPr lang="ko-KR" altLang="en-US" sz="800" b="1" dirty="0">
                <a:solidFill>
                  <a:schemeClr val="bg1">
                    <a:lumMod val="75000"/>
                  </a:schemeClr>
                </a:solidFill>
              </a:rPr>
              <a:t>오후 </a:t>
            </a:r>
            <a:r>
              <a:rPr lang="en-US" altLang="ko-KR" sz="800" b="1" dirty="0">
                <a:solidFill>
                  <a:schemeClr val="bg1">
                    <a:lumMod val="75000"/>
                  </a:schemeClr>
                </a:solidFill>
              </a:rPr>
              <a:t>03 : 55</a:t>
            </a:r>
            <a:r>
              <a:rPr lang="ko-KR" altLang="en-US" sz="800" b="1" dirty="0">
                <a:solidFill>
                  <a:schemeClr val="bg1">
                    <a:lumMod val="75000"/>
                  </a:schemeClr>
                </a:solidFill>
              </a:rPr>
              <a:t> </a:t>
            </a:r>
            <a:endParaRPr lang="en-US" altLang="ko-KR" sz="800" b="1" dirty="0">
              <a:solidFill>
                <a:schemeClr val="bg1">
                  <a:lumMod val="75000"/>
                </a:schemeClr>
              </a:solidFill>
            </a:endParaRPr>
          </a:p>
        </p:txBody>
      </p:sp>
      <p:cxnSp>
        <p:nvCxnSpPr>
          <p:cNvPr id="204" name="직선 화살표 연결선 203">
            <a:extLst>
              <a:ext uri="{FF2B5EF4-FFF2-40B4-BE49-F238E27FC236}">
                <a16:creationId xmlns:a16="http://schemas.microsoft.com/office/drawing/2014/main" id="{5146E18E-876E-BE76-D501-1012019E18FD}"/>
              </a:ext>
            </a:extLst>
          </p:cNvPr>
          <p:cNvCxnSpPr>
            <a:cxnSpLocks/>
            <a:stCxn id="138" idx="3"/>
          </p:cNvCxnSpPr>
          <p:nvPr/>
        </p:nvCxnSpPr>
        <p:spPr>
          <a:xfrm flipV="1">
            <a:off x="3617769" y="2345873"/>
            <a:ext cx="1183763" cy="55014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35C7FFC2-43FC-FE09-C461-B110759B504C}"/>
              </a:ext>
            </a:extLst>
          </p:cNvPr>
          <p:cNvSpPr txBox="1"/>
          <p:nvPr/>
        </p:nvSpPr>
        <p:spPr>
          <a:xfrm>
            <a:off x="6096000" y="850742"/>
            <a:ext cx="178078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7999023" y="1074990"/>
            <a:ext cx="3633537" cy="6463308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</a:t>
            </a:r>
            <a:r>
              <a:rPr lang="ko-KR" altLang="en-US" sz="900" dirty="0" smtClean="0"/>
              <a:t>스마트 </a:t>
            </a:r>
            <a:r>
              <a:rPr lang="ko-KR" altLang="en-US" sz="900" dirty="0"/>
              <a:t>오더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주문 관리 </a:t>
            </a:r>
            <a:r>
              <a:rPr lang="en-US" altLang="ko-KR" sz="900" dirty="0"/>
              <a:t>(order management</a:t>
            </a:r>
            <a:r>
              <a:rPr lang="en-US" altLang="ko-KR" sz="900" dirty="0" smtClean="0"/>
              <a:t>) &gt;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(Modify)</a:t>
            </a:r>
            <a:endParaRPr lang="en-US" altLang="ko-KR" sz="900" b="1" dirty="0" smtClean="0"/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  <a:endParaRPr lang="en-US" altLang="ko-KR" sz="900" dirty="0" smtClean="0"/>
          </a:p>
          <a:p>
            <a:r>
              <a:rPr lang="en-US" altLang="ko-KR" sz="900" dirty="0" smtClean="0"/>
              <a:t>  11) </a:t>
            </a:r>
            <a:r>
              <a:rPr lang="ko-KR" altLang="en-US" sz="900" dirty="0" smtClean="0"/>
              <a:t>요청 사항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order_request</a:t>
            </a:r>
            <a:r>
              <a:rPr lang="en-US" altLang="ko-KR" sz="900" dirty="0" smtClean="0"/>
              <a:t>} (show &lt;</a:t>
            </a:r>
            <a:r>
              <a:rPr lang="en-US" altLang="ko-KR" sz="900" dirty="0" err="1" smtClean="0"/>
              <a:t>br</a:t>
            </a:r>
            <a:r>
              <a:rPr lang="en-US" altLang="ko-KR" sz="900" dirty="0" smtClean="0"/>
              <a:t>&gt; with new line)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12) </a:t>
            </a:r>
            <a:r>
              <a:rPr lang="ko-KR" altLang="en-US" sz="900" dirty="0" smtClean="0"/>
              <a:t>주문자 연락처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orderer_phone</a:t>
            </a:r>
            <a:r>
              <a:rPr lang="en-US" altLang="ko-KR" sz="900" dirty="0" smtClean="0"/>
              <a:t>} (show after split with -)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13) </a:t>
            </a:r>
            <a:r>
              <a:rPr lang="ko-KR" altLang="en-US" sz="900" dirty="0" smtClean="0"/>
              <a:t>수령 희망 시간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receive_hope_time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14) </a:t>
            </a:r>
            <a:r>
              <a:rPr lang="ko-KR" altLang="en-US" sz="900" dirty="0" smtClean="0"/>
              <a:t>수령 가능 시간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receive_time</a:t>
            </a:r>
            <a:r>
              <a:rPr lang="en-US" altLang="ko-KR" sz="900" dirty="0" smtClean="0"/>
              <a:t>} (editable)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options: </a:t>
            </a:r>
            <a:r>
              <a:rPr lang="ko-KR" altLang="en-US" sz="900" dirty="0" smtClean="0"/>
              <a:t>시간 선택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(select), show time </a:t>
            </a:r>
            <a:r>
              <a:rPr lang="en-US" altLang="ko-KR" sz="900" dirty="0"/>
              <a:t>list (every 5 </a:t>
            </a:r>
            <a:r>
              <a:rPr lang="en-US" altLang="ko-KR" sz="900" dirty="0" smtClean="0"/>
              <a:t>minutes, AM/PM)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15) </a:t>
            </a:r>
            <a:r>
              <a:rPr lang="ko-KR" altLang="en-US" sz="900" dirty="0" smtClean="0"/>
              <a:t>현금 영수증 </a:t>
            </a:r>
            <a:r>
              <a:rPr lang="en-US" altLang="ko-KR" sz="900" dirty="0" smtClean="0"/>
              <a:t>: 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- 1</a:t>
            </a:r>
            <a:r>
              <a:rPr lang="en-US" altLang="ko-KR" sz="900" baseline="30000" dirty="0" smtClean="0"/>
              <a:t>st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receipt_request_yn</a:t>
            </a:r>
            <a:r>
              <a:rPr lang="en-US" altLang="ko-KR" sz="900" dirty="0" smtClean="0"/>
              <a:t>} (</a:t>
            </a:r>
            <a:r>
              <a:rPr lang="ko-KR" altLang="en-US" sz="900" dirty="0" smtClean="0"/>
              <a:t>신청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미신청</a:t>
            </a:r>
            <a:r>
              <a:rPr lang="en-US" altLang="ko-KR" sz="900" dirty="0" smtClean="0"/>
              <a:t>: Y/N)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</a:t>
            </a:r>
            <a:r>
              <a:rPr lang="en-US" altLang="ko-KR" sz="900" dirty="0"/>
              <a:t>if </a:t>
            </a:r>
            <a:r>
              <a:rPr lang="en-US" altLang="ko-KR" sz="900" dirty="0" err="1" smtClean="0"/>
              <a:t>receipt_request_yn</a:t>
            </a:r>
            <a:r>
              <a:rPr lang="en-US" altLang="ko-KR" sz="900" dirty="0" smtClean="0"/>
              <a:t> = Y, show 2</a:t>
            </a:r>
            <a:r>
              <a:rPr lang="en-US" altLang="ko-KR" sz="900" baseline="30000" dirty="0" smtClean="0"/>
              <a:t>nd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 with </a:t>
            </a:r>
            <a:r>
              <a:rPr lang="en-US" altLang="ko-KR" sz="900" dirty="0" smtClean="0"/>
              <a:t>{</a:t>
            </a:r>
            <a:r>
              <a:rPr lang="en-US" altLang="ko-KR" sz="900" dirty="0" err="1" smtClean="0"/>
              <a:t>receipt_phone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16) </a:t>
            </a:r>
            <a:r>
              <a:rPr lang="ko-KR" altLang="en-US" sz="900" dirty="0" smtClean="0"/>
              <a:t>취소 사유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cancel_reason_type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options: </a:t>
            </a:r>
            <a:r>
              <a:rPr lang="ko-KR" altLang="en-US" sz="900" dirty="0" smtClean="0"/>
              <a:t>취소시 선택 </a:t>
            </a:r>
            <a:r>
              <a:rPr lang="en-US" altLang="ko-KR" sz="900" dirty="0" smtClean="0"/>
              <a:t>(select), show codes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3.Buttons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주문 승인 </a:t>
            </a:r>
            <a:r>
              <a:rPr lang="en-US" altLang="ko-KR" sz="900" dirty="0" smtClean="0"/>
              <a:t>(order approve) button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/>
              <a:t>   - if </a:t>
            </a:r>
            <a:r>
              <a:rPr lang="en-US" altLang="ko-KR" sz="900" dirty="0" err="1" smtClean="0"/>
              <a:t>s</a:t>
            </a:r>
            <a:r>
              <a:rPr lang="en-US" altLang="ko-KR" sz="900" b="1" dirty="0" err="1" smtClean="0"/>
              <a:t>mart_order_status</a:t>
            </a:r>
            <a:r>
              <a:rPr lang="en-US" altLang="ko-KR" sz="900" b="1" dirty="0" smtClean="0"/>
              <a:t> = ‘SS01’,</a:t>
            </a:r>
            <a:r>
              <a:rPr lang="en-US" altLang="ko-KR" sz="900" dirty="0" smtClean="0"/>
              <a:t> show the button (if not, hide it)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if clicks, show the confirm msg.(“</a:t>
            </a:r>
            <a:r>
              <a:rPr lang="ko-KR" altLang="en-US" sz="900" dirty="0" smtClean="0"/>
              <a:t>주문을 승인하시겠습니까</a:t>
            </a:r>
            <a:r>
              <a:rPr lang="en-US" altLang="ko-KR" sz="900" dirty="0" smtClean="0"/>
              <a:t>?”)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if YES, do the process and show the complete msg.(“</a:t>
            </a:r>
            <a:r>
              <a:rPr lang="ko-KR" altLang="en-US" sz="900" dirty="0" smtClean="0"/>
              <a:t>주문 승인 되었습니다</a:t>
            </a:r>
            <a:r>
              <a:rPr lang="en-US" altLang="ko-KR" sz="900" dirty="0" smtClean="0"/>
              <a:t>.”) and move to the list page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[</a:t>
            </a:r>
            <a:r>
              <a:rPr lang="en-US" altLang="ko-KR" sz="900" dirty="0" smtClean="0"/>
              <a:t>PROCESS]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/>
              <a:t>   UPDATE </a:t>
            </a:r>
            <a:r>
              <a:rPr lang="en-US" altLang="ko-KR" sz="900" dirty="0" err="1" smtClean="0"/>
              <a:t>st_order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/>
              <a:t>   </a:t>
            </a:r>
            <a:r>
              <a:rPr lang="en-US" altLang="ko-KR" sz="900" dirty="0" err="1"/>
              <a:t>s</a:t>
            </a:r>
            <a:r>
              <a:rPr lang="en-US" altLang="ko-KR" sz="900" b="1" dirty="0" err="1"/>
              <a:t>mart_order_status</a:t>
            </a:r>
            <a:r>
              <a:rPr lang="en-US" altLang="ko-KR" sz="900" b="1" dirty="0"/>
              <a:t> = ‘</a:t>
            </a:r>
            <a:r>
              <a:rPr lang="en-US" altLang="ko-KR" sz="900" b="1" dirty="0" smtClean="0"/>
              <a:t>SS02’, </a:t>
            </a:r>
            <a:br>
              <a:rPr lang="en-US" altLang="ko-KR" sz="900" b="1" dirty="0" smtClean="0"/>
            </a:br>
            <a:r>
              <a:rPr lang="en-US" altLang="ko-KR" sz="900" b="1" dirty="0" smtClean="0"/>
              <a:t>    set </a:t>
            </a:r>
            <a:r>
              <a:rPr lang="en-US" altLang="ko-KR" sz="900" dirty="0" err="1" smtClean="0"/>
              <a:t>receive_time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</a:t>
            </a:r>
            <a:r>
              <a:rPr lang="en-US" altLang="ko-KR" sz="900" dirty="0" err="1" smtClean="0"/>
              <a:t>mod_date</a:t>
            </a:r>
            <a:r>
              <a:rPr lang="en-US" altLang="ko-KR" sz="900" dirty="0" smtClean="0"/>
              <a:t> / </a:t>
            </a:r>
            <a:r>
              <a:rPr lang="en-US" altLang="ko-KR" sz="900" dirty="0" err="1" smtClean="0"/>
              <a:t>mod_user_seq</a:t>
            </a:r>
            <a:endParaRPr lang="en-US" altLang="ko-KR" sz="900" dirty="0" smtClean="0"/>
          </a:p>
          <a:p>
            <a:endParaRPr lang="en-US" altLang="ko-KR" sz="900" dirty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2) </a:t>
            </a:r>
            <a:r>
              <a:rPr lang="ko-KR" altLang="en-US" sz="900" dirty="0"/>
              <a:t>주문 </a:t>
            </a:r>
            <a:r>
              <a:rPr lang="ko-KR" altLang="en-US" sz="900" dirty="0" smtClean="0"/>
              <a:t>취소 </a:t>
            </a:r>
            <a:r>
              <a:rPr lang="en-US" altLang="ko-KR" sz="900" dirty="0"/>
              <a:t>(order </a:t>
            </a:r>
            <a:r>
              <a:rPr lang="en-US" altLang="ko-KR" sz="900" dirty="0" smtClean="0"/>
              <a:t>cancel) </a:t>
            </a:r>
            <a:r>
              <a:rPr lang="en-US" altLang="ko-KR" sz="900" dirty="0"/>
              <a:t>button</a:t>
            </a:r>
          </a:p>
          <a:p>
            <a:r>
              <a:rPr lang="en-US" altLang="ko-KR" sz="900" dirty="0"/>
              <a:t>    - if </a:t>
            </a:r>
            <a:r>
              <a:rPr lang="en-US" altLang="ko-KR" sz="900" dirty="0" err="1"/>
              <a:t>s</a:t>
            </a:r>
            <a:r>
              <a:rPr lang="en-US" altLang="ko-KR" sz="900" b="1" dirty="0" err="1"/>
              <a:t>mart_order_status</a:t>
            </a:r>
            <a:r>
              <a:rPr lang="en-US" altLang="ko-KR" sz="900" b="1" dirty="0"/>
              <a:t> = ‘SS01’,</a:t>
            </a:r>
            <a:r>
              <a:rPr lang="en-US" altLang="ko-KR" sz="900" dirty="0"/>
              <a:t> show the button (if not, hide it)</a:t>
            </a:r>
          </a:p>
          <a:p>
            <a:r>
              <a:rPr lang="en-US" altLang="ko-KR" sz="900" dirty="0"/>
              <a:t>    - if clicks, show the confirm msg.(“</a:t>
            </a:r>
            <a:r>
              <a:rPr lang="ko-KR" altLang="en-US" sz="900" dirty="0"/>
              <a:t>주문 </a:t>
            </a:r>
            <a:r>
              <a:rPr lang="ko-KR" altLang="en-US" sz="900" dirty="0" smtClean="0"/>
              <a:t>불가를 안내하고</a:t>
            </a:r>
            <a:r>
              <a:rPr lang="en-US" altLang="ko-KR" sz="900" dirty="0" smtClean="0"/>
              <a:t>, </a:t>
            </a:r>
            <a:r>
              <a:rPr lang="ko-KR" altLang="en-US" sz="900" dirty="0" smtClean="0"/>
              <a:t>주문을 취소하시겠습니까</a:t>
            </a:r>
            <a:r>
              <a:rPr lang="en-US" altLang="ko-KR" sz="900" dirty="0"/>
              <a:t>?”)</a:t>
            </a:r>
          </a:p>
          <a:p>
            <a:r>
              <a:rPr lang="en-US" altLang="ko-KR" sz="900" dirty="0"/>
              <a:t>    - if YES, do the process and show the complete msg.(“</a:t>
            </a:r>
            <a:r>
              <a:rPr lang="ko-KR" altLang="en-US" sz="900" dirty="0"/>
              <a:t>주문 취소</a:t>
            </a:r>
            <a:r>
              <a:rPr lang="ko-KR" altLang="en-US" sz="900" dirty="0" smtClean="0"/>
              <a:t> </a:t>
            </a:r>
            <a:r>
              <a:rPr lang="ko-KR" altLang="en-US" sz="900" dirty="0"/>
              <a:t>되었습니다</a:t>
            </a:r>
            <a:r>
              <a:rPr lang="en-US" altLang="ko-KR" sz="900" dirty="0"/>
              <a:t>.”) and move to the list </a:t>
            </a:r>
            <a:r>
              <a:rPr lang="en-US" altLang="ko-KR" sz="900" dirty="0" smtClean="0"/>
              <a:t>page</a:t>
            </a:r>
            <a:br>
              <a:rPr lang="en-US" altLang="ko-KR" sz="900" dirty="0" smtClean="0"/>
            </a:br>
            <a:r>
              <a:rPr lang="en-US" altLang="ko-KR" sz="900" dirty="0" smtClean="0"/>
              <a:t>    [</a:t>
            </a:r>
            <a:r>
              <a:rPr lang="en-US" altLang="ko-KR" sz="900" dirty="0"/>
              <a:t>PROCESS]</a:t>
            </a:r>
          </a:p>
          <a:p>
            <a:r>
              <a:rPr lang="en-US" altLang="ko-KR" sz="900" dirty="0"/>
              <a:t>    UPDATE </a:t>
            </a:r>
            <a:r>
              <a:rPr lang="en-US" altLang="ko-KR" sz="900" dirty="0" err="1"/>
              <a:t>st_order</a:t>
            </a:r>
            <a:endParaRPr lang="en-US" altLang="ko-KR" sz="900" dirty="0"/>
          </a:p>
          <a:p>
            <a:r>
              <a:rPr lang="en-US" altLang="ko-KR" sz="900" dirty="0"/>
              <a:t>    </a:t>
            </a:r>
            <a:r>
              <a:rPr lang="en-US" altLang="ko-KR" sz="900" dirty="0" err="1"/>
              <a:t>s</a:t>
            </a:r>
            <a:r>
              <a:rPr lang="en-US" altLang="ko-KR" sz="900" b="1" dirty="0" err="1"/>
              <a:t>mart_order_status</a:t>
            </a:r>
            <a:r>
              <a:rPr lang="en-US" altLang="ko-KR" sz="900" b="1" dirty="0"/>
              <a:t> = ‘</a:t>
            </a:r>
            <a:r>
              <a:rPr lang="en-US" altLang="ko-KR" sz="900" b="1" dirty="0" smtClean="0"/>
              <a:t>SS05’, </a:t>
            </a:r>
            <a:r>
              <a:rPr lang="en-US" altLang="ko-KR" sz="900" b="1" dirty="0"/>
              <a:t/>
            </a:r>
            <a:br>
              <a:rPr lang="en-US" altLang="ko-KR" sz="900" b="1" dirty="0"/>
            </a:br>
            <a:r>
              <a:rPr lang="en-US" altLang="ko-KR" sz="900" b="1" dirty="0"/>
              <a:t>    set </a:t>
            </a:r>
            <a:r>
              <a:rPr lang="en-US" altLang="ko-KR" sz="900" dirty="0" err="1"/>
              <a:t>receive_time</a:t>
            </a:r>
            <a:r>
              <a:rPr lang="en-US" altLang="ko-KR" sz="900" dirty="0"/>
              <a:t> / </a:t>
            </a:r>
            <a:r>
              <a:rPr lang="en-US" altLang="ko-KR" sz="900" dirty="0" err="1"/>
              <a:t>cancel_reason_type</a:t>
            </a:r>
            <a:endParaRPr lang="en-US" altLang="ko-KR" sz="900" dirty="0"/>
          </a:p>
          <a:p>
            <a:r>
              <a:rPr lang="en-US" altLang="ko-KR" sz="900" dirty="0"/>
              <a:t>    </a:t>
            </a:r>
            <a:r>
              <a:rPr lang="en-US" altLang="ko-KR" sz="900" dirty="0" err="1"/>
              <a:t>mod_date</a:t>
            </a:r>
            <a:r>
              <a:rPr lang="en-US" altLang="ko-KR" sz="900" dirty="0"/>
              <a:t> / </a:t>
            </a:r>
            <a:r>
              <a:rPr lang="en-US" altLang="ko-KR" sz="900" dirty="0" err="1"/>
              <a:t>mod_user_seq</a:t>
            </a:r>
            <a:endParaRPr lang="en-US" altLang="ko-KR" sz="900" dirty="0" smtClean="0"/>
          </a:p>
          <a:p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취소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(cancel) </a:t>
            </a:r>
            <a:r>
              <a:rPr lang="en-US" altLang="ko-KR" sz="900" dirty="0" smtClean="0"/>
              <a:t>: if clicks, </a:t>
            </a:r>
            <a:r>
              <a:rPr lang="en-US" altLang="ko-KR" sz="900" dirty="0" smtClean="0"/>
              <a:t>move to the list page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1198339533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E5A6CA94-A724-7CA1-9112-D474220DF02A}"/>
              </a:ext>
            </a:extLst>
          </p:cNvPr>
          <p:cNvSpPr/>
          <p:nvPr/>
        </p:nvSpPr>
        <p:spPr>
          <a:xfrm>
            <a:off x="762508" y="66100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42F57CA-2E81-4FD6-5D97-DBDC6788E1C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27308" y="96412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D6213DC-60D1-BA55-CA45-F908A76FDAD1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12801" y="161847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0714DAD-8A80-7EC2-E3D2-40B8ED9D8B8D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441981" y="161847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DBD904AE-7AC9-1AF8-168D-3DFFEDF9400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792222" y="74030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472CE1F-6EAA-72A6-BFFC-355CFA91BB5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62857" y="111307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주문을 승인하시겠습니까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E0589B1-C5ED-E701-0967-C6891ECD4ED4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62508" y="67943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6F4A0EA4-C96D-C7EF-C683-0F05C059B234}"/>
              </a:ext>
            </a:extLst>
          </p:cNvPr>
          <p:cNvGrpSpPr/>
          <p:nvPr/>
        </p:nvGrpSpPr>
        <p:grpSpPr>
          <a:xfrm>
            <a:off x="1001538" y="503414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92AA55AB-913C-B08B-0F11-BA7D8CEA899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C663547E-6A6B-42DF-C381-38DB0F13EB4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230E98AF-4C3D-E568-EE2C-26CEF147E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11AEB044-DBDA-7CDD-26F2-185D0F46A64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7AF07027-B606-CAE7-5823-B8E9398DE9D6}"/>
              </a:ext>
            </a:extLst>
          </p:cNvPr>
          <p:cNvSpPr/>
          <p:nvPr/>
        </p:nvSpPr>
        <p:spPr>
          <a:xfrm>
            <a:off x="762508" y="238480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4ACA840-9E70-CBCB-13B8-B322BCD2AA1D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27308" y="268792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CB27F57-1984-151A-6569-4D6B91BB3061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312801" y="334227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6670681-E986-5E5A-614C-5E1772BFA24C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441981" y="334227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2D5419A8-1FE2-9A95-E60A-18E176565F6B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792222" y="246410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C21E252-4061-6B4C-D20B-456CB44B3D92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62857" y="283688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 불가를 안내하고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, 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주문을 취소하시겠습니까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678FE73-F3A1-1400-4DDE-F0D06315647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62508" y="240324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C44300D3-4169-9F78-00FB-2B20B407F039}"/>
              </a:ext>
            </a:extLst>
          </p:cNvPr>
          <p:cNvGrpSpPr/>
          <p:nvPr/>
        </p:nvGrpSpPr>
        <p:grpSpPr>
          <a:xfrm>
            <a:off x="1001538" y="2227218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67F63BF3-6829-3838-53E2-9DC220242AB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E5C566A7-A482-E419-699C-06FBC5313A9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EE263F2E-31C9-9E3A-7353-906F45D71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452348B5-C6E5-B83A-1623-F8D1F814221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97147777-EE99-7406-63E5-FDA004DD3AC3}"/>
              </a:ext>
            </a:extLst>
          </p:cNvPr>
          <p:cNvSpPr/>
          <p:nvPr/>
        </p:nvSpPr>
        <p:spPr>
          <a:xfrm>
            <a:off x="4335972" y="66100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CAD38AF-F433-09A9-79A2-9A29FCF48C0E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4400772" y="96412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9CE0ADA-21CF-42F6-F2C1-E604CAA09F55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5886265" y="161847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40B7BBA-6B88-20D4-C299-CE372799F867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5015445" y="161847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" name="Close Button">
            <a:extLst>
              <a:ext uri="{FF2B5EF4-FFF2-40B4-BE49-F238E27FC236}">
                <a16:creationId xmlns:a16="http://schemas.microsoft.com/office/drawing/2014/main" id="{A0B2D4FE-2ADB-C92A-4B5D-D0876246A082}"/>
              </a:ext>
            </a:extLst>
          </p:cNvPr>
          <p:cNvSpPr>
            <a:spLocks noChangeAspect="1"/>
          </p:cNvSpPr>
          <p:nvPr>
            <p:custDataLst>
              <p:tags r:id="rId16"/>
            </p:custDataLst>
          </p:nvPr>
        </p:nvSpPr>
        <p:spPr bwMode="auto">
          <a:xfrm>
            <a:off x="7365686" y="74030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DE707DC-5917-BE7A-1B90-517CB98F81CC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4436321" y="111307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주문자에게 준비 완료 알림을 보내시겠습니까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6AE28F2-E131-B9A6-520C-20CC3A7C43AD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4335972" y="67943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6CE46D24-2F04-EF4B-6574-222F7392B9DF}"/>
              </a:ext>
            </a:extLst>
          </p:cNvPr>
          <p:cNvGrpSpPr/>
          <p:nvPr/>
        </p:nvGrpSpPr>
        <p:grpSpPr>
          <a:xfrm>
            <a:off x="4518279" y="451646"/>
            <a:ext cx="244417" cy="258694"/>
            <a:chOff x="1098607" y="3056422"/>
            <a:chExt cx="244417" cy="258694"/>
          </a:xfrm>
        </p:grpSpPr>
        <p:sp>
          <p:nvSpPr>
            <p:cNvPr id="37" name="이등변 삼각형 36">
              <a:extLst>
                <a:ext uri="{FF2B5EF4-FFF2-40B4-BE49-F238E27FC236}">
                  <a16:creationId xmlns:a16="http://schemas.microsoft.com/office/drawing/2014/main" id="{069D88A8-9028-90E6-61A4-B020369335B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4C4FC368-96D3-1E15-6A1B-60C672958BD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9" name="Oval 593">
                <a:extLst>
                  <a:ext uri="{FF2B5EF4-FFF2-40B4-BE49-F238E27FC236}">
                    <a16:creationId xmlns:a16="http://schemas.microsoft.com/office/drawing/2014/main" id="{210B11D5-6C5F-2BD8-00AE-261B96D61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0" name="TextBox 14">
                <a:extLst>
                  <a:ext uri="{FF2B5EF4-FFF2-40B4-BE49-F238E27FC236}">
                    <a16:creationId xmlns:a16="http://schemas.microsoft.com/office/drawing/2014/main" id="{133C2157-09DD-652D-5B73-1449D4EEF30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466FDC67-3F41-F136-AB83-D9CBFF7E94D5}"/>
              </a:ext>
            </a:extLst>
          </p:cNvPr>
          <p:cNvSpPr/>
          <p:nvPr/>
        </p:nvSpPr>
        <p:spPr>
          <a:xfrm>
            <a:off x="762508" y="414681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00E8D14-051E-DC5A-CAA8-B5622FECB7B2}"/>
              </a:ext>
            </a:extLst>
          </p:cNvPr>
          <p:cNvSpPr/>
          <p:nvPr>
            <p:custDataLst>
              <p:tags r:id="rId19"/>
            </p:custDataLst>
          </p:nvPr>
        </p:nvSpPr>
        <p:spPr>
          <a:xfrm>
            <a:off x="827308" y="444993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68A1EC2-C18B-91FA-8BC3-58014810EA45}"/>
              </a:ext>
            </a:extLst>
          </p:cNvPr>
          <p:cNvSpPr>
            <a:spLocks/>
          </p:cNvSpPr>
          <p:nvPr>
            <p:custDataLst>
              <p:tags r:id="rId20"/>
            </p:custDataLst>
          </p:nvPr>
        </p:nvSpPr>
        <p:spPr bwMode="auto">
          <a:xfrm>
            <a:off x="2312801" y="510429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FD810DE-CC61-15D7-A115-E0AF50872686}"/>
              </a:ext>
            </a:extLst>
          </p:cNvPr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1441981" y="510429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Close Button">
            <a:extLst>
              <a:ext uri="{FF2B5EF4-FFF2-40B4-BE49-F238E27FC236}">
                <a16:creationId xmlns:a16="http://schemas.microsoft.com/office/drawing/2014/main" id="{8E9EA4A5-5A3D-264E-BA0D-829D4EB9B86D}"/>
              </a:ext>
            </a:extLst>
          </p:cNvPr>
          <p:cNvSpPr>
            <a:spLocks noChangeAspect="1"/>
          </p:cNvSpPr>
          <p:nvPr>
            <p:custDataLst>
              <p:tags r:id="rId22"/>
            </p:custDataLst>
          </p:nvPr>
        </p:nvSpPr>
        <p:spPr bwMode="auto">
          <a:xfrm>
            <a:off x="3792222" y="422612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4CD4134-5F82-D493-A571-17A9FF8B4D5B}"/>
              </a:ext>
            </a:extLst>
          </p:cNvPr>
          <p:cNvSpPr>
            <a:spLocks/>
          </p:cNvSpPr>
          <p:nvPr>
            <p:custDataLst>
              <p:tags r:id="rId23"/>
            </p:custDataLst>
          </p:nvPr>
        </p:nvSpPr>
        <p:spPr bwMode="auto">
          <a:xfrm>
            <a:off x="862857" y="459889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B1F630E-9DAB-9C60-11B1-0A7B1932925B}"/>
              </a:ext>
            </a:extLst>
          </p:cNvPr>
          <p:cNvSpPr>
            <a:spLocks/>
          </p:cNvSpPr>
          <p:nvPr>
            <p:custDataLst>
              <p:tags r:id="rId24"/>
            </p:custDataLst>
          </p:nvPr>
        </p:nvSpPr>
        <p:spPr bwMode="auto">
          <a:xfrm>
            <a:off x="762508" y="416525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E51572BA-6C24-67A3-1589-CAAF23D121EE}"/>
              </a:ext>
            </a:extLst>
          </p:cNvPr>
          <p:cNvGrpSpPr/>
          <p:nvPr/>
        </p:nvGrpSpPr>
        <p:grpSpPr>
          <a:xfrm>
            <a:off x="3522511" y="3977520"/>
            <a:ext cx="244417" cy="248362"/>
            <a:chOff x="1098607" y="3056422"/>
            <a:chExt cx="244417" cy="258694"/>
          </a:xfrm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5EA78CFF-A53C-6AE0-17EF-ED134B435BC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3F7A166C-010D-2048-E1F1-5861FC15E5C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51" name="Oval 593">
                <a:extLst>
                  <a:ext uri="{FF2B5EF4-FFF2-40B4-BE49-F238E27FC236}">
                    <a16:creationId xmlns:a16="http://schemas.microsoft.com/office/drawing/2014/main" id="{8C1360F9-624A-8EA6-9687-1FEFD7F84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2" name="TextBox 14">
                <a:extLst>
                  <a:ext uri="{FF2B5EF4-FFF2-40B4-BE49-F238E27FC236}">
                    <a16:creationId xmlns:a16="http://schemas.microsoft.com/office/drawing/2014/main" id="{A6FA01E8-9715-8C45-130D-98181611693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68486100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2146704"/>
              </p:ext>
            </p:extLst>
          </p:nvPr>
        </p:nvGraphicFramePr>
        <p:xfrm>
          <a:off x="7794170" y="725881"/>
          <a:ext cx="4397830" cy="3596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18383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13428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20826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게시글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667889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22469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게시글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15547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게시글에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대한 편집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추천 매장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796790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38598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추천 매장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67475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92779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8770080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863773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매장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95</a:t>
            </a:fld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67F97BE4-5D1C-8327-15C5-3DB7812DB29E}"/>
              </a:ext>
            </a:extLst>
          </p:cNvPr>
          <p:cNvSpPr/>
          <p:nvPr/>
        </p:nvSpPr>
        <p:spPr>
          <a:xfrm>
            <a:off x="782957" y="144257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680578F-F426-40CB-AFC9-A9C1F3017844}"/>
              </a:ext>
            </a:extLst>
          </p:cNvPr>
          <p:cNvSpPr txBox="1"/>
          <p:nvPr/>
        </p:nvSpPr>
        <p:spPr>
          <a:xfrm>
            <a:off x="352424" y="1407596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78ADBF8-AA5B-A9A6-C5EC-34E1CF2F46E7}"/>
              </a:ext>
            </a:extLst>
          </p:cNvPr>
          <p:cNvSpPr txBox="1"/>
          <p:nvPr/>
        </p:nvSpPr>
        <p:spPr>
          <a:xfrm>
            <a:off x="352424" y="1712646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248353F9-851E-98ED-A58E-6C7B19596C5D}"/>
              </a:ext>
            </a:extLst>
          </p:cNvPr>
          <p:cNvSpPr/>
          <p:nvPr/>
        </p:nvSpPr>
        <p:spPr>
          <a:xfrm>
            <a:off x="6504429" y="184030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C4F4029D-13A9-96E5-F6E7-31C8F25F906C}"/>
              </a:ext>
            </a:extLst>
          </p:cNvPr>
          <p:cNvCxnSpPr>
            <a:cxnSpLocks/>
          </p:cNvCxnSpPr>
          <p:nvPr/>
        </p:nvCxnSpPr>
        <p:spPr>
          <a:xfrm>
            <a:off x="357626" y="2174778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969980"/>
            <a:ext cx="25178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추천 매장 등록 관리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27496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2631964" y="96601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141B39DC-E88E-DBA2-FD9B-7A0D491E830C}"/>
              </a:ext>
            </a:extLst>
          </p:cNvPr>
          <p:cNvGrpSpPr/>
          <p:nvPr/>
        </p:nvGrpSpPr>
        <p:grpSpPr>
          <a:xfrm rot="5400000">
            <a:off x="2895592" y="14317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62FF79C0-AAC9-B30E-0779-30481BC7070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" name="Oval 593">
              <a:extLst>
                <a:ext uri="{FF2B5EF4-FFF2-40B4-BE49-F238E27FC236}">
                  <a16:creationId xmlns:a16="http://schemas.microsoft.com/office/drawing/2014/main" id="{380C8553-E637-8B40-22E7-30097789E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376CEAD6-7698-FBD6-29F8-2BD530417C1D}"/>
              </a:ext>
            </a:extLst>
          </p:cNvPr>
          <p:cNvGrpSpPr/>
          <p:nvPr/>
        </p:nvGrpSpPr>
        <p:grpSpPr>
          <a:xfrm rot="5400000">
            <a:off x="7068173" y="18242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1BAAD5EC-239A-C118-A290-F96F95C52B6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" name="Oval 593">
              <a:extLst>
                <a:ext uri="{FF2B5EF4-FFF2-40B4-BE49-F238E27FC236}">
                  <a16:creationId xmlns:a16="http://schemas.microsoft.com/office/drawing/2014/main" id="{24EF9B5B-5269-F6D0-BBE8-1DA0F0F14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aphicFrame>
        <p:nvGraphicFramePr>
          <p:cNvPr id="22" name="표 15">
            <a:extLst>
              <a:ext uri="{FF2B5EF4-FFF2-40B4-BE49-F238E27FC236}">
                <a16:creationId xmlns:a16="http://schemas.microsoft.com/office/drawing/2014/main" id="{6E246AA8-E944-17A4-43F2-5B64F4B38F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383182"/>
              </p:ext>
            </p:extLst>
          </p:nvPr>
        </p:nvGraphicFramePr>
        <p:xfrm>
          <a:off x="570162" y="2683350"/>
          <a:ext cx="4750388" cy="141176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06138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727393">
                  <a:extLst>
                    <a:ext uri="{9D8B030D-6E8A-4147-A177-3AD203B41FA5}">
                      <a16:colId xmlns:a16="http://schemas.microsoft.com/office/drawing/2014/main" val="902110846"/>
                    </a:ext>
                  </a:extLst>
                </a:gridCol>
                <a:gridCol w="1170305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955218">
                  <a:extLst>
                    <a:ext uri="{9D8B030D-6E8A-4147-A177-3AD203B41FA5}">
                      <a16:colId xmlns:a16="http://schemas.microsoft.com/office/drawing/2014/main" val="6713279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제목입니다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SS_MD01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제목입니다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파리크라상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SS_FC01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44001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3456682"/>
                  </a:ext>
                </a:extLst>
              </a:tr>
            </a:tbl>
          </a:graphicData>
        </a:graphic>
      </p:graphicFrame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FDEC98A9-D97C-0570-5E0E-7A4E7DCD6ED7}"/>
              </a:ext>
            </a:extLst>
          </p:cNvPr>
          <p:cNvSpPr/>
          <p:nvPr/>
        </p:nvSpPr>
        <p:spPr>
          <a:xfrm>
            <a:off x="647634" y="275198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7181C125-9394-2702-57E7-880B6A08D04D}"/>
              </a:ext>
            </a:extLst>
          </p:cNvPr>
          <p:cNvSpPr/>
          <p:nvPr/>
        </p:nvSpPr>
        <p:spPr>
          <a:xfrm>
            <a:off x="647634" y="303346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972F05AA-4F69-477F-920A-A491E7B2AB82}"/>
              </a:ext>
            </a:extLst>
          </p:cNvPr>
          <p:cNvSpPr/>
          <p:nvPr/>
        </p:nvSpPr>
        <p:spPr>
          <a:xfrm>
            <a:off x="647634" y="331235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82F85E5-CB24-C184-BF5F-422A96D65C61}"/>
              </a:ext>
            </a:extLst>
          </p:cNvPr>
          <p:cNvSpPr txBox="1"/>
          <p:nvPr/>
        </p:nvSpPr>
        <p:spPr>
          <a:xfrm>
            <a:off x="485714" y="238986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게시글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B4E77171-FDAA-13A6-8896-479F375F447E}"/>
              </a:ext>
            </a:extLst>
          </p:cNvPr>
          <p:cNvGrpSpPr/>
          <p:nvPr/>
        </p:nvGrpSpPr>
        <p:grpSpPr>
          <a:xfrm>
            <a:off x="361654" y="2729915"/>
            <a:ext cx="278496" cy="200053"/>
            <a:chOff x="1014019" y="2643309"/>
            <a:chExt cx="278496" cy="200053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BB7ECBBF-5B32-DFDA-9AEC-9C74F528706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4F3AC667-A865-E937-9733-CC49F388F08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B37CB20E-D836-BE07-B45D-310ED93F7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54B7C2CD-6C49-4F4C-3321-8CE2C9B2CB6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5E012D30-2A67-2A60-AF3F-6516B7089A67}"/>
              </a:ext>
            </a:extLst>
          </p:cNvPr>
          <p:cNvGrpSpPr/>
          <p:nvPr/>
        </p:nvGrpSpPr>
        <p:grpSpPr>
          <a:xfrm>
            <a:off x="361654" y="2991154"/>
            <a:ext cx="278496" cy="200053"/>
            <a:chOff x="1014019" y="2643309"/>
            <a:chExt cx="278496" cy="200053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E290B77F-06D3-BB17-E014-6479CC5BA6E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2828AEA4-0798-9937-97E4-788107060D9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5" name="Oval 593">
                <a:extLst>
                  <a:ext uri="{FF2B5EF4-FFF2-40B4-BE49-F238E27FC236}">
                    <a16:creationId xmlns:a16="http://schemas.microsoft.com/office/drawing/2014/main" id="{B749E89C-3555-E454-649F-F3CADE18F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6" name="TextBox 14">
                <a:extLst>
                  <a:ext uri="{FF2B5EF4-FFF2-40B4-BE49-F238E27FC236}">
                    <a16:creationId xmlns:a16="http://schemas.microsoft.com/office/drawing/2014/main" id="{7420FBC7-A638-D43F-C1AD-91203A1404B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FE413DCB-D1AC-D9EB-5316-908498FE2816}"/>
              </a:ext>
            </a:extLst>
          </p:cNvPr>
          <p:cNvGrpSpPr/>
          <p:nvPr/>
        </p:nvGrpSpPr>
        <p:grpSpPr>
          <a:xfrm>
            <a:off x="3181798" y="2474061"/>
            <a:ext cx="244417" cy="258694"/>
            <a:chOff x="1098607" y="3056422"/>
            <a:chExt cx="244417" cy="258694"/>
          </a:xfrm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10348C53-BB32-9CBE-040E-DC17EABE11E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625D974B-9F4C-DFB0-9E1C-6B10C03EAF3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0" name="Oval 593">
                <a:extLst>
                  <a:ext uri="{FF2B5EF4-FFF2-40B4-BE49-F238E27FC236}">
                    <a16:creationId xmlns:a16="http://schemas.microsoft.com/office/drawing/2014/main" id="{20A7464B-C8BD-6332-28B0-EE41C1C6D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1F26534D-5368-E411-D190-EA95D3D4884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CE51E4B6-C428-1AD7-7E0C-749B61CE021E}"/>
              </a:ext>
            </a:extLst>
          </p:cNvPr>
          <p:cNvSpPr/>
          <p:nvPr/>
        </p:nvSpPr>
        <p:spPr>
          <a:xfrm>
            <a:off x="4173404" y="238381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0718EC3F-7241-6E6D-E2F6-719042A4B490}"/>
              </a:ext>
            </a:extLst>
          </p:cNvPr>
          <p:cNvSpPr/>
          <p:nvPr/>
        </p:nvSpPr>
        <p:spPr>
          <a:xfrm>
            <a:off x="4769956" y="238381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23684C26-63C5-749D-2312-5A3502CC6075}"/>
              </a:ext>
            </a:extLst>
          </p:cNvPr>
          <p:cNvGrpSpPr/>
          <p:nvPr/>
        </p:nvGrpSpPr>
        <p:grpSpPr>
          <a:xfrm>
            <a:off x="4187662" y="2202796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2B3EE34A-5841-67AA-1008-49A0FEC3DD9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A40CF66B-0EC7-1DDB-91A9-0DF625D2FB3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017F378F-717A-41AB-E7C8-6A83A48C4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AC21AED8-F0EB-76F7-5B7F-ECFB045D7E8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990FF7DF-1E0D-BF79-1299-43EDD7CA359C}"/>
              </a:ext>
            </a:extLst>
          </p:cNvPr>
          <p:cNvGrpSpPr/>
          <p:nvPr/>
        </p:nvGrpSpPr>
        <p:grpSpPr>
          <a:xfrm>
            <a:off x="4760815" y="2193271"/>
            <a:ext cx="244417" cy="258694"/>
            <a:chOff x="1098607" y="3056422"/>
            <a:chExt cx="244417" cy="258694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2A16B555-7385-2106-D4D9-90252EFB50D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BC94A46E-80C2-C272-0927-B4C9CA35C19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0A0D99A6-7E06-6EF5-A938-8506AB3B4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1E71FA5E-B49A-E5E9-28BD-B885D2D693D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54" name="그림 53">
            <a:extLst>
              <a:ext uri="{FF2B5EF4-FFF2-40B4-BE49-F238E27FC236}">
                <a16:creationId xmlns:a16="http://schemas.microsoft.com/office/drawing/2014/main" id="{A7623293-24E4-81DE-4365-A7103F25352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77986" y="4284511"/>
            <a:ext cx="765615" cy="288135"/>
          </a:xfrm>
          <a:prstGeom prst="rect">
            <a:avLst/>
          </a:prstGeom>
        </p:spPr>
      </p:pic>
      <p:grpSp>
        <p:nvGrpSpPr>
          <p:cNvPr id="55" name="그룹 54">
            <a:extLst>
              <a:ext uri="{FF2B5EF4-FFF2-40B4-BE49-F238E27FC236}">
                <a16:creationId xmlns:a16="http://schemas.microsoft.com/office/drawing/2014/main" id="{D117D958-A619-3928-570B-498F0BE4439D}"/>
              </a:ext>
            </a:extLst>
          </p:cNvPr>
          <p:cNvGrpSpPr/>
          <p:nvPr/>
        </p:nvGrpSpPr>
        <p:grpSpPr>
          <a:xfrm rot="5400000">
            <a:off x="1918417" y="23867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38D242B1-DF43-5B5D-11F5-99C0D06422C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7" name="Oval 593">
              <a:extLst>
                <a:ext uri="{FF2B5EF4-FFF2-40B4-BE49-F238E27FC236}">
                  <a16:creationId xmlns:a16="http://schemas.microsoft.com/office/drawing/2014/main" id="{866D08C8-4013-7A21-A0F1-9CBBAFCE3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998B63BE-9059-5F89-DE48-DED4D7E7E284}"/>
              </a:ext>
            </a:extLst>
          </p:cNvPr>
          <p:cNvSpPr/>
          <p:nvPr/>
        </p:nvSpPr>
        <p:spPr>
          <a:xfrm>
            <a:off x="875919" y="2972682"/>
            <a:ext cx="728133" cy="550124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0534B4D6-1A6D-AE7E-FF0E-A437A69BAC11}"/>
              </a:ext>
            </a:extLst>
          </p:cNvPr>
          <p:cNvGrpSpPr/>
          <p:nvPr/>
        </p:nvGrpSpPr>
        <p:grpSpPr>
          <a:xfrm>
            <a:off x="2339628" y="4338525"/>
            <a:ext cx="278496" cy="200053"/>
            <a:chOff x="1014019" y="2643309"/>
            <a:chExt cx="278496" cy="200053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C99F47EA-11A5-4980-2539-2A34F0C8BDD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5B0C35A1-D7FE-DCAF-692F-1CCE8C0FFEA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B2228B4A-F70A-FB23-DFDB-A54DE46A4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E28BA6EE-FC0C-62C4-703A-8C41F663253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5693DCEE-F3E3-4A13-B1D4-2BB16A43A970}"/>
              </a:ext>
            </a:extLst>
          </p:cNvPr>
          <p:cNvSpPr/>
          <p:nvPr/>
        </p:nvSpPr>
        <p:spPr>
          <a:xfrm>
            <a:off x="777575" y="1754562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1A0E6008-2B1A-2FC8-BC1E-3825855BC678}"/>
              </a:ext>
            </a:extLst>
          </p:cNvPr>
          <p:cNvGrpSpPr/>
          <p:nvPr/>
        </p:nvGrpSpPr>
        <p:grpSpPr>
          <a:xfrm rot="5400000">
            <a:off x="2892567" y="17498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EA3A05D3-0EC7-DF40-8B1F-760F263F3BA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434D0A49-17DD-0200-9A53-9F3FCA905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668FF35A-F937-C2E2-5966-DD99C8C86D53}"/>
              </a:ext>
            </a:extLst>
          </p:cNvPr>
          <p:cNvGrpSpPr/>
          <p:nvPr/>
        </p:nvGrpSpPr>
        <p:grpSpPr>
          <a:xfrm>
            <a:off x="845531" y="2755540"/>
            <a:ext cx="244417" cy="258694"/>
            <a:chOff x="1098607" y="3056422"/>
            <a:chExt cx="244417" cy="258694"/>
          </a:xfrm>
        </p:grpSpPr>
        <p:sp>
          <p:nvSpPr>
            <p:cNvPr id="69" name="이등변 삼각형 68">
              <a:extLst>
                <a:ext uri="{FF2B5EF4-FFF2-40B4-BE49-F238E27FC236}">
                  <a16:creationId xmlns:a16="http://schemas.microsoft.com/office/drawing/2014/main" id="{2389E413-54FC-676C-6CFF-5250003F676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0" name="그룹 69">
              <a:extLst>
                <a:ext uri="{FF2B5EF4-FFF2-40B4-BE49-F238E27FC236}">
                  <a16:creationId xmlns:a16="http://schemas.microsoft.com/office/drawing/2014/main" id="{F75F5B30-371F-1544-1731-DDE0E465F3F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1" name="Oval 593">
                <a:extLst>
                  <a:ext uri="{FF2B5EF4-FFF2-40B4-BE49-F238E27FC236}">
                    <a16:creationId xmlns:a16="http://schemas.microsoft.com/office/drawing/2014/main" id="{2592D754-C454-C89C-3484-4A4BC135D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2" name="TextBox 14">
                <a:extLst>
                  <a:ext uri="{FF2B5EF4-FFF2-40B4-BE49-F238E27FC236}">
                    <a16:creationId xmlns:a16="http://schemas.microsoft.com/office/drawing/2014/main" id="{44A748CA-0AEF-28C5-776C-CE91FE1ED88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1A811E99-6CD4-D388-A4CF-F00019F8798A}"/>
              </a:ext>
            </a:extLst>
          </p:cNvPr>
          <p:cNvSpPr/>
          <p:nvPr/>
        </p:nvSpPr>
        <p:spPr>
          <a:xfrm>
            <a:off x="647634" y="359800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017A6345-FDA6-3864-6C46-EBAD3CE3EDBC}"/>
              </a:ext>
            </a:extLst>
          </p:cNvPr>
          <p:cNvSpPr/>
          <p:nvPr/>
        </p:nvSpPr>
        <p:spPr>
          <a:xfrm>
            <a:off x="647634" y="387452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76080F6-A592-A1E5-A9B2-D4105F6E8264}"/>
              </a:ext>
            </a:extLst>
          </p:cNvPr>
          <p:cNvSpPr txBox="1"/>
          <p:nvPr/>
        </p:nvSpPr>
        <p:spPr>
          <a:xfrm>
            <a:off x="3602547" y="1401783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</p:txBody>
      </p:sp>
      <p:grpSp>
        <p:nvGrpSpPr>
          <p:cNvPr id="76" name="그룹 75">
            <a:extLst>
              <a:ext uri="{FF2B5EF4-FFF2-40B4-BE49-F238E27FC236}">
                <a16:creationId xmlns:a16="http://schemas.microsoft.com/office/drawing/2014/main" id="{C14AE480-C7E6-0060-8D68-EC6646DE4E08}"/>
              </a:ext>
            </a:extLst>
          </p:cNvPr>
          <p:cNvGrpSpPr/>
          <p:nvPr/>
        </p:nvGrpSpPr>
        <p:grpSpPr>
          <a:xfrm rot="5400000">
            <a:off x="6456115" y="14259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7" name="이등변 삼각형 76">
              <a:extLst>
                <a:ext uri="{FF2B5EF4-FFF2-40B4-BE49-F238E27FC236}">
                  <a16:creationId xmlns:a16="http://schemas.microsoft.com/office/drawing/2014/main" id="{213299E8-068B-403C-74BB-D067387A160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8" name="Oval 593">
              <a:extLst>
                <a:ext uri="{FF2B5EF4-FFF2-40B4-BE49-F238E27FC236}">
                  <a16:creationId xmlns:a16="http://schemas.microsoft.com/office/drawing/2014/main" id="{6B1F5E46-03E4-3C17-9103-E2208C3B2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8632EEB1-4E8B-2169-EB55-464391A165FA}"/>
              </a:ext>
            </a:extLst>
          </p:cNvPr>
          <p:cNvSpPr/>
          <p:nvPr/>
        </p:nvSpPr>
        <p:spPr>
          <a:xfrm>
            <a:off x="4094361" y="143989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80" name="사각형: 둥근 모서리 79">
            <a:extLst>
              <a:ext uri="{FF2B5EF4-FFF2-40B4-BE49-F238E27FC236}">
                <a16:creationId xmlns:a16="http://schemas.microsoft.com/office/drawing/2014/main" id="{CA4112AD-0711-AD52-0067-47DEFA6B08D4}"/>
              </a:ext>
            </a:extLst>
          </p:cNvPr>
          <p:cNvSpPr/>
          <p:nvPr/>
        </p:nvSpPr>
        <p:spPr>
          <a:xfrm>
            <a:off x="5180283" y="144010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81" name="그래픽 80" descr="돋보기 단색으로 채워진">
            <a:extLst>
              <a:ext uri="{FF2B5EF4-FFF2-40B4-BE49-F238E27FC236}">
                <a16:creationId xmlns:a16="http://schemas.microsoft.com/office/drawing/2014/main" id="{414016F9-19EC-DC5E-EA03-F10A24125E80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239457" y="1481471"/>
            <a:ext cx="145373" cy="147683"/>
          </a:xfrm>
          <a:prstGeom prst="rect">
            <a:avLst/>
          </a:prstGeom>
        </p:spPr>
      </p:pic>
      <p:sp>
        <p:nvSpPr>
          <p:cNvPr id="82" name="TextBox 81">
            <a:extLst>
              <a:ext uri="{FF2B5EF4-FFF2-40B4-BE49-F238E27FC236}">
                <a16:creationId xmlns:a16="http://schemas.microsoft.com/office/drawing/2014/main" id="{C53968A0-6181-7498-8F44-830CD6F3BB2B}"/>
              </a:ext>
            </a:extLst>
          </p:cNvPr>
          <p:cNvSpPr txBox="1"/>
          <p:nvPr/>
        </p:nvSpPr>
        <p:spPr>
          <a:xfrm>
            <a:off x="7832269" y="4373647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83" name="직사각형 82">
            <a:extLst>
              <a:ext uri="{FF2B5EF4-FFF2-40B4-BE49-F238E27FC236}">
                <a16:creationId xmlns:a16="http://schemas.microsoft.com/office/drawing/2014/main" id="{7635C3C3-BCFC-50EE-796C-E4670D24FEAA}"/>
              </a:ext>
            </a:extLst>
          </p:cNvPr>
          <p:cNvSpPr/>
          <p:nvPr/>
        </p:nvSpPr>
        <p:spPr>
          <a:xfrm>
            <a:off x="4200715" y="505017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F21D2FD-6A04-48AF-E5FD-F680F84E740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265515" y="535329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9CBEEB-D1AE-D3E9-65B3-8366192E109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751008" y="600765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A83C32-3E35-7EA2-9E57-F7F6BD53BB03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880188" y="600765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" name="Close Button">
            <a:extLst>
              <a:ext uri="{FF2B5EF4-FFF2-40B4-BE49-F238E27FC236}">
                <a16:creationId xmlns:a16="http://schemas.microsoft.com/office/drawing/2014/main" id="{9817ADE3-26B6-941B-0348-BA4A1250D7A9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230429" y="512948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B7B50D7-975B-3BAB-EA32-5AD8E45DFD0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301064" y="550225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7752CEE-186F-E06E-0D79-2A4C2E660C04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200715" y="506861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0" name="그룹 89">
            <a:extLst>
              <a:ext uri="{FF2B5EF4-FFF2-40B4-BE49-F238E27FC236}">
                <a16:creationId xmlns:a16="http://schemas.microsoft.com/office/drawing/2014/main" id="{9B0F10E2-FE92-A744-AF4E-25216E088127}"/>
              </a:ext>
            </a:extLst>
          </p:cNvPr>
          <p:cNvGrpSpPr/>
          <p:nvPr/>
        </p:nvGrpSpPr>
        <p:grpSpPr>
          <a:xfrm>
            <a:off x="4253607" y="4809000"/>
            <a:ext cx="373832" cy="307775"/>
            <a:chOff x="1098607" y="3056422"/>
            <a:chExt cx="244417" cy="307775"/>
          </a:xfrm>
        </p:grpSpPr>
        <p:sp>
          <p:nvSpPr>
            <p:cNvPr id="91" name="이등변 삼각형 90">
              <a:extLst>
                <a:ext uri="{FF2B5EF4-FFF2-40B4-BE49-F238E27FC236}">
                  <a16:creationId xmlns:a16="http://schemas.microsoft.com/office/drawing/2014/main" id="{6675EEF0-736D-9C28-4D20-38D0182FD68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2" name="그룹 91">
              <a:extLst>
                <a:ext uri="{FF2B5EF4-FFF2-40B4-BE49-F238E27FC236}">
                  <a16:creationId xmlns:a16="http://schemas.microsoft.com/office/drawing/2014/main" id="{10CC8C59-8912-4746-35F4-347B83FF1CB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93" name="Oval 593">
                <a:extLst>
                  <a:ext uri="{FF2B5EF4-FFF2-40B4-BE49-F238E27FC236}">
                    <a16:creationId xmlns:a16="http://schemas.microsoft.com/office/drawing/2014/main" id="{736BD4C8-F71A-F809-C2DD-AA1B33C13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4" name="TextBox 14">
                <a:extLst>
                  <a:ext uri="{FF2B5EF4-FFF2-40B4-BE49-F238E27FC236}">
                    <a16:creationId xmlns:a16="http://schemas.microsoft.com/office/drawing/2014/main" id="{0FC419C8-574F-3A24-7EFB-1944F92ED13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5" name="TextBox 94"/>
          <p:cNvSpPr txBox="1"/>
          <p:nvPr/>
        </p:nvSpPr>
        <p:spPr>
          <a:xfrm>
            <a:off x="7991683" y="1058567"/>
            <a:ext cx="3633537" cy="5216813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스마트 </a:t>
            </a:r>
            <a:r>
              <a:rPr lang="ko-KR" altLang="en-US" sz="900" dirty="0"/>
              <a:t>오더 </a:t>
            </a:r>
            <a:r>
              <a:rPr lang="ko-KR" altLang="en-US" sz="900" dirty="0" smtClean="0"/>
              <a:t>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추천 </a:t>
            </a:r>
            <a:r>
              <a:rPr lang="ko-KR" altLang="en-US" sz="900" dirty="0" smtClean="0"/>
              <a:t>매장</a:t>
            </a:r>
            <a:r>
              <a:rPr lang="ko-KR" altLang="en-US" sz="900" dirty="0" smtClean="0"/>
              <a:t> </a:t>
            </a:r>
            <a:r>
              <a:rPr lang="ko-KR" altLang="en-US" sz="900" dirty="0" smtClean="0"/>
              <a:t>등록 관리 </a:t>
            </a:r>
            <a:r>
              <a:rPr lang="en-US" altLang="ko-KR" sz="900" dirty="0" smtClean="0"/>
              <a:t>(recommend </a:t>
            </a:r>
            <a:r>
              <a:rPr lang="en-US" altLang="ko-KR" sz="900" dirty="0" smtClean="0"/>
              <a:t>store </a:t>
            </a:r>
            <a:r>
              <a:rPr lang="en-US" altLang="ko-KR" sz="900" dirty="0" smtClean="0"/>
              <a:t>management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 smtClean="0"/>
              <a:t>  </a:t>
            </a:r>
            <a:r>
              <a:rPr lang="en-US" altLang="ko-KR" sz="900" dirty="0" smtClean="0">
                <a:solidFill>
                  <a:srgbClr val="FF0000"/>
                </a:solidFill>
              </a:rPr>
              <a:t>- almost same with </a:t>
            </a:r>
            <a:r>
              <a:rPr lang="ko-KR" altLang="en-US" sz="900" dirty="0">
                <a:solidFill>
                  <a:srgbClr val="FF0000"/>
                </a:solidFill>
              </a:rPr>
              <a:t>온라인몰 관리 </a:t>
            </a:r>
            <a:r>
              <a:rPr lang="en-US" altLang="ko-KR" sz="900" dirty="0">
                <a:solidFill>
                  <a:srgbClr val="FF0000"/>
                </a:solidFill>
              </a:rPr>
              <a:t>&gt; </a:t>
            </a:r>
            <a:r>
              <a:rPr lang="ko-KR" altLang="en-US" sz="900" dirty="0">
                <a:solidFill>
                  <a:srgbClr val="FF0000"/>
                </a:solidFill>
              </a:rPr>
              <a:t>추천 사용처 등록 관리 </a:t>
            </a:r>
            <a:r>
              <a:rPr lang="en-US" altLang="ko-KR" sz="900" dirty="0">
                <a:solidFill>
                  <a:srgbClr val="FF0000"/>
                </a:solidFill>
              </a:rPr>
              <a:t>(recommend mall management</a:t>
            </a:r>
            <a:r>
              <a:rPr lang="en-US" altLang="ko-KR" sz="900" dirty="0" smtClean="0">
                <a:solidFill>
                  <a:srgbClr val="FF0000"/>
                </a:solidFill>
              </a:rPr>
              <a:t>)</a:t>
            </a:r>
            <a:endParaRPr lang="en-US" altLang="ko-KR" sz="900" dirty="0" smtClean="0">
              <a:solidFill>
                <a:srgbClr val="FF0000"/>
              </a:solidFill>
            </a:endParaRPr>
          </a:p>
          <a:p>
            <a:endParaRPr lang="en-US" altLang="ko-KR" sz="900" dirty="0"/>
          </a:p>
          <a:p>
            <a:r>
              <a:rPr lang="en-US" altLang="ko-KR" sz="900" dirty="0" smtClean="0"/>
              <a:t>2.Search options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제목 </a:t>
            </a:r>
            <a:r>
              <a:rPr lang="en-US" altLang="ko-KR" sz="900" dirty="0"/>
              <a:t>: {</a:t>
            </a:r>
            <a:r>
              <a:rPr lang="en-US" altLang="ko-KR" sz="900" dirty="0" smtClean="0"/>
              <a:t>title} LIKE</a:t>
            </a:r>
          </a:p>
          <a:p>
            <a:r>
              <a:rPr lang="en-US" altLang="ko-KR" sz="900" dirty="0" smtClean="0"/>
              <a:t>  2) </a:t>
            </a:r>
            <a:r>
              <a:rPr lang="ko-KR" altLang="en-US" sz="900" dirty="0" smtClean="0"/>
              <a:t>매장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: (no </a:t>
            </a:r>
            <a:r>
              <a:rPr lang="en-US" altLang="ko-KR" sz="900" dirty="0" err="1" smtClean="0"/>
              <a:t>searech</a:t>
            </a:r>
            <a:r>
              <a:rPr lang="en-US" altLang="ko-KR" sz="900" dirty="0" smtClean="0"/>
              <a:t> icon)</a:t>
            </a:r>
          </a:p>
          <a:p>
            <a:r>
              <a:rPr lang="en-US" altLang="ko-KR" sz="900" dirty="0" smtClean="0"/>
              <a:t>    </a:t>
            </a:r>
            <a:r>
              <a:rPr lang="en-US" altLang="ko-KR" sz="900" dirty="0"/>
              <a:t>a) 1</a:t>
            </a:r>
            <a:r>
              <a:rPr lang="en-US" altLang="ko-KR" sz="900" baseline="30000" dirty="0"/>
              <a:t>st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st_mall.mall_name</a:t>
            </a:r>
            <a:r>
              <a:rPr lang="en-US" altLang="ko-KR" sz="900" dirty="0"/>
              <a:t>} </a:t>
            </a:r>
            <a:r>
              <a:rPr lang="en-US" altLang="ko-KR" sz="900" dirty="0" smtClean="0"/>
              <a:t>LIKE </a:t>
            </a:r>
            <a:r>
              <a:rPr lang="en-US" altLang="ko-KR" sz="900" dirty="0"/>
              <a:t>(with </a:t>
            </a:r>
            <a:r>
              <a:rPr lang="en-US" altLang="ko-KR" sz="900" dirty="0" err="1"/>
              <a:t>mall_code</a:t>
            </a:r>
            <a:r>
              <a:rPr lang="en-US" altLang="ko-KR" sz="900" dirty="0"/>
              <a:t>)</a:t>
            </a:r>
            <a:br>
              <a:rPr lang="en-US" altLang="ko-KR" sz="900" dirty="0"/>
            </a:br>
            <a:r>
              <a:rPr lang="en-US" altLang="ko-KR" sz="900" dirty="0"/>
              <a:t>    b) 2</a:t>
            </a:r>
            <a:r>
              <a:rPr lang="en-US" altLang="ko-KR" sz="900" baseline="30000" dirty="0"/>
              <a:t>nd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mall_code</a:t>
            </a:r>
            <a:r>
              <a:rPr lang="en-US" altLang="ko-KR" sz="900" dirty="0" smtClean="0"/>
              <a:t>}LIKE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내용 </a:t>
            </a:r>
            <a:r>
              <a:rPr lang="en-US" altLang="ko-KR" sz="900" dirty="0"/>
              <a:t>: {</a:t>
            </a:r>
            <a:r>
              <a:rPr lang="en-US" altLang="ko-KR" sz="900" dirty="0" smtClean="0"/>
              <a:t>content} LIKE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3.Grid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logic</a:t>
            </a:r>
            <a:br>
              <a:rPr lang="en-US" altLang="ko-KR" sz="900" dirty="0" smtClean="0"/>
            </a:br>
            <a:r>
              <a:rPr lang="en-US" altLang="ko-KR" sz="900" dirty="0" smtClean="0"/>
              <a:t>    DB: </a:t>
            </a:r>
            <a:r>
              <a:rPr lang="en-US" altLang="ko-KR" sz="900" dirty="0" err="1"/>
              <a:t>st_mall_recommend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sort: </a:t>
            </a:r>
            <a:r>
              <a:rPr lang="en-US" altLang="ko-KR" sz="900" dirty="0" err="1"/>
              <a:t>reg_date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DESC</a:t>
            </a:r>
            <a:br>
              <a:rPr lang="en-US" altLang="ko-KR" sz="900" dirty="0" smtClean="0"/>
            </a:br>
            <a:r>
              <a:rPr lang="en-US" altLang="ko-KR" sz="900" dirty="0" smtClean="0"/>
              <a:t>    conditions:</a:t>
            </a:r>
            <a:br>
              <a:rPr lang="en-US" altLang="ko-KR" sz="900" dirty="0" smtClean="0"/>
            </a:br>
            <a:r>
              <a:rPr lang="en-US" altLang="ko-KR" sz="900" dirty="0" smtClean="0"/>
              <a:t>      </a:t>
            </a:r>
            <a:r>
              <a:rPr lang="en-US" altLang="ko-KR" sz="900" b="1" dirty="0"/>
              <a:t>-</a:t>
            </a:r>
            <a:r>
              <a:rPr lang="en-US" altLang="ko-KR" sz="900" b="1" dirty="0">
                <a:solidFill>
                  <a:srgbClr val="FF0000"/>
                </a:solidFill>
              </a:rPr>
              <a:t> </a:t>
            </a:r>
            <a:r>
              <a:rPr lang="en-US" altLang="ko-KR" sz="900" b="1" dirty="0" err="1">
                <a:solidFill>
                  <a:srgbClr val="FF0000"/>
                </a:solidFill>
              </a:rPr>
              <a:t>st_mall.mall_type</a:t>
            </a:r>
            <a:r>
              <a:rPr lang="en-US" altLang="ko-KR" sz="900" b="1" dirty="0">
                <a:solidFill>
                  <a:srgbClr val="FF0000"/>
                </a:solidFill>
              </a:rPr>
              <a:t> = 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‘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store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’</a:t>
            </a:r>
            <a:r>
              <a:rPr lang="en-US" altLang="ko-KR" sz="900" b="1" dirty="0" smtClean="0"/>
              <a:t> </a:t>
            </a:r>
            <a:r>
              <a:rPr lang="en-US" altLang="ko-KR" sz="900" b="1" dirty="0"/>
              <a:t>(with </a:t>
            </a:r>
            <a:r>
              <a:rPr lang="en-US" altLang="ko-KR" sz="900" b="1" dirty="0" err="1"/>
              <a:t>mall_code</a:t>
            </a:r>
            <a:r>
              <a:rPr lang="en-US" altLang="ko-KR" sz="900" b="1" dirty="0"/>
              <a:t>)</a:t>
            </a:r>
            <a:endParaRPr lang="en-US" altLang="ko-KR" sz="900" b="1" dirty="0" smtClean="0"/>
          </a:p>
          <a:p>
            <a:r>
              <a:rPr lang="en-US" altLang="ko-KR" sz="900" dirty="0" smtClean="0"/>
              <a:t>      - set by search options</a:t>
            </a:r>
          </a:p>
          <a:p>
            <a:r>
              <a:rPr lang="en-US" altLang="ko-KR" sz="900" dirty="0" smtClean="0"/>
              <a:t>  2) grid columns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제목 </a:t>
            </a:r>
            <a:r>
              <a:rPr lang="en-US" altLang="ko-KR" sz="900" dirty="0"/>
              <a:t>: {title}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- if clicks, </a:t>
            </a:r>
            <a:r>
              <a:rPr lang="en-US" altLang="ko-KR" sz="900" dirty="0" smtClean="0"/>
              <a:t>move to the Modify page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매장</a:t>
            </a:r>
            <a:r>
              <a:rPr lang="ko-KR" altLang="en-US" sz="900" dirty="0"/>
              <a:t>명</a:t>
            </a:r>
            <a:r>
              <a:rPr lang="ko-KR" altLang="en-US" sz="900" dirty="0" smtClean="0"/>
              <a:t>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st_mall.mall_name</a:t>
            </a:r>
            <a:r>
              <a:rPr lang="en-US" altLang="ko-KR" sz="900" dirty="0" smtClean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</a:t>
            </a:r>
            <a:r>
              <a:rPr lang="ko-KR" altLang="en-US" sz="900" dirty="0"/>
              <a:t>매장 </a:t>
            </a:r>
            <a:r>
              <a:rPr lang="ko-KR" altLang="en-US" sz="900" dirty="0" smtClean="0"/>
              <a:t>코드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mall_code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d) </a:t>
            </a:r>
            <a:r>
              <a:rPr lang="ko-KR" altLang="en-US" sz="900" dirty="0" smtClean="0"/>
              <a:t>등록 일자 </a:t>
            </a:r>
            <a:r>
              <a:rPr lang="en-US" altLang="ko-KR" sz="900" dirty="0" smtClean="0"/>
              <a:t>: </a:t>
            </a:r>
            <a:r>
              <a:rPr lang="en-US" altLang="ko-KR" sz="900" dirty="0"/>
              <a:t>{</a:t>
            </a:r>
            <a:r>
              <a:rPr lang="en-US" altLang="ko-KR" sz="900" dirty="0" err="1"/>
              <a:t>reg_date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h) </a:t>
            </a:r>
            <a:r>
              <a:rPr lang="ko-KR" altLang="en-US" sz="900" dirty="0" smtClean="0"/>
              <a:t>작성</a:t>
            </a:r>
            <a:r>
              <a:rPr lang="ko-KR" altLang="en-US" sz="900" dirty="0" smtClean="0"/>
              <a:t>자 </a:t>
            </a:r>
            <a:r>
              <a:rPr lang="en-US" altLang="ko-KR" sz="900" dirty="0" smtClean="0"/>
              <a:t>: username of </a:t>
            </a:r>
            <a:r>
              <a:rPr lang="en-US" altLang="ko-KR" sz="900" dirty="0"/>
              <a:t>{</a:t>
            </a:r>
            <a:r>
              <a:rPr lang="en-US" altLang="ko-KR" sz="900" dirty="0" err="1"/>
              <a:t>reg_user_seq</a:t>
            </a:r>
            <a:r>
              <a:rPr lang="en-US" altLang="ko-KR" sz="900" dirty="0" smtClean="0"/>
              <a:t>}</a:t>
            </a:r>
            <a:endParaRPr lang="en-US" altLang="ko-KR" sz="900" dirty="0" smtClean="0"/>
          </a:p>
          <a:p>
            <a:endParaRPr lang="en-US" altLang="ko-KR" sz="900" dirty="0"/>
          </a:p>
          <a:p>
            <a:r>
              <a:rPr lang="en-US" altLang="ko-KR" sz="900" dirty="0" smtClean="0"/>
              <a:t>4.Buttons</a:t>
            </a:r>
            <a:endParaRPr lang="en-US" altLang="ko-KR" sz="900" dirty="0"/>
          </a:p>
          <a:p>
            <a:r>
              <a:rPr lang="en-US" altLang="ko-KR" sz="900" dirty="0"/>
              <a:t>  1) </a:t>
            </a:r>
            <a:r>
              <a:rPr lang="ko-KR" altLang="en-US" sz="900" dirty="0"/>
              <a:t>추가 </a:t>
            </a:r>
            <a:r>
              <a:rPr lang="en-US" altLang="ko-KR" sz="900" dirty="0"/>
              <a:t>(add) button : if clicks, </a:t>
            </a:r>
            <a:r>
              <a:rPr lang="en-US" altLang="ko-KR" sz="900" dirty="0" smtClean="0"/>
              <a:t>move to the Add page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2) </a:t>
            </a:r>
            <a:r>
              <a:rPr lang="ko-KR" altLang="en-US" sz="900" dirty="0"/>
              <a:t>삭제 </a:t>
            </a:r>
            <a:r>
              <a:rPr lang="en-US" altLang="ko-KR" sz="900" dirty="0"/>
              <a:t>(delete) button</a:t>
            </a:r>
          </a:p>
          <a:p>
            <a:r>
              <a:rPr lang="en-US" altLang="ko-KR" sz="900" dirty="0"/>
              <a:t>    - if no selection, alert common no-selection </a:t>
            </a:r>
            <a:r>
              <a:rPr lang="en-US" altLang="ko-KR" sz="900" dirty="0" err="1"/>
              <a:t>msg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- if clicks, show common delete confirm msg.</a:t>
            </a:r>
          </a:p>
          <a:p>
            <a:r>
              <a:rPr lang="en-US" altLang="ko-KR" sz="900" dirty="0"/>
              <a:t>    - if </a:t>
            </a:r>
            <a:r>
              <a:rPr lang="en-US" altLang="ko-KR" sz="900" dirty="0">
                <a:latin typeface="+mn-ea"/>
              </a:rPr>
              <a:t>YES, do the process and alert common delete complete </a:t>
            </a:r>
            <a:r>
              <a:rPr lang="en-US" altLang="ko-KR" sz="900" dirty="0" err="1">
                <a:latin typeface="+mn-ea"/>
              </a:rPr>
              <a:t>msg</a:t>
            </a:r>
            <a:r>
              <a:rPr lang="en-US" altLang="ko-KR" sz="900" dirty="0">
                <a:latin typeface="+mn-ea"/>
              </a:rPr>
              <a:t> and reload the grid</a:t>
            </a:r>
          </a:p>
          <a:p>
            <a:r>
              <a:rPr lang="en-US" altLang="ko-KR" sz="900" dirty="0">
                <a:latin typeface="+mn-ea"/>
              </a:rPr>
              <a:t>      [PROCESS]</a:t>
            </a:r>
          </a:p>
          <a:p>
            <a:r>
              <a:rPr lang="en-US" altLang="ko-KR" sz="900" dirty="0">
                <a:latin typeface="+mn-ea"/>
              </a:rPr>
              <a:t>      DELETE </a:t>
            </a:r>
            <a:r>
              <a:rPr lang="en-US" altLang="ko-KR" sz="900" dirty="0" err="1"/>
              <a:t>st_mall_recommend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1962997450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5991195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로그인 정보로 자동 부여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18383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134286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040555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매장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AD-08-0010(1)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96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750905"/>
            <a:ext cx="29309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추천 매장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05588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3058296" y="7438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35A3F056-529C-3472-35AD-33208E8F412C}"/>
              </a:ext>
            </a:extLst>
          </p:cNvPr>
          <p:cNvSpPr txBox="1"/>
          <p:nvPr/>
        </p:nvSpPr>
        <p:spPr>
          <a:xfrm>
            <a:off x="506656" y="1431238"/>
            <a:ext cx="1087705" cy="2812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최상위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4" name="사각형: 둥근 모서리 83">
            <a:extLst>
              <a:ext uri="{FF2B5EF4-FFF2-40B4-BE49-F238E27FC236}">
                <a16:creationId xmlns:a16="http://schemas.microsoft.com/office/drawing/2014/main" id="{B7B46497-E92B-102B-6EE6-38E1D6ECC9C2}"/>
              </a:ext>
            </a:extLst>
          </p:cNvPr>
          <p:cNvSpPr/>
          <p:nvPr/>
        </p:nvSpPr>
        <p:spPr>
          <a:xfrm>
            <a:off x="1528910" y="1470409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85" name="그래픽 84" descr="확인 표시 단색으로 채워진">
            <a:extLst>
              <a:ext uri="{FF2B5EF4-FFF2-40B4-BE49-F238E27FC236}">
                <a16:creationId xmlns:a16="http://schemas.microsoft.com/office/drawing/2014/main" id="{46F43E12-CD85-9929-CA2F-E0C1BAB2919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559449" y="1698071"/>
            <a:ext cx="82916" cy="126261"/>
          </a:xfrm>
          <a:prstGeom prst="rect">
            <a:avLst/>
          </a:prstGeom>
        </p:spPr>
      </p:pic>
      <p:sp>
        <p:nvSpPr>
          <p:cNvPr id="86" name="TextBox 85">
            <a:extLst>
              <a:ext uri="{FF2B5EF4-FFF2-40B4-BE49-F238E27FC236}">
                <a16:creationId xmlns:a16="http://schemas.microsoft.com/office/drawing/2014/main" id="{CA177A8E-749C-996E-8AFF-93D6DFC53016}"/>
              </a:ext>
            </a:extLst>
          </p:cNvPr>
          <p:cNvSpPr txBox="1"/>
          <p:nvPr/>
        </p:nvSpPr>
        <p:spPr>
          <a:xfrm>
            <a:off x="460513" y="144751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52AF4A1-F83F-55E5-7CBB-B4355BCFA15E}"/>
              </a:ext>
            </a:extLst>
          </p:cNvPr>
          <p:cNvSpPr txBox="1"/>
          <p:nvPr/>
        </p:nvSpPr>
        <p:spPr>
          <a:xfrm>
            <a:off x="453128" y="287048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C367C2C-2309-D7AB-3C7C-075A76E4EBED}"/>
              </a:ext>
            </a:extLst>
          </p:cNvPr>
          <p:cNvSpPr txBox="1"/>
          <p:nvPr/>
        </p:nvSpPr>
        <p:spPr>
          <a:xfrm>
            <a:off x="461517" y="32899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E9DEE4E-FD66-5B62-6D3A-C5FE21754249}"/>
              </a:ext>
            </a:extLst>
          </p:cNvPr>
          <p:cNvSpPr txBox="1"/>
          <p:nvPr/>
        </p:nvSpPr>
        <p:spPr>
          <a:xfrm>
            <a:off x="470353" y="184026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0" name="Box">
            <a:extLst>
              <a:ext uri="{FF2B5EF4-FFF2-40B4-BE49-F238E27FC236}">
                <a16:creationId xmlns:a16="http://schemas.microsoft.com/office/drawing/2014/main" id="{9AC5FF23-303A-140D-B243-7AB4F77545A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13932" y="337309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C0832778-E496-B3CF-5FB5-59757FAA070E}"/>
              </a:ext>
            </a:extLst>
          </p:cNvPr>
          <p:cNvSpPr txBox="1"/>
          <p:nvPr/>
        </p:nvSpPr>
        <p:spPr>
          <a:xfrm>
            <a:off x="1711232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92" name="그래픽 91" descr="확인 표시 단색으로 채워진">
            <a:extLst>
              <a:ext uri="{FF2B5EF4-FFF2-40B4-BE49-F238E27FC236}">
                <a16:creationId xmlns:a16="http://schemas.microsoft.com/office/drawing/2014/main" id="{9C973467-D9CD-75BF-1765-C524DD3166E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36859" y="3369138"/>
            <a:ext cx="82916" cy="126261"/>
          </a:xfrm>
          <a:prstGeom prst="rect">
            <a:avLst/>
          </a:prstGeom>
        </p:spPr>
      </p:pic>
      <p:sp>
        <p:nvSpPr>
          <p:cNvPr id="93" name="Box">
            <a:extLst>
              <a:ext uri="{FF2B5EF4-FFF2-40B4-BE49-F238E27FC236}">
                <a16:creationId xmlns:a16="http://schemas.microsoft.com/office/drawing/2014/main" id="{21B92C2E-30CE-B66E-8710-A8AACA30FE4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08991" y="337309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5464C14-8CB5-6313-5677-246A52B79014}"/>
              </a:ext>
            </a:extLst>
          </p:cNvPr>
          <p:cNvSpPr txBox="1"/>
          <p:nvPr/>
        </p:nvSpPr>
        <p:spPr>
          <a:xfrm>
            <a:off x="2106291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EB1F3866-F40A-7BCD-F506-9E5773629C1A}"/>
              </a:ext>
            </a:extLst>
          </p:cNvPr>
          <p:cNvSpPr/>
          <p:nvPr/>
        </p:nvSpPr>
        <p:spPr>
          <a:xfrm>
            <a:off x="1560431" y="3578293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FAFE5138-D950-9B00-33CE-3104489E1B4F}"/>
              </a:ext>
            </a:extLst>
          </p:cNvPr>
          <p:cNvSpPr/>
          <p:nvPr/>
        </p:nvSpPr>
        <p:spPr>
          <a:xfrm>
            <a:off x="1564992" y="2892981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err="1">
                <a:solidFill>
                  <a:schemeClr val="bg1">
                    <a:lumMod val="50000"/>
                  </a:schemeClr>
                </a:solidFill>
              </a:rPr>
              <a:t>yyyy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4F1EAF78-5ACB-2079-CEA6-35715DB62CB3}"/>
              </a:ext>
            </a:extLst>
          </p:cNvPr>
          <p:cNvSpPr/>
          <p:nvPr/>
        </p:nvSpPr>
        <p:spPr>
          <a:xfrm>
            <a:off x="3248483" y="576009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20421D81-E6B4-D19D-BA4D-8BB1C3BEA7FA}"/>
              </a:ext>
            </a:extLst>
          </p:cNvPr>
          <p:cNvSpPr/>
          <p:nvPr/>
        </p:nvSpPr>
        <p:spPr>
          <a:xfrm>
            <a:off x="2652918" y="576009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690E00F1-2DB1-C2AD-DE6A-6741003AB666}"/>
              </a:ext>
            </a:extLst>
          </p:cNvPr>
          <p:cNvSpPr/>
          <p:nvPr/>
        </p:nvSpPr>
        <p:spPr>
          <a:xfrm>
            <a:off x="1545789" y="4344973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D77EBC31-B577-F4B3-5008-9DCDA57CB435}"/>
              </a:ext>
            </a:extLst>
          </p:cNvPr>
          <p:cNvGrpSpPr/>
          <p:nvPr/>
        </p:nvGrpSpPr>
        <p:grpSpPr>
          <a:xfrm>
            <a:off x="2929875" y="5529228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AA12BC44-43D5-317A-7C59-5DD452343B4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ACDD5C2D-C1ED-B4C5-9934-6D0B143215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214FF973-7044-7730-58B2-AA6356B2D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A98692DE-428E-D84A-CFDE-161B515CCC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B3548B49-DD1F-D08D-DBA4-F554024C2A49}"/>
              </a:ext>
            </a:extLst>
          </p:cNvPr>
          <p:cNvGrpSpPr/>
          <p:nvPr/>
        </p:nvGrpSpPr>
        <p:grpSpPr>
          <a:xfrm>
            <a:off x="3546161" y="5523834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FCE464F8-699F-B42C-E50F-CD99EB81889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1168B971-D517-8F34-93AC-8312168B7FD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AF7C760F-B076-D8F8-3866-A76B66B37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D76E5D54-83D6-81A0-B968-D590E8C574C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8373DA62-5F06-0238-0A00-A4687A281F8C}"/>
              </a:ext>
            </a:extLst>
          </p:cNvPr>
          <p:cNvSpPr txBox="1"/>
          <p:nvPr/>
        </p:nvSpPr>
        <p:spPr>
          <a:xfrm>
            <a:off x="521851" y="3920697"/>
            <a:ext cx="835353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링크 </a:t>
            </a:r>
            <a:r>
              <a:rPr lang="en-US" altLang="ko-KR" sz="900"/>
              <a:t>URL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 </a:t>
            </a:r>
            <a:r>
              <a:rPr lang="en-US" altLang="ko-KR" sz="900"/>
              <a:t>ID</a:t>
            </a:r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6E577928-ADD0-EB94-3334-09B4D88894EB}"/>
              </a:ext>
            </a:extLst>
          </p:cNvPr>
          <p:cNvSpPr/>
          <p:nvPr/>
        </p:nvSpPr>
        <p:spPr>
          <a:xfrm>
            <a:off x="1576467" y="3955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3A59D87A-8D11-C43A-B0BF-F24CEFB2BBD6}"/>
              </a:ext>
            </a:extLst>
          </p:cNvPr>
          <p:cNvSpPr/>
          <p:nvPr/>
        </p:nvSpPr>
        <p:spPr>
          <a:xfrm>
            <a:off x="2662389" y="395573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3" name="그래픽 112" descr="돋보기 단색으로 채워진">
            <a:extLst>
              <a:ext uri="{FF2B5EF4-FFF2-40B4-BE49-F238E27FC236}">
                <a16:creationId xmlns:a16="http://schemas.microsoft.com/office/drawing/2014/main" id="{B0DCAC44-A2E0-8737-EDFE-86D084830143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721563" y="3997099"/>
            <a:ext cx="145373" cy="147683"/>
          </a:xfrm>
          <a:prstGeom prst="rect">
            <a:avLst/>
          </a:prstGeom>
        </p:spPr>
      </p:pic>
      <p:sp>
        <p:nvSpPr>
          <p:cNvPr id="114" name="TextBox 113">
            <a:extLst>
              <a:ext uri="{FF2B5EF4-FFF2-40B4-BE49-F238E27FC236}">
                <a16:creationId xmlns:a16="http://schemas.microsoft.com/office/drawing/2014/main" id="{6292A2AC-EAF9-F49D-36DC-235C60A6C44E}"/>
              </a:ext>
            </a:extLst>
          </p:cNvPr>
          <p:cNvSpPr txBox="1"/>
          <p:nvPr/>
        </p:nvSpPr>
        <p:spPr>
          <a:xfrm>
            <a:off x="486700" y="39102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14FE44F9-7A2C-C70E-0519-0F8B4CB6EBDC}"/>
              </a:ext>
            </a:extLst>
          </p:cNvPr>
          <p:cNvSpPr txBox="1"/>
          <p:nvPr/>
        </p:nvSpPr>
        <p:spPr>
          <a:xfrm>
            <a:off x="486700" y="431504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6" name="사각형: 둥근 모서리 115">
            <a:extLst>
              <a:ext uri="{FF2B5EF4-FFF2-40B4-BE49-F238E27FC236}">
                <a16:creationId xmlns:a16="http://schemas.microsoft.com/office/drawing/2014/main" id="{B69DFE65-14ED-AE1B-12A8-A9E5BABA0134}"/>
              </a:ext>
            </a:extLst>
          </p:cNvPr>
          <p:cNvSpPr/>
          <p:nvPr/>
        </p:nvSpPr>
        <p:spPr>
          <a:xfrm>
            <a:off x="1545789" y="4755700"/>
            <a:ext cx="226334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4C928E22-4DFB-21DB-85FB-5E754296662B}"/>
              </a:ext>
            </a:extLst>
          </p:cNvPr>
          <p:cNvSpPr/>
          <p:nvPr/>
        </p:nvSpPr>
        <p:spPr>
          <a:xfrm>
            <a:off x="1545789" y="5176546"/>
            <a:ext cx="226334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BDBBDF17-F1A9-2002-389C-13496A7AC6C3}"/>
              </a:ext>
            </a:extLst>
          </p:cNvPr>
          <p:cNvSpPr/>
          <p:nvPr/>
        </p:nvSpPr>
        <p:spPr>
          <a:xfrm>
            <a:off x="1533879" y="1906586"/>
            <a:ext cx="2309052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52A8D020-681E-CC37-CE43-465EFDA739DF}"/>
              </a:ext>
            </a:extLst>
          </p:cNvPr>
          <p:cNvSpPr txBox="1"/>
          <p:nvPr/>
        </p:nvSpPr>
        <p:spPr>
          <a:xfrm>
            <a:off x="1971666" y="2132943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0" name="직사각형 119">
            <a:extLst>
              <a:ext uri="{FF2B5EF4-FFF2-40B4-BE49-F238E27FC236}">
                <a16:creationId xmlns:a16="http://schemas.microsoft.com/office/drawing/2014/main" id="{02004EFD-137F-2A26-31AA-8A85CFAE6421}"/>
              </a:ext>
            </a:extLst>
          </p:cNvPr>
          <p:cNvSpPr/>
          <p:nvPr/>
        </p:nvSpPr>
        <p:spPr>
          <a:xfrm>
            <a:off x="380108" y="4665282"/>
            <a:ext cx="3548283" cy="841653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정보로 자동 부여</a:t>
            </a:r>
          </a:p>
        </p:txBody>
      </p: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03BDEAD9-F998-28CF-17BB-85A10D77B839}"/>
              </a:ext>
            </a:extLst>
          </p:cNvPr>
          <p:cNvGrpSpPr/>
          <p:nvPr/>
        </p:nvGrpSpPr>
        <p:grpSpPr>
          <a:xfrm rot="5400000">
            <a:off x="3964577" y="464571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2" name="이등변 삼각형 121">
              <a:extLst>
                <a:ext uri="{FF2B5EF4-FFF2-40B4-BE49-F238E27FC236}">
                  <a16:creationId xmlns:a16="http://schemas.microsoft.com/office/drawing/2014/main" id="{45E02EBE-6CB3-6F08-C22B-0CD92D75EA9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23" name="Oval 593">
              <a:extLst>
                <a:ext uri="{FF2B5EF4-FFF2-40B4-BE49-F238E27FC236}">
                  <a16:creationId xmlns:a16="http://schemas.microsoft.com/office/drawing/2014/main" id="{035A79E4-23B3-DBA7-DBEB-15E1D479B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064AC0D9-EFCC-544F-0753-7BFEB9A20992}"/>
              </a:ext>
            </a:extLst>
          </p:cNvPr>
          <p:cNvSpPr txBox="1"/>
          <p:nvPr/>
        </p:nvSpPr>
        <p:spPr>
          <a:xfrm>
            <a:off x="7833822" y="2055711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F278059A-0E6B-C33B-B6C7-55B677C1F7A5}"/>
              </a:ext>
            </a:extLst>
          </p:cNvPr>
          <p:cNvSpPr/>
          <p:nvPr/>
        </p:nvSpPr>
        <p:spPr>
          <a:xfrm>
            <a:off x="8104146" y="282641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D1EB6C0-A38F-18FB-8DD6-32EAEAAA3FF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8946" y="312953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B2DA5CA-41D3-2B4F-37D1-7E7D030E488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4439" y="378388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779B73-ADFD-86A5-78D2-63C9E4B429DA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3619" y="37838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6D0716FE-C19C-049B-38BA-1E528CF0221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3860" y="290571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8D46E1F-9D9D-E688-F9C4-FA98A963172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4495" y="327849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F99A41B-5BFF-DD1A-6A58-D55EBBF7A120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4146" y="284485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8C266910-818C-5D9A-FCC9-1F979D92276A}"/>
              </a:ext>
            </a:extLst>
          </p:cNvPr>
          <p:cNvGrpSpPr/>
          <p:nvPr/>
        </p:nvGrpSpPr>
        <p:grpSpPr>
          <a:xfrm>
            <a:off x="10930167" y="2640008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219B4BC7-1633-04CD-81E2-58EC3EF63FC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00FE4A87-D631-8B39-9AA9-E0A64D87049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278CCF04-3A0E-18B6-0245-521F62044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F63A2F9D-1F47-156C-0A27-64EF5EAE980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8FEDB4E8-5E44-3AFE-E8AF-568F22683EFD}"/>
              </a:ext>
            </a:extLst>
          </p:cNvPr>
          <p:cNvSpPr/>
          <p:nvPr/>
        </p:nvSpPr>
        <p:spPr>
          <a:xfrm>
            <a:off x="8101461" y="470851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3BFAC21-9A82-BCC6-4860-D60F7A66084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66261" y="501162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8245A2-445C-C7A5-9B69-357F9E17798E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51754" y="56659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9D66F2A-F485-2A3A-9860-8F51E73B6B98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80934" y="566598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61FFAD11-CD68-E7AD-AD81-6910DADCD78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31175" y="478781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DB0C894-3C25-8DB1-1B3B-71978BEDAA4B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01810" y="516058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15A2D15-018A-8406-EF54-D3BF705FB969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01461" y="472694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8FF23D9A-9A7D-F0C3-2D13-6AA75203E121}"/>
              </a:ext>
            </a:extLst>
          </p:cNvPr>
          <p:cNvGrpSpPr/>
          <p:nvPr/>
        </p:nvGrpSpPr>
        <p:grpSpPr>
          <a:xfrm>
            <a:off x="8346307" y="4474506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709C6C0E-0E5A-52C6-ADF0-56665A6C765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A5BE07F7-4D58-3582-235D-1C252525ACB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7FFFA569-1D9F-1A3D-BF1D-29E83C295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2F883C37-4076-DFE3-2CCF-473AF89322A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7" name="TextBox 76"/>
          <p:cNvSpPr txBox="1"/>
          <p:nvPr/>
        </p:nvSpPr>
        <p:spPr>
          <a:xfrm>
            <a:off x="7960583" y="1018118"/>
            <a:ext cx="3633537" cy="1754326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스마트 </a:t>
            </a:r>
            <a:r>
              <a:rPr lang="ko-KR" altLang="en-US" sz="900" dirty="0"/>
              <a:t>오더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추천 매장 등록 관리 </a:t>
            </a:r>
            <a:r>
              <a:rPr lang="en-US" altLang="ko-KR" sz="900" dirty="0"/>
              <a:t>(recommend store management)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상세 </a:t>
            </a:r>
            <a:r>
              <a:rPr lang="en-US" altLang="ko-KR" sz="900" dirty="0" smtClean="0"/>
              <a:t>(modify) page</a:t>
            </a:r>
            <a:br>
              <a:rPr lang="en-US" altLang="ko-KR" sz="900" dirty="0" smtClean="0"/>
            </a:br>
            <a:r>
              <a:rPr lang="en-US" altLang="ko-KR" sz="900" dirty="0" smtClean="0"/>
              <a:t>  </a:t>
            </a:r>
            <a:r>
              <a:rPr lang="en-US" altLang="ko-KR" sz="900" dirty="0" smtClean="0">
                <a:solidFill>
                  <a:srgbClr val="FF0000"/>
                </a:solidFill>
              </a:rPr>
              <a:t>- almost same with </a:t>
            </a:r>
            <a:r>
              <a:rPr lang="ko-KR" altLang="en-US" sz="900" dirty="0" smtClean="0">
                <a:solidFill>
                  <a:srgbClr val="FF0000"/>
                </a:solidFill>
              </a:rPr>
              <a:t>온라인몰 </a:t>
            </a:r>
            <a:r>
              <a:rPr lang="ko-KR" altLang="en-US" sz="900" dirty="0">
                <a:solidFill>
                  <a:srgbClr val="FF0000"/>
                </a:solidFill>
              </a:rPr>
              <a:t>관리 </a:t>
            </a:r>
            <a:r>
              <a:rPr lang="en-US" altLang="ko-KR" sz="900" dirty="0">
                <a:solidFill>
                  <a:srgbClr val="FF0000"/>
                </a:solidFill>
              </a:rPr>
              <a:t>&gt; </a:t>
            </a:r>
            <a:r>
              <a:rPr lang="ko-KR" altLang="en-US" sz="900" dirty="0">
                <a:solidFill>
                  <a:srgbClr val="FF0000"/>
                </a:solidFill>
              </a:rPr>
              <a:t>추천 사용처 등록 관리 </a:t>
            </a:r>
            <a:r>
              <a:rPr lang="en-US" altLang="ko-KR" sz="900" dirty="0">
                <a:solidFill>
                  <a:srgbClr val="FF0000"/>
                </a:solidFill>
              </a:rPr>
              <a:t>(recommend mall management</a:t>
            </a:r>
            <a:r>
              <a:rPr lang="en-US" altLang="ko-KR" sz="900" dirty="0" smtClean="0">
                <a:solidFill>
                  <a:srgbClr val="FF0000"/>
                </a:solidFill>
              </a:rPr>
              <a:t>) &gt; </a:t>
            </a:r>
            <a:r>
              <a:rPr lang="ko-KR" altLang="en-US" sz="900" b="1" dirty="0" smtClean="0">
                <a:solidFill>
                  <a:srgbClr val="FF0000"/>
                </a:solidFill>
              </a:rPr>
              <a:t>상세</a:t>
            </a:r>
            <a:r>
              <a:rPr lang="ko-KR" altLang="en-US" sz="900" dirty="0" smtClean="0">
                <a:solidFill>
                  <a:srgbClr val="FF0000"/>
                </a:solidFill>
              </a:rPr>
              <a:t> </a:t>
            </a:r>
            <a:r>
              <a:rPr lang="en-US" altLang="ko-KR" sz="900" dirty="0" smtClean="0">
                <a:solidFill>
                  <a:srgbClr val="FF0000"/>
                </a:solidFill>
              </a:rPr>
              <a:t>(modify)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  <a:br>
              <a:rPr lang="en-US" altLang="ko-KR" sz="900" dirty="0" smtClean="0"/>
            </a:br>
            <a:r>
              <a:rPr lang="en-US" altLang="ko-KR" sz="900" dirty="0" smtClean="0"/>
              <a:t>  </a:t>
            </a:r>
            <a:r>
              <a:rPr lang="en-US" altLang="ko-KR" sz="900" dirty="0" smtClean="0"/>
              <a:t>- same with </a:t>
            </a:r>
            <a:r>
              <a:rPr lang="ko-KR" altLang="en-US" sz="900" dirty="0">
                <a:solidFill>
                  <a:srgbClr val="FF0000"/>
                </a:solidFill>
              </a:rPr>
              <a:t>온라인몰 관리 </a:t>
            </a:r>
            <a:r>
              <a:rPr lang="en-US" altLang="ko-KR" sz="900" dirty="0">
                <a:solidFill>
                  <a:srgbClr val="FF0000"/>
                </a:solidFill>
              </a:rPr>
              <a:t>&gt; </a:t>
            </a:r>
            <a:r>
              <a:rPr lang="ko-KR" altLang="en-US" sz="900" dirty="0">
                <a:solidFill>
                  <a:srgbClr val="FF0000"/>
                </a:solidFill>
              </a:rPr>
              <a:t>추천 사용처 등록 관리 </a:t>
            </a:r>
            <a:r>
              <a:rPr lang="en-US" altLang="ko-KR" sz="900" dirty="0">
                <a:solidFill>
                  <a:srgbClr val="FF0000"/>
                </a:solidFill>
              </a:rPr>
              <a:t>(recommend mall management) &gt; </a:t>
            </a:r>
            <a:r>
              <a:rPr lang="ko-KR" altLang="en-US" sz="900" b="1" dirty="0">
                <a:solidFill>
                  <a:srgbClr val="FF0000"/>
                </a:solidFill>
              </a:rPr>
              <a:t>상세</a:t>
            </a:r>
            <a:r>
              <a:rPr lang="ko-KR" altLang="en-US" sz="900" dirty="0">
                <a:solidFill>
                  <a:srgbClr val="FF0000"/>
                </a:solidFill>
              </a:rPr>
              <a:t> </a:t>
            </a:r>
            <a:r>
              <a:rPr lang="en-US" altLang="ko-KR" sz="900" dirty="0">
                <a:solidFill>
                  <a:srgbClr val="FF0000"/>
                </a:solidFill>
              </a:rPr>
              <a:t>(modify</a:t>
            </a:r>
            <a:r>
              <a:rPr lang="en-US" altLang="ko-KR" sz="900" dirty="0" smtClean="0">
                <a:solidFill>
                  <a:srgbClr val="FF0000"/>
                </a:solidFill>
              </a:rPr>
              <a:t>) except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매장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mall_code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 smtClean="0"/>
              <a:t>   </a:t>
            </a:r>
            <a:r>
              <a:rPr lang="en-US" altLang="ko-KR" sz="900" dirty="0" smtClean="0"/>
              <a:t>  a) search icon</a:t>
            </a:r>
            <a:br>
              <a:rPr lang="en-US" altLang="ko-KR" sz="900" dirty="0" smtClean="0"/>
            </a:br>
            <a:r>
              <a:rPr lang="en-US" altLang="ko-KR" sz="900" dirty="0" smtClean="0"/>
              <a:t>       - if clicks, </a:t>
            </a:r>
            <a:r>
              <a:rPr lang="en-US" altLang="ko-KR" sz="900" b="1" dirty="0" smtClean="0"/>
              <a:t>open Store search modal (p87)</a:t>
            </a:r>
            <a:endParaRPr lang="en-US" altLang="ko-KR" sz="900" b="1" dirty="0" smtClean="0"/>
          </a:p>
        </p:txBody>
      </p:sp>
    </p:spTree>
    <p:extLst>
      <p:ext uri="{BB962C8B-B14F-4D97-AF65-F5344CB8AC3E}">
        <p14:creationId xmlns:p14="http://schemas.microsoft.com/office/powerpoint/2010/main" val="66604350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961941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134286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913006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매장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AD-08-0010(2)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97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750905"/>
            <a:ext cx="29309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추천 매장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05588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3058296" y="7438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35A3F056-529C-3472-35AD-33208E8F412C}"/>
              </a:ext>
            </a:extLst>
          </p:cNvPr>
          <p:cNvSpPr txBox="1"/>
          <p:nvPr/>
        </p:nvSpPr>
        <p:spPr>
          <a:xfrm>
            <a:off x="506656" y="1431238"/>
            <a:ext cx="1087705" cy="2812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최상위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4" name="사각형: 둥근 모서리 83">
            <a:extLst>
              <a:ext uri="{FF2B5EF4-FFF2-40B4-BE49-F238E27FC236}">
                <a16:creationId xmlns:a16="http://schemas.microsoft.com/office/drawing/2014/main" id="{B7B46497-E92B-102B-6EE6-38E1D6ECC9C2}"/>
              </a:ext>
            </a:extLst>
          </p:cNvPr>
          <p:cNvSpPr/>
          <p:nvPr/>
        </p:nvSpPr>
        <p:spPr>
          <a:xfrm>
            <a:off x="1528910" y="1470409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85" name="그래픽 84" descr="확인 표시 단색으로 채워진">
            <a:extLst>
              <a:ext uri="{FF2B5EF4-FFF2-40B4-BE49-F238E27FC236}">
                <a16:creationId xmlns:a16="http://schemas.microsoft.com/office/drawing/2014/main" id="{46F43E12-CD85-9929-CA2F-E0C1BAB2919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559449" y="1698071"/>
            <a:ext cx="82916" cy="126261"/>
          </a:xfrm>
          <a:prstGeom prst="rect">
            <a:avLst/>
          </a:prstGeom>
        </p:spPr>
      </p:pic>
      <p:sp>
        <p:nvSpPr>
          <p:cNvPr id="86" name="TextBox 85">
            <a:extLst>
              <a:ext uri="{FF2B5EF4-FFF2-40B4-BE49-F238E27FC236}">
                <a16:creationId xmlns:a16="http://schemas.microsoft.com/office/drawing/2014/main" id="{CA177A8E-749C-996E-8AFF-93D6DFC53016}"/>
              </a:ext>
            </a:extLst>
          </p:cNvPr>
          <p:cNvSpPr txBox="1"/>
          <p:nvPr/>
        </p:nvSpPr>
        <p:spPr>
          <a:xfrm>
            <a:off x="460513" y="144751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52AF4A1-F83F-55E5-7CBB-B4355BCFA15E}"/>
              </a:ext>
            </a:extLst>
          </p:cNvPr>
          <p:cNvSpPr txBox="1"/>
          <p:nvPr/>
        </p:nvSpPr>
        <p:spPr>
          <a:xfrm>
            <a:off x="453128" y="287048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C367C2C-2309-D7AB-3C7C-075A76E4EBED}"/>
              </a:ext>
            </a:extLst>
          </p:cNvPr>
          <p:cNvSpPr txBox="1"/>
          <p:nvPr/>
        </p:nvSpPr>
        <p:spPr>
          <a:xfrm>
            <a:off x="461517" y="32899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E9DEE4E-FD66-5B62-6D3A-C5FE21754249}"/>
              </a:ext>
            </a:extLst>
          </p:cNvPr>
          <p:cNvSpPr txBox="1"/>
          <p:nvPr/>
        </p:nvSpPr>
        <p:spPr>
          <a:xfrm>
            <a:off x="470353" y="184026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0" name="Box">
            <a:extLst>
              <a:ext uri="{FF2B5EF4-FFF2-40B4-BE49-F238E27FC236}">
                <a16:creationId xmlns:a16="http://schemas.microsoft.com/office/drawing/2014/main" id="{9AC5FF23-303A-140D-B243-7AB4F77545A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13932" y="337309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C0832778-E496-B3CF-5FB5-59757FAA070E}"/>
              </a:ext>
            </a:extLst>
          </p:cNvPr>
          <p:cNvSpPr txBox="1"/>
          <p:nvPr/>
        </p:nvSpPr>
        <p:spPr>
          <a:xfrm>
            <a:off x="1711232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92" name="그래픽 91" descr="확인 표시 단색으로 채워진">
            <a:extLst>
              <a:ext uri="{FF2B5EF4-FFF2-40B4-BE49-F238E27FC236}">
                <a16:creationId xmlns:a16="http://schemas.microsoft.com/office/drawing/2014/main" id="{9C973467-D9CD-75BF-1765-C524DD3166E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36859" y="3369138"/>
            <a:ext cx="82916" cy="126261"/>
          </a:xfrm>
          <a:prstGeom prst="rect">
            <a:avLst/>
          </a:prstGeom>
        </p:spPr>
      </p:pic>
      <p:sp>
        <p:nvSpPr>
          <p:cNvPr id="93" name="Box">
            <a:extLst>
              <a:ext uri="{FF2B5EF4-FFF2-40B4-BE49-F238E27FC236}">
                <a16:creationId xmlns:a16="http://schemas.microsoft.com/office/drawing/2014/main" id="{21B92C2E-30CE-B66E-8710-A8AACA30FE4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08991" y="337309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5464C14-8CB5-6313-5677-246A52B79014}"/>
              </a:ext>
            </a:extLst>
          </p:cNvPr>
          <p:cNvSpPr txBox="1"/>
          <p:nvPr/>
        </p:nvSpPr>
        <p:spPr>
          <a:xfrm>
            <a:off x="2106291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EB1F3866-F40A-7BCD-F506-9E5773629C1A}"/>
              </a:ext>
            </a:extLst>
          </p:cNvPr>
          <p:cNvSpPr/>
          <p:nvPr/>
        </p:nvSpPr>
        <p:spPr>
          <a:xfrm>
            <a:off x="1560431" y="3578293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FAFE5138-D950-9B00-33CE-3104489E1B4F}"/>
              </a:ext>
            </a:extLst>
          </p:cNvPr>
          <p:cNvSpPr/>
          <p:nvPr/>
        </p:nvSpPr>
        <p:spPr>
          <a:xfrm>
            <a:off x="1564992" y="2892981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err="1">
                <a:solidFill>
                  <a:schemeClr val="bg1">
                    <a:lumMod val="50000"/>
                  </a:schemeClr>
                </a:solidFill>
              </a:rPr>
              <a:t>yyyy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4F1EAF78-5ACB-2079-CEA6-35715DB62CB3}"/>
              </a:ext>
            </a:extLst>
          </p:cNvPr>
          <p:cNvSpPr/>
          <p:nvPr/>
        </p:nvSpPr>
        <p:spPr>
          <a:xfrm>
            <a:off x="3248483" y="494094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20421D81-E6B4-D19D-BA4D-8BB1C3BEA7FA}"/>
              </a:ext>
            </a:extLst>
          </p:cNvPr>
          <p:cNvSpPr/>
          <p:nvPr/>
        </p:nvSpPr>
        <p:spPr>
          <a:xfrm>
            <a:off x="2652918" y="494094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690E00F1-2DB1-C2AD-DE6A-6741003AB666}"/>
              </a:ext>
            </a:extLst>
          </p:cNvPr>
          <p:cNvSpPr/>
          <p:nvPr/>
        </p:nvSpPr>
        <p:spPr>
          <a:xfrm>
            <a:off x="1545789" y="4344973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D77EBC31-B577-F4B3-5008-9DCDA57CB435}"/>
              </a:ext>
            </a:extLst>
          </p:cNvPr>
          <p:cNvGrpSpPr/>
          <p:nvPr/>
        </p:nvGrpSpPr>
        <p:grpSpPr>
          <a:xfrm>
            <a:off x="2929875" y="4710078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AA12BC44-43D5-317A-7C59-5DD452343B4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ACDD5C2D-C1ED-B4C5-9934-6D0B143215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214FF973-7044-7730-58B2-AA6356B2D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A98692DE-428E-D84A-CFDE-161B515CCC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B3548B49-DD1F-D08D-DBA4-F554024C2A49}"/>
              </a:ext>
            </a:extLst>
          </p:cNvPr>
          <p:cNvGrpSpPr/>
          <p:nvPr/>
        </p:nvGrpSpPr>
        <p:grpSpPr>
          <a:xfrm>
            <a:off x="3546161" y="4704684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FCE464F8-699F-B42C-E50F-CD99EB81889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1168B971-D517-8F34-93AC-8312168B7FD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AF7C760F-B076-D8F8-3866-A76B66B37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D76E5D54-83D6-81A0-B968-D590E8C574C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8373DA62-5F06-0238-0A00-A4687A281F8C}"/>
              </a:ext>
            </a:extLst>
          </p:cNvPr>
          <p:cNvSpPr txBox="1"/>
          <p:nvPr/>
        </p:nvSpPr>
        <p:spPr>
          <a:xfrm>
            <a:off x="521851" y="3920697"/>
            <a:ext cx="835353" cy="688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링크 </a:t>
            </a:r>
            <a:r>
              <a:rPr lang="en-US" altLang="ko-KR" sz="900"/>
              <a:t>URL</a:t>
            </a:r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6E577928-ADD0-EB94-3334-09B4D88894EB}"/>
              </a:ext>
            </a:extLst>
          </p:cNvPr>
          <p:cNvSpPr/>
          <p:nvPr/>
        </p:nvSpPr>
        <p:spPr>
          <a:xfrm>
            <a:off x="1576467" y="3955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3A59D87A-8D11-C43A-B0BF-F24CEFB2BBD6}"/>
              </a:ext>
            </a:extLst>
          </p:cNvPr>
          <p:cNvSpPr/>
          <p:nvPr/>
        </p:nvSpPr>
        <p:spPr>
          <a:xfrm>
            <a:off x="2662389" y="395573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3" name="그래픽 112" descr="돋보기 단색으로 채워진">
            <a:extLst>
              <a:ext uri="{FF2B5EF4-FFF2-40B4-BE49-F238E27FC236}">
                <a16:creationId xmlns:a16="http://schemas.microsoft.com/office/drawing/2014/main" id="{B0DCAC44-A2E0-8737-EDFE-86D084830143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721563" y="3997099"/>
            <a:ext cx="145373" cy="147683"/>
          </a:xfrm>
          <a:prstGeom prst="rect">
            <a:avLst/>
          </a:prstGeom>
        </p:spPr>
      </p:pic>
      <p:sp>
        <p:nvSpPr>
          <p:cNvPr id="114" name="TextBox 113">
            <a:extLst>
              <a:ext uri="{FF2B5EF4-FFF2-40B4-BE49-F238E27FC236}">
                <a16:creationId xmlns:a16="http://schemas.microsoft.com/office/drawing/2014/main" id="{6292A2AC-EAF9-F49D-36DC-235C60A6C44E}"/>
              </a:ext>
            </a:extLst>
          </p:cNvPr>
          <p:cNvSpPr txBox="1"/>
          <p:nvPr/>
        </p:nvSpPr>
        <p:spPr>
          <a:xfrm>
            <a:off x="486700" y="39102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14FE44F9-7A2C-C70E-0519-0F8B4CB6EBDC}"/>
              </a:ext>
            </a:extLst>
          </p:cNvPr>
          <p:cNvSpPr txBox="1"/>
          <p:nvPr/>
        </p:nvSpPr>
        <p:spPr>
          <a:xfrm>
            <a:off x="486700" y="431504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BDBBDF17-F1A9-2002-389C-13496A7AC6C3}"/>
              </a:ext>
            </a:extLst>
          </p:cNvPr>
          <p:cNvSpPr/>
          <p:nvPr/>
        </p:nvSpPr>
        <p:spPr>
          <a:xfrm>
            <a:off x="1533879" y="1906586"/>
            <a:ext cx="2309052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52A8D020-681E-CC37-CE43-465EFDA739DF}"/>
              </a:ext>
            </a:extLst>
          </p:cNvPr>
          <p:cNvSpPr txBox="1"/>
          <p:nvPr/>
        </p:nvSpPr>
        <p:spPr>
          <a:xfrm>
            <a:off x="1971666" y="2132943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7CADCF-BB62-6229-4081-459A3095EC61}"/>
              </a:ext>
            </a:extLst>
          </p:cNvPr>
          <p:cNvSpPr txBox="1"/>
          <p:nvPr/>
        </p:nvSpPr>
        <p:spPr>
          <a:xfrm>
            <a:off x="7794169" y="1791170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4B17C0EC-2C2F-F94A-F4FF-A81AFD5E08DB}"/>
              </a:ext>
            </a:extLst>
          </p:cNvPr>
          <p:cNvSpPr/>
          <p:nvPr/>
        </p:nvSpPr>
        <p:spPr>
          <a:xfrm>
            <a:off x="8059200" y="236475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4679E92-465B-1651-E6A4-10A482E0FC2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24000" y="266787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F01876-90CA-C541-9617-3787B40AAFF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9493" y="332223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11718CF-6F83-F4F9-D1EC-BCCFFA2EAB4E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8673" y="332223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3162D01D-ADAC-3421-270A-A18EA21E54B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8914" y="244406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EE7816-CE75-7555-DE55-909FCF44F0E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9549" y="281683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BAFCB4-AE1E-4830-5AC5-59A320EF8DD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9200" y="238319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E1452266-0C1B-E848-5816-9209E5F69564}"/>
              </a:ext>
            </a:extLst>
          </p:cNvPr>
          <p:cNvGrpSpPr/>
          <p:nvPr/>
        </p:nvGrpSpPr>
        <p:grpSpPr>
          <a:xfrm>
            <a:off x="10885221" y="2178352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81C16504-9CD3-E4D3-A3F0-5304EDF94EC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A9987B8A-D28C-F404-F8E7-B90C474F14E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851E068E-EB35-2522-5B94-07D24EFBD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8F7CC210-1E64-DCA8-8C98-C0D643C75C7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7BEDADA7-2178-AB6C-C790-61176B6295F9}"/>
              </a:ext>
            </a:extLst>
          </p:cNvPr>
          <p:cNvSpPr/>
          <p:nvPr/>
        </p:nvSpPr>
        <p:spPr>
          <a:xfrm>
            <a:off x="8056515" y="424685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4CEE9F2-982C-3199-E6F5-F56E0AD08D34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21315" y="454997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638D2F3-D60C-E244-3B08-41E45226138B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06808" y="52043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00EEB2E-7644-9C4C-D0F9-5D11709B1633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35988" y="520432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8962C5CC-75CB-85B0-CEDD-1A47FC97B57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86229" y="432615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15C3231-DEDC-8C16-B6F7-B0353629F08D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56864" y="469893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FBF413-7B19-2927-A3CD-8FDF7BD5AEF6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56515" y="426529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2903EB46-FD62-F06D-2407-AF7831D358AB}"/>
              </a:ext>
            </a:extLst>
          </p:cNvPr>
          <p:cNvGrpSpPr/>
          <p:nvPr/>
        </p:nvGrpSpPr>
        <p:grpSpPr>
          <a:xfrm>
            <a:off x="8301361" y="4012850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80064C0C-2541-825D-DCF9-45E41BC89D2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C69E3325-972E-1836-1106-EC7924BF72D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8A78EEAF-DE93-7001-7F9F-142551672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6428286E-91DE-C248-9ABA-4DB4250593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1" name="TextBox 70"/>
          <p:cNvSpPr txBox="1"/>
          <p:nvPr/>
        </p:nvSpPr>
        <p:spPr>
          <a:xfrm>
            <a:off x="7902363" y="1316218"/>
            <a:ext cx="3633537" cy="923330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스마트 </a:t>
            </a:r>
            <a:r>
              <a:rPr lang="ko-KR" altLang="en-US" sz="900" dirty="0"/>
              <a:t>오더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추천 매장 등록 관리 </a:t>
            </a:r>
            <a:r>
              <a:rPr lang="en-US" altLang="ko-KR" sz="900" dirty="0"/>
              <a:t>(recommend store management) </a:t>
            </a:r>
            <a:r>
              <a:rPr lang="en-US" altLang="ko-KR" sz="900" dirty="0" smtClean="0"/>
              <a:t>&gt; </a:t>
            </a:r>
            <a:r>
              <a:rPr lang="ko-KR" altLang="en-US" sz="900" b="1" dirty="0" smtClean="0"/>
              <a:t>추가</a:t>
            </a:r>
            <a:r>
              <a:rPr lang="en-US" altLang="ko-KR" sz="900" b="1" dirty="0"/>
              <a:t> </a:t>
            </a:r>
            <a:r>
              <a:rPr lang="en-US" altLang="ko-KR" sz="900" b="1" dirty="0" smtClean="0"/>
              <a:t>(Add)  page</a:t>
            </a:r>
            <a:endParaRPr lang="en-US" altLang="ko-KR" sz="900" dirty="0" smtClean="0">
              <a:solidFill>
                <a:srgbClr val="FF0000"/>
              </a:solidFill>
            </a:endParaRPr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  <a:br>
              <a:rPr lang="en-US" altLang="ko-KR" sz="900" dirty="0" smtClean="0"/>
            </a:br>
            <a:r>
              <a:rPr lang="en-US" altLang="ko-KR" sz="900" dirty="0" smtClean="0"/>
              <a:t>  </a:t>
            </a:r>
            <a:r>
              <a:rPr lang="en-US" altLang="ko-KR" sz="900" dirty="0" smtClean="0"/>
              <a:t>- same with </a:t>
            </a:r>
            <a:r>
              <a:rPr lang="en-US" altLang="ko-KR" sz="900" b="1" dirty="0" smtClean="0"/>
              <a:t>the Modify page</a:t>
            </a:r>
            <a:endParaRPr lang="en-US" altLang="ko-KR" sz="900" b="1" dirty="0" smtClean="0"/>
          </a:p>
        </p:txBody>
      </p:sp>
    </p:spTree>
    <p:extLst>
      <p:ext uri="{BB962C8B-B14F-4D97-AF65-F5344CB8AC3E}">
        <p14:creationId xmlns:p14="http://schemas.microsoft.com/office/powerpoint/2010/main" val="2929145979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8899543"/>
              </p:ext>
            </p:extLst>
          </p:nvPr>
        </p:nvGraphicFramePr>
        <p:xfrm>
          <a:off x="7794170" y="725881"/>
          <a:ext cx="4397830" cy="3017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8359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91162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후기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9655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제목 또는 후기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후기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82140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0922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후기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64880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0369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주문번호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2752845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761579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98</a:t>
            </a:fld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90F04B18-B6EC-1874-EB44-88521762E1C2}"/>
              </a:ext>
            </a:extLst>
          </p:cNvPr>
          <p:cNvSpPr/>
          <p:nvPr/>
        </p:nvSpPr>
        <p:spPr>
          <a:xfrm>
            <a:off x="6224318" y="182678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0" name="직선 연결선 99">
            <a:extLst>
              <a:ext uri="{FF2B5EF4-FFF2-40B4-BE49-F238E27FC236}">
                <a16:creationId xmlns:a16="http://schemas.microsoft.com/office/drawing/2014/main" id="{96330C10-3D4D-C49C-AE2A-73252E7D33A2}"/>
              </a:ext>
            </a:extLst>
          </p:cNvPr>
          <p:cNvCxnSpPr>
            <a:cxnSpLocks/>
          </p:cNvCxnSpPr>
          <p:nvPr/>
        </p:nvCxnSpPr>
        <p:spPr>
          <a:xfrm>
            <a:off x="387337" y="2142734"/>
            <a:ext cx="692128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후기 관리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A944AC9-00EF-1602-FD6E-8290898A54E6}"/>
              </a:ext>
            </a:extLst>
          </p:cNvPr>
          <p:cNvGrpSpPr/>
          <p:nvPr/>
        </p:nvGrpSpPr>
        <p:grpSpPr>
          <a:xfrm rot="5400000">
            <a:off x="214755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5091D6A6-0BED-DB5C-95A3-E9F9DBF5DA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6AF9F72F-A089-11E6-B123-867A38BD9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32FBC891-43F8-82B3-4A36-2C9AC3027DE7}"/>
              </a:ext>
            </a:extLst>
          </p:cNvPr>
          <p:cNvGrpSpPr/>
          <p:nvPr/>
        </p:nvGrpSpPr>
        <p:grpSpPr>
          <a:xfrm rot="5400000">
            <a:off x="6788062" y="1848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5C57564F-D45E-5E0D-3376-871560C3AC0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140A1269-0B10-74AB-16E8-DCB253045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109" name="TextBox 108">
            <a:extLst>
              <a:ext uri="{FF2B5EF4-FFF2-40B4-BE49-F238E27FC236}">
                <a16:creationId xmlns:a16="http://schemas.microsoft.com/office/drawing/2014/main" id="{1F7B0049-10D9-EA04-14C4-E7FE9CD2DD6A}"/>
              </a:ext>
            </a:extLst>
          </p:cNvPr>
          <p:cNvSpPr txBox="1"/>
          <p:nvPr/>
        </p:nvSpPr>
        <p:spPr>
          <a:xfrm>
            <a:off x="356597" y="105464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</p:txBody>
      </p:sp>
      <p:grpSp>
        <p:nvGrpSpPr>
          <p:cNvPr id="110" name="그룹 109">
            <a:extLst>
              <a:ext uri="{FF2B5EF4-FFF2-40B4-BE49-F238E27FC236}">
                <a16:creationId xmlns:a16="http://schemas.microsoft.com/office/drawing/2014/main" id="{C70E49C9-7F8B-56BA-F350-31DCBDC6BE74}"/>
              </a:ext>
            </a:extLst>
          </p:cNvPr>
          <p:cNvGrpSpPr/>
          <p:nvPr/>
        </p:nvGrpSpPr>
        <p:grpSpPr>
          <a:xfrm rot="5400000">
            <a:off x="3267315" y="10787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1" name="이등변 삼각형 110">
              <a:extLst>
                <a:ext uri="{FF2B5EF4-FFF2-40B4-BE49-F238E27FC236}">
                  <a16:creationId xmlns:a16="http://schemas.microsoft.com/office/drawing/2014/main" id="{8208E227-2AB8-7515-5FB4-7276EB6E482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2" name="Oval 593">
              <a:extLst>
                <a:ext uri="{FF2B5EF4-FFF2-40B4-BE49-F238E27FC236}">
                  <a16:creationId xmlns:a16="http://schemas.microsoft.com/office/drawing/2014/main" id="{F7585346-AC2D-5B7A-2F84-580D28E0D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13" name="사각형: 둥근 모서리 112">
            <a:extLst>
              <a:ext uri="{FF2B5EF4-FFF2-40B4-BE49-F238E27FC236}">
                <a16:creationId xmlns:a16="http://schemas.microsoft.com/office/drawing/2014/main" id="{B99F6151-10D2-C2D1-F2D9-48987D258D04}"/>
              </a:ext>
            </a:extLst>
          </p:cNvPr>
          <p:cNvSpPr/>
          <p:nvPr/>
        </p:nvSpPr>
        <p:spPr>
          <a:xfrm>
            <a:off x="905561" y="109276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4" name="사각형: 둥근 모서리 113">
            <a:extLst>
              <a:ext uri="{FF2B5EF4-FFF2-40B4-BE49-F238E27FC236}">
                <a16:creationId xmlns:a16="http://schemas.microsoft.com/office/drawing/2014/main" id="{9BBCE727-9A68-132D-0688-1F46E10EFF9C}"/>
              </a:ext>
            </a:extLst>
          </p:cNvPr>
          <p:cNvSpPr/>
          <p:nvPr/>
        </p:nvSpPr>
        <p:spPr>
          <a:xfrm>
            <a:off x="1991483" y="109296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5" name="그래픽 114" descr="돋보기 단색으로 채워진">
            <a:extLst>
              <a:ext uri="{FF2B5EF4-FFF2-40B4-BE49-F238E27FC236}">
                <a16:creationId xmlns:a16="http://schemas.microsoft.com/office/drawing/2014/main" id="{BC2C6BAE-8D8E-22B4-0E0F-E1DEBF83B1F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134334"/>
            <a:ext cx="145373" cy="147683"/>
          </a:xfrm>
          <a:prstGeom prst="rect">
            <a:avLst/>
          </a:prstGeom>
        </p:spPr>
      </p:pic>
      <p:sp>
        <p:nvSpPr>
          <p:cNvPr id="116" name="TextBox 115">
            <a:extLst>
              <a:ext uri="{FF2B5EF4-FFF2-40B4-BE49-F238E27FC236}">
                <a16:creationId xmlns:a16="http://schemas.microsoft.com/office/drawing/2014/main" id="{CEC0124D-4939-BB7C-AE11-25222DB36621}"/>
              </a:ext>
            </a:extLst>
          </p:cNvPr>
          <p:cNvSpPr txBox="1"/>
          <p:nvPr/>
        </p:nvSpPr>
        <p:spPr>
          <a:xfrm>
            <a:off x="355399" y="136122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117" name="그룹 116">
            <a:extLst>
              <a:ext uri="{FF2B5EF4-FFF2-40B4-BE49-F238E27FC236}">
                <a16:creationId xmlns:a16="http://schemas.microsoft.com/office/drawing/2014/main" id="{ED597854-30BB-80AF-BC08-15F50F4DBF3B}"/>
              </a:ext>
            </a:extLst>
          </p:cNvPr>
          <p:cNvGrpSpPr/>
          <p:nvPr/>
        </p:nvGrpSpPr>
        <p:grpSpPr>
          <a:xfrm rot="5400000">
            <a:off x="3267315" y="13899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8" name="이등변 삼각형 117">
              <a:extLst>
                <a:ext uri="{FF2B5EF4-FFF2-40B4-BE49-F238E27FC236}">
                  <a16:creationId xmlns:a16="http://schemas.microsoft.com/office/drawing/2014/main" id="{E79D5EB2-3AA8-C266-D3B4-CDF8404FF61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9" name="Oval 593">
              <a:extLst>
                <a:ext uri="{FF2B5EF4-FFF2-40B4-BE49-F238E27FC236}">
                  <a16:creationId xmlns:a16="http://schemas.microsoft.com/office/drawing/2014/main" id="{E74B3CD6-C987-2D33-BBB1-B3D656AB3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20" name="사각형: 둥근 모서리 119">
            <a:extLst>
              <a:ext uri="{FF2B5EF4-FFF2-40B4-BE49-F238E27FC236}">
                <a16:creationId xmlns:a16="http://schemas.microsoft.com/office/drawing/2014/main" id="{8FF732DE-0E89-BF65-412D-052DC3E86E54}"/>
              </a:ext>
            </a:extLst>
          </p:cNvPr>
          <p:cNvSpPr/>
          <p:nvPr/>
        </p:nvSpPr>
        <p:spPr>
          <a:xfrm>
            <a:off x="905561" y="140396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974BA07F-591E-5311-A96B-03F15FB6D6E9}"/>
              </a:ext>
            </a:extLst>
          </p:cNvPr>
          <p:cNvSpPr/>
          <p:nvPr/>
        </p:nvSpPr>
        <p:spPr>
          <a:xfrm>
            <a:off x="1991483" y="140417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2" name="그래픽 121" descr="돋보기 단색으로 채워진">
            <a:extLst>
              <a:ext uri="{FF2B5EF4-FFF2-40B4-BE49-F238E27FC236}">
                <a16:creationId xmlns:a16="http://schemas.microsoft.com/office/drawing/2014/main" id="{39EB3188-B486-5D8E-BEFC-2D6F3B850AB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445540"/>
            <a:ext cx="145373" cy="147683"/>
          </a:xfrm>
          <a:prstGeom prst="rect">
            <a:avLst/>
          </a:prstGeom>
        </p:spPr>
      </p:pic>
      <p:graphicFrame>
        <p:nvGraphicFramePr>
          <p:cNvPr id="123" name="표 15">
            <a:extLst>
              <a:ext uri="{FF2B5EF4-FFF2-40B4-BE49-F238E27FC236}">
                <a16:creationId xmlns:a16="http://schemas.microsoft.com/office/drawing/2014/main" id="{1B9BC995-5AA8-CE35-DA10-3C0FE3FA1B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1602052"/>
              </p:ext>
            </p:extLst>
          </p:nvPr>
        </p:nvGraphicFramePr>
        <p:xfrm>
          <a:off x="462429" y="2644842"/>
          <a:ext cx="5435632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8933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26352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746443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422593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659186258"/>
                    </a:ext>
                  </a:extLst>
                </a:gridCol>
                <a:gridCol w="1162816">
                  <a:extLst>
                    <a:ext uri="{9D8B030D-6E8A-4147-A177-3AD203B41FA5}">
                      <a16:colId xmlns:a16="http://schemas.microsoft.com/office/drawing/2014/main" val="1038518347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별점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숨김 처리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후기입니다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RV_SO_002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리뷰입니다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RV_SO_001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o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파리크라상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27" name="TextBox 126">
            <a:extLst>
              <a:ext uri="{FF2B5EF4-FFF2-40B4-BE49-F238E27FC236}">
                <a16:creationId xmlns:a16="http://schemas.microsoft.com/office/drawing/2014/main" id="{68EDAF66-C98E-132D-E3F0-4CC9B6778ADD}"/>
              </a:ext>
            </a:extLst>
          </p:cNvPr>
          <p:cNvSpPr txBox="1"/>
          <p:nvPr/>
        </p:nvSpPr>
        <p:spPr>
          <a:xfrm>
            <a:off x="414438" y="2369689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후기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50897EB1-337F-3F07-401B-354FAE5557AB}"/>
              </a:ext>
            </a:extLst>
          </p:cNvPr>
          <p:cNvGrpSpPr/>
          <p:nvPr/>
        </p:nvGrpSpPr>
        <p:grpSpPr>
          <a:xfrm>
            <a:off x="3279991" y="2435227"/>
            <a:ext cx="244417" cy="258694"/>
            <a:chOff x="1098607" y="3056422"/>
            <a:chExt cx="244417" cy="258694"/>
          </a:xfrm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C3FC28E6-666B-1C60-5F6A-2D76B3C1D7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0" name="그룹 139">
              <a:extLst>
                <a:ext uri="{FF2B5EF4-FFF2-40B4-BE49-F238E27FC236}">
                  <a16:creationId xmlns:a16="http://schemas.microsoft.com/office/drawing/2014/main" id="{8748EA51-6C02-BBCA-ED87-5677F17126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1" name="Oval 593">
                <a:extLst>
                  <a:ext uri="{FF2B5EF4-FFF2-40B4-BE49-F238E27FC236}">
                    <a16:creationId xmlns:a16="http://schemas.microsoft.com/office/drawing/2014/main" id="{927B0210-DF45-6F6E-49D1-9A3AD6451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2" name="TextBox 14">
                <a:extLst>
                  <a:ext uri="{FF2B5EF4-FFF2-40B4-BE49-F238E27FC236}">
                    <a16:creationId xmlns:a16="http://schemas.microsoft.com/office/drawing/2014/main" id="{56247AFD-99BF-F02E-9867-84F3F32A5CB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43" name="그림 142">
            <a:extLst>
              <a:ext uri="{FF2B5EF4-FFF2-40B4-BE49-F238E27FC236}">
                <a16:creationId xmlns:a16="http://schemas.microsoft.com/office/drawing/2014/main" id="{81302B95-BC7A-D198-6EE9-8170853897E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49282" y="3672693"/>
            <a:ext cx="765615" cy="288135"/>
          </a:xfrm>
          <a:prstGeom prst="rect">
            <a:avLst/>
          </a:prstGeom>
        </p:spPr>
      </p:pic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5BBC08B6-9363-BF8C-EDA4-12392DE614C7}"/>
              </a:ext>
            </a:extLst>
          </p:cNvPr>
          <p:cNvGrpSpPr/>
          <p:nvPr/>
        </p:nvGrpSpPr>
        <p:grpSpPr>
          <a:xfrm rot="5400000">
            <a:off x="1673588" y="236133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5" name="이등변 삼각형 144">
              <a:extLst>
                <a:ext uri="{FF2B5EF4-FFF2-40B4-BE49-F238E27FC236}">
                  <a16:creationId xmlns:a16="http://schemas.microsoft.com/office/drawing/2014/main" id="{4CAF4465-8B27-685F-6DE2-A12E6F2879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6" name="Oval 593">
              <a:extLst>
                <a:ext uri="{FF2B5EF4-FFF2-40B4-BE49-F238E27FC236}">
                  <a16:creationId xmlns:a16="http://schemas.microsoft.com/office/drawing/2014/main" id="{EAE06E53-01AB-78EA-21C9-CEB997E31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72A8B2CA-6D4E-E13C-D56A-49CA239F49EF}"/>
              </a:ext>
            </a:extLst>
          </p:cNvPr>
          <p:cNvSpPr/>
          <p:nvPr/>
        </p:nvSpPr>
        <p:spPr>
          <a:xfrm>
            <a:off x="472477" y="2926754"/>
            <a:ext cx="1764757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6940BC9-6013-27BD-9899-FBF25208C305}"/>
              </a:ext>
            </a:extLst>
          </p:cNvPr>
          <p:cNvGrpSpPr/>
          <p:nvPr/>
        </p:nvGrpSpPr>
        <p:grpSpPr>
          <a:xfrm>
            <a:off x="2576613" y="3725969"/>
            <a:ext cx="278496" cy="200053"/>
            <a:chOff x="1014019" y="2643309"/>
            <a:chExt cx="278496" cy="200053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A49FFEA2-A8D9-F179-8B9C-1458D94B7DA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CCF31F90-28E0-B0C4-A2ED-B9BEB644B73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F7287C3E-3C9C-E42E-43E0-0AE925D99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1EE28C69-D729-278C-F659-BA6136A5413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80644710-27F3-9B8C-CE10-3173E70132F3}"/>
              </a:ext>
            </a:extLst>
          </p:cNvPr>
          <p:cNvSpPr/>
          <p:nvPr/>
        </p:nvSpPr>
        <p:spPr>
          <a:xfrm>
            <a:off x="5208697" y="2300074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54" name="그래픽 153" descr="다운로드 윤곽선">
            <a:extLst>
              <a:ext uri="{FF2B5EF4-FFF2-40B4-BE49-F238E27FC236}">
                <a16:creationId xmlns:a16="http://schemas.microsoft.com/office/drawing/2014/main" id="{2EFC9B05-D781-378B-B93F-761B9A808ECE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244189" y="2313037"/>
            <a:ext cx="204905" cy="204905"/>
          </a:xfrm>
          <a:prstGeom prst="rect">
            <a:avLst/>
          </a:prstGeom>
        </p:spPr>
      </p:pic>
      <p:grpSp>
        <p:nvGrpSpPr>
          <p:cNvPr id="155" name="그룹 154">
            <a:extLst>
              <a:ext uri="{FF2B5EF4-FFF2-40B4-BE49-F238E27FC236}">
                <a16:creationId xmlns:a16="http://schemas.microsoft.com/office/drawing/2014/main" id="{C5393611-4490-5CCE-D123-2901C1479B7A}"/>
              </a:ext>
            </a:extLst>
          </p:cNvPr>
          <p:cNvGrpSpPr/>
          <p:nvPr/>
        </p:nvGrpSpPr>
        <p:grpSpPr>
          <a:xfrm>
            <a:off x="4945870" y="2321327"/>
            <a:ext cx="278496" cy="200053"/>
            <a:chOff x="1014019" y="2643309"/>
            <a:chExt cx="278496" cy="200053"/>
          </a:xfrm>
        </p:grpSpPr>
        <p:sp>
          <p:nvSpPr>
            <p:cNvPr id="156" name="이등변 삼각형 155">
              <a:extLst>
                <a:ext uri="{FF2B5EF4-FFF2-40B4-BE49-F238E27FC236}">
                  <a16:creationId xmlns:a16="http://schemas.microsoft.com/office/drawing/2014/main" id="{FCF363BA-E0C3-A57A-3271-40967CE1D9F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7" name="그룹 156">
              <a:extLst>
                <a:ext uri="{FF2B5EF4-FFF2-40B4-BE49-F238E27FC236}">
                  <a16:creationId xmlns:a16="http://schemas.microsoft.com/office/drawing/2014/main" id="{1CDD04E7-3FD6-D91D-90F2-44E8442E162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8" name="Oval 593">
                <a:extLst>
                  <a:ext uri="{FF2B5EF4-FFF2-40B4-BE49-F238E27FC236}">
                    <a16:creationId xmlns:a16="http://schemas.microsoft.com/office/drawing/2014/main" id="{FC265095-584E-8D77-8B1E-AA47D0E56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9" name="TextBox 14">
                <a:extLst>
                  <a:ext uri="{FF2B5EF4-FFF2-40B4-BE49-F238E27FC236}">
                    <a16:creationId xmlns:a16="http://schemas.microsoft.com/office/drawing/2014/main" id="{5CA29274-23DD-F0A9-B13F-2A4A743DA92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7" name="TextBox 166">
            <a:extLst>
              <a:ext uri="{FF2B5EF4-FFF2-40B4-BE49-F238E27FC236}">
                <a16:creationId xmlns:a16="http://schemas.microsoft.com/office/drawing/2014/main" id="{7F320976-FFC4-11DD-4805-A8E6B5E2B787}"/>
              </a:ext>
            </a:extLst>
          </p:cNvPr>
          <p:cNvSpPr txBox="1"/>
          <p:nvPr/>
        </p:nvSpPr>
        <p:spPr>
          <a:xfrm>
            <a:off x="3832661" y="105738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165993BC-56B1-238A-9A6B-9EB711D681AF}"/>
              </a:ext>
            </a:extLst>
          </p:cNvPr>
          <p:cNvSpPr/>
          <p:nvPr/>
        </p:nvSpPr>
        <p:spPr>
          <a:xfrm>
            <a:off x="4567745" y="109150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A686A20B-4706-BFBB-C28F-4BACF90A16E2}"/>
              </a:ext>
            </a:extLst>
          </p:cNvPr>
          <p:cNvSpPr/>
          <p:nvPr/>
        </p:nvSpPr>
        <p:spPr>
          <a:xfrm>
            <a:off x="5653667" y="109170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0" name="그래픽 169" descr="돋보기 단색으로 채워진">
            <a:extLst>
              <a:ext uri="{FF2B5EF4-FFF2-40B4-BE49-F238E27FC236}">
                <a16:creationId xmlns:a16="http://schemas.microsoft.com/office/drawing/2014/main" id="{1CFC1440-321B-9D8B-677A-01363988004B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712841" y="1133075"/>
            <a:ext cx="145373" cy="147683"/>
          </a:xfrm>
          <a:prstGeom prst="rect">
            <a:avLst/>
          </a:prstGeom>
        </p:spPr>
      </p:pic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CF1B6767-403D-342C-C5F5-17EB0F29B7DE}"/>
              </a:ext>
            </a:extLst>
          </p:cNvPr>
          <p:cNvGrpSpPr/>
          <p:nvPr/>
        </p:nvGrpSpPr>
        <p:grpSpPr>
          <a:xfrm rot="5400000">
            <a:off x="6901223" y="10849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8D755713-9673-12CD-AAAA-7B4AA36B61C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7" name="Oval 593">
              <a:extLst>
                <a:ext uri="{FF2B5EF4-FFF2-40B4-BE49-F238E27FC236}">
                  <a16:creationId xmlns:a16="http://schemas.microsoft.com/office/drawing/2014/main" id="{A3B32E8A-3FE9-996F-9E6C-79B87DC67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6953202B-C6F8-D694-DB8C-1FD5BB5EFA54}"/>
              </a:ext>
            </a:extLst>
          </p:cNvPr>
          <p:cNvGrpSpPr/>
          <p:nvPr/>
        </p:nvGrpSpPr>
        <p:grpSpPr>
          <a:xfrm>
            <a:off x="2098259" y="2691614"/>
            <a:ext cx="244417" cy="258694"/>
            <a:chOff x="1098607" y="3056422"/>
            <a:chExt cx="244417" cy="258694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1DB8027B-9C06-275A-0058-707EC0FAAFD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9C77929-309C-8916-1952-B9388D22CCF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720661D-81B9-FAA9-F62B-84EDC521D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F877F606-A339-FA7B-225E-8CFA2AD1C00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6A392A7-E8B3-EB0C-F326-DE6634D0C54E}"/>
              </a:ext>
            </a:extLst>
          </p:cNvPr>
          <p:cNvSpPr txBox="1"/>
          <p:nvPr/>
        </p:nvSpPr>
        <p:spPr>
          <a:xfrm>
            <a:off x="3846054" y="136159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 번호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CEAEA8CD-4349-2DA1-2E46-C3B1E5469064}"/>
              </a:ext>
            </a:extLst>
          </p:cNvPr>
          <p:cNvSpPr/>
          <p:nvPr/>
        </p:nvSpPr>
        <p:spPr>
          <a:xfrm>
            <a:off x="4563996" y="140434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입력</a:t>
            </a: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32E125F6-EB8C-B8A1-C0FC-F5B1A7A2B44E}"/>
              </a:ext>
            </a:extLst>
          </p:cNvPr>
          <p:cNvGrpSpPr/>
          <p:nvPr/>
        </p:nvGrpSpPr>
        <p:grpSpPr>
          <a:xfrm rot="5400000">
            <a:off x="5602569" y="13825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A0F5F9CA-0729-B1D0-55DF-1E000CBE4A8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" name="Oval 593">
              <a:extLst>
                <a:ext uri="{FF2B5EF4-FFF2-40B4-BE49-F238E27FC236}">
                  <a16:creationId xmlns:a16="http://schemas.microsoft.com/office/drawing/2014/main" id="{D77D97C0-8C52-A67F-9748-B496DD720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11</a:t>
              </a:r>
            </a:p>
          </p:txBody>
        </p:sp>
      </p:grpSp>
      <p:sp>
        <p:nvSpPr>
          <p:cNvPr id="71" name="TextBox 70"/>
          <p:cNvSpPr txBox="1"/>
          <p:nvPr/>
        </p:nvSpPr>
        <p:spPr>
          <a:xfrm>
            <a:off x="8033293" y="1040277"/>
            <a:ext cx="3633537" cy="5770811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스마트 </a:t>
            </a:r>
            <a:r>
              <a:rPr lang="ko-KR" altLang="en-US" sz="900" dirty="0"/>
              <a:t>오더 </a:t>
            </a:r>
            <a:r>
              <a:rPr lang="ko-KR" altLang="en-US" sz="900" dirty="0" smtClean="0"/>
              <a:t>관리 </a:t>
            </a:r>
            <a:r>
              <a:rPr lang="en-US" altLang="ko-KR" sz="900" dirty="0" smtClean="0"/>
              <a:t>&gt; </a:t>
            </a:r>
            <a:r>
              <a:rPr lang="ko-KR" altLang="en-US" sz="900" dirty="0"/>
              <a:t>후기 관리 </a:t>
            </a:r>
            <a:r>
              <a:rPr lang="en-US" altLang="ko-KR" sz="900" dirty="0"/>
              <a:t>(review management)</a:t>
            </a:r>
            <a:endParaRPr lang="en-US" altLang="ko-KR" sz="900" dirty="0" smtClean="0"/>
          </a:p>
          <a:p>
            <a:r>
              <a:rPr lang="en-US" altLang="ko-KR" sz="900" dirty="0" smtClean="0"/>
              <a:t>  - </a:t>
            </a:r>
            <a:r>
              <a:rPr lang="en-US" altLang="ko-KR" sz="900" dirty="0" smtClean="0">
                <a:solidFill>
                  <a:srgbClr val="FF0000"/>
                </a:solidFill>
              </a:rPr>
              <a:t>almost same with </a:t>
            </a:r>
            <a:r>
              <a:rPr lang="ko-KR" altLang="en-US" sz="900" dirty="0" smtClean="0">
                <a:solidFill>
                  <a:srgbClr val="FF0000"/>
                </a:solidFill>
              </a:rPr>
              <a:t>온라인몰 </a:t>
            </a:r>
            <a:r>
              <a:rPr lang="ko-KR" altLang="en-US" sz="900" dirty="0" smtClean="0">
                <a:solidFill>
                  <a:srgbClr val="FF0000"/>
                </a:solidFill>
              </a:rPr>
              <a:t>관리 </a:t>
            </a:r>
            <a:r>
              <a:rPr lang="en-US" altLang="ko-KR" sz="900" dirty="0" smtClean="0">
                <a:solidFill>
                  <a:srgbClr val="FF0000"/>
                </a:solidFill>
              </a:rPr>
              <a:t>&gt; </a:t>
            </a:r>
            <a:r>
              <a:rPr lang="ko-KR" altLang="en-US" sz="900" dirty="0" smtClean="0">
                <a:solidFill>
                  <a:srgbClr val="FF0000"/>
                </a:solidFill>
              </a:rPr>
              <a:t>후기 관리 </a:t>
            </a:r>
            <a:r>
              <a:rPr lang="en-US" altLang="ko-KR" sz="900" dirty="0" smtClean="0">
                <a:solidFill>
                  <a:srgbClr val="FF0000"/>
                </a:solidFill>
              </a:rPr>
              <a:t>(review management)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2.Search options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매장 </a:t>
            </a:r>
            <a:r>
              <a:rPr lang="en-US" altLang="ko-KR" sz="900" dirty="0" smtClean="0"/>
              <a:t>: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- 1</a:t>
            </a:r>
            <a:r>
              <a:rPr lang="en-US" altLang="ko-KR" sz="900" baseline="30000" dirty="0" smtClean="0"/>
              <a:t>st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st_mall.mall_name</a:t>
            </a:r>
            <a:r>
              <a:rPr lang="en-US" altLang="ko-KR" sz="900" dirty="0" smtClean="0"/>
              <a:t>} 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- 2</a:t>
            </a:r>
            <a:r>
              <a:rPr lang="en-US" altLang="ko-KR" sz="900" baseline="30000" dirty="0" smtClean="0"/>
              <a:t>nd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mall_code</a:t>
            </a:r>
            <a:r>
              <a:rPr lang="en-US" altLang="ko-KR" sz="900" dirty="0" smtClean="0"/>
              <a:t>} LIKE</a:t>
            </a:r>
            <a:br>
              <a:rPr lang="en-US" altLang="ko-KR" sz="900" dirty="0" smtClean="0"/>
            </a:br>
            <a:r>
              <a:rPr lang="en-US" altLang="ko-KR" sz="900" dirty="0" smtClean="0"/>
              <a:t>     - skip search icon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작성자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</a:t>
            </a:r>
            <a:r>
              <a:rPr lang="en-US" altLang="ko-KR" sz="900" dirty="0"/>
              <a:t>1</a:t>
            </a:r>
            <a:r>
              <a:rPr lang="en-US" altLang="ko-KR" sz="900" baseline="30000" dirty="0"/>
              <a:t>st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{username} LIKE </a:t>
            </a:r>
            <a:r>
              <a:rPr lang="en-US" altLang="ko-KR" sz="900" dirty="0"/>
              <a:t>(with </a:t>
            </a:r>
            <a:r>
              <a:rPr lang="en-US" altLang="ko-KR" sz="900" dirty="0" err="1" smtClean="0"/>
              <a:t>reg_user_seq</a:t>
            </a:r>
            <a:r>
              <a:rPr lang="en-US" altLang="ko-KR" sz="900" dirty="0" smtClean="0"/>
              <a:t>)</a:t>
            </a:r>
            <a:endParaRPr lang="en-US" altLang="ko-KR" sz="900" dirty="0"/>
          </a:p>
          <a:p>
            <a:r>
              <a:rPr lang="en-US" altLang="ko-KR" sz="900" dirty="0"/>
              <a:t>     - 2</a:t>
            </a:r>
            <a:r>
              <a:rPr lang="en-US" altLang="ko-KR" sz="900" baseline="30000" dirty="0"/>
              <a:t>nd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{id} </a:t>
            </a:r>
            <a:r>
              <a:rPr lang="en-US" altLang="ko-KR" sz="900" dirty="0"/>
              <a:t>LIKE</a:t>
            </a:r>
            <a:endParaRPr lang="en-US" altLang="ko-KR" sz="900" dirty="0" smtClean="0"/>
          </a:p>
          <a:p>
            <a:r>
              <a:rPr lang="en-US" altLang="ko-KR" sz="900" dirty="0" smtClean="0"/>
              <a:t>  3) </a:t>
            </a:r>
            <a:r>
              <a:rPr lang="ko-KR" altLang="en-US" sz="900" dirty="0" smtClean="0"/>
              <a:t>상품 </a:t>
            </a:r>
            <a:r>
              <a:rPr lang="ko-KR" altLang="en-US" sz="900" dirty="0" smtClean="0"/>
              <a:t>이름 </a:t>
            </a:r>
            <a:r>
              <a:rPr lang="en-US" altLang="ko-KR" sz="900" dirty="0" smtClean="0"/>
              <a:t>: </a:t>
            </a:r>
            <a:r>
              <a:rPr lang="en-US" altLang="ko-KR" sz="900" b="1" dirty="0" smtClean="0"/>
              <a:t>REMOVE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/>
              <a:t> </a:t>
            </a:r>
            <a:r>
              <a:rPr lang="en-US" altLang="ko-KR" sz="900" dirty="0" smtClean="0"/>
              <a:t>    - </a:t>
            </a:r>
            <a:r>
              <a:rPr lang="en-US" altLang="ko-KR" sz="900" dirty="0"/>
              <a:t>1</a:t>
            </a:r>
            <a:r>
              <a:rPr lang="en-US" altLang="ko-KR" sz="900" baseline="30000" dirty="0"/>
              <a:t>st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st_mall_products.product_name</a:t>
            </a:r>
            <a:r>
              <a:rPr lang="en-US" altLang="ko-KR" sz="900" dirty="0"/>
              <a:t>} LIKE</a:t>
            </a:r>
          </a:p>
          <a:p>
            <a:r>
              <a:rPr lang="en-US" altLang="ko-KR" sz="900" dirty="0"/>
              <a:t>     - 2</a:t>
            </a:r>
            <a:r>
              <a:rPr lang="en-US" altLang="ko-KR" sz="900" baseline="30000" dirty="0"/>
              <a:t>nd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/>
              <a:t>product_code</a:t>
            </a:r>
            <a:r>
              <a:rPr lang="en-US" altLang="ko-KR" sz="900" dirty="0"/>
              <a:t>} </a:t>
            </a:r>
            <a:r>
              <a:rPr lang="en-US" altLang="ko-KR" sz="900" dirty="0" smtClean="0"/>
              <a:t>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4) </a:t>
            </a:r>
            <a:r>
              <a:rPr lang="ko-KR" altLang="en-US" sz="900" dirty="0" smtClean="0"/>
              <a:t>주문 번호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order_no</a:t>
            </a:r>
            <a:r>
              <a:rPr lang="en-US" altLang="ko-KR" sz="900" dirty="0" smtClean="0"/>
              <a:t>} LIKE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endParaRPr lang="en-US" altLang="ko-KR" sz="900" dirty="0" smtClean="0"/>
          </a:p>
          <a:p>
            <a:r>
              <a:rPr lang="en-US" altLang="ko-KR" sz="900" dirty="0"/>
              <a:t>3.Grid</a:t>
            </a:r>
          </a:p>
          <a:p>
            <a:r>
              <a:rPr lang="en-US" altLang="ko-KR" sz="900" dirty="0"/>
              <a:t>  1) logic</a:t>
            </a:r>
            <a:br>
              <a:rPr lang="en-US" altLang="ko-KR" sz="900" dirty="0"/>
            </a:br>
            <a:r>
              <a:rPr lang="en-US" altLang="ko-KR" sz="900" dirty="0"/>
              <a:t>    DB: </a:t>
            </a:r>
            <a:r>
              <a:rPr lang="en-US" altLang="ko-KR" sz="900" dirty="0" err="1"/>
              <a:t>st_review</a:t>
            </a:r>
            <a:endParaRPr lang="en-US" altLang="ko-KR" sz="900" dirty="0"/>
          </a:p>
          <a:p>
            <a:r>
              <a:rPr lang="en-US" altLang="ko-KR" sz="900" dirty="0"/>
              <a:t>    sort: </a:t>
            </a:r>
            <a:r>
              <a:rPr lang="en-US" altLang="ko-KR" sz="900" dirty="0" err="1"/>
              <a:t>reg_date</a:t>
            </a:r>
            <a:r>
              <a:rPr lang="en-US" altLang="ko-KR" sz="900" dirty="0"/>
              <a:t> DESC</a:t>
            </a:r>
            <a:br>
              <a:rPr lang="en-US" altLang="ko-KR" sz="900" dirty="0"/>
            </a:br>
            <a:r>
              <a:rPr lang="en-US" altLang="ko-KR" sz="900" dirty="0"/>
              <a:t>    conditions</a:t>
            </a:r>
            <a:r>
              <a:rPr lang="en-US" altLang="ko-KR" sz="900" dirty="0" smtClean="0"/>
              <a:t>:</a:t>
            </a:r>
          </a:p>
          <a:p>
            <a:r>
              <a:rPr lang="en-US" altLang="ko-KR" sz="900" b="1" dirty="0"/>
              <a:t>     -</a:t>
            </a:r>
            <a:r>
              <a:rPr lang="en-US" altLang="ko-KR" sz="900" b="1" dirty="0">
                <a:solidFill>
                  <a:srgbClr val="FF0000"/>
                </a:solidFill>
              </a:rPr>
              <a:t> </a:t>
            </a:r>
            <a:r>
              <a:rPr lang="en-US" altLang="ko-KR" sz="900" b="1" dirty="0" err="1" smtClean="0">
                <a:solidFill>
                  <a:srgbClr val="FF0000"/>
                </a:solidFill>
              </a:rPr>
              <a:t>st_mall.mall_type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 = </a:t>
            </a:r>
            <a:r>
              <a:rPr lang="en-US" altLang="ko-KR" sz="900" b="1" dirty="0" smtClean="0">
                <a:solidFill>
                  <a:srgbClr val="FF0000"/>
                </a:solidFill>
              </a:rPr>
              <a:t>‘store’</a:t>
            </a:r>
            <a:r>
              <a:rPr lang="en-US" altLang="ko-KR" sz="900" b="1" dirty="0" smtClean="0"/>
              <a:t> </a:t>
            </a:r>
            <a:r>
              <a:rPr lang="en-US" altLang="ko-KR" sz="900" b="1" dirty="0" smtClean="0"/>
              <a:t>(with </a:t>
            </a:r>
            <a:r>
              <a:rPr lang="en-US" altLang="ko-KR" sz="900" b="1" dirty="0" err="1" smtClean="0"/>
              <a:t>mall_code</a:t>
            </a:r>
            <a:r>
              <a:rPr lang="en-US" altLang="ko-KR" sz="900" b="1" dirty="0" smtClean="0"/>
              <a:t>)</a:t>
            </a:r>
            <a:endParaRPr lang="en-US" altLang="ko-KR" sz="900" b="1" dirty="0"/>
          </a:p>
          <a:p>
            <a:r>
              <a:rPr lang="en-US" altLang="ko-KR" sz="900" dirty="0"/>
              <a:t>      - set by search options</a:t>
            </a:r>
          </a:p>
          <a:p>
            <a:r>
              <a:rPr lang="en-US" altLang="ko-KR" sz="900" dirty="0"/>
              <a:t>  2) grid columns</a:t>
            </a:r>
          </a:p>
          <a:p>
            <a:r>
              <a:rPr lang="en-US" altLang="ko-KR" sz="900" dirty="0"/>
              <a:t>    a) </a:t>
            </a:r>
            <a:r>
              <a:rPr lang="ko-KR" altLang="en-US" sz="900" dirty="0" smtClean="0"/>
              <a:t>후기 제목 </a:t>
            </a:r>
            <a:r>
              <a:rPr lang="en-US" altLang="ko-KR" sz="900" dirty="0"/>
              <a:t>: {title}</a:t>
            </a:r>
            <a:br>
              <a:rPr lang="en-US" altLang="ko-KR" sz="900" dirty="0"/>
            </a:br>
            <a:r>
              <a:rPr lang="en-US" altLang="ko-KR" sz="900" dirty="0"/>
              <a:t>      - if clicks, </a:t>
            </a:r>
            <a:r>
              <a:rPr lang="en-US" altLang="ko-KR" sz="900" dirty="0" smtClean="0"/>
              <a:t>move to the modify page</a:t>
            </a:r>
            <a:endParaRPr lang="en-US" altLang="ko-KR" sz="900" dirty="0"/>
          </a:p>
          <a:p>
            <a:r>
              <a:rPr lang="en-US" altLang="ko-KR" sz="900" dirty="0"/>
              <a:t>    b</a:t>
            </a:r>
            <a:r>
              <a:rPr lang="en-US" altLang="ko-KR" sz="900" dirty="0" smtClean="0"/>
              <a:t>) </a:t>
            </a:r>
            <a:r>
              <a:rPr lang="ko-KR" altLang="en-US" sz="900" dirty="0" smtClean="0"/>
              <a:t>후기  코드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review_code</a:t>
            </a:r>
            <a:r>
              <a:rPr lang="en-US" altLang="ko-KR" sz="900" dirty="0"/>
              <a:t>}</a:t>
            </a:r>
            <a:br>
              <a:rPr lang="en-US" altLang="ko-KR" sz="900" dirty="0"/>
            </a:br>
            <a:r>
              <a:rPr lang="en-US" altLang="ko-KR" sz="900" dirty="0"/>
              <a:t>      - if clicks, move to the modify page</a:t>
            </a:r>
            <a:endParaRPr lang="en-US" altLang="ko-KR" sz="900" dirty="0" smtClean="0"/>
          </a:p>
          <a:p>
            <a:r>
              <a:rPr lang="ko-KR" altLang="en-US" sz="900" dirty="0" smtClean="0"/>
              <a:t>    </a:t>
            </a:r>
            <a:r>
              <a:rPr lang="en-US" altLang="ko-KR" sz="900" dirty="0" smtClean="0"/>
              <a:t>c) </a:t>
            </a:r>
            <a:r>
              <a:rPr lang="ko-KR" altLang="en-US" sz="900" dirty="0" smtClean="0"/>
              <a:t>상품명 </a:t>
            </a:r>
            <a:r>
              <a:rPr lang="en-US" altLang="ko-KR" sz="900" dirty="0" smtClean="0"/>
              <a:t>: {</a:t>
            </a:r>
            <a:r>
              <a:rPr lang="en-US" altLang="ko-KR" sz="900" dirty="0" err="1" smtClean="0"/>
              <a:t>st_product.product_name</a:t>
            </a:r>
            <a:r>
              <a:rPr lang="en-US" altLang="ko-KR" sz="900" dirty="0" smtClean="0"/>
              <a:t>} </a:t>
            </a:r>
            <a:r>
              <a:rPr lang="en-US" altLang="ko-KR" sz="900" dirty="0"/>
              <a:t>(with </a:t>
            </a:r>
            <a:r>
              <a:rPr lang="en-US" altLang="ko-KR" sz="900" dirty="0" err="1" smtClean="0"/>
              <a:t>product_code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</a:t>
            </a:r>
            <a:r>
              <a:rPr lang="en-US" altLang="ko-KR" sz="900" dirty="0"/>
              <a:t>d</a:t>
            </a:r>
            <a:r>
              <a:rPr lang="en-US" altLang="ko-KR" sz="900" dirty="0" smtClean="0"/>
              <a:t>) </a:t>
            </a:r>
            <a:r>
              <a:rPr lang="ko-KR" altLang="en-US" sz="900" dirty="0" smtClean="0"/>
              <a:t>작성자명 </a:t>
            </a:r>
            <a:r>
              <a:rPr lang="en-US" altLang="ko-KR" sz="900" dirty="0"/>
              <a:t>: username of {</a:t>
            </a:r>
            <a:r>
              <a:rPr lang="en-US" altLang="ko-KR" sz="900" dirty="0" err="1"/>
              <a:t>reg_user_seq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/>
              <a:t>    </a:t>
            </a:r>
            <a:r>
              <a:rPr lang="en-US" altLang="ko-KR" sz="900" dirty="0" smtClean="0"/>
              <a:t>e) </a:t>
            </a:r>
            <a:r>
              <a:rPr lang="ko-KR" altLang="en-US" sz="900" dirty="0" smtClean="0"/>
              <a:t>작성 일자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reg_date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/>
              <a:t>    </a:t>
            </a:r>
            <a:r>
              <a:rPr lang="en-US" altLang="ko-KR" sz="900" dirty="0" smtClean="0"/>
              <a:t>f) </a:t>
            </a:r>
            <a:r>
              <a:rPr lang="ko-KR" altLang="en-US" sz="900" dirty="0" smtClean="0"/>
              <a:t>별점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review_score</a:t>
            </a:r>
            <a:r>
              <a:rPr lang="en-US" altLang="ko-KR" sz="900" dirty="0" smtClean="0"/>
              <a:t>}</a:t>
            </a:r>
            <a:endParaRPr lang="en-US" altLang="ko-KR" sz="900" dirty="0"/>
          </a:p>
          <a:p>
            <a:r>
              <a:rPr lang="en-US" altLang="ko-KR" sz="900" dirty="0"/>
              <a:t>    </a:t>
            </a:r>
            <a:r>
              <a:rPr lang="en-US" altLang="ko-KR" sz="900" dirty="0" smtClean="0"/>
              <a:t>g) </a:t>
            </a:r>
            <a:r>
              <a:rPr lang="ko-KR" altLang="en-US" sz="900" dirty="0" smtClean="0"/>
              <a:t>숨김 처리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hide_yn</a:t>
            </a:r>
            <a:r>
              <a:rPr lang="en-US" altLang="ko-KR" sz="900" dirty="0" smtClean="0"/>
              <a:t>} (</a:t>
            </a:r>
            <a:r>
              <a:rPr lang="ko-KR" altLang="en-US" sz="900" dirty="0" smtClean="0"/>
              <a:t>숨김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공개</a:t>
            </a:r>
            <a:r>
              <a:rPr lang="en-US" altLang="ko-KR" sz="900" dirty="0" smtClean="0"/>
              <a:t>: Y/N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 smtClean="0"/>
              <a:t>    h) </a:t>
            </a:r>
            <a:r>
              <a:rPr lang="ko-KR" altLang="en-US" sz="900" dirty="0" smtClean="0"/>
              <a:t>매장명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st_mall.mall_name</a:t>
            </a:r>
            <a:r>
              <a:rPr lang="en-US" altLang="ko-KR" sz="900" dirty="0"/>
              <a:t>}</a:t>
            </a:r>
            <a:endParaRPr lang="en-US" altLang="ko-KR" sz="900" dirty="0"/>
          </a:p>
          <a:p>
            <a:endParaRPr lang="en-US" altLang="ko-KR" sz="900" dirty="0"/>
          </a:p>
          <a:p>
            <a:r>
              <a:rPr lang="en-US" altLang="ko-KR" sz="900" dirty="0" smtClean="0"/>
              <a:t>4.</a:t>
            </a:r>
            <a:r>
              <a:rPr lang="ko-KR" altLang="en-US" sz="900" dirty="0" smtClean="0"/>
              <a:t>엑셀 다운 </a:t>
            </a:r>
            <a:r>
              <a:rPr lang="en-US" altLang="ko-KR" sz="900" dirty="0" smtClean="0"/>
              <a:t>(download excel)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- file name: </a:t>
            </a:r>
            <a:r>
              <a:rPr lang="ko-KR" altLang="en-US" sz="900" dirty="0" smtClean="0">
                <a:latin typeface="+mn-ea"/>
              </a:rPr>
              <a:t>매장후기</a:t>
            </a:r>
            <a:r>
              <a:rPr lang="en-US" altLang="ko-KR" sz="900" dirty="0" smtClean="0">
                <a:latin typeface="+mn-ea"/>
              </a:rPr>
              <a:t>.</a:t>
            </a:r>
            <a:r>
              <a:rPr lang="en-US" altLang="ko-KR" sz="900" dirty="0" err="1" smtClean="0">
                <a:latin typeface="+mn-ea"/>
              </a:rPr>
              <a:t>xlsx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- columns: all Grid column</a:t>
            </a:r>
          </a:p>
        </p:txBody>
      </p:sp>
    </p:spTree>
    <p:extLst>
      <p:ext uri="{BB962C8B-B14F-4D97-AF65-F5344CB8AC3E}">
        <p14:creationId xmlns:p14="http://schemas.microsoft.com/office/powerpoint/2010/main" val="2504945509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8951135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717419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99</a:t>
            </a:fld>
            <a:endParaRPr lang="ko-KR" altLang="en-US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27621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후기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A944AC9-00EF-1602-FD6E-8290898A54E6}"/>
              </a:ext>
            </a:extLst>
          </p:cNvPr>
          <p:cNvGrpSpPr/>
          <p:nvPr/>
        </p:nvGrpSpPr>
        <p:grpSpPr>
          <a:xfrm rot="5400000">
            <a:off x="257617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5091D6A6-0BED-DB5C-95A3-E9F9DBF5DA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6AF9F72F-A089-11E6-B123-867A38BD9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27CA0750-57DA-1876-BBC8-9372383FC5F0}"/>
              </a:ext>
            </a:extLst>
          </p:cNvPr>
          <p:cNvSpPr txBox="1"/>
          <p:nvPr/>
        </p:nvSpPr>
        <p:spPr>
          <a:xfrm>
            <a:off x="589739" y="1493371"/>
            <a:ext cx="1023602" cy="452431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후기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번호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 일자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 err="1"/>
              <a:t>별점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숨김 처리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5641857D-0635-A7D7-5E1E-596DA00F47C9}"/>
              </a:ext>
            </a:extLst>
          </p:cNvPr>
          <p:cNvSpPr/>
          <p:nvPr/>
        </p:nvSpPr>
        <p:spPr>
          <a:xfrm>
            <a:off x="3359369" y="6057489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20D243E0-7132-222A-198E-0996EC498DEC}"/>
              </a:ext>
            </a:extLst>
          </p:cNvPr>
          <p:cNvSpPr/>
          <p:nvPr/>
        </p:nvSpPr>
        <p:spPr>
          <a:xfrm>
            <a:off x="2763804" y="6057489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74E03E4-5585-68CB-CFE3-B00F57DFF585}"/>
              </a:ext>
            </a:extLst>
          </p:cNvPr>
          <p:cNvSpPr/>
          <p:nvPr/>
        </p:nvSpPr>
        <p:spPr>
          <a:xfrm>
            <a:off x="1428656" y="1490052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후기입니다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C574066D-303B-CF52-5FE7-CF7645291C16}"/>
              </a:ext>
            </a:extLst>
          </p:cNvPr>
          <p:cNvSpPr/>
          <p:nvPr/>
        </p:nvSpPr>
        <p:spPr>
          <a:xfrm>
            <a:off x="1428656" y="1886628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RV_SO_002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29391577-B9AC-7B01-7BA1-C33C776FEBBB}"/>
              </a:ext>
            </a:extLst>
          </p:cNvPr>
          <p:cNvSpPr/>
          <p:nvPr/>
        </p:nvSpPr>
        <p:spPr>
          <a:xfrm>
            <a:off x="1428656" y="2729669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맥도날드 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8A1C6763-AD45-C715-18DA-7E5ED93F8110}"/>
              </a:ext>
            </a:extLst>
          </p:cNvPr>
          <p:cNvSpPr/>
          <p:nvPr/>
        </p:nvSpPr>
        <p:spPr>
          <a:xfrm>
            <a:off x="2462242" y="2729669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20ADCE6B-E68A-D56F-8AAB-2E46D904FA1D}"/>
              </a:ext>
            </a:extLst>
          </p:cNvPr>
          <p:cNvSpPr/>
          <p:nvPr/>
        </p:nvSpPr>
        <p:spPr>
          <a:xfrm>
            <a:off x="1430053" y="313179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빅맥 세트</a:t>
            </a: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D54EEB81-327E-F2E0-6BC1-C7D1AB0ADD29}"/>
              </a:ext>
            </a:extLst>
          </p:cNvPr>
          <p:cNvSpPr/>
          <p:nvPr/>
        </p:nvSpPr>
        <p:spPr>
          <a:xfrm>
            <a:off x="2463639" y="313179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SS_MD_BMS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2E829685-9E8E-63B0-195F-DED2DB497971}"/>
              </a:ext>
            </a:extLst>
          </p:cNvPr>
          <p:cNvSpPr/>
          <p:nvPr/>
        </p:nvSpPr>
        <p:spPr>
          <a:xfrm>
            <a:off x="1428655" y="3552354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5A7D457A-3B9C-2DE0-3247-49501093D4E8}"/>
              </a:ext>
            </a:extLst>
          </p:cNvPr>
          <p:cNvSpPr/>
          <p:nvPr/>
        </p:nvSpPr>
        <p:spPr>
          <a:xfrm>
            <a:off x="1427258" y="3967886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홍길동</a:t>
            </a: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AA3C2E36-A7F5-E32A-800B-B5FED6B0E886}"/>
              </a:ext>
            </a:extLst>
          </p:cNvPr>
          <p:cNvSpPr/>
          <p:nvPr/>
        </p:nvSpPr>
        <p:spPr>
          <a:xfrm>
            <a:off x="1428655" y="4370015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CA6DE44-0485-3F28-D829-D2954114037F}"/>
              </a:ext>
            </a:extLst>
          </p:cNvPr>
          <p:cNvSpPr/>
          <p:nvPr/>
        </p:nvSpPr>
        <p:spPr>
          <a:xfrm>
            <a:off x="1425542" y="4798635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CB68BCAF-D95F-F4E1-9F1A-1277E2CC705B}"/>
              </a:ext>
            </a:extLst>
          </p:cNvPr>
          <p:cNvSpPr/>
          <p:nvPr/>
        </p:nvSpPr>
        <p:spPr>
          <a:xfrm>
            <a:off x="1435067" y="519720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" name="Box">
            <a:extLst>
              <a:ext uri="{FF2B5EF4-FFF2-40B4-BE49-F238E27FC236}">
                <a16:creationId xmlns:a16="http://schemas.microsoft.com/office/drawing/2014/main" id="{3C924A33-01BD-A8FD-4067-0F75EF84343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425300" y="5661598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1F3821B-783A-B87B-2251-7B80E8E8C273}"/>
              </a:ext>
            </a:extLst>
          </p:cNvPr>
          <p:cNvSpPr txBox="1"/>
          <p:nvPr/>
        </p:nvSpPr>
        <p:spPr>
          <a:xfrm>
            <a:off x="1541650" y="5605713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숨김</a:t>
            </a:r>
          </a:p>
        </p:txBody>
      </p:sp>
      <p:pic>
        <p:nvPicPr>
          <p:cNvPr id="22" name="그래픽 21" descr="확인 표시 단색으로 채워진">
            <a:extLst>
              <a:ext uri="{FF2B5EF4-FFF2-40B4-BE49-F238E27FC236}">
                <a16:creationId xmlns:a16="http://schemas.microsoft.com/office/drawing/2014/main" id="{D7979798-AD5A-91DC-8F13-E459D3297DB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448227" y="5657646"/>
            <a:ext cx="82916" cy="126261"/>
          </a:xfrm>
          <a:prstGeom prst="rect">
            <a:avLst/>
          </a:prstGeom>
        </p:spPr>
      </p:pic>
      <p:grpSp>
        <p:nvGrpSpPr>
          <p:cNvPr id="23" name="그룹 22">
            <a:extLst>
              <a:ext uri="{FF2B5EF4-FFF2-40B4-BE49-F238E27FC236}">
                <a16:creationId xmlns:a16="http://schemas.microsoft.com/office/drawing/2014/main" id="{841378C3-77D2-0905-E746-5142A954674F}"/>
              </a:ext>
            </a:extLst>
          </p:cNvPr>
          <p:cNvGrpSpPr/>
          <p:nvPr/>
        </p:nvGrpSpPr>
        <p:grpSpPr>
          <a:xfrm>
            <a:off x="2939891" y="5783907"/>
            <a:ext cx="244417" cy="258694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74A30066-7BAC-DD1E-24CC-395A02E4850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9419AA07-0709-41DA-2899-0A7C7AEE3B6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67525A68-7FA3-7212-BD7B-E19314B4C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DBAE3077-C479-9E9F-38F9-450999799B8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53274BFA-84FF-2C68-F858-3B6AF0269DA8}"/>
              </a:ext>
            </a:extLst>
          </p:cNvPr>
          <p:cNvGrpSpPr/>
          <p:nvPr/>
        </p:nvGrpSpPr>
        <p:grpSpPr>
          <a:xfrm>
            <a:off x="3556177" y="5778513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3373541C-100B-3D4C-02AA-69FBA7388B4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252C19E5-0479-D576-E49F-C28CF61F69E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592AF30C-FED5-112E-F3E9-70AA115C2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" name="TextBox 14">
                <a:extLst>
                  <a:ext uri="{FF2B5EF4-FFF2-40B4-BE49-F238E27FC236}">
                    <a16:creationId xmlns:a16="http://schemas.microsoft.com/office/drawing/2014/main" id="{3C7748B6-64D5-3AA9-0D0E-3A2CB3F924C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7A1D0DA8-154A-3E2B-A78B-47A24BB485C6}"/>
              </a:ext>
            </a:extLst>
          </p:cNvPr>
          <p:cNvSpPr txBox="1"/>
          <p:nvPr/>
        </p:nvSpPr>
        <p:spPr>
          <a:xfrm>
            <a:off x="7807043" y="1824980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0DB4D9DF-9DF7-F9A5-B251-EAD7B87A967F}"/>
              </a:ext>
            </a:extLst>
          </p:cNvPr>
          <p:cNvSpPr/>
          <p:nvPr/>
        </p:nvSpPr>
        <p:spPr>
          <a:xfrm>
            <a:off x="8059200" y="236475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33AA2DD-466E-2283-1C92-8CA6771E560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24000" y="266787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59C63FE-D173-D920-B01B-883E224EC6F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9493" y="332223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FAD2F98-CF11-4A16-921E-332E45CEFFD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8673" y="332223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Close Button">
            <a:extLst>
              <a:ext uri="{FF2B5EF4-FFF2-40B4-BE49-F238E27FC236}">
                <a16:creationId xmlns:a16="http://schemas.microsoft.com/office/drawing/2014/main" id="{628778BA-FDDE-E7BE-D55C-60B023DD2C27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8914" y="244406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F45AF11-9A4E-267B-EA27-F95B3B90C164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9549" y="281683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064D4DC-747E-6A27-28A0-5F7BECBB9AE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9200" y="238319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FBC6F358-7654-A60D-4EF0-8922F4039ABD}"/>
              </a:ext>
            </a:extLst>
          </p:cNvPr>
          <p:cNvGrpSpPr/>
          <p:nvPr/>
        </p:nvGrpSpPr>
        <p:grpSpPr>
          <a:xfrm>
            <a:off x="10885221" y="2178352"/>
            <a:ext cx="244417" cy="258694"/>
            <a:chOff x="1098607" y="3056422"/>
            <a:chExt cx="244417" cy="258694"/>
          </a:xfrm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733295E7-5C2F-622B-4A4C-722C763A9CA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BBAB408A-930C-79D8-6097-3A0BD824F0E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4" name="Oval 593">
                <a:extLst>
                  <a:ext uri="{FF2B5EF4-FFF2-40B4-BE49-F238E27FC236}">
                    <a16:creationId xmlns:a16="http://schemas.microsoft.com/office/drawing/2014/main" id="{24A62CEA-7AEF-CFD0-D539-EC99C28F4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5" name="TextBox 14">
                <a:extLst>
                  <a:ext uri="{FF2B5EF4-FFF2-40B4-BE49-F238E27FC236}">
                    <a16:creationId xmlns:a16="http://schemas.microsoft.com/office/drawing/2014/main" id="{BF27B5B7-AC66-57DB-FA73-DA87DE41CD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79EB3EFF-6176-9CDD-8909-D8C17CF0A978}"/>
              </a:ext>
            </a:extLst>
          </p:cNvPr>
          <p:cNvSpPr/>
          <p:nvPr/>
        </p:nvSpPr>
        <p:spPr>
          <a:xfrm>
            <a:off x="8056515" y="424685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E23F631-3C94-27A9-CA66-FCB98D694ED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21315" y="454997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5F7EDF9-6EA7-0C44-E36F-70003C4110D9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06808" y="52043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95787BB-A1B3-9483-C764-B00D18A94F39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35988" y="520432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" name="Close Button">
            <a:extLst>
              <a:ext uri="{FF2B5EF4-FFF2-40B4-BE49-F238E27FC236}">
                <a16:creationId xmlns:a16="http://schemas.microsoft.com/office/drawing/2014/main" id="{20FD00A9-6C56-954D-4BB0-A4F2D2430C24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86229" y="432615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42C8824-4E8D-5110-5BA8-98B59C2F13E9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56864" y="469893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5766FB0-01C6-CE44-CC51-2299857EFBC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56515" y="426529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03CEBFA9-DBCE-08F3-DAA0-ED5218BC5A2F}"/>
              </a:ext>
            </a:extLst>
          </p:cNvPr>
          <p:cNvGrpSpPr/>
          <p:nvPr/>
        </p:nvGrpSpPr>
        <p:grpSpPr>
          <a:xfrm>
            <a:off x="8301361" y="4012850"/>
            <a:ext cx="244417" cy="258694"/>
            <a:chOff x="1098607" y="3056422"/>
            <a:chExt cx="244417" cy="258694"/>
          </a:xfrm>
        </p:grpSpPr>
        <p:sp>
          <p:nvSpPr>
            <p:cNvPr id="54" name="이등변 삼각형 53">
              <a:extLst>
                <a:ext uri="{FF2B5EF4-FFF2-40B4-BE49-F238E27FC236}">
                  <a16:creationId xmlns:a16="http://schemas.microsoft.com/office/drawing/2014/main" id="{B75305AE-1CAC-EAEE-343B-39B74207D93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9A37AF2B-2858-B573-4699-7F681ADAC41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6" name="Oval 593">
                <a:extLst>
                  <a:ext uri="{FF2B5EF4-FFF2-40B4-BE49-F238E27FC236}">
                    <a16:creationId xmlns:a16="http://schemas.microsoft.com/office/drawing/2014/main" id="{F8E134C3-F8CF-BBEF-0743-B12FEAA13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7" name="TextBox 14">
                <a:extLst>
                  <a:ext uri="{FF2B5EF4-FFF2-40B4-BE49-F238E27FC236}">
                    <a16:creationId xmlns:a16="http://schemas.microsoft.com/office/drawing/2014/main" id="{DDCFDF82-EC9F-D0F1-D643-8C2F07C0E2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F2F2589D-FA46-72B3-889D-AB2CD0AB8225}"/>
              </a:ext>
            </a:extLst>
          </p:cNvPr>
          <p:cNvSpPr/>
          <p:nvPr/>
        </p:nvSpPr>
        <p:spPr>
          <a:xfrm>
            <a:off x="3495193" y="3126564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66" name="사각형: 둥근 모서리 65">
            <a:extLst>
              <a:ext uri="{FF2B5EF4-FFF2-40B4-BE49-F238E27FC236}">
                <a16:creationId xmlns:a16="http://schemas.microsoft.com/office/drawing/2014/main" id="{66009379-F5E4-D4FD-C960-BC3D2B7F55E0}"/>
              </a:ext>
            </a:extLst>
          </p:cNvPr>
          <p:cNvSpPr/>
          <p:nvPr/>
        </p:nvSpPr>
        <p:spPr>
          <a:xfrm>
            <a:off x="4785416" y="2715254"/>
            <a:ext cx="10895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빅맥 세트</a:t>
            </a:r>
          </a:p>
        </p:txBody>
      </p:sp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57C5197C-B448-76EC-EC50-C83A8EEBF0C0}"/>
              </a:ext>
            </a:extLst>
          </p:cNvPr>
          <p:cNvSpPr/>
          <p:nvPr/>
        </p:nvSpPr>
        <p:spPr>
          <a:xfrm>
            <a:off x="5953206" y="271525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SS_MD_BMS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8" name="사각형: 둥근 모서리 67">
            <a:extLst>
              <a:ext uri="{FF2B5EF4-FFF2-40B4-BE49-F238E27FC236}">
                <a16:creationId xmlns:a16="http://schemas.microsoft.com/office/drawing/2014/main" id="{1A85A0EA-FFA4-B115-5CB1-068C14EBAA27}"/>
              </a:ext>
            </a:extLst>
          </p:cNvPr>
          <p:cNvSpPr/>
          <p:nvPr/>
        </p:nvSpPr>
        <p:spPr>
          <a:xfrm>
            <a:off x="6984760" y="2710020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B3F25665-B42F-B6B1-8099-C0559FCA6214}"/>
              </a:ext>
            </a:extLst>
          </p:cNvPr>
          <p:cNvSpPr/>
          <p:nvPr/>
        </p:nvSpPr>
        <p:spPr>
          <a:xfrm>
            <a:off x="4785416" y="3038898"/>
            <a:ext cx="10895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맥모닝 세트</a:t>
            </a:r>
          </a:p>
        </p:txBody>
      </p:sp>
      <p:sp>
        <p:nvSpPr>
          <p:cNvPr id="70" name="사각형: 둥근 모서리 69">
            <a:extLst>
              <a:ext uri="{FF2B5EF4-FFF2-40B4-BE49-F238E27FC236}">
                <a16:creationId xmlns:a16="http://schemas.microsoft.com/office/drawing/2014/main" id="{0E2677B7-0423-D7F5-6074-3C31EA54D173}"/>
              </a:ext>
            </a:extLst>
          </p:cNvPr>
          <p:cNvSpPr/>
          <p:nvPr/>
        </p:nvSpPr>
        <p:spPr>
          <a:xfrm>
            <a:off x="5953206" y="303889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SS_MD_MMS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1FD33EA2-7E77-AD0C-06C6-B2D3B8922318}"/>
              </a:ext>
            </a:extLst>
          </p:cNvPr>
          <p:cNvSpPr/>
          <p:nvPr/>
        </p:nvSpPr>
        <p:spPr>
          <a:xfrm>
            <a:off x="6984760" y="3033664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C046C2F2-279B-3FA0-1371-5B68CB03DDC1}"/>
              </a:ext>
            </a:extLst>
          </p:cNvPr>
          <p:cNvSpPr/>
          <p:nvPr/>
        </p:nvSpPr>
        <p:spPr>
          <a:xfrm>
            <a:off x="4785416" y="3357308"/>
            <a:ext cx="10895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상하이버거 세트</a:t>
            </a:r>
          </a:p>
        </p:txBody>
      </p: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D161DFA7-ACC4-689A-B4D2-D23369F06450}"/>
              </a:ext>
            </a:extLst>
          </p:cNvPr>
          <p:cNvSpPr/>
          <p:nvPr/>
        </p:nvSpPr>
        <p:spPr>
          <a:xfrm>
            <a:off x="5953206" y="335730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SS_MD_SBS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C7A4DF69-6E21-812F-7CD5-31BE252BDDE6}"/>
              </a:ext>
            </a:extLst>
          </p:cNvPr>
          <p:cNvSpPr/>
          <p:nvPr/>
        </p:nvSpPr>
        <p:spPr>
          <a:xfrm>
            <a:off x="6984760" y="3352074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ADBDD697-08A1-807D-F662-1D17BE423DFE}"/>
              </a:ext>
            </a:extLst>
          </p:cNvPr>
          <p:cNvSpPr/>
          <p:nvPr/>
        </p:nvSpPr>
        <p:spPr>
          <a:xfrm>
            <a:off x="4301808" y="1988193"/>
            <a:ext cx="3265351" cy="1768412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7" name="직선 화살표 연결선 76">
            <a:extLst>
              <a:ext uri="{FF2B5EF4-FFF2-40B4-BE49-F238E27FC236}">
                <a16:creationId xmlns:a16="http://schemas.microsoft.com/office/drawing/2014/main" id="{532AED8C-8B4E-68BB-A921-7D661D72DA08}"/>
              </a:ext>
            </a:extLst>
          </p:cNvPr>
          <p:cNvCxnSpPr>
            <a:cxnSpLocks/>
            <a:stCxn id="65" idx="3"/>
          </p:cNvCxnSpPr>
          <p:nvPr/>
        </p:nvCxnSpPr>
        <p:spPr>
          <a:xfrm>
            <a:off x="3937867" y="3241980"/>
            <a:ext cx="292127" cy="0"/>
          </a:xfrm>
          <a:prstGeom prst="straightConnector1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78" name="직사각형 77">
            <a:extLst>
              <a:ext uri="{FF2B5EF4-FFF2-40B4-BE49-F238E27FC236}">
                <a16:creationId xmlns:a16="http://schemas.microsoft.com/office/drawing/2014/main" id="{4809C483-0053-C2FF-BF6C-137AB29D7F97}"/>
              </a:ext>
            </a:extLst>
          </p:cNvPr>
          <p:cNvSpPr/>
          <p:nvPr/>
        </p:nvSpPr>
        <p:spPr>
          <a:xfrm>
            <a:off x="4439362" y="2117460"/>
            <a:ext cx="2996461" cy="43755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>
                <a:solidFill>
                  <a:schemeClr val="tx1">
                    <a:lumMod val="85000"/>
                    <a:lumOff val="15000"/>
                  </a:schemeClr>
                </a:solidFill>
              </a:rPr>
              <a:t>상품의 종류나 수량이 많은 경우</a:t>
            </a:r>
            <a:r>
              <a:rPr lang="en-US" altLang="ko-KR" sz="1000" b="1">
                <a:solidFill>
                  <a:schemeClr val="tx1">
                    <a:lumMod val="85000"/>
                    <a:lumOff val="15000"/>
                  </a:schemeClr>
                </a:solidFill>
              </a:rPr>
              <a:t>,</a:t>
            </a:r>
            <a:r>
              <a:rPr lang="ko-KR" altLang="en-US" sz="1000" b="1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endParaRPr lang="en-US" altLang="ko-KR" sz="1000" b="1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 algn="ctr"/>
            <a:r>
              <a:rPr lang="ko-KR" altLang="en-US" sz="1000" b="1">
                <a:solidFill>
                  <a:schemeClr val="tx1">
                    <a:lumMod val="85000"/>
                    <a:lumOff val="15000"/>
                  </a:schemeClr>
                </a:solidFill>
              </a:rPr>
              <a:t>아래로 계속해서 표시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CBC7AEC0-1BCE-CD85-8F44-E93DE2FABDBB}"/>
              </a:ext>
            </a:extLst>
          </p:cNvPr>
          <p:cNvSpPr txBox="1"/>
          <p:nvPr/>
        </p:nvSpPr>
        <p:spPr>
          <a:xfrm>
            <a:off x="4325650" y="2714325"/>
            <a:ext cx="1023602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900"/>
              <a:t>상품</a:t>
            </a:r>
            <a:endParaRPr lang="en-US" altLang="ko-KR" sz="900"/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5B7E8C4C-1DBC-9907-D615-B4F674E88D59}"/>
              </a:ext>
            </a:extLst>
          </p:cNvPr>
          <p:cNvSpPr txBox="1"/>
          <p:nvPr/>
        </p:nvSpPr>
        <p:spPr>
          <a:xfrm>
            <a:off x="4416726" y="2477496"/>
            <a:ext cx="299646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(</a:t>
            </a:r>
            <a:r>
              <a:rPr lang="ko-KR" altLang="en-US" sz="800"/>
              <a:t>스마트 오더가 주문별 후기 확정인 경우</a:t>
            </a:r>
            <a:r>
              <a:rPr lang="en-US" altLang="ko-KR" sz="800"/>
              <a:t>)</a:t>
            </a:r>
            <a:endParaRPr lang="ko-KR" altLang="en-US" sz="800"/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AE12E0DA-9EDF-7771-1967-CE02E74506D6}"/>
              </a:ext>
            </a:extLst>
          </p:cNvPr>
          <p:cNvSpPr/>
          <p:nvPr/>
        </p:nvSpPr>
        <p:spPr>
          <a:xfrm>
            <a:off x="1428639" y="2293876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SMD00001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7927198" y="1153336"/>
            <a:ext cx="3633537" cy="923330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온라인몰 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후기 관리 </a:t>
            </a:r>
            <a:r>
              <a:rPr lang="en-US" altLang="ko-KR" sz="900" dirty="0" smtClean="0"/>
              <a:t>(review management) &gt; </a:t>
            </a:r>
            <a:r>
              <a:rPr lang="ko-KR" altLang="en-US" sz="900" b="1" dirty="0" smtClean="0"/>
              <a:t>상세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(</a:t>
            </a:r>
            <a:r>
              <a:rPr lang="en-US" altLang="ko-KR" sz="900" dirty="0" smtClean="0"/>
              <a:t>Modify</a:t>
            </a:r>
            <a:r>
              <a:rPr lang="en-US" altLang="ko-KR" sz="900" dirty="0" smtClean="0"/>
              <a:t>)</a:t>
            </a:r>
            <a:endParaRPr lang="en-US" altLang="ko-KR" sz="900" dirty="0" smtClean="0"/>
          </a:p>
          <a:p>
            <a:r>
              <a:rPr lang="en-US" altLang="ko-KR" sz="900" dirty="0" smtClean="0"/>
              <a:t> page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- </a:t>
            </a:r>
            <a:r>
              <a:rPr lang="en-US" altLang="ko-KR" sz="900" dirty="0" smtClean="0">
                <a:solidFill>
                  <a:srgbClr val="FF0000"/>
                </a:solidFill>
              </a:rPr>
              <a:t>same </a:t>
            </a:r>
            <a:r>
              <a:rPr lang="en-US" altLang="ko-KR" sz="900" dirty="0">
                <a:solidFill>
                  <a:srgbClr val="FF0000"/>
                </a:solidFill>
              </a:rPr>
              <a:t>with </a:t>
            </a:r>
            <a:r>
              <a:rPr lang="ko-KR" altLang="en-US" sz="900" dirty="0">
                <a:solidFill>
                  <a:srgbClr val="FF0000"/>
                </a:solidFill>
              </a:rPr>
              <a:t>온라인몰 관리 </a:t>
            </a:r>
            <a:r>
              <a:rPr lang="en-US" altLang="ko-KR" sz="900" dirty="0">
                <a:solidFill>
                  <a:srgbClr val="FF0000"/>
                </a:solidFill>
              </a:rPr>
              <a:t>&gt; </a:t>
            </a:r>
            <a:r>
              <a:rPr lang="ko-KR" altLang="en-US" sz="900" dirty="0">
                <a:solidFill>
                  <a:srgbClr val="FF0000"/>
                </a:solidFill>
              </a:rPr>
              <a:t>후기 관리 </a:t>
            </a:r>
            <a:r>
              <a:rPr lang="en-US" altLang="ko-KR" sz="900" dirty="0">
                <a:solidFill>
                  <a:srgbClr val="FF0000"/>
                </a:solidFill>
              </a:rPr>
              <a:t>(review management</a:t>
            </a:r>
            <a:r>
              <a:rPr lang="en-US" altLang="ko-KR" sz="900" dirty="0" smtClean="0">
                <a:solidFill>
                  <a:srgbClr val="FF0000"/>
                </a:solidFill>
              </a:rPr>
              <a:t>) &gt; </a:t>
            </a:r>
            <a:r>
              <a:rPr lang="ko-KR" altLang="en-US" sz="900" dirty="0" smtClean="0">
                <a:solidFill>
                  <a:srgbClr val="FF0000"/>
                </a:solidFill>
              </a:rPr>
              <a:t>상세</a:t>
            </a:r>
            <a:r>
              <a:rPr lang="en-US" altLang="ko-KR" sz="900" dirty="0">
                <a:solidFill>
                  <a:srgbClr val="FF0000"/>
                </a:solidFill>
              </a:rPr>
              <a:t> </a:t>
            </a:r>
            <a:r>
              <a:rPr lang="en-US" altLang="ko-KR" sz="900" dirty="0" smtClean="0">
                <a:solidFill>
                  <a:srgbClr val="FF0000"/>
                </a:solidFill>
              </a:rPr>
              <a:t>(Modify)</a:t>
            </a:r>
            <a:endParaRPr lang="en-US" altLang="ko-KR" sz="900" dirty="0">
              <a:solidFill>
                <a:srgbClr val="FF0000"/>
              </a:solidFill>
            </a:endParaRPr>
          </a:p>
          <a:p>
            <a:endParaRPr lang="en-US" altLang="ko-KR" sz="9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045329794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6299</TotalTime>
  <Words>19313</Words>
  <Application>Microsoft Office PowerPoint</Application>
  <PresentationFormat>Widescreen</PresentationFormat>
  <Paragraphs>8337</Paragraphs>
  <Slides>99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99</vt:i4>
      </vt:variant>
    </vt:vector>
  </HeadingPairs>
  <TitlesOfParts>
    <vt:vector size="109" baseType="lpstr">
      <vt:lpstr>Tmon몬소리 Black</vt:lpstr>
      <vt:lpstr>Tmon몬소리 Black (본문)</vt:lpstr>
      <vt:lpstr>나눔고딕</vt:lpstr>
      <vt:lpstr>맑은 고딕</vt:lpstr>
      <vt:lpstr>현대하모니 L</vt:lpstr>
      <vt:lpstr>Arial</vt:lpstr>
      <vt:lpstr>Calibri</vt:lpstr>
      <vt:lpstr>Segoe UI</vt:lpstr>
      <vt:lpstr>Wingdings</vt:lpstr>
      <vt:lpstr>Office 테마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최 지수</dc:creator>
  <cp:lastModifiedBy>gram</cp:lastModifiedBy>
  <cp:revision>498</cp:revision>
  <dcterms:created xsi:type="dcterms:W3CDTF">2023-03-13T08:11:14Z</dcterms:created>
  <dcterms:modified xsi:type="dcterms:W3CDTF">2023-04-17T06:45:36Z</dcterms:modified>
</cp:coreProperties>
</file>