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6" r:id="rId4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00" y="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3897C95-1085-F052-E81D-D8C5CAFF90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F5D8C827-0B45-161E-C71A-F5A0C77A4E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A8FE38C-65CE-0AA1-1AE7-33964ECE00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51431-D2BE-45FD-9CBB-46A07E6B3BA2}" type="datetimeFigureOut">
              <a:rPr lang="ko-KR" altLang="en-US" smtClean="0"/>
              <a:t>2024-01-16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6728B3F3-5952-3965-7997-1189729014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3E5B1038-F577-A67F-68D9-056243C28C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DC389-CF1C-414A-937C-E011C3B222C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936178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99E582C-A4EC-29EF-D2DD-E927964EC1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CBD397D3-1901-F9B3-FB2B-6C7FCD615A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63B447D8-86B8-62FC-7307-C8768ED875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51431-D2BE-45FD-9CBB-46A07E6B3BA2}" type="datetimeFigureOut">
              <a:rPr lang="ko-KR" altLang="en-US" smtClean="0"/>
              <a:t>2024-01-16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DBE70E0-8234-09EC-2BFF-887FF732D7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9CD31BCD-0383-2040-3953-0CBF5F1029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DC389-CF1C-414A-937C-E011C3B222C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57754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DBC9DB64-0306-5E64-9949-E8D7873CA2C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116F49C9-F84C-ED55-FF05-5B0737F163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46B0B72E-3703-FBA1-5497-7C75D49610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51431-D2BE-45FD-9CBB-46A07E6B3BA2}" type="datetimeFigureOut">
              <a:rPr lang="ko-KR" altLang="en-US" smtClean="0"/>
              <a:t>2024-01-16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A626F40A-915D-8D9C-02CC-F5B2B0CE8F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FD2734D-FC66-73DF-7A05-67CBD2AC4A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DC389-CF1C-414A-937C-E011C3B222C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802553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6189726-CBEA-1B26-7F65-2B4A5DB48B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1B8576B9-A8CE-7682-EB50-8596A1C3DA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5574A6C1-F70C-F72E-4C9D-A01E511400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51431-D2BE-45FD-9CBB-46A07E6B3BA2}" type="datetimeFigureOut">
              <a:rPr lang="ko-KR" altLang="en-US" smtClean="0"/>
              <a:t>2024-01-16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1FD4AFF8-CB5A-A73E-5A3D-A13B72021E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F1A142D-A0CA-818A-D84C-776DB0E990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DC389-CF1C-414A-937C-E011C3B222C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182425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1A7B2B8-DE31-EF25-D152-0FD728EA8D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94FE0452-956C-A555-E94E-5FFB325A32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5960EE5C-0140-3D4C-C31E-D734B82B0E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51431-D2BE-45FD-9CBB-46A07E6B3BA2}" type="datetimeFigureOut">
              <a:rPr lang="ko-KR" altLang="en-US" smtClean="0"/>
              <a:t>2024-01-16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1DE1F82-7FF4-9BDC-2FFD-48C5ED66CB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219975C-348E-5F4C-1D88-7D4281501D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DC389-CF1C-414A-937C-E011C3B222C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266958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90DDDE3-E36B-5857-8D9B-DCC4B2040F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8EDAA959-FD67-B9FD-048B-C99541555F3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56B8862E-D26D-3CCC-A0FA-3C870F2407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3C4C22F6-37A5-0FE2-7343-70F98C8F8E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51431-D2BE-45FD-9CBB-46A07E6B3BA2}" type="datetimeFigureOut">
              <a:rPr lang="ko-KR" altLang="en-US" smtClean="0"/>
              <a:t>2024-01-16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35321296-CF7A-F179-6FBE-EDBB64D769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39FD43C9-A601-88AF-375A-5447AF997E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DC389-CF1C-414A-937C-E011C3B222C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113522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88D824F-BB02-0A65-3DC1-B61C82E774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7C633E46-9288-D7ED-5840-07F82BAC38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EF8253B8-B34F-6E71-D3AF-721CC05A79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CDE72B93-96B2-3D5A-FF17-10196B163E7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A679EF1A-07B8-0E58-D091-F9F92873C53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9EE7911F-6AF8-0388-A38B-3CA4A17463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51431-D2BE-45FD-9CBB-46A07E6B3BA2}" type="datetimeFigureOut">
              <a:rPr lang="ko-KR" altLang="en-US" smtClean="0"/>
              <a:t>2024-01-16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6CFF0F50-DB94-A3A1-FCBE-82293C77EB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63B1F131-9189-AC10-79B9-5D7B1F31C9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DC389-CF1C-414A-937C-E011C3B222C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20363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C198404-0E68-8580-4617-2984251205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B06DBAAB-53C4-5C9C-A11F-991F083A55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51431-D2BE-45FD-9CBB-46A07E6B3BA2}" type="datetimeFigureOut">
              <a:rPr lang="ko-KR" altLang="en-US" smtClean="0"/>
              <a:t>2024-01-16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85EAE182-2B18-E2EE-2CDA-447B7CD007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A131F695-320C-F511-DAD4-24934CDB62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DC389-CF1C-414A-937C-E011C3B222C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619346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E9FD85F3-CE65-B29E-8B0D-86FE9AA463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51431-D2BE-45FD-9CBB-46A07E6B3BA2}" type="datetimeFigureOut">
              <a:rPr lang="ko-KR" altLang="en-US" smtClean="0"/>
              <a:t>2024-01-16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87ACA2FF-4E7F-0956-CE56-AF07A725B2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4440451D-4C84-B3A1-30D5-5E87295936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DC389-CF1C-414A-937C-E011C3B222C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06419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898ED0B-4529-C16D-3651-F212C68B53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9700CCC5-5B03-8915-8883-994B7CF779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1D07C50F-F5AA-2CB3-1618-9ACDF1BA09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C33D2715-E8A1-2C2C-4EA9-C0C72B2A2F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51431-D2BE-45FD-9CBB-46A07E6B3BA2}" type="datetimeFigureOut">
              <a:rPr lang="ko-KR" altLang="en-US" smtClean="0"/>
              <a:t>2024-01-16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1954CA77-1BD9-E2EB-42C6-09210C80E2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A4E4754C-856A-6F6E-671B-119C08D566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DC389-CF1C-414A-937C-E011C3B222C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877207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2914E0F-F76C-E660-7266-FBCDD1FA6C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C9A3574B-FDC5-8073-321A-A20B4445EC2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B428C0AC-3EFF-BA37-B623-2616898BE7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B8F4A86E-F0C7-E4B5-C215-CB21B99EF5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51431-D2BE-45FD-9CBB-46A07E6B3BA2}" type="datetimeFigureOut">
              <a:rPr lang="ko-KR" altLang="en-US" smtClean="0"/>
              <a:t>2024-01-16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1958A5CD-3768-2974-119C-3C4B1BDB1E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D9F2A837-1349-C2ED-B212-26583104B8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DC389-CF1C-414A-937C-E011C3B222C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581916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CEA3D352-22CD-EA93-8E00-46A42FCE27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E64D0C21-282E-3CD3-BFC9-2202031BCB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BAB492E2-5013-F7F0-D717-C49A70302CD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151431-D2BE-45FD-9CBB-46A07E6B3BA2}" type="datetimeFigureOut">
              <a:rPr lang="ko-KR" altLang="en-US" smtClean="0"/>
              <a:t>2024-01-16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95455F93-6C25-F593-1C07-7BB7C40AE6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A963309-279C-A6CA-58F3-749B5A5D63C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1DC389-CF1C-414A-937C-E011C3B222C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822119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>
            <a:extLst>
              <a:ext uri="{FF2B5EF4-FFF2-40B4-BE49-F238E27FC236}">
                <a16:creationId xmlns:a16="http://schemas.microsoft.com/office/drawing/2014/main" id="{49203910-73A7-533D-3B28-8CCB6D27A3E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70376"/>
          <a:stretch/>
        </p:blipFill>
        <p:spPr>
          <a:xfrm>
            <a:off x="545907" y="897112"/>
            <a:ext cx="6506403" cy="1072023"/>
          </a:xfrm>
          <a:prstGeom prst="rect">
            <a:avLst/>
          </a:prstGeom>
        </p:spPr>
      </p:pic>
      <p:pic>
        <p:nvPicPr>
          <p:cNvPr id="6" name="그림 5">
            <a:extLst>
              <a:ext uri="{FF2B5EF4-FFF2-40B4-BE49-F238E27FC236}">
                <a16:creationId xmlns:a16="http://schemas.microsoft.com/office/drawing/2014/main" id="{83DD8970-F462-E8DD-1B95-C849AA7C723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9800"/>
          <a:stretch/>
        </p:blipFill>
        <p:spPr>
          <a:xfrm>
            <a:off x="545907" y="2470784"/>
            <a:ext cx="6506403" cy="2540357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E63A96CA-AA00-D52A-FA41-F7CAA21ADDAB}"/>
              </a:ext>
            </a:extLst>
          </p:cNvPr>
          <p:cNvSpPr txBox="1"/>
          <p:nvPr/>
        </p:nvSpPr>
        <p:spPr>
          <a:xfrm>
            <a:off x="2063471" y="2003285"/>
            <a:ext cx="101600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600" b="1">
                <a:solidFill>
                  <a:srgbClr val="C00000"/>
                </a:solidFill>
              </a:rPr>
              <a:t>*</a:t>
            </a:r>
            <a:r>
              <a:rPr lang="ko-KR" altLang="en-US" sz="600" b="1"/>
              <a:t>공급업체</a:t>
            </a:r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20022640-BDB8-B0A9-6996-E3B5EA68FC09}"/>
              </a:ext>
            </a:extLst>
          </p:cNvPr>
          <p:cNvSpPr/>
          <p:nvPr/>
        </p:nvSpPr>
        <p:spPr>
          <a:xfrm>
            <a:off x="4112260" y="1994497"/>
            <a:ext cx="1016000" cy="164142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직사각형 8">
            <a:extLst>
              <a:ext uri="{FF2B5EF4-FFF2-40B4-BE49-F238E27FC236}">
                <a16:creationId xmlns:a16="http://schemas.microsoft.com/office/drawing/2014/main" id="{DC5471F7-EF24-579E-CF31-E848C687C356}"/>
              </a:ext>
            </a:extLst>
          </p:cNvPr>
          <p:cNvSpPr/>
          <p:nvPr/>
        </p:nvSpPr>
        <p:spPr>
          <a:xfrm>
            <a:off x="4112260" y="2209401"/>
            <a:ext cx="1016000" cy="164142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C115072-71F7-6FD9-44BD-82F0A36A4CA5}"/>
              </a:ext>
            </a:extLst>
          </p:cNvPr>
          <p:cNvSpPr txBox="1"/>
          <p:nvPr/>
        </p:nvSpPr>
        <p:spPr>
          <a:xfrm>
            <a:off x="3466821" y="1990585"/>
            <a:ext cx="101600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600"/>
              <a:t>공급업체명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6DF3A1B-0385-50BB-8101-A96DEE537AA5}"/>
              </a:ext>
            </a:extLst>
          </p:cNvPr>
          <p:cNvSpPr txBox="1"/>
          <p:nvPr/>
        </p:nvSpPr>
        <p:spPr>
          <a:xfrm>
            <a:off x="3466821" y="2200651"/>
            <a:ext cx="101600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600"/>
              <a:t>공급업체코드</a:t>
            </a:r>
          </a:p>
        </p:txBody>
      </p:sp>
      <p:sp>
        <p:nvSpPr>
          <p:cNvPr id="12" name="직사각형 11">
            <a:extLst>
              <a:ext uri="{FF2B5EF4-FFF2-40B4-BE49-F238E27FC236}">
                <a16:creationId xmlns:a16="http://schemas.microsoft.com/office/drawing/2014/main" id="{5D309058-24BD-13A9-6110-88F622C3F390}"/>
              </a:ext>
            </a:extLst>
          </p:cNvPr>
          <p:cNvSpPr/>
          <p:nvPr/>
        </p:nvSpPr>
        <p:spPr>
          <a:xfrm>
            <a:off x="2010410" y="1944678"/>
            <a:ext cx="3257550" cy="485090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5A3F2EB-0F3A-607C-0D80-EBB5B8820706}"/>
              </a:ext>
            </a:extLst>
          </p:cNvPr>
          <p:cNvSpPr txBox="1"/>
          <p:nvPr/>
        </p:nvSpPr>
        <p:spPr>
          <a:xfrm>
            <a:off x="7314921" y="1967143"/>
            <a:ext cx="1623340" cy="18466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600"/>
              <a:t>공급업체명</a:t>
            </a:r>
            <a:r>
              <a:rPr lang="en-US" altLang="ko-KR" sz="600"/>
              <a:t>, </a:t>
            </a:r>
            <a:r>
              <a:rPr lang="ko-KR" altLang="en-US" sz="600"/>
              <a:t>공급업체코드 입력 필드 추가</a:t>
            </a:r>
          </a:p>
        </p:txBody>
      </p:sp>
      <p:cxnSp>
        <p:nvCxnSpPr>
          <p:cNvPr id="15" name="직선 화살표 연결선 14">
            <a:extLst>
              <a:ext uri="{FF2B5EF4-FFF2-40B4-BE49-F238E27FC236}">
                <a16:creationId xmlns:a16="http://schemas.microsoft.com/office/drawing/2014/main" id="{8E6167DC-5FDC-C0E5-1E9B-82819C9E372D}"/>
              </a:ext>
            </a:extLst>
          </p:cNvPr>
          <p:cNvCxnSpPr>
            <a:cxnSpLocks/>
            <a:endCxn id="13" idx="1"/>
          </p:cNvCxnSpPr>
          <p:nvPr/>
        </p:nvCxnSpPr>
        <p:spPr>
          <a:xfrm flipV="1">
            <a:off x="5267960" y="2059476"/>
            <a:ext cx="2046961" cy="17092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7218301" y="2385317"/>
            <a:ext cx="3439919" cy="1615827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[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ADMIN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] </a:t>
            </a:r>
            <a:r>
              <a:rPr lang="ko-KR" altLang="en-US" sz="900" dirty="0">
                <a:latin typeface="Arial" panose="020B0604020202020204" pitchFamily="34" charset="0"/>
                <a:cs typeface="Arial" panose="020B0604020202020204" pitchFamily="34" charset="0"/>
              </a:rPr>
              <a:t>스토리 쇼핑 관리 </a:t>
            </a:r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&gt; </a:t>
            </a:r>
            <a:r>
              <a:rPr lang="ko-KR" altLang="en-US" sz="900" dirty="0">
                <a:latin typeface="Arial" panose="020B0604020202020204" pitchFamily="34" charset="0"/>
                <a:cs typeface="Arial" panose="020B0604020202020204" pitchFamily="34" charset="0"/>
              </a:rPr>
              <a:t>쇼핑몰 등록 관리 </a:t>
            </a:r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(/mall) &gt; </a:t>
            </a:r>
            <a:r>
              <a:rPr lang="ko-KR" alt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추가 </a:t>
            </a:r>
            <a:r>
              <a:rPr lang="en-US" altLang="ko-KR" sz="900" b="1" dirty="0">
                <a:latin typeface="Arial" panose="020B0604020202020204" pitchFamily="34" charset="0"/>
                <a:cs typeface="Arial" panose="020B0604020202020204" pitchFamily="34" charset="0"/>
              </a:rPr>
              <a:t>(Add</a:t>
            </a:r>
            <a:r>
              <a:rPr lang="en-US" altLang="ko-KR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) / </a:t>
            </a:r>
            <a:r>
              <a:rPr lang="ko-KR" alt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상세</a:t>
            </a:r>
            <a:r>
              <a:rPr lang="en-US" altLang="ko-KR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(Modify)</a:t>
            </a:r>
            <a:endParaRPr lang="en-US" altLang="ko-KR" sz="9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altLang="ko-KR" sz="900" kern="0" dirty="0" smtClean="0">
              <a:solidFill>
                <a:srgbClr val="000000"/>
              </a:solidFill>
              <a:latin typeface="Arial" panose="020B0604020202020204" pitchFamily="34" charset="0"/>
              <a:ea typeface="나눔고딕" panose="020D0604000000000000" pitchFamily="50" charset="-127"/>
              <a:cs typeface="Arial" panose="020B0604020202020204" pitchFamily="34" charset="0"/>
            </a:endParaRPr>
          </a:p>
          <a:p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1.fields</a:t>
            </a:r>
          </a:p>
          <a:p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1) </a:t>
            </a:r>
            <a:r>
              <a:rPr lang="ko-KR" alt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공급업체</a:t>
            </a:r>
            <a:endParaRPr lang="en-US" altLang="ko-KR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   a) </a:t>
            </a:r>
            <a:r>
              <a:rPr lang="ko-KR" alt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공급업체명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: {</a:t>
            </a:r>
            <a:r>
              <a:rPr lang="en-US" altLang="ko-KR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supplier_name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} (new)</a:t>
            </a:r>
          </a:p>
          <a:p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     a-1) </a:t>
            </a:r>
            <a:r>
              <a:rPr lang="en-US" altLang="ko-KR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inputbox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- validate: required, max length(100 bytes)</a:t>
            </a:r>
          </a:p>
          <a:p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  b) </a:t>
            </a:r>
            <a:r>
              <a:rPr lang="ko-KR" alt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공급업체코드 </a:t>
            </a:r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: {</a:t>
            </a:r>
            <a:r>
              <a:rPr lang="en-US" altLang="ko-KR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supplier_code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}</a:t>
            </a:r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(new)</a:t>
            </a:r>
            <a:endParaRPr lang="en-US" altLang="ko-KR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a-1</a:t>
            </a:r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altLang="ko-KR" sz="900" dirty="0" err="1">
                <a:latin typeface="Arial" panose="020B0604020202020204" pitchFamily="34" charset="0"/>
                <a:cs typeface="Arial" panose="020B0604020202020204" pitchFamily="34" charset="0"/>
              </a:rPr>
              <a:t>inputbox</a:t>
            </a:r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        - validate: required, max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length(20 </a:t>
            </a:r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bytes)</a:t>
            </a:r>
            <a:endParaRPr lang="en-US" altLang="ko-KR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29704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>
            <a:extLst>
              <a:ext uri="{FF2B5EF4-FFF2-40B4-BE49-F238E27FC236}">
                <a16:creationId xmlns:a16="http://schemas.microsoft.com/office/drawing/2014/main" id="{1A7464AA-163A-3148-24EF-5E7214C8F05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5768"/>
          <a:stretch/>
        </p:blipFill>
        <p:spPr>
          <a:xfrm>
            <a:off x="266700" y="247610"/>
            <a:ext cx="11363325" cy="4467266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3456BCC-5E1C-A1AC-EE1E-5011641E929A}"/>
              </a:ext>
            </a:extLst>
          </p:cNvPr>
          <p:cNvSpPr txBox="1"/>
          <p:nvPr/>
        </p:nvSpPr>
        <p:spPr>
          <a:xfrm>
            <a:off x="1996796" y="4727576"/>
            <a:ext cx="10160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700" b="1">
                <a:solidFill>
                  <a:srgbClr val="C00000"/>
                </a:solidFill>
              </a:rPr>
              <a:t>*</a:t>
            </a:r>
            <a:r>
              <a:rPr lang="ko-KR" altLang="en-US" sz="700" b="1"/>
              <a:t>과</a:t>
            </a:r>
            <a:r>
              <a:rPr lang="en-US" altLang="ko-KR" sz="700" b="1"/>
              <a:t>/</a:t>
            </a:r>
            <a:r>
              <a:rPr lang="ko-KR" altLang="en-US" sz="700" b="1"/>
              <a:t>면세구분</a:t>
            </a:r>
          </a:p>
        </p:txBody>
      </p:sp>
      <p:pic>
        <p:nvPicPr>
          <p:cNvPr id="9" name="그림 8">
            <a:extLst>
              <a:ext uri="{FF2B5EF4-FFF2-40B4-BE49-F238E27FC236}">
                <a16:creationId xmlns:a16="http://schemas.microsoft.com/office/drawing/2014/main" id="{783D2FE6-8D8E-A04E-C04D-2423BDDB0F7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9237" t="41068" r="57687" b="53949"/>
          <a:stretch/>
        </p:blipFill>
        <p:spPr>
          <a:xfrm>
            <a:off x="3596639" y="4705351"/>
            <a:ext cx="1485901" cy="236220"/>
          </a:xfrm>
          <a:prstGeom prst="rect">
            <a:avLst/>
          </a:prstGeom>
        </p:spPr>
      </p:pic>
      <p:sp>
        <p:nvSpPr>
          <p:cNvPr id="10" name="직사각형 9">
            <a:extLst>
              <a:ext uri="{FF2B5EF4-FFF2-40B4-BE49-F238E27FC236}">
                <a16:creationId xmlns:a16="http://schemas.microsoft.com/office/drawing/2014/main" id="{94903111-0BC6-140B-772B-98AF4ACE0F9D}"/>
              </a:ext>
            </a:extLst>
          </p:cNvPr>
          <p:cNvSpPr/>
          <p:nvPr/>
        </p:nvSpPr>
        <p:spPr>
          <a:xfrm>
            <a:off x="1967864" y="4675561"/>
            <a:ext cx="3257550" cy="275535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0F77D49-75D8-E7BE-0751-1D137B42289F}"/>
              </a:ext>
            </a:extLst>
          </p:cNvPr>
          <p:cNvSpPr txBox="1"/>
          <p:nvPr/>
        </p:nvSpPr>
        <p:spPr>
          <a:xfrm>
            <a:off x="7272375" y="4688501"/>
            <a:ext cx="1623340" cy="27699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600"/>
              <a:t>과면세 구분 셀렉트 박스 추가</a:t>
            </a:r>
            <a:endParaRPr lang="en-US" altLang="ko-KR" sz="600"/>
          </a:p>
          <a:p>
            <a:r>
              <a:rPr lang="ko-KR" altLang="en-US" sz="600"/>
              <a:t>과세 </a:t>
            </a:r>
            <a:r>
              <a:rPr lang="en-US" altLang="ko-KR" sz="600"/>
              <a:t>/ </a:t>
            </a:r>
            <a:r>
              <a:rPr lang="ko-KR" altLang="en-US" sz="600"/>
              <a:t>면세 </a:t>
            </a:r>
            <a:r>
              <a:rPr lang="en-US" altLang="ko-KR" sz="600"/>
              <a:t>/ </a:t>
            </a:r>
            <a:r>
              <a:rPr lang="ko-KR" altLang="en-US" sz="600"/>
              <a:t>영세</a:t>
            </a:r>
          </a:p>
        </p:txBody>
      </p:sp>
      <p:cxnSp>
        <p:nvCxnSpPr>
          <p:cNvPr id="12" name="직선 화살표 연결선 11">
            <a:extLst>
              <a:ext uri="{FF2B5EF4-FFF2-40B4-BE49-F238E27FC236}">
                <a16:creationId xmlns:a16="http://schemas.microsoft.com/office/drawing/2014/main" id="{2D3C2ED7-B19C-0E41-0F5D-CB55831CD966}"/>
              </a:ext>
            </a:extLst>
          </p:cNvPr>
          <p:cNvCxnSpPr>
            <a:cxnSpLocks/>
            <a:endCxn id="11" idx="1"/>
          </p:cNvCxnSpPr>
          <p:nvPr/>
        </p:nvCxnSpPr>
        <p:spPr>
          <a:xfrm>
            <a:off x="5225414" y="4797926"/>
            <a:ext cx="2046961" cy="29075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8084045" y="2004316"/>
            <a:ext cx="3633170" cy="1061829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[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ADMIN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] </a:t>
            </a:r>
            <a:r>
              <a:rPr lang="ko-KR" altLang="en-US" sz="900" dirty="0">
                <a:latin typeface="Arial" panose="020B0604020202020204" pitchFamily="34" charset="0"/>
                <a:cs typeface="Arial" panose="020B0604020202020204" pitchFamily="34" charset="0"/>
              </a:rPr>
              <a:t>스토리 쇼핑 관리 </a:t>
            </a:r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&gt; </a:t>
            </a:r>
            <a:r>
              <a:rPr lang="ko-KR" altLang="en-US" sz="900" dirty="0">
                <a:latin typeface="Arial" panose="020B0604020202020204" pitchFamily="34" charset="0"/>
                <a:cs typeface="Arial" panose="020B0604020202020204" pitchFamily="34" charset="0"/>
              </a:rPr>
              <a:t>상품 등록 관리 </a:t>
            </a:r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(/</a:t>
            </a:r>
            <a:r>
              <a:rPr lang="en-US" altLang="ko-KR" sz="900" dirty="0" err="1">
                <a:latin typeface="Arial" panose="020B0604020202020204" pitchFamily="34" charset="0"/>
                <a:cs typeface="Arial" panose="020B0604020202020204" pitchFamily="34" charset="0"/>
              </a:rPr>
              <a:t>onlineProduct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) &gt; </a:t>
            </a:r>
            <a:r>
              <a:rPr lang="ko-KR" alt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추가 </a:t>
            </a:r>
            <a:r>
              <a:rPr lang="en-US" altLang="ko-KR" sz="900" b="1" dirty="0">
                <a:latin typeface="Arial" panose="020B0604020202020204" pitchFamily="34" charset="0"/>
                <a:cs typeface="Arial" panose="020B0604020202020204" pitchFamily="34" charset="0"/>
              </a:rPr>
              <a:t>(Add</a:t>
            </a:r>
            <a:r>
              <a:rPr lang="en-US" altLang="ko-KR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) / </a:t>
            </a:r>
            <a:r>
              <a:rPr lang="ko-KR" alt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상세</a:t>
            </a:r>
            <a:r>
              <a:rPr lang="en-US" altLang="ko-KR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(Modify)</a:t>
            </a:r>
            <a:endParaRPr lang="en-US" altLang="ko-KR" sz="9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altLang="ko-KR" sz="900" kern="0" dirty="0" smtClean="0">
              <a:solidFill>
                <a:srgbClr val="000000"/>
              </a:solidFill>
              <a:latin typeface="Arial" panose="020B0604020202020204" pitchFamily="34" charset="0"/>
              <a:ea typeface="나눔고딕" panose="020D0604000000000000" pitchFamily="50" charset="-127"/>
              <a:cs typeface="Arial" panose="020B0604020202020204" pitchFamily="34" charset="0"/>
            </a:endParaRPr>
          </a:p>
          <a:p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1.fields</a:t>
            </a:r>
          </a:p>
          <a:p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1) </a:t>
            </a:r>
            <a:r>
              <a:rPr lang="ko-KR" alt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과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ko-KR" alt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면세구분 </a:t>
            </a:r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: {</a:t>
            </a:r>
            <a:r>
              <a:rPr lang="en-US" altLang="ko-KR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krs_taxn_se_cd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}</a:t>
            </a:r>
            <a:endParaRPr lang="en-US" altLang="ko-KR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  a) </a:t>
            </a:r>
            <a:r>
              <a:rPr lang="en-US" altLang="ko-KR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selectbox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options : </a:t>
            </a:r>
            <a:r>
              <a:rPr lang="ko-KR" alt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과세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ko-KR" alt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면세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ko-KR" alt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영세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(1/2/3)</a:t>
            </a:r>
          </a:p>
          <a:p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- default: </a:t>
            </a:r>
            <a:r>
              <a:rPr lang="ko-KR" alt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과세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(1)</a:t>
            </a:r>
            <a:endParaRPr lang="en-US" altLang="ko-KR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4429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>
            <a:extLst>
              <a:ext uri="{FF2B5EF4-FFF2-40B4-BE49-F238E27FC236}">
                <a16:creationId xmlns:a16="http://schemas.microsoft.com/office/drawing/2014/main" id="{88217D88-728B-16FC-85EE-DFE77D92646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496" t="1" b="68736"/>
          <a:stretch/>
        </p:blipFill>
        <p:spPr>
          <a:xfrm>
            <a:off x="825222" y="969042"/>
            <a:ext cx="4657039" cy="1061408"/>
          </a:xfrm>
          <a:prstGeom prst="rect">
            <a:avLst/>
          </a:prstGeom>
        </p:spPr>
      </p:pic>
      <p:pic>
        <p:nvPicPr>
          <p:cNvPr id="12" name="그림 11">
            <a:extLst>
              <a:ext uri="{FF2B5EF4-FFF2-40B4-BE49-F238E27FC236}">
                <a16:creationId xmlns:a16="http://schemas.microsoft.com/office/drawing/2014/main" id="{ACE61322-E0D7-F46F-FE15-F6D7A2D0DB5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496" t="31077" r="9862" b="-1"/>
          <a:stretch/>
        </p:blipFill>
        <p:spPr>
          <a:xfrm>
            <a:off x="825221" y="2259050"/>
            <a:ext cx="4181119" cy="2339899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ACA81108-0668-ACB5-88EE-9CC6727F09A1}"/>
              </a:ext>
            </a:extLst>
          </p:cNvPr>
          <p:cNvSpPr txBox="1"/>
          <p:nvPr/>
        </p:nvSpPr>
        <p:spPr>
          <a:xfrm>
            <a:off x="812521" y="2032888"/>
            <a:ext cx="101600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600" b="1"/>
              <a:t>공급업체</a:t>
            </a:r>
          </a:p>
        </p:txBody>
      </p:sp>
      <p:sp>
        <p:nvSpPr>
          <p:cNvPr id="14" name="직사각형 13">
            <a:extLst>
              <a:ext uri="{FF2B5EF4-FFF2-40B4-BE49-F238E27FC236}">
                <a16:creationId xmlns:a16="http://schemas.microsoft.com/office/drawing/2014/main" id="{837A20B6-9124-5F91-EF46-3E2179C67E40}"/>
              </a:ext>
            </a:extLst>
          </p:cNvPr>
          <p:cNvSpPr/>
          <p:nvPr/>
        </p:nvSpPr>
        <p:spPr>
          <a:xfrm>
            <a:off x="2054860" y="2049500"/>
            <a:ext cx="1016000" cy="16414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직사각형 2">
            <a:extLst>
              <a:ext uri="{FF2B5EF4-FFF2-40B4-BE49-F238E27FC236}">
                <a16:creationId xmlns:a16="http://schemas.microsoft.com/office/drawing/2014/main" id="{85EF6D74-7FAC-B95C-8564-7A79276881FE}"/>
              </a:ext>
            </a:extLst>
          </p:cNvPr>
          <p:cNvSpPr/>
          <p:nvPr/>
        </p:nvSpPr>
        <p:spPr>
          <a:xfrm>
            <a:off x="3153741" y="2048984"/>
            <a:ext cx="1016000" cy="16414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직사각형 3">
            <a:extLst>
              <a:ext uri="{FF2B5EF4-FFF2-40B4-BE49-F238E27FC236}">
                <a16:creationId xmlns:a16="http://schemas.microsoft.com/office/drawing/2014/main" id="{6BE27AF2-F23D-964D-BFDC-C6CE25795ED4}"/>
              </a:ext>
            </a:extLst>
          </p:cNvPr>
          <p:cNvSpPr/>
          <p:nvPr/>
        </p:nvSpPr>
        <p:spPr>
          <a:xfrm>
            <a:off x="5046812" y="2237027"/>
            <a:ext cx="1117768" cy="275535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243BFE2-B569-6886-D38A-82497CC9D9AF}"/>
              </a:ext>
            </a:extLst>
          </p:cNvPr>
          <p:cNvSpPr txBox="1"/>
          <p:nvPr/>
        </p:nvSpPr>
        <p:spPr>
          <a:xfrm>
            <a:off x="6875613" y="1979603"/>
            <a:ext cx="1623340" cy="18466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600"/>
              <a:t>상품에 대한 과면세 구분 표시 영역 추가</a:t>
            </a:r>
          </a:p>
        </p:txBody>
      </p:sp>
      <p:cxnSp>
        <p:nvCxnSpPr>
          <p:cNvPr id="7" name="직선 화살표 연결선 6">
            <a:extLst>
              <a:ext uri="{FF2B5EF4-FFF2-40B4-BE49-F238E27FC236}">
                <a16:creationId xmlns:a16="http://schemas.microsoft.com/office/drawing/2014/main" id="{1B69C013-E8DC-D3E0-E7FB-37576693B61B}"/>
              </a:ext>
            </a:extLst>
          </p:cNvPr>
          <p:cNvCxnSpPr>
            <a:cxnSpLocks/>
            <a:stCxn id="4" idx="3"/>
          </p:cNvCxnSpPr>
          <p:nvPr/>
        </p:nvCxnSpPr>
        <p:spPr>
          <a:xfrm flipV="1">
            <a:off x="6164580" y="2048984"/>
            <a:ext cx="711033" cy="325811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직사각형 14">
            <a:extLst>
              <a:ext uri="{FF2B5EF4-FFF2-40B4-BE49-F238E27FC236}">
                <a16:creationId xmlns:a16="http://schemas.microsoft.com/office/drawing/2014/main" id="{76A0F4BE-2AAF-407D-6296-4B0FB1C71C6B}"/>
              </a:ext>
            </a:extLst>
          </p:cNvPr>
          <p:cNvSpPr/>
          <p:nvPr/>
        </p:nvSpPr>
        <p:spPr>
          <a:xfrm>
            <a:off x="825220" y="1979603"/>
            <a:ext cx="3510559" cy="275535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6" name="직선 화살표 연결선 15">
            <a:extLst>
              <a:ext uri="{FF2B5EF4-FFF2-40B4-BE49-F238E27FC236}">
                <a16:creationId xmlns:a16="http://schemas.microsoft.com/office/drawing/2014/main" id="{6A99BDB5-9479-8EAA-EB3C-C4B0E07E37F2}"/>
              </a:ext>
            </a:extLst>
          </p:cNvPr>
          <p:cNvCxnSpPr>
            <a:cxnSpLocks/>
          </p:cNvCxnSpPr>
          <p:nvPr/>
        </p:nvCxnSpPr>
        <p:spPr>
          <a:xfrm flipV="1">
            <a:off x="4348478" y="1499746"/>
            <a:ext cx="2362837" cy="612956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8F958727-6CDA-CD84-8D2D-545D0E46C0F1}"/>
              </a:ext>
            </a:extLst>
          </p:cNvPr>
          <p:cNvSpPr txBox="1"/>
          <p:nvPr/>
        </p:nvSpPr>
        <p:spPr>
          <a:xfrm>
            <a:off x="6711315" y="1407413"/>
            <a:ext cx="1787638" cy="18466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600"/>
              <a:t>쇼핑몰에 대한 공급업체 정보 표시 영역 추가</a:t>
            </a:r>
          </a:p>
        </p:txBody>
      </p:sp>
      <p:sp>
        <p:nvSpPr>
          <p:cNvPr id="19" name="직사각형 18">
            <a:extLst>
              <a:ext uri="{FF2B5EF4-FFF2-40B4-BE49-F238E27FC236}">
                <a16:creationId xmlns:a16="http://schemas.microsoft.com/office/drawing/2014/main" id="{06E0E26C-3E58-4EF3-7D83-F69BE0AF3EA5}"/>
              </a:ext>
            </a:extLst>
          </p:cNvPr>
          <p:cNvSpPr/>
          <p:nvPr/>
        </p:nvSpPr>
        <p:spPr>
          <a:xfrm>
            <a:off x="5094050" y="2292723"/>
            <a:ext cx="1016000" cy="16414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" name="TextBox 16"/>
          <p:cNvSpPr txBox="1"/>
          <p:nvPr/>
        </p:nvSpPr>
        <p:spPr>
          <a:xfrm>
            <a:off x="7107240" y="2551793"/>
            <a:ext cx="3982792" cy="1477328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[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ADMIN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] </a:t>
            </a:r>
            <a:r>
              <a:rPr lang="ko-KR" altLang="en-US" sz="900" dirty="0">
                <a:latin typeface="Arial" panose="020B0604020202020204" pitchFamily="34" charset="0"/>
                <a:cs typeface="Arial" panose="020B0604020202020204" pitchFamily="34" charset="0"/>
              </a:rPr>
              <a:t>스토리 쇼핑 관리 </a:t>
            </a:r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&gt; </a:t>
            </a:r>
            <a:r>
              <a:rPr lang="ko-KR" altLang="en-US" sz="900" dirty="0">
                <a:latin typeface="Arial" panose="020B0604020202020204" pitchFamily="34" charset="0"/>
                <a:cs typeface="Arial" panose="020B0604020202020204" pitchFamily="34" charset="0"/>
              </a:rPr>
              <a:t>주문</a:t>
            </a:r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ko-KR" altLang="en-US" sz="900" dirty="0">
                <a:latin typeface="Arial" panose="020B0604020202020204" pitchFamily="34" charset="0"/>
                <a:cs typeface="Arial" panose="020B0604020202020204" pitchFamily="34" charset="0"/>
              </a:rPr>
              <a:t>배송 </a:t>
            </a:r>
            <a:r>
              <a:rPr lang="ko-KR" alt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관리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(/</a:t>
            </a:r>
            <a:r>
              <a:rPr lang="en-US" altLang="ko-KR" sz="900" dirty="0" err="1">
                <a:latin typeface="Arial" panose="020B0604020202020204" pitchFamily="34" charset="0"/>
                <a:cs typeface="Arial" panose="020B0604020202020204" pitchFamily="34" charset="0"/>
              </a:rPr>
              <a:t>onlineOrder</a:t>
            </a:r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&gt; </a:t>
            </a:r>
            <a:r>
              <a:rPr lang="ko-KR" alt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추가</a:t>
            </a:r>
            <a:r>
              <a:rPr lang="en-US" altLang="ko-KR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(Add), </a:t>
            </a:r>
            <a:r>
              <a:rPr lang="ko-KR" alt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상세</a:t>
            </a:r>
            <a:r>
              <a:rPr lang="en-US" altLang="ko-KR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(Modify)</a:t>
            </a:r>
            <a:endParaRPr lang="en-US" altLang="ko-KR" sz="9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altLang="ko-KR" sz="900" kern="0" dirty="0" smtClean="0">
              <a:solidFill>
                <a:srgbClr val="000000"/>
              </a:solidFill>
              <a:latin typeface="Arial" panose="020B0604020202020204" pitchFamily="34" charset="0"/>
              <a:ea typeface="나눔고딕" panose="020D0604000000000000" pitchFamily="50" charset="-127"/>
              <a:cs typeface="Arial" panose="020B0604020202020204" pitchFamily="34" charset="0"/>
            </a:endParaRPr>
          </a:p>
          <a:p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1.fields</a:t>
            </a:r>
          </a:p>
          <a:p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1) </a:t>
            </a:r>
            <a:r>
              <a:rPr lang="ko-KR" alt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공급업체 </a:t>
            </a:r>
            <a:endParaRPr lang="en-US" altLang="ko-KR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   a) 2 </a:t>
            </a:r>
            <a:r>
              <a:rPr lang="en-US" altLang="ko-KR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inputbox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altLang="ko-KR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readonly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) : {</a:t>
            </a:r>
            <a:r>
              <a:rPr lang="en-US" altLang="ko-KR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supplier_name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} / {</a:t>
            </a:r>
            <a:r>
              <a:rPr lang="en-US" altLang="ko-KR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supplier_code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}</a:t>
            </a:r>
          </a:p>
          <a:p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     - show the info of selected mall</a:t>
            </a:r>
          </a:p>
          <a:p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 2) </a:t>
            </a:r>
            <a:r>
              <a:rPr lang="ko-KR" alt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상품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(product)</a:t>
            </a:r>
          </a:p>
          <a:p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   a) 4</a:t>
            </a:r>
            <a:r>
              <a:rPr lang="en-US" altLang="ko-KR" sz="9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inputbox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altLang="ko-KR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readonly</a:t>
            </a:r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) : {</a:t>
            </a:r>
            <a:r>
              <a:rPr lang="en-US" altLang="ko-KR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krs_taxn_se_cd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}</a:t>
            </a:r>
          </a:p>
          <a:p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     - show code name of selected product</a:t>
            </a:r>
            <a:endParaRPr lang="en-US" altLang="ko-KR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86154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</TotalTime>
  <Words>252</Words>
  <Application>Microsoft Office PowerPoint</Application>
  <PresentationFormat>Widescreen</PresentationFormat>
  <Paragraphs>35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나눔고딕</vt:lpstr>
      <vt:lpstr>맑은 고딕</vt:lpstr>
      <vt:lpstr>Arial</vt:lpstr>
      <vt:lpstr>Office 테마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최 지수</dc:creator>
  <cp:lastModifiedBy>gram</cp:lastModifiedBy>
  <cp:revision>4</cp:revision>
  <dcterms:created xsi:type="dcterms:W3CDTF">2024-01-05T02:34:06Z</dcterms:created>
  <dcterms:modified xsi:type="dcterms:W3CDTF">2024-01-16T07:20:10Z</dcterms:modified>
</cp:coreProperties>
</file>