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9" r:id="rId2"/>
    <p:sldId id="300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0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F5E0364-02DA-6D92-D927-8913C634AD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483C4353-D4F7-AB49-37CB-EB52185E44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0611D2E-9B88-DB59-2C38-941DBB798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EE523-30FF-4F45-A3C2-695F5F2C67BD}" type="datetimeFigureOut">
              <a:rPr lang="ko-KR" altLang="en-US" smtClean="0"/>
              <a:t>2024-02-21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797BAD3-56B0-DB4C-2238-90A17DB16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CD22AC1-4E87-9E4E-41BE-070BBEE33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1D767-910C-41B2-9B54-C18007D145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85457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55B1D4D-B9FF-717A-1A84-37F9AE97F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B1834D5C-CFA1-B4F4-6781-356ECDE8B5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28A782E-1D80-A6DA-B397-E8824CAED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EE523-30FF-4F45-A3C2-695F5F2C67BD}" type="datetimeFigureOut">
              <a:rPr lang="ko-KR" altLang="en-US" smtClean="0"/>
              <a:t>2024-02-21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E433EBF-1530-0336-6AA0-89198656C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5579FD5-DFB8-34DF-5F37-AD0CECC32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1D767-910C-41B2-9B54-C18007D145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63179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63BC6748-9859-1E75-B25A-5C692A7C37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590B46A8-3854-51B5-FCE1-C84E81094F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487484F-4C14-6091-8F29-41E65DE96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EE523-30FF-4F45-A3C2-695F5F2C67BD}" type="datetimeFigureOut">
              <a:rPr lang="ko-KR" altLang="en-US" smtClean="0"/>
              <a:t>2024-02-21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13919C3-AE0B-51F4-40B4-4085E6979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4B8D6B1-0546-ED11-C5A0-D411AD5B2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1D767-910C-41B2-9B54-C18007D145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34711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6CADBFE-9389-64F6-7D1C-46753B304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8E8121D-5717-96DD-E2F7-1E41F0348E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DD32886-AC98-97A0-EB07-06D5CD725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EE523-30FF-4F45-A3C2-695F5F2C67BD}" type="datetimeFigureOut">
              <a:rPr lang="ko-KR" altLang="en-US" smtClean="0"/>
              <a:t>2024-02-21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EFCEB3E-8B6A-080A-BC11-A5B3D5161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008EE75-7E5C-26CD-E87D-B3F006F5F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1D767-910C-41B2-9B54-C18007D145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21564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23B52FA-4245-87ED-C50A-56D893E5CA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6431A437-9B62-5D90-5B04-AFE90F648B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294E105-855F-80F2-9477-A259D4D0FA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EE523-30FF-4F45-A3C2-695F5F2C67BD}" type="datetimeFigureOut">
              <a:rPr lang="ko-KR" altLang="en-US" smtClean="0"/>
              <a:t>2024-02-21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29EF3E1-59D3-3CE8-D980-D0546AEBD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BAE051B-42D8-4E62-FF98-2A7A8A0F1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1D767-910C-41B2-9B54-C18007D145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34625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E57D43-1A85-3985-8187-25A1F24E7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B250534-56BA-F857-9F5A-EAA70D299D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54FB9F5D-CDC3-8EB6-D49C-630E6D6088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498E0134-1E59-6571-F829-C859689EA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EE523-30FF-4F45-A3C2-695F5F2C67BD}" type="datetimeFigureOut">
              <a:rPr lang="ko-KR" altLang="en-US" smtClean="0"/>
              <a:t>2024-02-21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E75664F8-721B-7564-F036-C578124C0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C5342EA-B35B-0FFB-B3E6-B89270A5F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1D767-910C-41B2-9B54-C18007D145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17317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0D32FB5-30D7-1D47-1D69-B47E84F5A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87ABAEA-5254-7747-AE20-BD40A4C9A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F0E8190-C8FD-BF34-59CC-B8B9503F34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285212C9-93DE-E6F5-D72B-1A1039D6CF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E1BCABD0-9A1A-20FC-B97A-573A560A6D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26EEBE67-22B8-0DA7-39A9-3666FC95FC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EE523-30FF-4F45-A3C2-695F5F2C67BD}" type="datetimeFigureOut">
              <a:rPr lang="ko-KR" altLang="en-US" smtClean="0"/>
              <a:t>2024-02-21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6DF2A671-BE1E-DB15-1314-8F3E88296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FC44DDBC-F506-6F69-B730-84E4A31B2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1D767-910C-41B2-9B54-C18007D145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30171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4363014-CD50-5A2A-E23D-C759A2DC9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C9F435D3-E5FE-4D75-D047-82D362ACC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EE523-30FF-4F45-A3C2-695F5F2C67BD}" type="datetimeFigureOut">
              <a:rPr lang="ko-KR" altLang="en-US" smtClean="0"/>
              <a:t>2024-02-21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2A689A22-17F8-AC9E-286C-692CAC0F8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0414A10B-1F11-D79B-1D92-036D86EBA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1D767-910C-41B2-9B54-C18007D145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87072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FF665A48-24BC-E607-A7AF-16E699060A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EE523-30FF-4F45-A3C2-695F5F2C67BD}" type="datetimeFigureOut">
              <a:rPr lang="ko-KR" altLang="en-US" smtClean="0"/>
              <a:t>2024-02-21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AB3E7C6B-9723-7EBA-BC5B-23D5B8C06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1705AF0F-E875-2303-184F-2995E9612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1D767-910C-41B2-9B54-C18007D145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6922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175235C-C4E8-307F-5A00-FAC95D72F9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FD0CF5E-9C45-912B-1983-9FE8E30BFA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60A1A461-5BD6-1EBB-3487-A494B5E5DC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42712DB-A60C-0B2A-0F71-B4F34F323E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EE523-30FF-4F45-A3C2-695F5F2C67BD}" type="datetimeFigureOut">
              <a:rPr lang="ko-KR" altLang="en-US" smtClean="0"/>
              <a:t>2024-02-21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94ADEC77-3390-CE89-FF99-E4951500B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3A0F5B3-26D6-685E-82DC-6D585D377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1D767-910C-41B2-9B54-C18007D145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93239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B105EC7-F6E8-5C4A-F7E4-44D214FC87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B6B1F2DF-2484-D31B-0AD1-09DF58479E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F70444DD-9F33-F4CC-9B01-ACC3760A73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541B280-8547-CFC2-6443-627FD3FBF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EE523-30FF-4F45-A3C2-695F5F2C67BD}" type="datetimeFigureOut">
              <a:rPr lang="ko-KR" altLang="en-US" smtClean="0"/>
              <a:t>2024-02-21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0B5CADC-D2C8-04B4-1363-0F7960F1F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6F4A2E7D-8318-9A24-97E7-CC8A0C282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1D767-910C-41B2-9B54-C18007D145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3103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23D90E01-8B77-884A-C034-9E51111229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F0C6BC79-0C86-0ABE-09BC-29E7284D06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062D55C-A394-FAC7-2CA5-E184AC2E81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CEE523-30FF-4F45-A3C2-695F5F2C67BD}" type="datetimeFigureOut">
              <a:rPr lang="ko-KR" altLang="en-US" smtClean="0"/>
              <a:t>2024-02-21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9F42189-4F69-104C-E755-6AAFC107A6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7442D9B-7A02-425D-894C-BEDFE1E4EB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1D767-910C-41B2-9B54-C18007D145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69551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8305C34D-60F5-F910-CAFB-2D896ABB34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786" y="515191"/>
            <a:ext cx="2316487" cy="4124174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cxnSp>
        <p:nvCxnSpPr>
          <p:cNvPr id="9" name="직선 화살표 연결선 8">
            <a:extLst>
              <a:ext uri="{FF2B5EF4-FFF2-40B4-BE49-F238E27FC236}">
                <a16:creationId xmlns:a16="http://schemas.microsoft.com/office/drawing/2014/main" id="{F157A257-DDD7-1232-8C79-7C1B399ADA88}"/>
              </a:ext>
            </a:extLst>
          </p:cNvPr>
          <p:cNvCxnSpPr>
            <a:cxnSpLocks/>
            <a:endCxn id="17" idx="1"/>
          </p:cNvCxnSpPr>
          <p:nvPr/>
        </p:nvCxnSpPr>
        <p:spPr>
          <a:xfrm flipV="1">
            <a:off x="2249209" y="755102"/>
            <a:ext cx="1056082" cy="1335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그룹 39">
            <a:extLst>
              <a:ext uri="{FF2B5EF4-FFF2-40B4-BE49-F238E27FC236}">
                <a16:creationId xmlns:a16="http://schemas.microsoft.com/office/drawing/2014/main" id="{62C5B07B-46E2-4177-2D61-0BA08F428CAD}"/>
              </a:ext>
            </a:extLst>
          </p:cNvPr>
          <p:cNvGrpSpPr/>
          <p:nvPr/>
        </p:nvGrpSpPr>
        <p:grpSpPr>
          <a:xfrm>
            <a:off x="6003389" y="397924"/>
            <a:ext cx="2387680" cy="4241442"/>
            <a:chOff x="6003388" y="397923"/>
            <a:chExt cx="3179671" cy="5648325"/>
          </a:xfrm>
        </p:grpSpPr>
        <p:pic>
          <p:nvPicPr>
            <p:cNvPr id="11" name="그림 10">
              <a:extLst>
                <a:ext uri="{FF2B5EF4-FFF2-40B4-BE49-F238E27FC236}">
                  <a16:creationId xmlns:a16="http://schemas.microsoft.com/office/drawing/2014/main" id="{F9DB6212-AFEC-7150-F6B9-DA1A50E67AF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003388" y="397923"/>
              <a:ext cx="3179671" cy="5648325"/>
            </a:xfrm>
            <a:prstGeom prst="rect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</p:pic>
        <p:pic>
          <p:nvPicPr>
            <p:cNvPr id="13" name="그림 12">
              <a:extLst>
                <a:ext uri="{FF2B5EF4-FFF2-40B4-BE49-F238E27FC236}">
                  <a16:creationId xmlns:a16="http://schemas.microsoft.com/office/drawing/2014/main" id="{88286EB2-4B6D-33F2-8921-E51C5BBF82C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r="18374"/>
            <a:stretch/>
          </p:blipFill>
          <p:spPr>
            <a:xfrm>
              <a:off x="6123963" y="828778"/>
              <a:ext cx="2936950" cy="568468"/>
            </a:xfrm>
            <a:prstGeom prst="rect">
              <a:avLst/>
            </a:prstGeom>
          </p:spPr>
        </p:pic>
        <p:pic>
          <p:nvPicPr>
            <p:cNvPr id="15" name="그림 14">
              <a:extLst>
                <a:ext uri="{FF2B5EF4-FFF2-40B4-BE49-F238E27FC236}">
                  <a16:creationId xmlns:a16="http://schemas.microsoft.com/office/drawing/2014/main" id="{1346C0F5-693F-BB9D-D3AE-BE4F06522FF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3817" t="22344" r="3817" b="39207"/>
            <a:stretch/>
          </p:blipFill>
          <p:spPr>
            <a:xfrm>
              <a:off x="6123963" y="1698087"/>
              <a:ext cx="2936950" cy="2171700"/>
            </a:xfrm>
            <a:prstGeom prst="rect">
              <a:avLst/>
            </a:prstGeom>
            <a:ln>
              <a:noFill/>
            </a:ln>
          </p:spPr>
        </p:pic>
        <p:sp>
          <p:nvSpPr>
            <p:cNvPr id="16" name="직사각형 15">
              <a:extLst>
                <a:ext uri="{FF2B5EF4-FFF2-40B4-BE49-F238E27FC236}">
                  <a16:creationId xmlns:a16="http://schemas.microsoft.com/office/drawing/2014/main" id="{368A69F0-34AB-185A-7DBC-849D358DF685}"/>
                </a:ext>
              </a:extLst>
            </p:cNvPr>
            <p:cNvSpPr/>
            <p:nvPr/>
          </p:nvSpPr>
          <p:spPr>
            <a:xfrm>
              <a:off x="6123963" y="3869787"/>
              <a:ext cx="2936950" cy="18821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/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EDB9E2DB-9AF6-39A4-0754-B4CB08E9FDC1}"/>
              </a:ext>
            </a:extLst>
          </p:cNvPr>
          <p:cNvSpPr txBox="1"/>
          <p:nvPr/>
        </p:nvSpPr>
        <p:spPr>
          <a:xfrm>
            <a:off x="3305291" y="401159"/>
            <a:ext cx="2539697" cy="7078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800"/>
              <a:t>(</a:t>
            </a:r>
            <a:r>
              <a:rPr lang="ko-KR" altLang="en-US" sz="800"/>
              <a:t>현재</a:t>
            </a:r>
            <a:r>
              <a:rPr lang="en-US" altLang="ko-KR" sz="800"/>
              <a:t>)</a:t>
            </a:r>
            <a:r>
              <a:rPr lang="ko-KR" altLang="en-US" sz="800"/>
              <a:t> 홈 화면에서 스토리 오더 상품을 누르면 </a:t>
            </a:r>
            <a:endParaRPr lang="en-US" altLang="ko-KR" sz="800"/>
          </a:p>
          <a:p>
            <a:r>
              <a:rPr lang="ko-KR" altLang="en-US" sz="800"/>
              <a:t>스토리 오더 가까운 역 선택 화면으로 이동</a:t>
            </a:r>
            <a:endParaRPr lang="en-US" altLang="ko-KR" sz="800"/>
          </a:p>
          <a:p>
            <a:endParaRPr lang="en-US" altLang="ko-KR" sz="800"/>
          </a:p>
          <a:p>
            <a:r>
              <a:rPr lang="en-US" altLang="ko-KR" sz="800"/>
              <a:t>(</a:t>
            </a:r>
            <a:r>
              <a:rPr lang="ko-KR" altLang="en-US" sz="800"/>
              <a:t>수정</a:t>
            </a:r>
            <a:r>
              <a:rPr lang="en-US" altLang="ko-KR" sz="800"/>
              <a:t>) </a:t>
            </a:r>
            <a:r>
              <a:rPr lang="ko-KR" altLang="en-US" sz="800"/>
              <a:t>홈 화면에서 스토리 오더 상품을 누르면 </a:t>
            </a:r>
            <a:endParaRPr lang="en-US" altLang="ko-KR" sz="800"/>
          </a:p>
          <a:p>
            <a:r>
              <a:rPr lang="ko-KR" altLang="en-US" sz="800"/>
              <a:t>해당 상품 정보를 기반으로 정보 표시</a:t>
            </a:r>
            <a:endParaRPr lang="en-US" altLang="ko-KR" sz="80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A326420-A303-DDE1-DA09-831A98ADE4CD}"/>
              </a:ext>
            </a:extLst>
          </p:cNvPr>
          <p:cNvSpPr txBox="1"/>
          <p:nvPr/>
        </p:nvSpPr>
        <p:spPr>
          <a:xfrm>
            <a:off x="3305291" y="1698087"/>
            <a:ext cx="2539697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800"/>
              <a:t>현재 편의점 상품 코드는 </a:t>
            </a:r>
            <a:r>
              <a:rPr lang="en-US" altLang="ko-KR" sz="800"/>
              <a:t>[</a:t>
            </a:r>
            <a:r>
              <a:rPr lang="ko-KR" altLang="en-US" sz="800"/>
              <a:t>매장 코드</a:t>
            </a:r>
            <a:r>
              <a:rPr lang="en-US" altLang="ko-KR" sz="800"/>
              <a:t>-KRS </a:t>
            </a:r>
            <a:r>
              <a:rPr lang="ko-KR" altLang="en-US" sz="800"/>
              <a:t>상품 코드</a:t>
            </a:r>
            <a:r>
              <a:rPr lang="en-US" altLang="ko-KR" sz="800"/>
              <a:t>]</a:t>
            </a:r>
          </a:p>
          <a:p>
            <a:r>
              <a:rPr lang="ko-KR" altLang="en-US" sz="800"/>
              <a:t>로 되어 있는데</a:t>
            </a:r>
            <a:r>
              <a:rPr lang="en-US" altLang="ko-KR" sz="800"/>
              <a:t>, </a:t>
            </a:r>
            <a:r>
              <a:rPr lang="ko-KR" altLang="en-US" sz="800"/>
              <a:t>공통으로 사용하는 </a:t>
            </a:r>
            <a:r>
              <a:rPr lang="en-US" altLang="ko-KR" sz="800" b="1"/>
              <a:t>KRS </a:t>
            </a:r>
            <a:r>
              <a:rPr lang="ko-KR" altLang="en-US" sz="800" b="1"/>
              <a:t>상품 코드를 기준으로 동일 상품을 판매하는 매장</a:t>
            </a:r>
            <a:r>
              <a:rPr lang="en-US" altLang="ko-KR" sz="800" b="1"/>
              <a:t>(</a:t>
            </a:r>
            <a:r>
              <a:rPr lang="ko-KR" altLang="en-US" sz="800" b="1"/>
              <a:t>역</a:t>
            </a:r>
            <a:r>
              <a:rPr lang="en-US" altLang="ko-KR" sz="800" b="1"/>
              <a:t>) </a:t>
            </a:r>
            <a:r>
              <a:rPr lang="ko-KR" altLang="en-US" sz="800" b="1"/>
              <a:t>조회</a:t>
            </a:r>
            <a:endParaRPr lang="en-US" altLang="ko-KR" sz="800" b="1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FDA29A5-E126-7B4E-A0AA-319165DA00AD}"/>
              </a:ext>
            </a:extLst>
          </p:cNvPr>
          <p:cNvSpPr txBox="1"/>
          <p:nvPr/>
        </p:nvSpPr>
        <p:spPr>
          <a:xfrm>
            <a:off x="4161384" y="1326622"/>
            <a:ext cx="1106486" cy="215444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800"/>
              <a:t>편의점 상품일 경우</a:t>
            </a:r>
            <a:endParaRPr lang="en-US" altLang="ko-KR" sz="80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B23052B-160D-A69C-40D3-C4308CFBA897}"/>
              </a:ext>
            </a:extLst>
          </p:cNvPr>
          <p:cNvSpPr txBox="1"/>
          <p:nvPr/>
        </p:nvSpPr>
        <p:spPr>
          <a:xfrm>
            <a:off x="8549470" y="819967"/>
            <a:ext cx="1635392" cy="33855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800" dirty="0"/>
              <a:t>편의점일 경우 매장명은 </a:t>
            </a:r>
            <a:endParaRPr lang="en-US" altLang="ko-KR" sz="800" dirty="0"/>
          </a:p>
          <a:p>
            <a:r>
              <a:rPr lang="en-US" altLang="ko-KR" sz="800" dirty="0"/>
              <a:t>‘</a:t>
            </a:r>
            <a:r>
              <a:rPr lang="en-US" altLang="ko-KR" sz="800" dirty="0" err="1"/>
              <a:t>storyway</a:t>
            </a:r>
            <a:r>
              <a:rPr lang="en-US" altLang="ko-KR" sz="800" dirty="0"/>
              <a:t> </a:t>
            </a:r>
            <a:r>
              <a:rPr lang="ko-KR" altLang="en-US" sz="800" dirty="0"/>
              <a:t>편의점</a:t>
            </a:r>
            <a:r>
              <a:rPr lang="en-US" altLang="ko-KR" sz="800" dirty="0"/>
              <a:t>’</a:t>
            </a:r>
            <a:r>
              <a:rPr lang="ko-KR" altLang="en-US" sz="800" dirty="0"/>
              <a:t>으로 고정</a:t>
            </a:r>
            <a:endParaRPr lang="en-US" altLang="ko-KR" sz="800" dirty="0"/>
          </a:p>
        </p:txBody>
      </p:sp>
      <p:cxnSp>
        <p:nvCxnSpPr>
          <p:cNvPr id="24" name="직선 화살표 연결선 23">
            <a:extLst>
              <a:ext uri="{FF2B5EF4-FFF2-40B4-BE49-F238E27FC236}">
                <a16:creationId xmlns:a16="http://schemas.microsoft.com/office/drawing/2014/main" id="{D66BE5DE-552F-8E5C-10D1-97BAEDFC6DCF}"/>
              </a:ext>
            </a:extLst>
          </p:cNvPr>
          <p:cNvCxnSpPr>
            <a:cxnSpLocks/>
          </p:cNvCxnSpPr>
          <p:nvPr/>
        </p:nvCxnSpPr>
        <p:spPr>
          <a:xfrm>
            <a:off x="7089903" y="822501"/>
            <a:ext cx="1459567" cy="1058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직선 화살표 연결선 25">
            <a:extLst>
              <a:ext uri="{FF2B5EF4-FFF2-40B4-BE49-F238E27FC236}">
                <a16:creationId xmlns:a16="http://schemas.microsoft.com/office/drawing/2014/main" id="{6673B4F2-91A6-EE6D-6244-9EF4B0E579AB}"/>
              </a:ext>
            </a:extLst>
          </p:cNvPr>
          <p:cNvCxnSpPr>
            <a:cxnSpLocks/>
          </p:cNvCxnSpPr>
          <p:nvPr/>
        </p:nvCxnSpPr>
        <p:spPr>
          <a:xfrm flipH="1">
            <a:off x="5721919" y="1292279"/>
            <a:ext cx="2479106" cy="17796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202A5320-AE6D-715B-6AE1-36B69F6A2ADD}"/>
              </a:ext>
            </a:extLst>
          </p:cNvPr>
          <p:cNvSpPr txBox="1"/>
          <p:nvPr/>
        </p:nvSpPr>
        <p:spPr>
          <a:xfrm>
            <a:off x="3313613" y="3071958"/>
            <a:ext cx="2539697" cy="83099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800"/>
              <a:t>현재도 위치 조회가 되지 않는 경우가 있기 때문에</a:t>
            </a:r>
            <a:r>
              <a:rPr lang="en-US" altLang="ko-KR" sz="800"/>
              <a:t>, </a:t>
            </a:r>
            <a:r>
              <a:rPr lang="ko-KR" altLang="en-US" sz="800"/>
              <a:t>위치 조회가 되지 않거나 동의가 되어 있지 않은 경우는 동일하게 처리하려고 합니다</a:t>
            </a:r>
            <a:r>
              <a:rPr lang="en-US" altLang="ko-KR" sz="800"/>
              <a:t>.</a:t>
            </a:r>
          </a:p>
          <a:p>
            <a:endParaRPr lang="en-US" altLang="ko-KR" sz="800"/>
          </a:p>
          <a:p>
            <a:r>
              <a:rPr lang="en-US" altLang="ko-KR" sz="800"/>
              <a:t>(</a:t>
            </a:r>
            <a:r>
              <a:rPr lang="ko-KR" altLang="en-US" sz="800"/>
              <a:t>현재는 새로고침 버튼을 눌렀을 때 동의가 되어 있지 않으면 동의 관련 팝업이 뜨도록 하고 있습니다</a:t>
            </a:r>
            <a:r>
              <a:rPr lang="en-US" altLang="ko-KR" sz="800"/>
              <a:t>.)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73EED52-44D7-11D2-E617-A7C2C379793D}"/>
              </a:ext>
            </a:extLst>
          </p:cNvPr>
          <p:cNvSpPr txBox="1"/>
          <p:nvPr/>
        </p:nvSpPr>
        <p:spPr>
          <a:xfrm>
            <a:off x="3305291" y="2482917"/>
            <a:ext cx="2539697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800"/>
              <a:t>현재 위치 조회가 될 경우</a:t>
            </a:r>
            <a:r>
              <a:rPr lang="en-US" altLang="ko-KR" sz="800"/>
              <a:t>, </a:t>
            </a:r>
          </a:p>
          <a:p>
            <a:r>
              <a:rPr lang="ko-KR" altLang="en-US" sz="800"/>
              <a:t>현재 위치 기준으로 </a:t>
            </a:r>
            <a:r>
              <a:rPr lang="ko-KR" altLang="en-US" sz="800" b="1"/>
              <a:t>해당 상품을 판매하는 가까운 역</a:t>
            </a:r>
            <a:r>
              <a:rPr lang="en-US" altLang="ko-KR" sz="800" b="1"/>
              <a:t>(</a:t>
            </a:r>
            <a:r>
              <a:rPr lang="ko-KR" altLang="en-US" sz="800" b="1"/>
              <a:t>최대 </a:t>
            </a:r>
            <a:r>
              <a:rPr lang="en-US" altLang="ko-KR" sz="800" b="1"/>
              <a:t>10</a:t>
            </a:r>
            <a:r>
              <a:rPr lang="ko-KR" altLang="en-US" sz="800" b="1"/>
              <a:t>개</a:t>
            </a:r>
            <a:r>
              <a:rPr lang="en-US" altLang="ko-KR" sz="800" b="1"/>
              <a:t>)</a:t>
            </a:r>
            <a:r>
              <a:rPr lang="ko-KR" altLang="en-US" sz="800" b="1"/>
              <a:t>을 표시</a:t>
            </a:r>
            <a:endParaRPr lang="en-US" altLang="ko-KR" sz="800" b="1"/>
          </a:p>
        </p:txBody>
      </p:sp>
      <p:cxnSp>
        <p:nvCxnSpPr>
          <p:cNvPr id="33" name="직선 화살표 연결선 32">
            <a:extLst>
              <a:ext uri="{FF2B5EF4-FFF2-40B4-BE49-F238E27FC236}">
                <a16:creationId xmlns:a16="http://schemas.microsoft.com/office/drawing/2014/main" id="{1AC64095-81A6-C190-73DE-DB45B138D434}"/>
              </a:ext>
            </a:extLst>
          </p:cNvPr>
          <p:cNvCxnSpPr>
            <a:cxnSpLocks/>
          </p:cNvCxnSpPr>
          <p:nvPr/>
        </p:nvCxnSpPr>
        <p:spPr>
          <a:xfrm flipH="1">
            <a:off x="5612690" y="1591681"/>
            <a:ext cx="513768" cy="8912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5" name="그룹 54">
            <a:extLst>
              <a:ext uri="{FF2B5EF4-FFF2-40B4-BE49-F238E27FC236}">
                <a16:creationId xmlns:a16="http://schemas.microsoft.com/office/drawing/2014/main" id="{04B7FBC4-1A93-B227-6EF0-388251D9DF14}"/>
              </a:ext>
            </a:extLst>
          </p:cNvPr>
          <p:cNvGrpSpPr/>
          <p:nvPr/>
        </p:nvGrpSpPr>
        <p:grpSpPr>
          <a:xfrm>
            <a:off x="8549470" y="1292279"/>
            <a:ext cx="2387680" cy="4241442"/>
            <a:chOff x="8549470" y="1292279"/>
            <a:chExt cx="2387680" cy="4241442"/>
          </a:xfrm>
        </p:grpSpPr>
        <p:grpSp>
          <p:nvGrpSpPr>
            <p:cNvPr id="46" name="그룹 45">
              <a:extLst>
                <a:ext uri="{FF2B5EF4-FFF2-40B4-BE49-F238E27FC236}">
                  <a16:creationId xmlns:a16="http://schemas.microsoft.com/office/drawing/2014/main" id="{4761C0EC-853B-34E3-6B1B-06DB1A4F26FA}"/>
                </a:ext>
              </a:extLst>
            </p:cNvPr>
            <p:cNvGrpSpPr/>
            <p:nvPr/>
          </p:nvGrpSpPr>
          <p:grpSpPr>
            <a:xfrm>
              <a:off x="8549470" y="1292279"/>
              <a:ext cx="2387680" cy="4241442"/>
              <a:chOff x="6003388" y="397923"/>
              <a:chExt cx="3179671" cy="5648325"/>
            </a:xfrm>
          </p:grpSpPr>
          <p:pic>
            <p:nvPicPr>
              <p:cNvPr id="47" name="그림 46">
                <a:extLst>
                  <a:ext uri="{FF2B5EF4-FFF2-40B4-BE49-F238E27FC236}">
                    <a16:creationId xmlns:a16="http://schemas.microsoft.com/office/drawing/2014/main" id="{A5CED585-F826-9923-6BEE-72A704FE6F3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003388" y="397923"/>
                <a:ext cx="3179671" cy="5648325"/>
              </a:xfrm>
              <a:prstGeom prst="rect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</p:pic>
          <p:pic>
            <p:nvPicPr>
              <p:cNvPr id="48" name="그림 47">
                <a:extLst>
                  <a:ext uri="{FF2B5EF4-FFF2-40B4-BE49-F238E27FC236}">
                    <a16:creationId xmlns:a16="http://schemas.microsoft.com/office/drawing/2014/main" id="{E4A4CFF3-2209-F9D2-D100-E054732C1612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/>
              <a:srcRect r="18374"/>
              <a:stretch/>
            </p:blipFill>
            <p:spPr>
              <a:xfrm>
                <a:off x="6123963" y="828778"/>
                <a:ext cx="2936950" cy="568468"/>
              </a:xfrm>
              <a:prstGeom prst="rect">
                <a:avLst/>
              </a:prstGeom>
            </p:spPr>
          </p:pic>
          <p:sp>
            <p:nvSpPr>
              <p:cNvPr id="50" name="직사각형 49">
                <a:extLst>
                  <a:ext uri="{FF2B5EF4-FFF2-40B4-BE49-F238E27FC236}">
                    <a16:creationId xmlns:a16="http://schemas.microsoft.com/office/drawing/2014/main" id="{7E55817C-E590-AFA8-0DAF-E5F85AF46B29}"/>
                  </a:ext>
                </a:extLst>
              </p:cNvPr>
              <p:cNvSpPr/>
              <p:nvPr/>
            </p:nvSpPr>
            <p:spPr>
              <a:xfrm>
                <a:off x="6123963" y="3869787"/>
                <a:ext cx="2936950" cy="188214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/>
              </a:p>
            </p:txBody>
          </p:sp>
        </p:grpSp>
        <p:pic>
          <p:nvPicPr>
            <p:cNvPr id="52" name="그림 51">
              <a:extLst>
                <a:ext uri="{FF2B5EF4-FFF2-40B4-BE49-F238E27FC236}">
                  <a16:creationId xmlns:a16="http://schemas.microsoft.com/office/drawing/2014/main" id="{E88A0BC6-8228-C770-84DA-EDC755446B3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549470" y="2268302"/>
              <a:ext cx="2349653" cy="2534023"/>
            </a:xfrm>
            <a:prstGeom prst="rect">
              <a:avLst/>
            </a:prstGeom>
          </p:spPr>
        </p:pic>
        <p:sp>
          <p:nvSpPr>
            <p:cNvPr id="53" name="직사각형 52">
              <a:extLst>
                <a:ext uri="{FF2B5EF4-FFF2-40B4-BE49-F238E27FC236}">
                  <a16:creationId xmlns:a16="http://schemas.microsoft.com/office/drawing/2014/main" id="{519385D8-0582-C19E-0A25-2266126BB803}"/>
                </a:ext>
              </a:extLst>
            </p:cNvPr>
            <p:cNvSpPr/>
            <p:nvPr/>
          </p:nvSpPr>
          <p:spPr>
            <a:xfrm>
              <a:off x="8581204" y="2090361"/>
              <a:ext cx="2264224" cy="1383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ko-KR" altLang="en-US" sz="500" b="1">
                  <a:solidFill>
                    <a:schemeClr val="tx1"/>
                  </a:solidFill>
                  <a:latin typeface="Pretendard" panose="02000503000000020004" pitchFamily="50" charset="-127"/>
                  <a:ea typeface="Pretendard" panose="02000503000000020004" pitchFamily="50" charset="-127"/>
                  <a:cs typeface="Pretendard" panose="02000503000000020004" pitchFamily="50" charset="-127"/>
                </a:rPr>
                <a:t>선택역 </a:t>
              </a:r>
              <a:r>
                <a:rPr lang="en-US" altLang="ko-KR" sz="500" b="1">
                  <a:solidFill>
                    <a:schemeClr val="tx1"/>
                  </a:solidFill>
                  <a:latin typeface="Pretendard" panose="02000503000000020004" pitchFamily="50" charset="-127"/>
                  <a:ea typeface="Pretendard" panose="02000503000000020004" pitchFamily="50" charset="-127"/>
                  <a:cs typeface="Pretendard" panose="02000503000000020004" pitchFamily="50" charset="-127"/>
                </a:rPr>
                <a:t>:  </a:t>
              </a:r>
              <a:r>
                <a:rPr lang="ko-KR" altLang="en-US" sz="500" b="1">
                  <a:solidFill>
                    <a:schemeClr val="tx1"/>
                  </a:solidFill>
                  <a:latin typeface="Pretendard" panose="02000503000000020004" pitchFamily="50" charset="-127"/>
                  <a:ea typeface="Pretendard" panose="02000503000000020004" pitchFamily="50" charset="-127"/>
                  <a:cs typeface="Pretendard" panose="02000503000000020004" pitchFamily="50" charset="-127"/>
                </a:rPr>
                <a:t>목포  </a:t>
              </a:r>
              <a:r>
                <a:rPr lang="en-US" altLang="ko-KR" sz="500">
                  <a:solidFill>
                    <a:schemeClr val="accent3"/>
                  </a:solidFill>
                  <a:latin typeface="Pretendard" panose="02000503000000020004" pitchFamily="50" charset="-127"/>
                  <a:ea typeface="Pretendard" panose="02000503000000020004" pitchFamily="50" charset="-127"/>
                  <a:cs typeface="Pretendard" panose="02000503000000020004" pitchFamily="50" charset="-127"/>
                </a:rPr>
                <a:t>|  </a:t>
              </a:r>
              <a:r>
                <a:rPr lang="ko-KR" altLang="en-US" sz="500">
                  <a:solidFill>
                    <a:schemeClr val="accent3"/>
                  </a:solidFill>
                  <a:latin typeface="Pretendard" panose="02000503000000020004" pitchFamily="50" charset="-127"/>
                  <a:ea typeface="Pretendard" panose="02000503000000020004" pitchFamily="50" charset="-127"/>
                  <a:cs typeface="Pretendard" panose="02000503000000020004" pitchFamily="50" charset="-127"/>
                </a:rPr>
                <a:t>전남 목포시 영산로 </a:t>
              </a:r>
              <a:r>
                <a:rPr lang="en-US" altLang="ko-KR" sz="500">
                  <a:solidFill>
                    <a:schemeClr val="accent3"/>
                  </a:solidFill>
                  <a:latin typeface="Pretendard" panose="02000503000000020004" pitchFamily="50" charset="-127"/>
                  <a:ea typeface="Pretendard" panose="02000503000000020004" pitchFamily="50" charset="-127"/>
                  <a:cs typeface="Pretendard" panose="02000503000000020004" pitchFamily="50" charset="-127"/>
                </a:rPr>
                <a:t>98(</a:t>
              </a:r>
              <a:r>
                <a:rPr lang="ko-KR" altLang="en-US" sz="500">
                  <a:solidFill>
                    <a:schemeClr val="accent3"/>
                  </a:solidFill>
                  <a:latin typeface="Pretendard" panose="02000503000000020004" pitchFamily="50" charset="-127"/>
                  <a:ea typeface="Pretendard" panose="02000503000000020004" pitchFamily="50" charset="-127"/>
                  <a:cs typeface="Pretendard" panose="02000503000000020004" pitchFamily="50" charset="-127"/>
                </a:rPr>
                <a:t>호남동</a:t>
              </a:r>
              <a:r>
                <a:rPr lang="en-US" altLang="ko-KR" sz="500">
                  <a:solidFill>
                    <a:schemeClr val="accent3"/>
                  </a:solidFill>
                  <a:latin typeface="Pretendard" panose="02000503000000020004" pitchFamily="50" charset="-127"/>
                  <a:ea typeface="Pretendard" panose="02000503000000020004" pitchFamily="50" charset="-127"/>
                  <a:cs typeface="Pretendard" panose="02000503000000020004" pitchFamily="50" charset="-127"/>
                </a:rPr>
                <a:t>1-1)</a:t>
              </a:r>
              <a:endParaRPr lang="ko-KR" altLang="en-US" sz="500">
                <a:solidFill>
                  <a:schemeClr val="accent3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endParaRPr>
            </a:p>
          </p:txBody>
        </p:sp>
        <p:sp>
          <p:nvSpPr>
            <p:cNvPr id="54" name="직사각형 53">
              <a:extLst>
                <a:ext uri="{FF2B5EF4-FFF2-40B4-BE49-F238E27FC236}">
                  <a16:creationId xmlns:a16="http://schemas.microsoft.com/office/drawing/2014/main" id="{41773F29-C89C-43E4-78FD-19C8778DFE58}"/>
                </a:ext>
              </a:extLst>
            </p:cNvPr>
            <p:cNvSpPr/>
            <p:nvPr/>
          </p:nvSpPr>
          <p:spPr>
            <a:xfrm>
              <a:off x="10459102" y="2268302"/>
              <a:ext cx="386326" cy="1383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ko-KR" altLang="en-US" sz="500">
                <a:solidFill>
                  <a:schemeClr val="accent3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endParaRPr>
            </a:p>
          </p:txBody>
        </p:sp>
      </p:grpSp>
      <p:cxnSp>
        <p:nvCxnSpPr>
          <p:cNvPr id="56" name="직선 화살표 연결선 55">
            <a:extLst>
              <a:ext uri="{FF2B5EF4-FFF2-40B4-BE49-F238E27FC236}">
                <a16:creationId xmlns:a16="http://schemas.microsoft.com/office/drawing/2014/main" id="{1B161A93-B941-F2D0-1E9B-66579EB7139F}"/>
              </a:ext>
            </a:extLst>
          </p:cNvPr>
          <p:cNvCxnSpPr>
            <a:cxnSpLocks/>
          </p:cNvCxnSpPr>
          <p:nvPr/>
        </p:nvCxnSpPr>
        <p:spPr>
          <a:xfrm>
            <a:off x="8261616" y="1567648"/>
            <a:ext cx="358789" cy="5070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67E7FD46-77DE-624D-9F31-75C712C47501}"/>
              </a:ext>
            </a:extLst>
          </p:cNvPr>
          <p:cNvSpPr txBox="1"/>
          <p:nvPr/>
        </p:nvSpPr>
        <p:spPr>
          <a:xfrm>
            <a:off x="10314933" y="3778711"/>
            <a:ext cx="1561236" cy="12003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800"/>
              <a:t>역 </a:t>
            </a:r>
            <a:r>
              <a:rPr lang="en-US" altLang="ko-KR" sz="800"/>
              <a:t>1</a:t>
            </a:r>
            <a:r>
              <a:rPr lang="ko-KR" altLang="en-US" sz="800"/>
              <a:t>개를 고른 경우</a:t>
            </a:r>
            <a:r>
              <a:rPr lang="en-US" altLang="ko-KR" sz="800"/>
              <a:t>,</a:t>
            </a:r>
          </a:p>
          <a:p>
            <a:r>
              <a:rPr lang="ko-KR" altLang="en-US" sz="800"/>
              <a:t>해당 역 정보를 상단에 띄우고</a:t>
            </a:r>
            <a:r>
              <a:rPr lang="en-US" altLang="ko-KR" sz="800"/>
              <a:t>,</a:t>
            </a:r>
          </a:p>
          <a:p>
            <a:endParaRPr lang="en-US" altLang="ko-KR" sz="800"/>
          </a:p>
          <a:p>
            <a:r>
              <a:rPr lang="ko-KR" altLang="en-US" sz="800"/>
              <a:t>해당 역 내에서 상품을 판매하는 매장만 소팅해서 표시</a:t>
            </a:r>
            <a:endParaRPr lang="en-US" altLang="ko-KR" sz="800"/>
          </a:p>
          <a:p>
            <a:endParaRPr lang="en-US" altLang="ko-KR" sz="800"/>
          </a:p>
          <a:p>
            <a:r>
              <a:rPr lang="ko-KR" altLang="en-US" sz="800"/>
              <a:t>해당 매장을 눌렀을 때에는 </a:t>
            </a:r>
            <a:endParaRPr lang="en-US" altLang="ko-KR" sz="800"/>
          </a:p>
          <a:p>
            <a:r>
              <a:rPr lang="ko-KR" altLang="en-US" sz="800"/>
              <a:t>해당 매장의 해당 상품 상세 페이지로 이동합니다</a:t>
            </a:r>
            <a:r>
              <a:rPr lang="en-US" altLang="ko-KR" sz="800"/>
              <a:t>.</a:t>
            </a:r>
          </a:p>
        </p:txBody>
      </p:sp>
      <p:cxnSp>
        <p:nvCxnSpPr>
          <p:cNvPr id="59" name="직선 화살표 연결선 58">
            <a:extLst>
              <a:ext uri="{FF2B5EF4-FFF2-40B4-BE49-F238E27FC236}">
                <a16:creationId xmlns:a16="http://schemas.microsoft.com/office/drawing/2014/main" id="{3F0243BF-61AF-FD2E-5ED8-CD6AF15F30CD}"/>
              </a:ext>
            </a:extLst>
          </p:cNvPr>
          <p:cNvCxnSpPr>
            <a:cxnSpLocks/>
          </p:cNvCxnSpPr>
          <p:nvPr/>
        </p:nvCxnSpPr>
        <p:spPr>
          <a:xfrm>
            <a:off x="10005467" y="2203513"/>
            <a:ext cx="603864" cy="15751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직선 화살표 연결선 60">
            <a:extLst>
              <a:ext uri="{FF2B5EF4-FFF2-40B4-BE49-F238E27FC236}">
                <a16:creationId xmlns:a16="http://schemas.microsoft.com/office/drawing/2014/main" id="{CE9B474D-B4D8-A858-37D7-899E5E281DFA}"/>
              </a:ext>
            </a:extLst>
          </p:cNvPr>
          <p:cNvCxnSpPr>
            <a:cxnSpLocks/>
          </p:cNvCxnSpPr>
          <p:nvPr/>
        </p:nvCxnSpPr>
        <p:spPr>
          <a:xfrm>
            <a:off x="9272082" y="2991112"/>
            <a:ext cx="1081178" cy="12788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4" name="그림 63">
            <a:extLst>
              <a:ext uri="{FF2B5EF4-FFF2-40B4-BE49-F238E27FC236}">
                <a16:creationId xmlns:a16="http://schemas.microsoft.com/office/drawing/2014/main" id="{1F3F6D99-703C-92BC-FF01-F08609D424A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27539" y="3459262"/>
            <a:ext cx="1791048" cy="319120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cxnSp>
        <p:nvCxnSpPr>
          <p:cNvPr id="65" name="직선 화살표 연결선 64">
            <a:extLst>
              <a:ext uri="{FF2B5EF4-FFF2-40B4-BE49-F238E27FC236}">
                <a16:creationId xmlns:a16="http://schemas.microsoft.com/office/drawing/2014/main" id="{150BAB85-480C-45CC-9C7D-65311C698E93}"/>
              </a:ext>
            </a:extLst>
          </p:cNvPr>
          <p:cNvCxnSpPr>
            <a:cxnSpLocks/>
          </p:cNvCxnSpPr>
          <p:nvPr/>
        </p:nvCxnSpPr>
        <p:spPr>
          <a:xfrm flipH="1">
            <a:off x="8118587" y="4715141"/>
            <a:ext cx="2206895" cy="1267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328623" y="3899372"/>
            <a:ext cx="3583043" cy="3277820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[APP] 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Main &gt; STORY ORDER – product list</a:t>
            </a:r>
            <a:endParaRPr lang="en-US" altLang="ko-KR" sz="9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ko-KR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1.if </a:t>
            </a:r>
            <a:r>
              <a:rPr lang="en-US" altLang="ko-KR" sz="9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st_mall.krs_bsns_se_cd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of selected product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102’ (</a:t>
            </a:r>
            <a:r>
              <a:rPr lang="ko-KR" alt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편의점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altLang="ko-KR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1) to-be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 -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move to product – station list page (new)</a:t>
            </a:r>
          </a:p>
          <a:p>
            <a:endParaRPr lang="en-US" altLang="ko-KR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2. product 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– station list 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page (new)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1) selected product info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 - product image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 - mall name : ‘</a:t>
            </a:r>
            <a:r>
              <a:rPr lang="en-US" altLang="ko-KR" sz="900" dirty="0" err="1"/>
              <a:t>storyway</a:t>
            </a:r>
            <a:r>
              <a:rPr lang="en-US" altLang="ko-KR" sz="900" dirty="0"/>
              <a:t> </a:t>
            </a:r>
            <a:r>
              <a:rPr lang="ko-KR" altLang="en-US" sz="900" dirty="0" smtClean="0"/>
              <a:t>편의점</a:t>
            </a:r>
            <a:r>
              <a:rPr lang="en-US" altLang="ko-KR" sz="900" dirty="0" smtClean="0"/>
              <a:t>’ (fix)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- product name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- product price (like Main)</a:t>
            </a:r>
          </a:p>
          <a:p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2) </a:t>
            </a:r>
            <a:r>
              <a:rPr lang="ko-KR" altLang="en-US" sz="900" dirty="0" smtClean="0"/>
              <a:t>현재위치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a) refresh button </a:t>
            </a:r>
            <a:r>
              <a:rPr lang="en-US" altLang="ko-KR" sz="900" dirty="0"/>
              <a:t>(refer to </a:t>
            </a:r>
            <a:r>
              <a:rPr lang="ko-KR" altLang="en-US" sz="900" dirty="0" smtClean="0"/>
              <a:t>스토리 오더</a:t>
            </a:r>
            <a:r>
              <a:rPr lang="en-US" altLang="ko-KR" sz="900" dirty="0" smtClean="0"/>
              <a:t>(/</a:t>
            </a:r>
            <a:r>
              <a:rPr lang="en-US" altLang="ko-KR" sz="900" dirty="0" err="1" smtClean="0"/>
              <a:t>smartorder</a:t>
            </a:r>
            <a:r>
              <a:rPr lang="en-US" altLang="ko-KR" sz="900" dirty="0" smtClean="0"/>
              <a:t>) &gt; </a:t>
            </a:r>
            <a:r>
              <a:rPr lang="ko-KR" altLang="en-US" sz="900" dirty="0" smtClean="0"/>
              <a:t>가까운 역 </a:t>
            </a:r>
            <a:r>
              <a:rPr lang="en-US" altLang="ko-KR" sz="900" dirty="0" smtClean="0"/>
              <a:t>TAB &gt; </a:t>
            </a:r>
            <a:r>
              <a:rPr lang="ko-KR" altLang="en-US" sz="900" dirty="0" smtClean="0"/>
              <a:t>현재위치</a:t>
            </a:r>
            <a:r>
              <a:rPr lang="en-US" altLang="ko-KR" sz="900" dirty="0" smtClean="0"/>
              <a:t>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- </a:t>
            </a:r>
            <a:r>
              <a:rPr lang="en-US" altLang="ko-KR" sz="900" b="1" dirty="0" smtClean="0"/>
              <a:t>if clicks, get current location and </a:t>
            </a:r>
            <a:r>
              <a:rPr lang="en-US" altLang="ko-KR" sz="900" b="1" dirty="0" err="1" smtClean="0"/>
              <a:t>referesh</a:t>
            </a:r>
            <a:r>
              <a:rPr lang="en-US" altLang="ko-KR" sz="900" b="1" dirty="0" smtClean="0"/>
              <a:t> nearest </a:t>
            </a:r>
            <a:r>
              <a:rPr lang="en-US" altLang="ko-KR" sz="900" b="1" dirty="0"/>
              <a:t>station </a:t>
            </a:r>
            <a:r>
              <a:rPr lang="en-US" altLang="ko-KR" sz="900" b="1" dirty="0" smtClean="0"/>
              <a:t>list</a:t>
            </a:r>
          </a:p>
          <a:p>
            <a:endParaRPr lang="en-US" altLang="ko-KR" sz="900" b="1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3) nearest station list (10 rows) which sells selected product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a) use new API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b)</a:t>
            </a:r>
            <a:r>
              <a:rPr lang="en-US" altLang="ko-KR" sz="900" b="1" dirty="0" smtClean="0"/>
              <a:t> if station is selected, move to 3.product-mall list page (new)</a:t>
            </a:r>
            <a:endParaRPr lang="en-US" altLang="ko-KR" sz="900" b="1" dirty="0" smtClean="0"/>
          </a:p>
        </p:txBody>
      </p:sp>
      <p:sp>
        <p:nvSpPr>
          <p:cNvPr id="2" name="Oval 1"/>
          <p:cNvSpPr/>
          <p:nvPr/>
        </p:nvSpPr>
        <p:spPr>
          <a:xfrm>
            <a:off x="486999" y="1970172"/>
            <a:ext cx="381000" cy="36730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 smtClean="0">
                <a:solidFill>
                  <a:srgbClr val="FF0000"/>
                </a:solidFill>
              </a:rPr>
              <a:t>1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36" name="Oval 35"/>
          <p:cNvSpPr/>
          <p:nvPr/>
        </p:nvSpPr>
        <p:spPr>
          <a:xfrm>
            <a:off x="5811709" y="805429"/>
            <a:ext cx="381000" cy="36730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>
                <a:solidFill>
                  <a:srgbClr val="FF0000"/>
                </a:solidFill>
              </a:rPr>
              <a:t>2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37" name="Oval 36"/>
          <p:cNvSpPr/>
          <p:nvPr/>
        </p:nvSpPr>
        <p:spPr>
          <a:xfrm>
            <a:off x="8297128" y="1326622"/>
            <a:ext cx="323277" cy="339343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 smtClean="0">
                <a:solidFill>
                  <a:srgbClr val="FF0000"/>
                </a:solidFill>
              </a:rPr>
              <a:t>3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8245332" y="4926363"/>
            <a:ext cx="3520270" cy="2446824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[APP] 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Main &gt; STORY ORDER – product list</a:t>
            </a:r>
            <a:endParaRPr lang="en-US" altLang="ko-KR" sz="9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ko-KR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3. product 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mall 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list 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page (new)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1) selected product info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 - same with No 2-1)</a:t>
            </a:r>
            <a:endParaRPr lang="en-US" altLang="ko-KR" sz="900" dirty="0" smtClean="0"/>
          </a:p>
          <a:p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2) </a:t>
            </a:r>
            <a:r>
              <a:rPr lang="ko-KR" altLang="en-US" sz="900" dirty="0" smtClean="0"/>
              <a:t>선택역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- show selected station name and address</a:t>
            </a:r>
            <a:endParaRPr lang="en-US" altLang="ko-KR" sz="900" b="1" dirty="0" smtClean="0"/>
          </a:p>
          <a:p>
            <a:endParaRPr lang="en-US" altLang="ko-KR" sz="900" b="1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3) mall list of selected station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a) API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- </a:t>
            </a:r>
            <a:r>
              <a:rPr lang="en-US" altLang="ko-KR" sz="900" dirty="0"/>
              <a:t>same </a:t>
            </a:r>
            <a:r>
              <a:rPr lang="en-US" altLang="ko-KR" sz="900" dirty="0" smtClean="0"/>
              <a:t>with /</a:t>
            </a:r>
            <a:r>
              <a:rPr lang="en-US" altLang="ko-KR" sz="900" dirty="0" err="1" smtClean="0"/>
              <a:t>smartorder</a:t>
            </a:r>
            <a:r>
              <a:rPr lang="en-US" altLang="ko-KR" sz="900" dirty="0" smtClean="0"/>
              <a:t>/station/SO07 page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b) if mall is selected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- move to </a:t>
            </a:r>
            <a:r>
              <a:rPr lang="en-US" altLang="ko-KR" sz="900" dirty="0"/>
              <a:t>product view page (/</a:t>
            </a:r>
            <a:r>
              <a:rPr lang="en-US" altLang="ko-KR" sz="900" dirty="0" err="1" smtClean="0"/>
              <a:t>smartorder</a:t>
            </a:r>
            <a:r>
              <a:rPr lang="en-US" altLang="ko-KR" sz="900" dirty="0" smtClean="0"/>
              <a:t>/item/204065-7015120)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-</a:t>
            </a:r>
            <a:r>
              <a:rPr lang="en-US" altLang="ko-KR" sz="900" b="1" dirty="0" smtClean="0"/>
              <a:t> the product code is ‘{selected </a:t>
            </a:r>
            <a:r>
              <a:rPr lang="en-US" altLang="ko-KR" sz="900" b="1" dirty="0" err="1" smtClean="0"/>
              <a:t>mall_code</a:t>
            </a:r>
            <a:r>
              <a:rPr lang="en-US" altLang="ko-KR" sz="900" b="1" dirty="0"/>
              <a:t>}-{selected </a:t>
            </a:r>
            <a:r>
              <a:rPr lang="en-US" altLang="ko-KR" sz="900" b="1" dirty="0" err="1" smtClean="0"/>
              <a:t>st_product.krs_item_cd</a:t>
            </a:r>
            <a:r>
              <a:rPr lang="en-US" altLang="ko-KR" sz="900" b="1" dirty="0" smtClean="0"/>
              <a:t>}’</a:t>
            </a:r>
            <a:endParaRPr lang="en-US" altLang="ko-KR" sz="900" b="1" dirty="0" smtClean="0"/>
          </a:p>
        </p:txBody>
      </p:sp>
    </p:spTree>
    <p:extLst>
      <p:ext uri="{BB962C8B-B14F-4D97-AF65-F5344CB8AC3E}">
        <p14:creationId xmlns:p14="http://schemas.microsoft.com/office/powerpoint/2010/main" val="38869657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>
            <a:extLst>
              <a:ext uri="{FF2B5EF4-FFF2-40B4-BE49-F238E27FC236}">
                <a16:creationId xmlns:a16="http://schemas.microsoft.com/office/drawing/2014/main" id="{7C0B89F8-5F2E-005A-EB3D-8373818BE2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786" y="515191"/>
            <a:ext cx="2316487" cy="4124174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cxnSp>
        <p:nvCxnSpPr>
          <p:cNvPr id="7" name="직선 화살표 연결선 6">
            <a:extLst>
              <a:ext uri="{FF2B5EF4-FFF2-40B4-BE49-F238E27FC236}">
                <a16:creationId xmlns:a16="http://schemas.microsoft.com/office/drawing/2014/main" id="{7E09D681-18D5-E50F-51B9-358FF3206CF2}"/>
              </a:ext>
            </a:extLst>
          </p:cNvPr>
          <p:cNvCxnSpPr>
            <a:cxnSpLocks/>
            <a:endCxn id="13" idx="1"/>
          </p:cNvCxnSpPr>
          <p:nvPr/>
        </p:nvCxnSpPr>
        <p:spPr>
          <a:xfrm flipV="1">
            <a:off x="2249209" y="755102"/>
            <a:ext cx="1056082" cy="1335400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33CF7F2A-FAD1-161C-890E-BEFF2DAA69F8}"/>
              </a:ext>
            </a:extLst>
          </p:cNvPr>
          <p:cNvSpPr txBox="1"/>
          <p:nvPr/>
        </p:nvSpPr>
        <p:spPr>
          <a:xfrm>
            <a:off x="3305291" y="401159"/>
            <a:ext cx="2539697" cy="7078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800"/>
              <a:t>(</a:t>
            </a:r>
            <a:r>
              <a:rPr lang="ko-KR" altLang="en-US" sz="800"/>
              <a:t>현재</a:t>
            </a:r>
            <a:r>
              <a:rPr lang="en-US" altLang="ko-KR" sz="800"/>
              <a:t>)</a:t>
            </a:r>
            <a:r>
              <a:rPr lang="ko-KR" altLang="en-US" sz="800"/>
              <a:t> 홈 화면에서 스토리 오더 상품을 누르면 </a:t>
            </a:r>
            <a:endParaRPr lang="en-US" altLang="ko-KR" sz="800"/>
          </a:p>
          <a:p>
            <a:r>
              <a:rPr lang="ko-KR" altLang="en-US" sz="800"/>
              <a:t>스토리 오더 가까운 역 선택 화면으로 이동</a:t>
            </a:r>
            <a:endParaRPr lang="en-US" altLang="ko-KR" sz="800"/>
          </a:p>
          <a:p>
            <a:endParaRPr lang="en-US" altLang="ko-KR" sz="800"/>
          </a:p>
          <a:p>
            <a:r>
              <a:rPr lang="en-US" altLang="ko-KR" sz="800"/>
              <a:t>(</a:t>
            </a:r>
            <a:r>
              <a:rPr lang="ko-KR" altLang="en-US" sz="800"/>
              <a:t>수정</a:t>
            </a:r>
            <a:r>
              <a:rPr lang="en-US" altLang="ko-KR" sz="800"/>
              <a:t>) </a:t>
            </a:r>
            <a:r>
              <a:rPr lang="ko-KR" altLang="en-US" sz="800"/>
              <a:t>홈 화면에서 스토리 오더 상품을 누르면 </a:t>
            </a:r>
            <a:endParaRPr lang="en-US" altLang="ko-KR" sz="800"/>
          </a:p>
          <a:p>
            <a:r>
              <a:rPr lang="ko-KR" altLang="en-US" sz="800"/>
              <a:t>해당 상품 정보를 기반으로 정보 표시</a:t>
            </a:r>
            <a:endParaRPr lang="en-US" altLang="ko-KR" sz="80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0335098-A8E4-9C5D-9642-26A078FBD5C7}"/>
              </a:ext>
            </a:extLst>
          </p:cNvPr>
          <p:cNvSpPr txBox="1"/>
          <p:nvPr/>
        </p:nvSpPr>
        <p:spPr>
          <a:xfrm>
            <a:off x="3284786" y="1905438"/>
            <a:ext cx="2539697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800"/>
              <a:t>전문점의 경우 매장별 바코드 다름 </a:t>
            </a:r>
            <a:r>
              <a:rPr lang="en-US" altLang="ko-KR" sz="800"/>
              <a:t>= </a:t>
            </a:r>
            <a:r>
              <a:rPr lang="ko-KR" altLang="en-US" sz="800"/>
              <a:t>단독 상품</a:t>
            </a:r>
            <a:endParaRPr lang="en-US" altLang="ko-KR" sz="800"/>
          </a:p>
          <a:p>
            <a:r>
              <a:rPr lang="en-US" altLang="ko-KR" sz="800"/>
              <a:t>*</a:t>
            </a:r>
            <a:r>
              <a:rPr lang="ko-KR" altLang="en-US" sz="800"/>
              <a:t>우리 기준 </a:t>
            </a:r>
            <a:r>
              <a:rPr lang="en-US" altLang="ko-KR" sz="800"/>
              <a:t>: </a:t>
            </a:r>
            <a:r>
              <a:rPr lang="ko-KR" altLang="en-US" sz="800"/>
              <a:t>매장 코드</a:t>
            </a:r>
            <a:r>
              <a:rPr lang="en-US" altLang="ko-KR" sz="800"/>
              <a:t>-</a:t>
            </a:r>
            <a:r>
              <a:rPr lang="ko-KR" altLang="en-US" sz="800"/>
              <a:t>바코드이므로 </a:t>
            </a:r>
            <a:endParaRPr lang="en-US" altLang="ko-KR" sz="800"/>
          </a:p>
          <a:p>
            <a:r>
              <a:rPr lang="ko-KR" altLang="en-US" sz="800"/>
              <a:t>해당 매장의 해당 상품</a:t>
            </a:r>
            <a:r>
              <a:rPr lang="en-US" altLang="ko-KR" sz="800"/>
              <a:t>(</a:t>
            </a:r>
            <a:r>
              <a:rPr lang="ko-KR" altLang="en-US" sz="800"/>
              <a:t>특정</a:t>
            </a:r>
            <a:r>
              <a:rPr lang="en-US" altLang="ko-KR" sz="800"/>
              <a:t>)</a:t>
            </a:r>
            <a:r>
              <a:rPr lang="ko-KR" altLang="en-US" sz="800"/>
              <a:t> 페이지로 이동</a:t>
            </a:r>
            <a:endParaRPr lang="en-US" altLang="ko-KR" sz="80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B32A789-EA64-CF15-A907-CB77FF4E3157}"/>
              </a:ext>
            </a:extLst>
          </p:cNvPr>
          <p:cNvSpPr txBox="1"/>
          <p:nvPr/>
        </p:nvSpPr>
        <p:spPr>
          <a:xfrm>
            <a:off x="4161384" y="1326622"/>
            <a:ext cx="1106486" cy="215444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800"/>
              <a:t>전문점 상품일 경우</a:t>
            </a:r>
            <a:endParaRPr lang="en-US" altLang="ko-KR" sz="800"/>
          </a:p>
        </p:txBody>
      </p:sp>
      <p:cxnSp>
        <p:nvCxnSpPr>
          <p:cNvPr id="34" name="직선 화살표 연결선 33">
            <a:extLst>
              <a:ext uri="{FF2B5EF4-FFF2-40B4-BE49-F238E27FC236}">
                <a16:creationId xmlns:a16="http://schemas.microsoft.com/office/drawing/2014/main" id="{37AF38C0-148B-C2D6-B64B-C1CAB6F09A92}"/>
              </a:ext>
            </a:extLst>
          </p:cNvPr>
          <p:cNvCxnSpPr>
            <a:cxnSpLocks/>
            <a:stCxn id="15" idx="2"/>
            <a:endCxn id="14" idx="0"/>
          </p:cNvCxnSpPr>
          <p:nvPr/>
        </p:nvCxnSpPr>
        <p:spPr>
          <a:xfrm flipH="1">
            <a:off x="4554635" y="1542066"/>
            <a:ext cx="159992" cy="363372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125792" y="2577278"/>
            <a:ext cx="3583043" cy="923330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[APP] 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Main &gt; STORY ORDER – product list</a:t>
            </a:r>
            <a:endParaRPr lang="en-US" altLang="ko-KR" sz="9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ko-KR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1.if </a:t>
            </a:r>
            <a:r>
              <a:rPr lang="en-US" altLang="ko-KR" sz="9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st_mall.krs_bsns_se_cd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of selected product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02’ (</a:t>
            </a:r>
            <a:r>
              <a:rPr lang="ko-KR" alt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전문점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altLang="ko-KR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1) to-be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 -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move to </a:t>
            </a:r>
            <a:r>
              <a:rPr lang="en-US" altLang="ko-KR" sz="900" b="1" dirty="0" smtClean="0"/>
              <a:t>product </a:t>
            </a:r>
            <a:r>
              <a:rPr lang="en-US" altLang="ko-KR" sz="900" b="1" dirty="0"/>
              <a:t>view </a:t>
            </a:r>
            <a:r>
              <a:rPr lang="en-US" altLang="ko-KR" sz="900" b="1" dirty="0" smtClean="0"/>
              <a:t>page of selected product</a:t>
            </a:r>
            <a:r>
              <a:rPr lang="en-US" altLang="ko-KR" sz="900" dirty="0" smtClean="0"/>
              <a:t> </a:t>
            </a:r>
            <a:r>
              <a:rPr lang="en-US" altLang="ko-KR" sz="900" dirty="0"/>
              <a:t>(/</a:t>
            </a:r>
            <a:r>
              <a:rPr lang="en-US" altLang="ko-KR" sz="900" dirty="0" err="1"/>
              <a:t>smartorder</a:t>
            </a:r>
            <a:r>
              <a:rPr lang="en-US" altLang="ko-KR" sz="900" dirty="0"/>
              <a:t>/item/204065-7015120</a:t>
            </a:r>
            <a:r>
              <a:rPr lang="en-US" altLang="ko-KR" sz="900" dirty="0" smtClean="0"/>
              <a:t>)</a:t>
            </a:r>
            <a:endParaRPr lang="en-US" altLang="ko-KR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31654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527</Words>
  <Application>Microsoft Office PowerPoint</Application>
  <PresentationFormat>Widescreen</PresentationFormat>
  <Paragraphs>75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Pretendard</vt:lpstr>
      <vt:lpstr>맑은 고딕</vt:lpstr>
      <vt:lpstr>Arial</vt:lpstr>
      <vt:lpstr>Office 테마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최 지수</dc:creator>
  <cp:lastModifiedBy>gram</cp:lastModifiedBy>
  <cp:revision>5</cp:revision>
  <dcterms:created xsi:type="dcterms:W3CDTF">2023-12-19T07:17:54Z</dcterms:created>
  <dcterms:modified xsi:type="dcterms:W3CDTF">2024-02-21T12:16:01Z</dcterms:modified>
</cp:coreProperties>
</file>