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F2CFE9-CBFE-271E-B3E6-84B3BA956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AFEFFBF-DB58-2BB7-4119-16336A5F7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07EAEC-8A26-50BC-BE6F-148FF229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0B2090-A9DA-AA84-79B9-6A9A7CA5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27F842-8C9D-00A9-CCFC-17AE11E1B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243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D022C6-8B23-74B8-8368-931D5925B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52528E0-E3EA-02D8-7AD7-B00CEB171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D5E2D5-44B0-613F-EFC7-817612C32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FDD1F2-0B73-CD09-891C-F4E986502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73D3A35-23D9-CEB7-A263-FED36640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703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1111744-0FAC-EDA8-411E-A27DFB8585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FF38BCD-EF9B-DFA4-E131-B9EF6D42A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16DD2F-F99C-F44B-42AF-74F901AF6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34D75B-5D65-1B32-5A6B-19F0BD289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EBE7B7-4EB2-2712-F0FF-FE0406557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454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8C3DC-1B69-EE5C-888C-33D30D5A4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AB00235-DC4C-D3D7-A109-BEAEFCDE4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8F6DA0B-6807-5C3A-26EF-863B86FC6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78C8EA-5F0F-0200-D5FD-2EDFBBB2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14FF4C-B9DF-9D61-8413-3E5FCAD5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03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CA20F2-98F6-D7E9-34DC-1FF0E47B3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7A510D-9C8E-8952-D058-B50ACA85D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719546-7DFE-6460-C8DE-E1294529D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F63729-5C02-643C-1ED1-505B485DA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7C1299-05A6-198A-B3C0-99D5B9E69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19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582EB2-B501-0D77-2BEC-0558BCCC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22E1FF-1AF0-1268-AD66-DA7BD9190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5AF654C-4910-26D6-FE7E-C9E9C9A29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340EA3-2BA1-D5DA-A085-2D7B07F0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E77B46-ABC2-78B5-2817-CF541BCA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6A89B1E-67AB-48D1-BD49-8B902D0D8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74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6E0462-629A-4F4B-7BC3-117451C27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242D94-BBC2-26A7-9572-F7D27445E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1035FEC-8974-2F23-3AE5-B497681DE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ACDF8F8-D8D1-4C3F-1C88-67652A8BB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C97EF34-D5F6-8120-8422-0D6E6AFE3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531B2DE-5023-218D-8024-7C86E7BA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AEE168C-A25F-E1C8-CC27-FB9E5ADB0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14D75BD-20CB-2473-196D-B1ACCC139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479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C92D00-4505-DB4B-2179-1146AC755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BAC5A08-5C76-16BF-9256-1C205417D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2909A1-D72C-E73B-8950-A45E2BBD1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A8EA30E-FE80-9C70-45B8-5E07492C0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2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47F449B-7554-760A-BC2D-7CBE40DA9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F5FA26A-1147-FF96-6538-C4DAFD885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4FB3015-DE0C-69D9-1302-B0C3AB200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11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B4CC42-023C-D6ED-A8BA-B7538CF67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3666C6-18FA-C4C9-02D7-57CEDFF13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28EAA1E-95AD-BB2E-2E8D-482D3B897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C461644-339C-2B02-CC88-C44F5752E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14A845B-A813-8A78-B654-F9F9409FA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672188E-4B87-A23E-3132-1BF8A5B1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933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5B27E5-030B-F8DE-75BF-BE1D865AA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752EC8B-7936-18DD-ACE4-8C9D2061C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C473A9D-DFC6-5625-AB31-5A205871A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C45D5B3-FD45-6AD9-4D33-A27573919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5F98AEF-C0F1-4937-2AF5-5D35D606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6A07C5-E8D1-79BE-7C1F-AE097B2FE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317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65A0C7A-B62F-503E-3A59-692BE520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3F08D64-93A7-4C97-5641-817052BEE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3BA4A3-A392-54A5-2A8A-7CB51DD74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4BF2E-29D5-4B88-AC95-62B31A6C2584}" type="datetimeFigureOut">
              <a:rPr lang="ko-KR" altLang="en-US" smtClean="0"/>
              <a:t>2024-02-28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84AC26-DCE8-691F-3D31-4E84E54ED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33EA2AC-F46E-3F42-B927-6D23DDA03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3F2C-4343-4C85-8C1F-F9BA9A71A1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51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5087E803-7ACF-1065-4E5E-97331398F1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789"/>
          <a:stretch/>
        </p:blipFill>
        <p:spPr>
          <a:xfrm>
            <a:off x="599474" y="1471538"/>
            <a:ext cx="7592026" cy="1024144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AB009795-EB61-B773-8877-1AD33E221A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639"/>
          <a:stretch/>
        </p:blipFill>
        <p:spPr>
          <a:xfrm>
            <a:off x="599474" y="2845145"/>
            <a:ext cx="7592026" cy="16287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5855ED2-62FE-3D74-BF65-948DD3A92DBB}"/>
              </a:ext>
            </a:extLst>
          </p:cNvPr>
          <p:cNvSpPr txBox="1"/>
          <p:nvPr/>
        </p:nvSpPr>
        <p:spPr>
          <a:xfrm>
            <a:off x="5991225" y="2076582"/>
            <a:ext cx="2200275" cy="313547"/>
          </a:xfrm>
          <a:prstGeom prst="rect">
            <a:avLst/>
          </a:prstGeom>
          <a:solidFill>
            <a:srgbClr val="E9ECEF"/>
          </a:solidFill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토스페이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D44F25B-2F2B-79F6-5692-19B48AFEC3B6}"/>
              </a:ext>
            </a:extLst>
          </p:cNvPr>
          <p:cNvSpPr/>
          <p:nvPr/>
        </p:nvSpPr>
        <p:spPr>
          <a:xfrm>
            <a:off x="5915025" y="1933707"/>
            <a:ext cx="2400300" cy="60741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6D88BBE3-CAA1-6E76-5C92-96B5DCFDBFF6}"/>
              </a:ext>
            </a:extLst>
          </p:cNvPr>
          <p:cNvCxnSpPr>
            <a:stCxn id="10" idx="3"/>
          </p:cNvCxnSpPr>
          <p:nvPr/>
        </p:nvCxnSpPr>
        <p:spPr>
          <a:xfrm>
            <a:off x="8315325" y="2237415"/>
            <a:ext cx="685800" cy="25826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8A4BB24-22E3-9DFF-E078-A3DB2793BEBD}"/>
              </a:ext>
            </a:extLst>
          </p:cNvPr>
          <p:cNvSpPr txBox="1"/>
          <p:nvPr/>
        </p:nvSpPr>
        <p:spPr>
          <a:xfrm>
            <a:off x="9001125" y="2237415"/>
            <a:ext cx="2200275" cy="20928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수단이 </a:t>
            </a:r>
            <a:r>
              <a:rPr lang="en-US" altLang="ko-KR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간편 결제</a:t>
            </a:r>
            <a:r>
              <a:rPr lang="en-US" altLang="ko-KR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경우 </a:t>
            </a:r>
            <a:endParaRPr lang="en-US" altLang="ko-KR" sz="10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옆에 간편결제사 표시</a:t>
            </a:r>
            <a:endParaRPr lang="en-US" altLang="ko-KR" sz="10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간편결제사 코드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한글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영문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)]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토스페이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/TOSSPAY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네이버페이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/NAVERPAY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삼성페이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/SAMSUNGPAY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애플페이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/APPLEPAY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엘페이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/LPAY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카카오페이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/KAKAOPAY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핀페이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/PINPAY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페이코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/PAYCO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SSG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페이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/SSG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4825F4-7CBD-372B-481B-9D7BB5433B8E}"/>
              </a:ext>
            </a:extLst>
          </p:cNvPr>
          <p:cNvSpPr txBox="1"/>
          <p:nvPr/>
        </p:nvSpPr>
        <p:spPr>
          <a:xfrm>
            <a:off x="2895600" y="2503023"/>
            <a:ext cx="2200275" cy="313547"/>
          </a:xfrm>
          <a:prstGeom prst="rect">
            <a:avLst/>
          </a:prstGeom>
          <a:solidFill>
            <a:srgbClr val="E9ECEF"/>
          </a:solidFill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신한카드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3B2D733-997D-F1AB-FA78-4906B3026AEF}"/>
              </a:ext>
            </a:extLst>
          </p:cNvPr>
          <p:cNvSpPr/>
          <p:nvPr/>
        </p:nvSpPr>
        <p:spPr>
          <a:xfrm>
            <a:off x="2781300" y="2446576"/>
            <a:ext cx="2400300" cy="43666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053D6B78-B5C1-9ABF-FEF4-9B80A1744790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5181600" y="2664911"/>
            <a:ext cx="3819525" cy="215487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B55614C-631A-E75B-99DF-C22D7EAE7FA2}"/>
              </a:ext>
            </a:extLst>
          </p:cNvPr>
          <p:cNvSpPr txBox="1"/>
          <p:nvPr/>
        </p:nvSpPr>
        <p:spPr>
          <a:xfrm>
            <a:off x="9001125" y="4637715"/>
            <a:ext cx="2505075" cy="1631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수단</a:t>
            </a:r>
            <a:r>
              <a:rPr lang="en-US" altLang="ko-KR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아래에 카드사 표시</a:t>
            </a:r>
            <a:endParaRPr lang="en-US" altLang="ko-KR" sz="10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카드사 코드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카드사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코드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)]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기업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BC/3K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광주은행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/46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롯데카드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/71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KDB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산업은행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/30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BC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카드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/31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삼성카드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/51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F4B4BE-0E9B-21CF-770A-2B1CCB4EBFE3}"/>
              </a:ext>
            </a:extLst>
          </p:cNvPr>
          <p:cNvSpPr txBox="1"/>
          <p:nvPr/>
        </p:nvSpPr>
        <p:spPr>
          <a:xfrm>
            <a:off x="599474" y="474769"/>
            <a:ext cx="2791426" cy="2462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관리 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배송 관리 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A05167-596B-EDBD-FF52-33C6B54A8222}"/>
              </a:ext>
            </a:extLst>
          </p:cNvPr>
          <p:cNvSpPr txBox="1"/>
          <p:nvPr/>
        </p:nvSpPr>
        <p:spPr>
          <a:xfrm>
            <a:off x="599474" y="769461"/>
            <a:ext cx="2791426" cy="2462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관리 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CB07AA-C83C-6F2D-3EAB-283F185BE6AC}"/>
              </a:ext>
            </a:extLst>
          </p:cNvPr>
          <p:cNvSpPr txBox="1"/>
          <p:nvPr/>
        </p:nvSpPr>
        <p:spPr>
          <a:xfrm>
            <a:off x="2936874" y="2104938"/>
            <a:ext cx="2200275" cy="261610"/>
          </a:xfrm>
          <a:prstGeom prst="rect">
            <a:avLst/>
          </a:prstGeom>
          <a:solidFill>
            <a:srgbClr val="E9ECEF"/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간편결제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47838" y="4330296"/>
            <a:ext cx="4496074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주문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배송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onlineOrder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(Modify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오더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주문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/>
              <a:t>1.</a:t>
            </a:r>
            <a:r>
              <a:rPr lang="ko-KR" altLang="en-US" sz="900" b="1" dirty="0" smtClean="0"/>
              <a:t>결제 수단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field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</a:t>
            </a:r>
            <a:r>
              <a:rPr lang="en-US" altLang="ko-KR" sz="900" dirty="0"/>
              <a:t>) if PG </a:t>
            </a:r>
            <a:r>
              <a:rPr lang="en-US" altLang="ko-KR" sz="900" dirty="0" err="1"/>
              <a:t>payment_method</a:t>
            </a:r>
            <a:r>
              <a:rPr lang="en-US" altLang="ko-KR" sz="900" dirty="0"/>
              <a:t> = 'PV01' (</a:t>
            </a:r>
            <a:r>
              <a:rPr lang="ko-KR" altLang="en-US" sz="900" dirty="0"/>
              <a:t>신용</a:t>
            </a:r>
            <a:r>
              <a:rPr lang="en-US" altLang="ko-KR" sz="900" dirty="0"/>
              <a:t>/</a:t>
            </a:r>
            <a:r>
              <a:rPr lang="ko-KR" altLang="en-US" sz="900" dirty="0"/>
              <a:t>체크카드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 next to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en-US" altLang="ko-KR" sz="900" dirty="0"/>
              <a:t>show {</a:t>
            </a:r>
            <a:r>
              <a:rPr lang="en-US" altLang="ko-KR" sz="900" dirty="0" err="1" smtClean="0"/>
              <a:t>st_order_payment.</a:t>
            </a:r>
            <a:r>
              <a:rPr lang="en-US" altLang="ko-KR" sz="900" b="1" dirty="0" err="1" smtClean="0"/>
              <a:t>card_issuer_code</a:t>
            </a:r>
            <a:r>
              <a:rPr lang="en-US" altLang="ko-KR" sz="900" dirty="0" smtClean="0"/>
              <a:t>} (show ‘CC’ code name)</a:t>
            </a:r>
          </a:p>
          <a:p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en-US" altLang="ko-KR" sz="900" dirty="0"/>
              <a:t>if PG </a:t>
            </a:r>
            <a:r>
              <a:rPr lang="en-US" altLang="ko-KR" sz="900" dirty="0" err="1"/>
              <a:t>payment_method</a:t>
            </a:r>
            <a:r>
              <a:rPr lang="en-US" altLang="ko-KR" sz="900" dirty="0"/>
              <a:t> = 'PV03' (</a:t>
            </a:r>
            <a:r>
              <a:rPr lang="ko-KR" altLang="en-US" sz="900" dirty="0"/>
              <a:t>간편결제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</a:t>
            </a:r>
            <a:r>
              <a:rPr lang="en-US" altLang="ko-KR" sz="900" dirty="0"/>
              <a:t>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(</a:t>
            </a:r>
            <a:r>
              <a:rPr lang="en-US" altLang="ko-KR" sz="900" dirty="0" err="1"/>
              <a:t>readonly</a:t>
            </a:r>
            <a:r>
              <a:rPr lang="en-US" altLang="ko-KR" sz="900" dirty="0"/>
              <a:t>) next to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endParaRPr lang="en-US" altLang="ko-KR" sz="900" dirty="0"/>
          </a:p>
          <a:p>
            <a:r>
              <a:rPr lang="en-US" altLang="ko-KR" sz="900" dirty="0"/>
              <a:t>    </a:t>
            </a:r>
            <a:r>
              <a:rPr lang="en-US" altLang="ko-KR" sz="900" dirty="0" smtClean="0"/>
              <a:t>   - </a:t>
            </a:r>
            <a:r>
              <a:rPr lang="en-US" altLang="ko-KR" sz="900" dirty="0"/>
              <a:t>show {</a:t>
            </a:r>
            <a:r>
              <a:rPr lang="en-US" altLang="ko-KR" sz="900" dirty="0" err="1" smtClean="0"/>
              <a:t>st_order_payment.</a:t>
            </a:r>
            <a:r>
              <a:rPr lang="en-US" altLang="ko-KR" sz="900" b="1" dirty="0" err="1" smtClean="0"/>
              <a:t>easypay_provider_code</a:t>
            </a:r>
            <a:r>
              <a:rPr lang="en-US" altLang="ko-KR" sz="900" dirty="0"/>
              <a:t>} </a:t>
            </a:r>
            <a:r>
              <a:rPr lang="en-US" altLang="ko-KR" sz="900" strike="sngStrike" dirty="0">
                <a:solidFill>
                  <a:srgbClr val="FF0000"/>
                </a:solidFill>
              </a:rPr>
              <a:t>(show </a:t>
            </a:r>
            <a:r>
              <a:rPr lang="en-US" altLang="ko-KR" sz="900" strike="sngStrike" dirty="0" smtClean="0">
                <a:solidFill>
                  <a:srgbClr val="FF0000"/>
                </a:solidFill>
              </a:rPr>
              <a:t>‘PC</a:t>
            </a:r>
            <a:r>
              <a:rPr lang="en-US" altLang="ko-KR" sz="900" strike="sngStrike" dirty="0">
                <a:solidFill>
                  <a:srgbClr val="FF0000"/>
                </a:solidFill>
              </a:rPr>
              <a:t>’ code name)</a:t>
            </a:r>
          </a:p>
          <a:p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3030475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7B1F54-4B85-A919-FEFA-2BFD452C2DAA}"/>
              </a:ext>
            </a:extLst>
          </p:cNvPr>
          <p:cNvSpPr txBox="1"/>
          <p:nvPr/>
        </p:nvSpPr>
        <p:spPr>
          <a:xfrm>
            <a:off x="599474" y="474769"/>
            <a:ext cx="2791426" cy="2462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관리 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배송 관리 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엑셀 파일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EC0476-003C-D1A7-BD68-A55616663A09}"/>
              </a:ext>
            </a:extLst>
          </p:cNvPr>
          <p:cNvSpPr txBox="1"/>
          <p:nvPr/>
        </p:nvSpPr>
        <p:spPr>
          <a:xfrm>
            <a:off x="599473" y="873391"/>
            <a:ext cx="2200275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‘PG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수단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오른쪽에 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1) </a:t>
            </a:r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간편결제사 </a:t>
            </a:r>
            <a:r>
              <a:rPr lang="en-US" altLang="ko-KR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2) </a:t>
            </a:r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카드사</a:t>
            </a:r>
            <a:r>
              <a:rPr lang="en-US" altLang="ko-KR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</a:t>
            </a:r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추가</a:t>
            </a:r>
            <a:endParaRPr lang="en-US" altLang="ko-KR" sz="10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84E9631F-D6CE-8B22-7B70-1145449E6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521886"/>
              </p:ext>
            </p:extLst>
          </p:nvPr>
        </p:nvGraphicFramePr>
        <p:xfrm>
          <a:off x="599474" y="2176463"/>
          <a:ext cx="8369300" cy="80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2320252325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1136276475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1439566489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60290374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309717916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3247831225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49398895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3272080948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3646035069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배송비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총 주문 금액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PG </a:t>
                      </a:r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 수단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PG </a:t>
                      </a:r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 금액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스토리 포인트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적립금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쿠폰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결제일자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결제시간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7584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16900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간편결제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16900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102699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16900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계좌이체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16900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79119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FB0A285-A306-E5E2-2B26-7A22BC439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185071"/>
              </p:ext>
            </p:extLst>
          </p:nvPr>
        </p:nvGraphicFramePr>
        <p:xfrm>
          <a:off x="599473" y="3467100"/>
          <a:ext cx="10801949" cy="80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4497">
                  <a:extLst>
                    <a:ext uri="{9D8B030D-6E8A-4147-A177-3AD203B41FA5}">
                      <a16:colId xmlns:a16="http://schemas.microsoft.com/office/drawing/2014/main" val="2320252325"/>
                    </a:ext>
                  </a:extLst>
                </a:gridCol>
                <a:gridCol w="1044497">
                  <a:extLst>
                    <a:ext uri="{9D8B030D-6E8A-4147-A177-3AD203B41FA5}">
                      <a16:colId xmlns:a16="http://schemas.microsoft.com/office/drawing/2014/main" val="1136276475"/>
                    </a:ext>
                  </a:extLst>
                </a:gridCol>
                <a:gridCol w="1044497">
                  <a:extLst>
                    <a:ext uri="{9D8B030D-6E8A-4147-A177-3AD203B41FA5}">
                      <a16:colId xmlns:a16="http://schemas.microsoft.com/office/drawing/2014/main" val="1439566489"/>
                    </a:ext>
                  </a:extLst>
                </a:gridCol>
                <a:gridCol w="1044497">
                  <a:extLst>
                    <a:ext uri="{9D8B030D-6E8A-4147-A177-3AD203B41FA5}">
                      <a16:colId xmlns:a16="http://schemas.microsoft.com/office/drawing/2014/main" val="710093100"/>
                    </a:ext>
                  </a:extLst>
                </a:gridCol>
                <a:gridCol w="1044497">
                  <a:extLst>
                    <a:ext uri="{9D8B030D-6E8A-4147-A177-3AD203B41FA5}">
                      <a16:colId xmlns:a16="http://schemas.microsoft.com/office/drawing/2014/main" val="1234271391"/>
                    </a:ext>
                  </a:extLst>
                </a:gridCol>
                <a:gridCol w="1044497">
                  <a:extLst>
                    <a:ext uri="{9D8B030D-6E8A-4147-A177-3AD203B41FA5}">
                      <a16:colId xmlns:a16="http://schemas.microsoft.com/office/drawing/2014/main" val="2602903741"/>
                    </a:ext>
                  </a:extLst>
                </a:gridCol>
                <a:gridCol w="1044497">
                  <a:extLst>
                    <a:ext uri="{9D8B030D-6E8A-4147-A177-3AD203B41FA5}">
                      <a16:colId xmlns:a16="http://schemas.microsoft.com/office/drawing/2014/main" val="3097179160"/>
                    </a:ext>
                  </a:extLst>
                </a:gridCol>
                <a:gridCol w="700738">
                  <a:extLst>
                    <a:ext uri="{9D8B030D-6E8A-4147-A177-3AD203B41FA5}">
                      <a16:colId xmlns:a16="http://schemas.microsoft.com/office/drawing/2014/main" val="3247831225"/>
                    </a:ext>
                  </a:extLst>
                </a:gridCol>
                <a:gridCol w="700738">
                  <a:extLst>
                    <a:ext uri="{9D8B030D-6E8A-4147-A177-3AD203B41FA5}">
                      <a16:colId xmlns:a16="http://schemas.microsoft.com/office/drawing/2014/main" val="2049398895"/>
                    </a:ext>
                  </a:extLst>
                </a:gridCol>
                <a:gridCol w="1044497">
                  <a:extLst>
                    <a:ext uri="{9D8B030D-6E8A-4147-A177-3AD203B41FA5}">
                      <a16:colId xmlns:a16="http://schemas.microsoft.com/office/drawing/2014/main" val="3272080948"/>
                    </a:ext>
                  </a:extLst>
                </a:gridCol>
                <a:gridCol w="1044497">
                  <a:extLst>
                    <a:ext uri="{9D8B030D-6E8A-4147-A177-3AD203B41FA5}">
                      <a16:colId xmlns:a16="http://schemas.microsoft.com/office/drawing/2014/main" val="3646035069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배송비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총 주문 금액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PG </a:t>
                      </a:r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 수단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b="0" i="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간편결제사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b="0" i="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카드사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PG </a:t>
                      </a:r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 금액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스토리 포인트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적립금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쿠폰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결제일자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결제시간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7584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16900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간편결제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토스페이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신한카드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16900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102699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16900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계좌이체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16900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0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79119"/>
                  </a:ext>
                </a:extLst>
              </a:tr>
            </a:tbl>
          </a:graphicData>
        </a:graphic>
      </p:graphicFrame>
      <p:sp>
        <p:nvSpPr>
          <p:cNvPr id="8" name="화살표: 아래쪽 7">
            <a:extLst>
              <a:ext uri="{FF2B5EF4-FFF2-40B4-BE49-F238E27FC236}">
                <a16:creationId xmlns:a16="http://schemas.microsoft.com/office/drawing/2014/main" id="{DEA27978-7725-D667-C4A3-E0EEE3C9CB8E}"/>
              </a:ext>
            </a:extLst>
          </p:cNvPr>
          <p:cNvSpPr/>
          <p:nvPr/>
        </p:nvSpPr>
        <p:spPr>
          <a:xfrm>
            <a:off x="4410075" y="3162300"/>
            <a:ext cx="171450" cy="152399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22976" y="4446469"/>
            <a:ext cx="4496074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주문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배송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onlineOrder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/>
              <a:t>1.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(excel download)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add columns (</a:t>
            </a:r>
            <a:r>
              <a:rPr lang="en-US" altLang="ko-KR" sz="900" dirty="0"/>
              <a:t>next to </a:t>
            </a:r>
            <a:r>
              <a:rPr lang="en-US" altLang="ko-KR" sz="900" dirty="0" smtClean="0"/>
              <a:t>PG</a:t>
            </a:r>
            <a:r>
              <a:rPr lang="ko-KR" altLang="en-US" sz="900" dirty="0" smtClean="0"/>
              <a:t>결제수단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column)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간편결제사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st_order_payment.</a:t>
            </a:r>
            <a:r>
              <a:rPr lang="en-US" altLang="ko-KR" sz="900" b="1" dirty="0" err="1"/>
              <a:t>easypay_provider_code</a:t>
            </a:r>
            <a:r>
              <a:rPr lang="en-US" altLang="ko-KR" sz="900" dirty="0"/>
              <a:t>} </a:t>
            </a:r>
            <a:r>
              <a:rPr lang="en-US" altLang="ko-KR" sz="900" strike="sngStrike" dirty="0">
                <a:solidFill>
                  <a:srgbClr val="FF0000"/>
                </a:solidFill>
              </a:rPr>
              <a:t>(show ‘PC’ code name)</a:t>
            </a:r>
            <a:endParaRPr lang="en-US" altLang="ko-KR" sz="900" strike="sngStrike" dirty="0" smtClean="0">
              <a:solidFill>
                <a:srgbClr val="FF0000"/>
              </a:solidFill>
            </a:endParaRPr>
          </a:p>
          <a:p>
            <a:r>
              <a:rPr lang="en-US" altLang="ko-KR" sz="900" dirty="0" smtClean="0"/>
              <a:t>    b) </a:t>
            </a:r>
            <a:r>
              <a:rPr lang="ko-KR" altLang="en-US" sz="900" dirty="0" smtClean="0"/>
              <a:t>카드사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st_order_payment.</a:t>
            </a:r>
            <a:r>
              <a:rPr lang="en-US" altLang="ko-KR" sz="900" b="1" dirty="0" err="1"/>
              <a:t>card_issuer_code</a:t>
            </a:r>
            <a:r>
              <a:rPr lang="en-US" altLang="ko-KR" sz="900" dirty="0"/>
              <a:t>} (show ‘CC’ code name</a:t>
            </a:r>
            <a:r>
              <a:rPr lang="en-US" altLang="ko-KR" sz="9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038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9CC1CB-9C1F-9173-0ABF-B205DCF88B47}"/>
              </a:ext>
            </a:extLst>
          </p:cNvPr>
          <p:cNvSpPr txBox="1"/>
          <p:nvPr/>
        </p:nvSpPr>
        <p:spPr>
          <a:xfrm>
            <a:off x="599474" y="474769"/>
            <a:ext cx="2791426" cy="2462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관리 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엑셀 파일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939233-3B5E-3C03-7536-F8DD3AACB4F2}"/>
              </a:ext>
            </a:extLst>
          </p:cNvPr>
          <p:cNvSpPr txBox="1"/>
          <p:nvPr/>
        </p:nvSpPr>
        <p:spPr>
          <a:xfrm>
            <a:off x="599473" y="873391"/>
            <a:ext cx="2200275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수단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오른쪽에 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1) </a:t>
            </a:r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간편결제사 </a:t>
            </a:r>
            <a:r>
              <a:rPr lang="en-US" altLang="ko-KR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2) </a:t>
            </a:r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카드사</a:t>
            </a:r>
            <a:r>
              <a:rPr lang="en-US" altLang="ko-KR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</a:t>
            </a:r>
            <a:r>
              <a:rPr lang="ko-KR" altLang="en-US" sz="10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추가</a:t>
            </a:r>
            <a:endParaRPr lang="en-US" altLang="ko-KR" sz="10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08DF48B6-1499-378D-B332-6AA824AB2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401322"/>
              </p:ext>
            </p:extLst>
          </p:nvPr>
        </p:nvGraphicFramePr>
        <p:xfrm>
          <a:off x="599473" y="1825625"/>
          <a:ext cx="3143852" cy="80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4552">
                  <a:extLst>
                    <a:ext uri="{9D8B030D-6E8A-4147-A177-3AD203B41FA5}">
                      <a16:colId xmlns:a16="http://schemas.microsoft.com/office/drawing/2014/main" val="3083831306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828356333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 수단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결제일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6342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간편결제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2024-02-22 09:59:15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471447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계좌이체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2024-02-22 09:44:53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473801"/>
                  </a:ext>
                </a:extLst>
              </a:tr>
            </a:tbl>
          </a:graphicData>
        </a:graphic>
      </p:graphicFrame>
      <p:sp>
        <p:nvSpPr>
          <p:cNvPr id="8" name="화살표: 아래쪽 7">
            <a:extLst>
              <a:ext uri="{FF2B5EF4-FFF2-40B4-BE49-F238E27FC236}">
                <a16:creationId xmlns:a16="http://schemas.microsoft.com/office/drawing/2014/main" id="{EDB4F0FD-AE40-4E96-B4CA-C39565DC2C05}"/>
              </a:ext>
            </a:extLst>
          </p:cNvPr>
          <p:cNvSpPr/>
          <p:nvPr/>
        </p:nvSpPr>
        <p:spPr>
          <a:xfrm>
            <a:off x="1699610" y="2873050"/>
            <a:ext cx="171450" cy="152399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AB2A9FB1-AFF5-7FC2-714A-4FD71DC2B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298514"/>
              </p:ext>
            </p:extLst>
          </p:nvPr>
        </p:nvGraphicFramePr>
        <p:xfrm>
          <a:off x="599473" y="3326424"/>
          <a:ext cx="4848826" cy="80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1089">
                  <a:extLst>
                    <a:ext uri="{9D8B030D-6E8A-4147-A177-3AD203B41FA5}">
                      <a16:colId xmlns:a16="http://schemas.microsoft.com/office/drawing/2014/main" val="3083831306"/>
                    </a:ext>
                  </a:extLst>
                </a:gridCol>
                <a:gridCol w="1011089">
                  <a:extLst>
                    <a:ext uri="{9D8B030D-6E8A-4147-A177-3AD203B41FA5}">
                      <a16:colId xmlns:a16="http://schemas.microsoft.com/office/drawing/2014/main" val="1019434784"/>
                    </a:ext>
                  </a:extLst>
                </a:gridCol>
                <a:gridCol w="1011089">
                  <a:extLst>
                    <a:ext uri="{9D8B030D-6E8A-4147-A177-3AD203B41FA5}">
                      <a16:colId xmlns:a16="http://schemas.microsoft.com/office/drawing/2014/main" val="1159241865"/>
                    </a:ext>
                  </a:extLst>
                </a:gridCol>
                <a:gridCol w="1815559">
                  <a:extLst>
                    <a:ext uri="{9D8B030D-6E8A-4147-A177-3AD203B41FA5}">
                      <a16:colId xmlns:a16="http://schemas.microsoft.com/office/drawing/2014/main" val="2828356333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 수단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b="0" i="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간편결제사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b="0" i="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카드사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결제일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6342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간편결제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토스페이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신한카드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2024-02-22 09:59:15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471447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계좌이체</a:t>
                      </a:r>
                      <a:endParaRPr lang="ko-KR" altLang="en-US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2024-02-22 09:44:53</a:t>
                      </a:r>
                      <a:endParaRPr lang="en-US" altLang="ko-KR" sz="1000" b="0" i="0" u="none" strike="noStrike"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4738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75022" y="4352684"/>
            <a:ext cx="4496074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오더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주문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/>
              <a:t>1.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(excel download)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add columns (</a:t>
            </a:r>
            <a:r>
              <a:rPr lang="en-US" altLang="ko-KR" sz="900" dirty="0"/>
              <a:t>next to </a:t>
            </a:r>
            <a:r>
              <a:rPr lang="ko-KR" altLang="en-US" sz="900" dirty="0" smtClean="0"/>
              <a:t>결제수단</a:t>
            </a:r>
            <a:r>
              <a:rPr lang="en-US" altLang="ko-KR" sz="900" dirty="0" smtClean="0"/>
              <a:t> column)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간편결제사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st_order_payment.</a:t>
            </a:r>
            <a:r>
              <a:rPr lang="en-US" altLang="ko-KR" sz="900" b="1" dirty="0" err="1"/>
              <a:t>easypay_provider_code</a:t>
            </a:r>
            <a:r>
              <a:rPr lang="en-US" altLang="ko-KR" sz="900" dirty="0"/>
              <a:t>} </a:t>
            </a:r>
            <a:r>
              <a:rPr lang="en-US" altLang="ko-KR" sz="900" strike="sngStrike" dirty="0">
                <a:solidFill>
                  <a:srgbClr val="FF0000"/>
                </a:solidFill>
              </a:rPr>
              <a:t>(show ‘PC’ code name)</a:t>
            </a:r>
            <a:endParaRPr lang="en-US" altLang="ko-KR" sz="900" strike="sngStrike" dirty="0" smtClean="0">
              <a:solidFill>
                <a:srgbClr val="FF0000"/>
              </a:solidFill>
            </a:endParaRPr>
          </a:p>
          <a:p>
            <a:r>
              <a:rPr lang="en-US" altLang="ko-KR" sz="900" dirty="0" smtClean="0"/>
              <a:t>    b) </a:t>
            </a:r>
            <a:r>
              <a:rPr lang="ko-KR" altLang="en-US" sz="900" dirty="0" smtClean="0"/>
              <a:t>카드사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st_order_payment.</a:t>
            </a:r>
            <a:r>
              <a:rPr lang="en-US" altLang="ko-KR" sz="900" b="1" dirty="0" err="1"/>
              <a:t>card_issuer_code</a:t>
            </a:r>
            <a:r>
              <a:rPr lang="en-US" altLang="ko-KR" sz="900" dirty="0"/>
              <a:t>} (show ‘CC’ code name</a:t>
            </a:r>
            <a:r>
              <a:rPr lang="en-US" altLang="ko-KR" sz="9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817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503</Words>
  <Application>Microsoft Office PowerPoint</Application>
  <PresentationFormat>Widescreen</PresentationFormat>
  <Paragraphs>131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6</cp:revision>
  <dcterms:created xsi:type="dcterms:W3CDTF">2024-02-22T02:40:54Z</dcterms:created>
  <dcterms:modified xsi:type="dcterms:W3CDTF">2024-02-28T10:25:02Z</dcterms:modified>
</cp:coreProperties>
</file>