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00000"/>
    <a:srgbClr val="0E1427"/>
    <a:srgbClr val="E9E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424" autoAdjust="0"/>
  </p:normalViewPr>
  <p:slideViewPr>
    <p:cSldViewPr snapToGrid="0">
      <p:cViewPr varScale="1">
        <p:scale>
          <a:sx n="97" d="100"/>
          <a:sy n="97" d="100"/>
        </p:scale>
        <p:origin x="76" y="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30DA3-A784-49FF-AD03-3692AA4098ED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A4BF3-9E34-45FC-B84B-9D8F19EF6E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121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75E400-FE05-E22A-CED0-12108E88D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B3947A3-CA3F-6046-67B5-FDDA3092A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671FFF-E3C8-B1FC-3CED-0ECAA1F58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F336D7A-DCAD-658F-1B0D-E38EDA730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FBA8C9-4BF7-8D48-C4F8-A8AD9FE3F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118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90DA9-AF07-7100-5F4F-543B4EEAB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6594B5-25DE-FBD8-A434-DF7BCEB3F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0E3753-8ECA-5D30-A747-018A3685E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5BE879-9A40-D814-9E5A-DCD45A0FD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153374-3B6A-EF39-A301-ACA22BFC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9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5820485-3503-C68A-F322-7948480130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D98E134-E9AB-2676-AD02-933441C37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FDE49D-9C3E-1A07-0A42-AC8AC9212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A4C3E1-9EFD-9063-777A-7CF58916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DAB3E9-3C19-170B-31E8-DF704797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773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C879C6-42C6-7CEA-F23F-D35016E0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3EBFA0-E0BC-7B85-817A-891B87725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850498-2611-9147-EAB6-364E776C8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864638-33B0-E1ED-8B53-206185128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253BC3-D7DC-D48D-779A-B54F4968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478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93384E-B6ED-04AB-BAB5-5CF792361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74ED6CE-D888-D239-9EF4-DF0947BAD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24AC72-D5CC-BF90-EA96-5ECED1088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0D4284-DB8B-57C7-A0BC-E2B32B0B9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5EBA7E-80D2-EF05-2F07-35489FE1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30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66CAB7-6273-6C77-16E5-CDA5C9B79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40ED5A-0627-360C-00B5-1266438E2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449A480-A4B4-BA3C-59D3-0856FDFBB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41D6FA8-BD8F-60DA-A4A0-1A7DDA8BD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FA7518-3E50-36B4-975D-EC3DF3EFD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159423-6206-D574-70A8-AB9AADF1D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02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430960-B517-019D-EEC0-95AA741BA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9435C8-4401-255A-C7F3-F0779E006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F9A3C2-24F6-E407-4180-1B6A92AAA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16A987E-9503-7651-6CEC-B323155AF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C7453F1-F2E1-1B92-3E4E-FFA04474EC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C4E0F22-3B1E-0C90-E68A-2FCADBD74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F8EE3A1-EE89-A5B8-B7D2-173F81D48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0CFAE63-E75C-935A-4C36-6C15599FC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92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A4B333-4189-3859-7F51-1F91DDAC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9157A3-99DB-4DEF-BB5C-C5985608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80EC761-9A1D-A45C-4B3F-17A1FED8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7C2C9DC-C0AB-8DEF-1268-DCD5546E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097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8FFE630-CC39-EEB3-54A2-5F522584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3834B72-C08A-ADA0-C809-2546F3E7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44032BB-41DE-043C-E8B3-950BE9057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681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470A69-AC79-FA99-03ED-3D1C1A520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A12C6CF-B2BB-1433-C221-A345242E3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C8695B0-03A0-EB6C-D0A5-CCA31EB93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9960EE-4D4D-7086-E2FB-90241795D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FD9999E-8D1E-BA59-9C80-089D67AD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B436C3C-20DB-F40C-38CD-531A93E61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37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F04913-7E2C-EF42-35A3-6F715F4C2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C5DA99-9970-3637-649B-D775602B9B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17B7C2B-84D7-6F42-F0A8-8176156DF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0DEB0C4-366B-B5CD-2711-4BF9FA59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F575CA9-9331-E637-C016-978E744FB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17A9D21-542A-02A2-0693-2F62C3A8F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90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449AEE6-3A90-BFB0-EF62-86F69571D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221086-FDFC-2DA1-303B-E99AECB73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B5E00A-DF91-8874-6F29-DDCA8EB01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F38A2-DBB7-42BC-ABCC-8D235B3632C1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E951B18-DBA0-997C-34E6-7ED4EA67B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FFB9CA-A8C0-D0C6-FF15-E8298D33C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382D9-625C-481B-8E2E-10C842DE5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01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15617E1A-A516-EC94-E252-ECBA53D20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70951"/>
              </p:ext>
            </p:extLst>
          </p:nvPr>
        </p:nvGraphicFramePr>
        <p:xfrm>
          <a:off x="704850" y="741581"/>
          <a:ext cx="8795531" cy="880139"/>
        </p:xfrm>
        <a:graphic>
          <a:graphicData uri="http://schemas.openxmlformats.org/drawingml/2006/table">
            <a:tbl>
              <a:tblPr/>
              <a:tblGrid>
                <a:gridCol w="1122315">
                  <a:extLst>
                    <a:ext uri="{9D8B030D-6E8A-4147-A177-3AD203B41FA5}">
                      <a16:colId xmlns:a16="http://schemas.microsoft.com/office/drawing/2014/main" val="2560614684"/>
                    </a:ext>
                  </a:extLst>
                </a:gridCol>
                <a:gridCol w="1122315">
                  <a:extLst>
                    <a:ext uri="{9D8B030D-6E8A-4147-A177-3AD203B41FA5}">
                      <a16:colId xmlns:a16="http://schemas.microsoft.com/office/drawing/2014/main" val="2559375796"/>
                    </a:ext>
                  </a:extLst>
                </a:gridCol>
                <a:gridCol w="2647198">
                  <a:extLst>
                    <a:ext uri="{9D8B030D-6E8A-4147-A177-3AD203B41FA5}">
                      <a16:colId xmlns:a16="http://schemas.microsoft.com/office/drawing/2014/main" val="2075988613"/>
                    </a:ext>
                  </a:extLst>
                </a:gridCol>
                <a:gridCol w="1720069">
                  <a:extLst>
                    <a:ext uri="{9D8B030D-6E8A-4147-A177-3AD203B41FA5}">
                      <a16:colId xmlns:a16="http://schemas.microsoft.com/office/drawing/2014/main" val="1817043189"/>
                    </a:ext>
                  </a:extLst>
                </a:gridCol>
                <a:gridCol w="2183634">
                  <a:extLst>
                    <a:ext uri="{9D8B030D-6E8A-4147-A177-3AD203B41FA5}">
                      <a16:colId xmlns:a16="http://schemas.microsoft.com/office/drawing/2014/main" val="2773826107"/>
                    </a:ext>
                  </a:extLst>
                </a:gridCol>
              </a:tblGrid>
              <a:tr h="270523">
                <a:tc gridSpan="3"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0">
                          <a:solidFill>
                            <a:srgbClr val="FFFFFF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VI_APP_TABLE</a:t>
                      </a:r>
                      <a:endParaRPr 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0">
                          <a:solidFill>
                            <a:srgbClr val="FFFFFF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VI_APP_EVENT_STORE</a:t>
                      </a:r>
                      <a:endParaRPr 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0">
                          <a:solidFill>
                            <a:srgbClr val="FFFFFF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VI_APP_EVENT_ITEM</a:t>
                      </a:r>
                      <a:endParaRPr 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66696"/>
                  </a:ext>
                </a:extLst>
              </a:tr>
              <a:tr h="270523"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EVENT_CD</a:t>
                      </a:r>
                      <a:endParaRPr 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EVENT_KIND</a:t>
                      </a:r>
                      <a:endParaRPr 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b="1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EVENT_BGNDE&amp;TM ~ EVENT_EDDE&amp;TM</a:t>
                      </a:r>
                      <a:endParaRPr lang="nb-NO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DEPT_CD</a:t>
                      </a:r>
                      <a:endParaRPr 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EVENT_ITEM_GROUP / ITEM_CD</a:t>
                      </a:r>
                      <a:endParaRPr 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313526"/>
                  </a:ext>
                </a:extLst>
              </a:tr>
              <a:tr h="339093"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행사 코드</a:t>
                      </a:r>
                      <a:endParaRPr lang="ko-KR" alt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행사 종류</a:t>
                      </a:r>
                      <a:endParaRPr lang="ko-KR" altLang="en-US" sz="1700">
                        <a:effectLst/>
                      </a:endParaRPr>
                    </a:p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*</a:t>
                      </a:r>
                      <a:r>
                        <a:rPr lang="en-US" altLang="ko-KR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1+1</a:t>
                      </a:r>
                      <a:endParaRPr lang="ko-KR" alt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yyyy-mm-dd hh:mm~yyyy-mm-dd hh:mm</a:t>
                      </a:r>
                      <a:endParaRPr 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매장 코드</a:t>
                      </a:r>
                      <a:endParaRPr lang="ko-KR" alt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0" i="0" u="none" strike="noStrike" spc="0">
                          <a:solidFill>
                            <a:srgbClr val="000000"/>
                          </a:solidFill>
                          <a:effectLst/>
                          <a:latin typeface="Pretendard" panose="02000503000000020004" pitchFamily="50" charset="-127"/>
                          <a:ea typeface="Pretendard" panose="02000503000000020004" pitchFamily="50" charset="-127"/>
                        </a:rPr>
                        <a:t>상품 코드</a:t>
                      </a:r>
                      <a:endParaRPr lang="ko-KR" altLang="en-US" sz="1700">
                        <a:effectLst/>
                      </a:endParaRPr>
                    </a:p>
                  </a:txBody>
                  <a:tcPr marL="9160" marR="9160" marT="9160" marB="43968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68095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F667F68-6176-7CB8-7C52-16EAB5429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1977747"/>
            <a:ext cx="8557151" cy="20928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(편의점 상품) </a:t>
            </a:r>
            <a:r>
              <a:rPr lang="en-US" altLang="ko-KR" sz="1000" b="1">
                <a:solidFill>
                  <a:srgbClr val="0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1000" b="1">
                <a:solidFill>
                  <a:srgbClr val="0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할인의 경우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14142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 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14142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 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행사 정보 : VI_APP_EVENT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 행사 종류(EVENT_KIND)가 </a:t>
            </a:r>
            <a:r>
              <a:rPr lang="en-US" altLang="ko-KR" sz="1000" b="1" u="sng">
                <a:solidFill>
                  <a:srgbClr val="0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r>
              <a:rPr kumimoji="0" lang="ko-KR" altLang="ko-KR" sz="10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(00</a:t>
            </a:r>
            <a:r>
              <a:rPr kumimoji="0" lang="en-US" altLang="ko-KR" sz="10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</a:t>
            </a:r>
            <a:r>
              <a:rPr kumimoji="0" lang="ko-KR" altLang="ko-KR" sz="10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때, 해당 할인 정보를 편의점 상품의 ‘</a:t>
            </a:r>
            <a:r>
              <a:rPr lang="en-US" altLang="ko-KR" sz="1000">
                <a:solidFill>
                  <a:srgbClr val="0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1000">
                <a:solidFill>
                  <a:srgbClr val="0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행사 여부</a:t>
            </a: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’에 반영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 행사시작일자/행사시작시간 ~ 행사종료일자/행사종료시간 정보의 </a:t>
            </a:r>
            <a:r>
              <a:rPr kumimoji="0" lang="ko-KR" altLang="ko-KR" sz="10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기간대로 반영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14142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 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행사가능매장 : VI_APP_EVENT_STORE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 행사 코드와 매장 코드를 기준으로 </a:t>
            </a:r>
            <a:r>
              <a:rPr kumimoji="0" lang="ko-KR" altLang="ko-KR" sz="10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행사가 적용되는 매장</a:t>
            </a: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 적용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14142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 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행사별 상품정보 : VI_APP_EVENT_ITEM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 행사코드와 </a:t>
            </a:r>
            <a:r>
              <a:rPr kumimoji="0" lang="ko-KR" altLang="ko-KR" sz="10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상품코드</a:t>
            </a: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를 기준으로 </a:t>
            </a:r>
            <a:r>
              <a:rPr lang="en-US" altLang="ko-KR" sz="1000" b="1" u="sng">
                <a:solidFill>
                  <a:srgbClr val="0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r>
              <a:rPr lang="ko-KR" altLang="en-US" sz="1000" b="1" u="sng">
                <a:solidFill>
                  <a:srgbClr val="0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행사 적용되는 상품</a:t>
            </a:r>
            <a:r>
              <a:rPr kumimoji="0" lang="ko-KR" altLang="ko-KR" sz="10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 판단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kumimoji="0" lang="ko-KR" altLang="en-US" sz="1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우리 쪽에서는 동일 상품에 대한 </a:t>
            </a:r>
            <a:r>
              <a:rPr kumimoji="0" lang="en-US" altLang="ko-KR" sz="1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r>
              <a:rPr kumimoji="0" lang="ko-KR" altLang="en-US" sz="1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만 적용하려고 하는데</a:t>
            </a:r>
            <a:r>
              <a:rPr kumimoji="0" lang="en-US" altLang="ko-KR" sz="1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kumimoji="0" lang="ko-KR" altLang="en-US" sz="1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 경우에도 행사상품그룹과 상품코드를 모두 가져와야 하는지</a:t>
            </a:r>
            <a:r>
              <a:rPr kumimoji="0" lang="en-US" altLang="ko-KR" sz="1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kumimoji="0" lang="ko-KR" altLang="en-US" sz="1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상품코드만 가져와도 될지 확인 부탁드립니다</a:t>
            </a:r>
            <a:r>
              <a:rPr kumimoji="0" lang="en-US" altLang="ko-KR" sz="1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kumimoji="0" lang="ko-KR" altLang="ko-KR" sz="8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4613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B8096AF-8356-FD4F-CEAE-D28B92F4C6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2976"/>
          <a:stretch/>
        </p:blipFill>
        <p:spPr>
          <a:xfrm>
            <a:off x="380999" y="720231"/>
            <a:ext cx="11452989" cy="3146919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D4ADE19B-002F-40F0-EE4C-401C179081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207"/>
          <a:stretch/>
        </p:blipFill>
        <p:spPr>
          <a:xfrm>
            <a:off x="380999" y="4419600"/>
            <a:ext cx="11452989" cy="18097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9B04A4-4472-4295-05DB-4E30B1BFF406}"/>
              </a:ext>
            </a:extLst>
          </p:cNvPr>
          <p:cNvSpPr txBox="1"/>
          <p:nvPr/>
        </p:nvSpPr>
        <p:spPr>
          <a:xfrm>
            <a:off x="2114550" y="3937468"/>
            <a:ext cx="9572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행사 여부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D4DB3FE-7590-B6E5-394C-9FB5B46F17F2}"/>
              </a:ext>
            </a:extLst>
          </p:cNvPr>
          <p:cNvSpPr/>
          <p:nvPr/>
        </p:nvSpPr>
        <p:spPr>
          <a:xfrm>
            <a:off x="3781425" y="3937468"/>
            <a:ext cx="1400175" cy="209550"/>
          </a:xfrm>
          <a:prstGeom prst="rect">
            <a:avLst/>
          </a:prstGeom>
          <a:solidFill>
            <a:srgbClr val="E9EC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2F3127-EEA1-FED9-2FD0-20E7885A5099}"/>
              </a:ext>
            </a:extLst>
          </p:cNvPr>
          <p:cNvSpPr txBox="1"/>
          <p:nvPr/>
        </p:nvSpPr>
        <p:spPr>
          <a:xfrm>
            <a:off x="3781425" y="3948565"/>
            <a:ext cx="957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</a:t>
            </a:r>
            <a:endParaRPr lang="ko-KR" altLang="en-US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B09E16-62DA-4E75-21AA-4E80D90F4118}"/>
              </a:ext>
            </a:extLst>
          </p:cNvPr>
          <p:cNvSpPr txBox="1"/>
          <p:nvPr/>
        </p:nvSpPr>
        <p:spPr>
          <a:xfrm>
            <a:off x="3700739" y="4150495"/>
            <a:ext cx="37166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*1+1 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행사 여부는 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KRS 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정보를 통해 자동 적용되며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스토리웨이플러스 앱에서는 동일 상품의 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만 가능합니다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6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796A440-D1E2-BA47-2709-F8862D6F5CFE}"/>
              </a:ext>
            </a:extLst>
          </p:cNvPr>
          <p:cNvSpPr/>
          <p:nvPr/>
        </p:nvSpPr>
        <p:spPr>
          <a:xfrm>
            <a:off x="2038350" y="3867151"/>
            <a:ext cx="5276850" cy="5524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21A2AA54-CBF5-A189-50C9-15644599F29F}"/>
              </a:ext>
            </a:extLst>
          </p:cNvPr>
          <p:cNvCxnSpPr>
            <a:stCxn id="11" idx="3"/>
          </p:cNvCxnSpPr>
          <p:nvPr/>
        </p:nvCxnSpPr>
        <p:spPr>
          <a:xfrm flipV="1">
            <a:off x="7315200" y="4133838"/>
            <a:ext cx="704850" cy="95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D5D5DDE-FC47-BDEF-5616-62426810ADB8}"/>
              </a:ext>
            </a:extLst>
          </p:cNvPr>
          <p:cNvSpPr txBox="1"/>
          <p:nvPr/>
        </p:nvSpPr>
        <p:spPr>
          <a:xfrm>
            <a:off x="8020050" y="4010252"/>
            <a:ext cx="1611630" cy="2154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행사 여부 및 안내 내용 추가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86D9A5-8014-7B1A-FF02-55407E2A00C3}"/>
              </a:ext>
            </a:extLst>
          </p:cNvPr>
          <p:cNvSpPr txBox="1"/>
          <p:nvPr/>
        </p:nvSpPr>
        <p:spPr>
          <a:xfrm>
            <a:off x="380998" y="366675"/>
            <a:ext cx="1733552" cy="21544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관리 </a:t>
            </a:r>
            <a:r>
              <a:rPr lang="en-US" altLang="ko-KR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95660" y="1375998"/>
            <a:ext cx="4025992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[ADMIN] </a:t>
            </a:r>
            <a:r>
              <a:rPr lang="ko-KR" altLang="en-US" sz="900" b="1" dirty="0"/>
              <a:t>스토리 오더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상품 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storeProduct</a:t>
            </a:r>
            <a:r>
              <a:rPr lang="en-US" altLang="ko-KR" sz="900" b="1" dirty="0"/>
              <a:t>) &gt; </a:t>
            </a:r>
            <a:r>
              <a:rPr lang="ko-KR" altLang="en-US" sz="900" b="1" dirty="0"/>
              <a:t>상세 </a:t>
            </a:r>
            <a:r>
              <a:rPr lang="en-US" altLang="ko-KR" sz="900" b="1" dirty="0"/>
              <a:t>(Modify)</a:t>
            </a:r>
          </a:p>
          <a:p>
            <a:endParaRPr lang="en-US" altLang="ko-KR" sz="900" dirty="0"/>
          </a:p>
          <a:p>
            <a:r>
              <a:rPr lang="en-US" altLang="ko-KR" sz="900" dirty="0"/>
              <a:t>1.field</a:t>
            </a:r>
          </a:p>
          <a:p>
            <a:r>
              <a:rPr lang="en-US" altLang="ko-KR" sz="900" dirty="0"/>
              <a:t>  1) </a:t>
            </a:r>
            <a:r>
              <a:rPr lang="en-US" altLang="ko-KR" sz="900" dirty="0" smtClean="0"/>
              <a:t>1+1 </a:t>
            </a:r>
            <a:r>
              <a:rPr lang="ko-KR" altLang="en-US" sz="900" dirty="0" smtClean="0"/>
              <a:t>행사 여부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field</a:t>
            </a:r>
          </a:p>
          <a:p>
            <a:r>
              <a:rPr lang="en-US" altLang="ko-KR" sz="900" dirty="0"/>
              <a:t>    </a:t>
            </a:r>
            <a:r>
              <a:rPr lang="en-US" altLang="ko-KR" sz="900" dirty="0" smtClean="0"/>
              <a:t>a) </a:t>
            </a:r>
            <a:r>
              <a:rPr lang="en-US" altLang="ko-KR" sz="900" dirty="0"/>
              <a:t>if the product </a:t>
            </a:r>
            <a:r>
              <a:rPr lang="en-US" altLang="ko-KR" sz="900" dirty="0" smtClean="0"/>
              <a:t>is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1+1 </a:t>
            </a:r>
            <a:r>
              <a:rPr lang="en-US" altLang="ko-KR" sz="900" dirty="0" smtClean="0"/>
              <a:t>event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product,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show ‘Y’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guide text: “*1+1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행사 여부는 </a:t>
            </a:r>
            <a:r>
              <a:rPr lang="en-US" altLang="ko-KR" sz="900" dirty="0" smtClean="0"/>
              <a:t>KRS </a:t>
            </a:r>
            <a:r>
              <a:rPr lang="ko-KR" altLang="en-US" sz="900" dirty="0" smtClean="0"/>
              <a:t>정보를 통해 자동 적용되며</a:t>
            </a:r>
            <a:r>
              <a:rPr lang="en-US" altLang="ko-KR" sz="900" dirty="0" smtClean="0"/>
              <a:t>, </a:t>
            </a:r>
            <a:r>
              <a:rPr lang="ko-KR" altLang="en-US" sz="900" dirty="0" smtClean="0"/>
              <a:t>스토리웨이플러스 앱에서는 동일 상품의 </a:t>
            </a:r>
            <a:r>
              <a:rPr lang="en-US" altLang="ko-KR" sz="900" dirty="0" smtClean="0"/>
              <a:t>1+1</a:t>
            </a:r>
            <a:r>
              <a:rPr lang="ko-KR" altLang="en-US" sz="900" dirty="0" smtClean="0"/>
              <a:t>만 가능합니다</a:t>
            </a:r>
            <a:r>
              <a:rPr lang="en-US" altLang="ko-KR" sz="900" dirty="0" smtClean="0"/>
              <a:t>.”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else, hide this field</a:t>
            </a:r>
          </a:p>
          <a:p>
            <a:endParaRPr lang="en-US" altLang="ko-KR" sz="900" dirty="0"/>
          </a:p>
          <a:p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991098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97F89C-6AFB-FE20-6116-E9DA1A40198B}"/>
              </a:ext>
            </a:extLst>
          </p:cNvPr>
          <p:cNvSpPr txBox="1"/>
          <p:nvPr/>
        </p:nvSpPr>
        <p:spPr>
          <a:xfrm>
            <a:off x="380998" y="366675"/>
            <a:ext cx="1733552" cy="21544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관리 </a:t>
            </a:r>
            <a:r>
              <a:rPr lang="en-US" altLang="ko-KR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EB63DC1-E8BB-39B4-BC07-E16814188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8" y="753828"/>
            <a:ext cx="10877552" cy="51814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5F43AAD-2B93-C6EC-4F21-55AA32B54D85}"/>
              </a:ext>
            </a:extLst>
          </p:cNvPr>
          <p:cNvSpPr txBox="1"/>
          <p:nvPr/>
        </p:nvSpPr>
        <p:spPr>
          <a:xfrm>
            <a:off x="9210675" y="2375356"/>
            <a:ext cx="1611630" cy="8925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행사 적용 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태그로 표시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해당 위치에 관리자 주문 직접 등록 시 표시되는 삭제 버튼이 있는데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관리 조회 화면에서는 해당 삭제 버튼이 표시되지 않게 부탁드립니다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1938EF01-AFCB-AD90-CD9D-96FE227A7D1D}"/>
              </a:ext>
            </a:extLst>
          </p:cNvPr>
          <p:cNvSpPr/>
          <p:nvPr/>
        </p:nvSpPr>
        <p:spPr>
          <a:xfrm>
            <a:off x="8420100" y="3550920"/>
            <a:ext cx="327660" cy="95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E231980A-37BC-DF7A-C404-0E7A8D0E9B66}"/>
              </a:ext>
            </a:extLst>
          </p:cNvPr>
          <p:cNvSpPr/>
          <p:nvPr/>
        </p:nvSpPr>
        <p:spPr>
          <a:xfrm>
            <a:off x="8435976" y="3641844"/>
            <a:ext cx="428625" cy="1905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6E927A-747D-E6E0-0E1C-06AC62C8168F}"/>
              </a:ext>
            </a:extLst>
          </p:cNvPr>
          <p:cNvSpPr txBox="1"/>
          <p:nvPr/>
        </p:nvSpPr>
        <p:spPr>
          <a:xfrm>
            <a:off x="8435976" y="3632318"/>
            <a:ext cx="4286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endParaRPr lang="ko-KR" altLang="en-US" sz="800" b="1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34C5AAFE-303C-D050-C7A4-0EF29E0214DF}"/>
              </a:ext>
            </a:extLst>
          </p:cNvPr>
          <p:cNvCxnSpPr>
            <a:cxnSpLocks/>
          </p:cNvCxnSpPr>
          <p:nvPr/>
        </p:nvCxnSpPr>
        <p:spPr>
          <a:xfrm flipV="1">
            <a:off x="8648700" y="2429738"/>
            <a:ext cx="561975" cy="121305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E5DA286-EFE6-5C93-C0FF-E04ABBB54FAF}"/>
              </a:ext>
            </a:extLst>
          </p:cNvPr>
          <p:cNvSpPr txBox="1"/>
          <p:nvPr/>
        </p:nvSpPr>
        <p:spPr>
          <a:xfrm>
            <a:off x="8864601" y="4317701"/>
            <a:ext cx="1611630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행사 적용 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endParaRPr lang="en-US" altLang="ko-KR" sz="80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수량은 </a:t>
            </a:r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개로 카운트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재고 차감 시에도 </a:t>
            </a:r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차감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 b="1" u="sng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판매 처리 시에도 </a:t>
            </a:r>
            <a:r>
              <a:rPr lang="en-US" altLang="ko-KR" sz="800" b="1" u="sng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 b="1" u="sng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개로 처리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</a:t>
            </a:r>
            <a:endParaRPr lang="ko-KR" altLang="en-US" sz="7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1E6C1224-973F-B985-8F13-5EB703966B4B}"/>
              </a:ext>
            </a:extLst>
          </p:cNvPr>
          <p:cNvCxnSpPr>
            <a:cxnSpLocks/>
          </p:cNvCxnSpPr>
          <p:nvPr/>
        </p:nvCxnSpPr>
        <p:spPr>
          <a:xfrm>
            <a:off x="7947660" y="3841870"/>
            <a:ext cx="916941" cy="63300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0821C844-E5C7-4A06-D3A6-FD7220880F2E}"/>
              </a:ext>
            </a:extLst>
          </p:cNvPr>
          <p:cNvSpPr/>
          <p:nvPr/>
        </p:nvSpPr>
        <p:spPr>
          <a:xfrm>
            <a:off x="7519035" y="3641844"/>
            <a:ext cx="916942" cy="20002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2830C55B-AA84-EB3B-E574-A81BDB604BED}"/>
              </a:ext>
            </a:extLst>
          </p:cNvPr>
          <p:cNvSpPr/>
          <p:nvPr/>
        </p:nvSpPr>
        <p:spPr>
          <a:xfrm>
            <a:off x="6564309" y="3645138"/>
            <a:ext cx="916942" cy="20002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51225AE3-9519-659B-236E-63AF1B7041B7}"/>
              </a:ext>
            </a:extLst>
          </p:cNvPr>
          <p:cNvCxnSpPr>
            <a:cxnSpLocks/>
          </p:cNvCxnSpPr>
          <p:nvPr/>
        </p:nvCxnSpPr>
        <p:spPr>
          <a:xfrm>
            <a:off x="7060565" y="3849274"/>
            <a:ext cx="1804036" cy="151012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4755A3D-4580-5470-DB9E-D4DB5B9C1037}"/>
              </a:ext>
            </a:extLst>
          </p:cNvPr>
          <p:cNvSpPr txBox="1"/>
          <p:nvPr/>
        </p:nvSpPr>
        <p:spPr>
          <a:xfrm>
            <a:off x="8880476" y="5197296"/>
            <a:ext cx="161163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행사 적용 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endParaRPr lang="en-US" altLang="ko-KR" sz="80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개당 </a:t>
            </a:r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상품 가격으로 표시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예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1,000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1,000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 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(1+1)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2,000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 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4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(1+1)</a:t>
            </a:r>
            <a:endParaRPr lang="ko-KR" altLang="en-US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8599346-9DB3-82D8-A23E-886A2C473D40}"/>
              </a:ext>
            </a:extLst>
          </p:cNvPr>
          <p:cNvSpPr txBox="1"/>
          <p:nvPr/>
        </p:nvSpPr>
        <p:spPr>
          <a:xfrm>
            <a:off x="10593072" y="4317701"/>
            <a:ext cx="121793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우리 개발 쪽 확인 후에 코레일유통 개발 담당자 검토를 요청하려고 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판매 처리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2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개로 처리하고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판매 처리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API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적용됐음을 전달하는 값 추가 등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0959" y="4375859"/>
            <a:ext cx="4025992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[ADMIN] </a:t>
            </a:r>
            <a:r>
              <a:rPr lang="ko-KR" altLang="en-US" sz="900" b="1" dirty="0"/>
              <a:t>스토리 오더 관리 </a:t>
            </a:r>
            <a:r>
              <a:rPr lang="en-US" altLang="ko-KR" sz="900" b="1" dirty="0"/>
              <a:t>&gt; </a:t>
            </a:r>
            <a:r>
              <a:rPr lang="ko-KR" altLang="en-US" sz="900" b="1" dirty="0" smtClean="0"/>
              <a:t>주문 </a:t>
            </a:r>
            <a:r>
              <a:rPr lang="ko-KR" altLang="en-US" sz="900" b="1" dirty="0"/>
              <a:t>관리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storeOrder</a:t>
            </a:r>
            <a:r>
              <a:rPr lang="en-US" altLang="ko-KR" sz="900" b="1" dirty="0"/>
              <a:t>) &gt; </a:t>
            </a:r>
            <a:r>
              <a:rPr lang="ko-KR" altLang="en-US" sz="900" b="1" dirty="0"/>
              <a:t>상세 </a:t>
            </a:r>
            <a:r>
              <a:rPr lang="en-US" altLang="ko-KR" sz="900" b="1" dirty="0"/>
              <a:t>(Modify)</a:t>
            </a:r>
          </a:p>
          <a:p>
            <a:endParaRPr lang="en-US" altLang="ko-KR" sz="900" dirty="0"/>
          </a:p>
          <a:p>
            <a:r>
              <a:rPr lang="en-US" altLang="ko-KR" sz="900" dirty="0"/>
              <a:t>1.field</a:t>
            </a:r>
          </a:p>
          <a:p>
            <a:r>
              <a:rPr lang="en-US" altLang="ko-KR" sz="900" dirty="0"/>
              <a:t>  1) </a:t>
            </a:r>
            <a:r>
              <a:rPr lang="ko-KR" altLang="en-US" sz="900" dirty="0" smtClean="0"/>
              <a:t>상품</a:t>
            </a:r>
            <a:endParaRPr lang="en-US" altLang="ko-KR" sz="900" dirty="0"/>
          </a:p>
          <a:p>
            <a:r>
              <a:rPr lang="en-US" altLang="ko-KR" sz="900" dirty="0"/>
              <a:t>    </a:t>
            </a:r>
            <a:r>
              <a:rPr lang="en-US" altLang="ko-KR" sz="900" dirty="0" smtClean="0"/>
              <a:t>a) </a:t>
            </a:r>
            <a:r>
              <a:rPr lang="en-US" altLang="ko-KR" sz="900" dirty="0"/>
              <a:t>if </a:t>
            </a:r>
            <a:r>
              <a:rPr lang="en-US" altLang="ko-KR" sz="900" dirty="0" smtClean="0"/>
              <a:t>st_order_product.event_1p1_yn = ‘Y’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append “1+1” tag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don’t show X (delete) button (currently, X button </a:t>
            </a:r>
            <a:r>
              <a:rPr lang="en-US" altLang="ko-KR" sz="900" smtClean="0"/>
              <a:t>is shown)</a:t>
            </a:r>
            <a:endParaRPr lang="en-US" altLang="ko-KR" sz="900" dirty="0"/>
          </a:p>
          <a:p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2168447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005ED97C-C237-28E7-6D0B-FC3B12D29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4715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6164A1-7078-EF6D-57C3-722E2362B5F8}"/>
              </a:ext>
            </a:extLst>
          </p:cNvPr>
          <p:cNvSpPr txBox="1"/>
          <p:nvPr/>
        </p:nvSpPr>
        <p:spPr>
          <a:xfrm>
            <a:off x="3724275" y="882878"/>
            <a:ext cx="1783947" cy="2154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행사 적용 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태그 표시</a:t>
            </a:r>
            <a:endParaRPr lang="ko-KR" altLang="en-US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97731345-3A7C-82B5-DFBD-BBDC56B91384}"/>
              </a:ext>
            </a:extLst>
          </p:cNvPr>
          <p:cNvCxnSpPr>
            <a:cxnSpLocks/>
          </p:cNvCxnSpPr>
          <p:nvPr/>
        </p:nvCxnSpPr>
        <p:spPr>
          <a:xfrm flipV="1">
            <a:off x="2160270" y="962025"/>
            <a:ext cx="1564005" cy="3713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5C08A875-3673-8E3E-3E3E-0284CF4F94FA}"/>
              </a:ext>
            </a:extLst>
          </p:cNvPr>
          <p:cNvSpPr/>
          <p:nvPr/>
        </p:nvSpPr>
        <p:spPr>
          <a:xfrm>
            <a:off x="1695451" y="1190625"/>
            <a:ext cx="464819" cy="28541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499B2D-94E5-C3A2-64DF-B16AF71C58BF}"/>
              </a:ext>
            </a:extLst>
          </p:cNvPr>
          <p:cNvSpPr txBox="1"/>
          <p:nvPr/>
        </p:nvSpPr>
        <p:spPr>
          <a:xfrm>
            <a:off x="3724275" y="2685714"/>
            <a:ext cx="1218335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행사 적용 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할인가 반영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  <a:endParaRPr lang="ko-KR" altLang="en-US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6CF571F4-1113-BDAE-9B19-17002CA53D84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3124200" y="2854991"/>
            <a:ext cx="600075" cy="26790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6FBB44B8-4979-62CD-CAA2-646292D6E0E3}"/>
              </a:ext>
            </a:extLst>
          </p:cNvPr>
          <p:cNvSpPr/>
          <p:nvPr/>
        </p:nvSpPr>
        <p:spPr>
          <a:xfrm>
            <a:off x="1695451" y="2993461"/>
            <a:ext cx="1428749" cy="285414"/>
          </a:xfrm>
          <a:prstGeom prst="rect">
            <a:avLst/>
          </a:prstGeom>
          <a:solidFill>
            <a:srgbClr val="C00000">
              <a:alpha val="23137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EA502F61-AEC2-0357-3317-6C2E233053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6981"/>
          <a:stretch/>
        </p:blipFill>
        <p:spPr>
          <a:xfrm>
            <a:off x="5603959" y="76201"/>
            <a:ext cx="2544914" cy="3429000"/>
          </a:xfrm>
          <a:prstGeom prst="rect">
            <a:avLst/>
          </a:prstGeom>
        </p:spPr>
      </p:pic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67E095DC-1FB1-D77B-0158-582D4B01B213}"/>
              </a:ext>
            </a:extLst>
          </p:cNvPr>
          <p:cNvCxnSpPr>
            <a:cxnSpLocks/>
          </p:cNvCxnSpPr>
          <p:nvPr/>
        </p:nvCxnSpPr>
        <p:spPr>
          <a:xfrm flipH="1" flipV="1">
            <a:off x="5286375" y="1098322"/>
            <a:ext cx="495300" cy="175666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그림 18">
            <a:extLst>
              <a:ext uri="{FF2B5EF4-FFF2-40B4-BE49-F238E27FC236}">
                <a16:creationId xmlns:a16="http://schemas.microsoft.com/office/drawing/2014/main" id="{E7CE93D7-45ED-5F83-4EDB-1C4D60FEE8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019" b="124"/>
          <a:stretch/>
        </p:blipFill>
        <p:spPr>
          <a:xfrm>
            <a:off x="5603959" y="3760858"/>
            <a:ext cx="2544914" cy="303046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0EBE7B2-734E-EB81-BB9F-0CF05D73F32B}"/>
              </a:ext>
            </a:extLst>
          </p:cNvPr>
          <p:cNvSpPr txBox="1"/>
          <p:nvPr/>
        </p:nvSpPr>
        <p:spPr>
          <a:xfrm>
            <a:off x="5623009" y="3469648"/>
            <a:ext cx="178394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*1+1</a:t>
            </a:r>
            <a:r>
              <a:rPr lang="ko-KR" altLang="en-US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상품은 짝수 단위로만 구매 가능합니다</a:t>
            </a:r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6C60CEE9-076B-5EA4-8A8F-22BE57F042EC}"/>
              </a:ext>
            </a:extLst>
          </p:cNvPr>
          <p:cNvSpPr/>
          <p:nvPr/>
        </p:nvSpPr>
        <p:spPr>
          <a:xfrm>
            <a:off x="5642059" y="3460034"/>
            <a:ext cx="1706057" cy="2284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1E4CB7-3A55-255F-EE0C-2B279C2254AA}"/>
              </a:ext>
            </a:extLst>
          </p:cNvPr>
          <p:cNvSpPr txBox="1"/>
          <p:nvPr/>
        </p:nvSpPr>
        <p:spPr>
          <a:xfrm>
            <a:off x="3424237" y="3473022"/>
            <a:ext cx="1783947" cy="2154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안내 표시</a:t>
            </a: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912229CC-9365-7230-A348-9A9707417D0C}"/>
              </a:ext>
            </a:extLst>
          </p:cNvPr>
          <p:cNvCxnSpPr>
            <a:cxnSpLocks/>
            <a:stCxn id="22" idx="1"/>
          </p:cNvCxnSpPr>
          <p:nvPr/>
        </p:nvCxnSpPr>
        <p:spPr>
          <a:xfrm flipH="1" flipV="1">
            <a:off x="5208184" y="3559390"/>
            <a:ext cx="433875" cy="148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90C1ED8C-4F5D-8A7A-97A5-C1C1EC6D0432}"/>
              </a:ext>
            </a:extLst>
          </p:cNvPr>
          <p:cNvSpPr/>
          <p:nvPr/>
        </p:nvSpPr>
        <p:spPr>
          <a:xfrm>
            <a:off x="5603959" y="6093619"/>
            <a:ext cx="815858" cy="33940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8846844D-5623-576A-F56C-DC6756B25723}"/>
              </a:ext>
            </a:extLst>
          </p:cNvPr>
          <p:cNvCxnSpPr>
            <a:cxnSpLocks/>
          </p:cNvCxnSpPr>
          <p:nvPr/>
        </p:nvCxnSpPr>
        <p:spPr>
          <a:xfrm flipV="1">
            <a:off x="6419817" y="4303123"/>
            <a:ext cx="1990758" cy="19171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98408A1-F6B3-F959-2835-3C4FFFAA9131}"/>
              </a:ext>
            </a:extLst>
          </p:cNvPr>
          <p:cNvSpPr txBox="1"/>
          <p:nvPr/>
        </p:nvSpPr>
        <p:spPr>
          <a:xfrm>
            <a:off x="8410575" y="4090403"/>
            <a:ext cx="2018739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 최대 주문 수량을 넘지 않는 선에서 짝수 단위로만 담을 수 있게 제한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예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1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 최대 주문 수량이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경우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2, 4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개로만 담을 수 있도록 함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77967" y="3944123"/>
            <a:ext cx="3764290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</a:t>
            </a:r>
            <a:r>
              <a:rPr lang="en-US" altLang="ko-KR" sz="900" b="1" dirty="0" smtClean="0"/>
              <a:t>APP</a:t>
            </a:r>
            <a:r>
              <a:rPr lang="en-US" altLang="ko-KR" sz="900" b="1" dirty="0" smtClean="0"/>
              <a:t>] </a:t>
            </a:r>
            <a:r>
              <a:rPr lang="ko-KR" altLang="en-US" sz="900" b="1" dirty="0"/>
              <a:t>스토리 오더 </a:t>
            </a:r>
            <a:r>
              <a:rPr lang="en-US" altLang="ko-KR" sz="900" b="1" dirty="0"/>
              <a:t>(/</a:t>
            </a:r>
            <a:r>
              <a:rPr lang="en-US" altLang="ko-KR" sz="900" b="1" dirty="0" err="1" smtClean="0"/>
              <a:t>smartorder</a:t>
            </a:r>
            <a:r>
              <a:rPr lang="en-US" altLang="ko-KR" sz="900" b="1" dirty="0" smtClean="0"/>
              <a:t>/mall/204065)</a:t>
            </a:r>
            <a:endParaRPr lang="en-US" altLang="ko-KR" sz="900" b="1" dirty="0"/>
          </a:p>
          <a:p>
            <a:endParaRPr lang="en-US" altLang="ko-KR" sz="900" dirty="0"/>
          </a:p>
          <a:p>
            <a:r>
              <a:rPr lang="en-US" altLang="ko-KR" sz="900" dirty="0" smtClean="0"/>
              <a:t>1.product list</a:t>
            </a:r>
            <a:endParaRPr lang="en-US" altLang="ko-KR" sz="900" dirty="0"/>
          </a:p>
          <a:p>
            <a:r>
              <a:rPr lang="en-US" altLang="ko-KR" sz="900" dirty="0"/>
              <a:t>  1) </a:t>
            </a:r>
            <a:r>
              <a:rPr lang="en-US" altLang="ko-KR" sz="900" dirty="0" smtClean="0"/>
              <a:t>if product’s </a:t>
            </a:r>
            <a:r>
              <a:rPr lang="en-US" altLang="ko-KR" sz="900" b="1" dirty="0" smtClean="0"/>
              <a:t>event_1p1_yn </a:t>
            </a:r>
            <a:r>
              <a:rPr lang="en-US" altLang="ko-KR" sz="900" b="1" dirty="0" smtClean="0"/>
              <a:t>= ‘Y’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</a:t>
            </a:r>
            <a:r>
              <a:rPr lang="en-US" altLang="ko-KR" sz="900" dirty="0" smtClean="0"/>
              <a:t>  a) show 1+1 tag icon</a:t>
            </a:r>
          </a:p>
          <a:p>
            <a:r>
              <a:rPr lang="en-US" altLang="ko-KR" sz="900" dirty="0" smtClean="0"/>
              <a:t>     b) </a:t>
            </a:r>
            <a:r>
              <a:rPr lang="en-US" altLang="ko-KR" sz="900" b="1" dirty="0" smtClean="0"/>
              <a:t>if staff discount amount is applied</a:t>
            </a:r>
            <a:br>
              <a:rPr lang="en-US" altLang="ko-KR" sz="900" b="1" dirty="0" smtClean="0"/>
            </a:br>
            <a:r>
              <a:rPr lang="en-US" altLang="ko-KR" sz="900" b="1" dirty="0" smtClean="0"/>
              <a:t>       - don’t apply</a:t>
            </a:r>
            <a:endParaRPr lang="ko-KR" altLang="en-US" sz="9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244610" y="1675707"/>
            <a:ext cx="3764290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</a:t>
            </a:r>
            <a:r>
              <a:rPr lang="en-US" altLang="ko-KR" sz="900" b="1" dirty="0" smtClean="0"/>
              <a:t>APP</a:t>
            </a:r>
            <a:r>
              <a:rPr lang="en-US" altLang="ko-KR" sz="900" b="1" dirty="0" smtClean="0"/>
              <a:t>] </a:t>
            </a:r>
            <a:r>
              <a:rPr lang="ko-KR" altLang="en-US" sz="900" b="1" dirty="0"/>
              <a:t>스토리 </a:t>
            </a:r>
            <a:r>
              <a:rPr lang="ko-KR" altLang="en-US" sz="900" b="1" dirty="0" smtClean="0"/>
              <a:t>오더 </a:t>
            </a:r>
            <a:r>
              <a:rPr lang="en-US" altLang="ko-KR" sz="900" b="1" dirty="0" smtClean="0"/>
              <a:t>&gt; product info</a:t>
            </a:r>
            <a:r>
              <a:rPr lang="ko-KR" altLang="en-US" sz="900" b="1" dirty="0" smtClean="0"/>
              <a:t>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smartorder</a:t>
            </a:r>
            <a:r>
              <a:rPr lang="en-US" altLang="ko-KR" sz="900" b="1" dirty="0"/>
              <a:t>/item/204065-7015120)</a:t>
            </a:r>
            <a:endParaRPr lang="en-US" altLang="ko-KR" sz="900" b="1" dirty="0"/>
          </a:p>
          <a:p>
            <a:endParaRPr lang="en-US" altLang="ko-KR" sz="900" dirty="0"/>
          </a:p>
          <a:p>
            <a:r>
              <a:rPr lang="en-US" altLang="ko-KR" sz="900" dirty="0" smtClean="0"/>
              <a:t>1.if product’s </a:t>
            </a:r>
            <a:r>
              <a:rPr lang="en-US" altLang="ko-KR" sz="900" b="1" dirty="0" smtClean="0"/>
              <a:t>event_1p1_yn </a:t>
            </a:r>
            <a:r>
              <a:rPr lang="en-US" altLang="ko-KR" sz="900" b="1" dirty="0" smtClean="0"/>
              <a:t>= ‘Y’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order count (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r>
              <a:rPr lang="en-US" altLang="ko-KR" sz="900" dirty="0" smtClean="0"/>
              <a:t>     - apply with </a:t>
            </a:r>
            <a:r>
              <a:rPr lang="en-US" altLang="ko-KR" sz="900" b="1" dirty="0" smtClean="0"/>
              <a:t>even value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- ex) if max order limit = 5, set count with 2/4</a:t>
            </a:r>
            <a:endParaRPr lang="ko-KR" alt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09415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346179D7-3395-CF9A-165A-D9739BF0E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47159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7E15D8-3FE9-BDF1-C67E-490C17F6EBA5}"/>
              </a:ext>
            </a:extLst>
          </p:cNvPr>
          <p:cNvSpPr txBox="1"/>
          <p:nvPr/>
        </p:nvSpPr>
        <p:spPr>
          <a:xfrm>
            <a:off x="3345786" y="2070340"/>
            <a:ext cx="1783947" cy="8694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할인 후 가격만 보이고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할인 전 가격은 안 보이는데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화면처럼 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00" strike="sngStrike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가격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할인 후 가격 </a:t>
            </a:r>
            <a:endParaRPr lang="en-US" altLang="ko-KR" sz="10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표시 부탁드립니다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0E4DD28D-EE43-15B8-4638-DD0B817315C5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2066925" y="2279650"/>
            <a:ext cx="1278861" cy="36813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D7EB73A6-E525-C5EE-6771-5CC207452A2D}"/>
              </a:ext>
            </a:extLst>
          </p:cNvPr>
          <p:cNvSpPr/>
          <p:nvPr/>
        </p:nvSpPr>
        <p:spPr>
          <a:xfrm>
            <a:off x="990601" y="2505075"/>
            <a:ext cx="1076324" cy="28541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44FE0248-56A5-249E-93C8-7A0048503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8763" y="3349625"/>
            <a:ext cx="276225" cy="171450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27C5409A-31E3-4755-DDB0-3B992A514E9A}"/>
              </a:ext>
            </a:extLst>
          </p:cNvPr>
          <p:cNvSpPr/>
          <p:nvPr/>
        </p:nvSpPr>
        <p:spPr>
          <a:xfrm>
            <a:off x="1485901" y="3292643"/>
            <a:ext cx="380999" cy="28541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14F086C-0239-63C6-662F-503166C6D92B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1855599" y="3149119"/>
            <a:ext cx="1490186" cy="20050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B23AA98-A2EB-36A1-B979-746DBE56819A}"/>
              </a:ext>
            </a:extLst>
          </p:cNvPr>
          <p:cNvSpPr txBox="1"/>
          <p:nvPr/>
        </p:nvSpPr>
        <p:spPr>
          <a:xfrm>
            <a:off x="3345785" y="3041397"/>
            <a:ext cx="1783947" cy="2154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태그 표시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8FC47AD-39E1-3AE6-BE78-6C17D9E0C55C}"/>
              </a:ext>
            </a:extLst>
          </p:cNvPr>
          <p:cNvSpPr txBox="1"/>
          <p:nvPr/>
        </p:nvSpPr>
        <p:spPr>
          <a:xfrm>
            <a:off x="316921" y="3594735"/>
            <a:ext cx="178394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*1+1</a:t>
            </a:r>
            <a:r>
              <a:rPr lang="ko-KR" altLang="en-US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상품은 짝수 단위로만 구매 가능합니다</a:t>
            </a:r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E59DC9F3-6557-ADED-CC1F-82B755CDBE7C}"/>
              </a:ext>
            </a:extLst>
          </p:cNvPr>
          <p:cNvSpPr/>
          <p:nvPr/>
        </p:nvSpPr>
        <p:spPr>
          <a:xfrm>
            <a:off x="360868" y="3578057"/>
            <a:ext cx="1706057" cy="2284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1F9ED3-E4DF-7599-3C1C-930374E3E021}"/>
              </a:ext>
            </a:extLst>
          </p:cNvPr>
          <p:cNvSpPr txBox="1"/>
          <p:nvPr/>
        </p:nvSpPr>
        <p:spPr>
          <a:xfrm>
            <a:off x="3345784" y="3466151"/>
            <a:ext cx="1783947" cy="2154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안내 표시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5D2DC3EA-5185-B873-8A30-9319A49A5871}"/>
              </a:ext>
            </a:extLst>
          </p:cNvPr>
          <p:cNvSpPr/>
          <p:nvPr/>
        </p:nvSpPr>
        <p:spPr>
          <a:xfrm>
            <a:off x="2315962" y="3293778"/>
            <a:ext cx="815858" cy="28541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DAB00A66-FC21-A845-0068-7CE08C2B5166}"/>
              </a:ext>
            </a:extLst>
          </p:cNvPr>
          <p:cNvCxnSpPr>
            <a:cxnSpLocks/>
          </p:cNvCxnSpPr>
          <p:nvPr/>
        </p:nvCxnSpPr>
        <p:spPr>
          <a:xfrm>
            <a:off x="2830874" y="3587030"/>
            <a:ext cx="514910" cy="30387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66B458EA-CDCA-8790-574C-0FA38FEEDCCD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2066925" y="3619118"/>
            <a:ext cx="1278859" cy="731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297FC08-D0AE-BC2D-5370-AE5BD53E8C56}"/>
              </a:ext>
            </a:extLst>
          </p:cNvPr>
          <p:cNvSpPr txBox="1"/>
          <p:nvPr/>
        </p:nvSpPr>
        <p:spPr>
          <a:xfrm>
            <a:off x="3347011" y="3802474"/>
            <a:ext cx="2018739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00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800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상품일 시</a:t>
            </a:r>
            <a:r>
              <a:rPr lang="en-US" altLang="ko-KR" sz="800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1</a:t>
            </a:r>
            <a:r>
              <a:rPr lang="ko-KR" altLang="en-US" sz="800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 최대 주문 수량을 넘지 않는 선에서 짝수 단위로만 담을 수 있게 제한</a:t>
            </a:r>
            <a:endParaRPr lang="en-US" altLang="ko-KR" sz="800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예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1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 최대 주문 수량이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 경우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2, 4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개로만 담을 수 있도록 함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재고 조회 시에도 담은 수량만큼 현재고를 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조회해서 현재 조회 및 제한하는 경우와 동일하게 처리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34" name="그림 33">
            <a:extLst>
              <a:ext uri="{FF2B5EF4-FFF2-40B4-BE49-F238E27FC236}">
                <a16:creationId xmlns:a16="http://schemas.microsoft.com/office/drawing/2014/main" id="{A66AEBF7-3776-A339-3979-EE563E2D3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7336" y="0"/>
            <a:ext cx="1842228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5" name="직사각형 34">
            <a:extLst>
              <a:ext uri="{FF2B5EF4-FFF2-40B4-BE49-F238E27FC236}">
                <a16:creationId xmlns:a16="http://schemas.microsoft.com/office/drawing/2014/main" id="{33C70CD3-B992-0BA6-5EAA-C3AF7B67F52C}"/>
              </a:ext>
            </a:extLst>
          </p:cNvPr>
          <p:cNvSpPr/>
          <p:nvPr/>
        </p:nvSpPr>
        <p:spPr>
          <a:xfrm>
            <a:off x="5727336" y="4792935"/>
            <a:ext cx="1842228" cy="16959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7D0BADD5-90BD-AE89-C47B-CC82B268B376}"/>
              </a:ext>
            </a:extLst>
          </p:cNvPr>
          <p:cNvCxnSpPr>
            <a:cxnSpLocks/>
          </p:cNvCxnSpPr>
          <p:nvPr/>
        </p:nvCxnSpPr>
        <p:spPr>
          <a:xfrm flipV="1">
            <a:off x="7366000" y="4318000"/>
            <a:ext cx="699228" cy="46541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960A63F6-40C9-F606-BDB6-D0426BE81BC7}"/>
              </a:ext>
            </a:extLst>
          </p:cNvPr>
          <p:cNvSpPr txBox="1"/>
          <p:nvPr/>
        </p:nvSpPr>
        <p:spPr>
          <a:xfrm>
            <a:off x="8065228" y="3466151"/>
            <a:ext cx="2059847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잔망루피 로제맛 떡볶이스낵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1,700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원이고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 </a:t>
            </a:r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|  1,700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표시</a:t>
            </a:r>
            <a:endParaRPr lang="en-US" altLang="ko-KR" sz="800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*(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기존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왼쪽 화면은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1,700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아님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라서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3,400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원으로 표시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0730" y="3951463"/>
            <a:ext cx="3788143" cy="23083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</a:t>
            </a:r>
            <a:r>
              <a:rPr lang="en-US" altLang="ko-KR" sz="900" b="1" dirty="0" smtClean="0"/>
              <a:t>APP</a:t>
            </a:r>
            <a:r>
              <a:rPr lang="en-US" altLang="ko-KR" sz="900" b="1" dirty="0" smtClean="0"/>
              <a:t>] </a:t>
            </a:r>
            <a:r>
              <a:rPr lang="ko-KR" altLang="en-US" sz="900" b="1" dirty="0" smtClean="0"/>
              <a:t>장바구니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smartorder</a:t>
            </a:r>
            <a:r>
              <a:rPr lang="en-US" altLang="ko-KR" sz="900" b="1" dirty="0"/>
              <a:t>/cart)</a:t>
            </a:r>
            <a:endParaRPr lang="en-US" altLang="ko-KR" sz="900" b="1" dirty="0"/>
          </a:p>
          <a:p>
            <a:endParaRPr lang="en-US" altLang="ko-KR" sz="900" dirty="0"/>
          </a:p>
          <a:p>
            <a:r>
              <a:rPr lang="en-US" altLang="ko-KR" sz="900" dirty="0" smtClean="0"/>
              <a:t>1.product list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if discount amount is applied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show like</a:t>
            </a:r>
            <a:r>
              <a:rPr lang="en-US" altLang="ko-KR" sz="900" b="1" dirty="0" smtClean="0"/>
              <a:t> “</a:t>
            </a:r>
            <a:r>
              <a:rPr lang="en-US" altLang="ko-KR" sz="900" b="1" strike="sngStrike" dirty="0" smtClean="0"/>
              <a:t>{price}</a:t>
            </a:r>
            <a:r>
              <a:rPr lang="ko-KR" altLang="en-US" sz="900" b="1" strike="sngStrike" dirty="0" smtClean="0"/>
              <a:t>원</a:t>
            </a:r>
            <a:r>
              <a:rPr lang="en-US" altLang="ko-KR" sz="900" b="1" dirty="0" smtClean="0"/>
              <a:t> {discount amount}</a:t>
            </a:r>
            <a:r>
              <a:rPr lang="ko-KR" altLang="en-US" sz="900" b="1" dirty="0" smtClean="0"/>
              <a:t>원</a:t>
            </a:r>
            <a:r>
              <a:rPr lang="en-US" altLang="ko-KR" sz="900" b="1" dirty="0" smtClean="0"/>
              <a:t>” (refer to </a:t>
            </a:r>
            <a:r>
              <a:rPr lang="ko-KR" altLang="en-US" sz="900" b="1" dirty="0"/>
              <a:t> </a:t>
            </a:r>
            <a:r>
              <a:rPr lang="en-US" altLang="ko-KR" sz="900" b="1" dirty="0"/>
              <a:t>(/</a:t>
            </a:r>
            <a:r>
              <a:rPr lang="en-US" altLang="ko-KR" sz="900" b="1" dirty="0" err="1" smtClean="0"/>
              <a:t>smartorder</a:t>
            </a:r>
            <a:r>
              <a:rPr lang="en-US" altLang="ko-KR" sz="900" b="1" dirty="0" smtClean="0"/>
              <a:t>/mall/204065) page)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2) if product’s </a:t>
            </a:r>
            <a:r>
              <a:rPr lang="en-US" altLang="ko-KR" sz="900" b="1" dirty="0" smtClean="0"/>
              <a:t>event_1p1_yn </a:t>
            </a:r>
            <a:r>
              <a:rPr lang="en-US" altLang="ko-KR" sz="900" b="1" dirty="0" smtClean="0"/>
              <a:t>= ‘Y’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</a:t>
            </a:r>
            <a:r>
              <a:rPr lang="en-US" altLang="ko-KR" sz="900" dirty="0" smtClean="0"/>
              <a:t>  a) </a:t>
            </a:r>
            <a:r>
              <a:rPr lang="en-US" altLang="ko-KR" sz="900" dirty="0" smtClean="0"/>
              <a:t>append</a:t>
            </a:r>
            <a:r>
              <a:rPr lang="en-US" altLang="ko-KR" sz="900" dirty="0" smtClean="0"/>
              <a:t> 1+1 tag icon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show guide text : “*1+1 </a:t>
            </a:r>
            <a:r>
              <a:rPr lang="ko-KR" altLang="en-US" sz="900" dirty="0" smtClean="0"/>
              <a:t>상품은 짝수 단위로만 구맨 가능합니다</a:t>
            </a:r>
            <a:r>
              <a:rPr lang="en-US" altLang="ko-KR" sz="900" dirty="0" smtClean="0"/>
              <a:t>.”</a:t>
            </a:r>
            <a:endParaRPr lang="en-US" altLang="ko-KR" sz="900" dirty="0" smtClean="0"/>
          </a:p>
          <a:p>
            <a:r>
              <a:rPr lang="en-US" altLang="ko-KR" sz="900" dirty="0" smtClean="0"/>
              <a:t>     c) </a:t>
            </a:r>
            <a:r>
              <a:rPr lang="en-US" altLang="ko-KR" sz="900" b="1" dirty="0" smtClean="0"/>
              <a:t>if staff discount amount is applied</a:t>
            </a:r>
            <a:br>
              <a:rPr lang="en-US" altLang="ko-KR" sz="900" b="1" dirty="0" smtClean="0"/>
            </a:br>
            <a:r>
              <a:rPr lang="en-US" altLang="ko-KR" sz="900" b="1" dirty="0" smtClean="0"/>
              <a:t>       - don’t apply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</a:t>
            </a:r>
            <a:r>
              <a:rPr lang="en-US" altLang="ko-KR" sz="900" dirty="0" smtClean="0"/>
              <a:t>d)</a:t>
            </a:r>
            <a:r>
              <a:rPr lang="en-US" altLang="ko-KR" sz="900" b="1" dirty="0" smtClean="0"/>
              <a:t> </a:t>
            </a:r>
            <a:r>
              <a:rPr lang="en-US" altLang="ko-KR" sz="900" dirty="0"/>
              <a:t>order count (</a:t>
            </a:r>
            <a:r>
              <a:rPr lang="en-US" altLang="ko-KR" sz="900" dirty="0" err="1"/>
              <a:t>selectbox</a:t>
            </a:r>
            <a:r>
              <a:rPr lang="en-US" altLang="ko-KR" sz="900" dirty="0"/>
              <a:t>)</a:t>
            </a:r>
            <a:br>
              <a:rPr lang="en-US" altLang="ko-KR" sz="900" dirty="0"/>
            </a:br>
            <a:r>
              <a:rPr lang="en-US" altLang="ko-KR" sz="900" dirty="0"/>
              <a:t>     </a:t>
            </a:r>
            <a:r>
              <a:rPr lang="en-US" altLang="ko-KR" sz="900" dirty="0" smtClean="0"/>
              <a:t>  - </a:t>
            </a:r>
            <a:r>
              <a:rPr lang="en-US" altLang="ko-KR" sz="900" dirty="0"/>
              <a:t>apply with </a:t>
            </a:r>
            <a:r>
              <a:rPr lang="en-US" altLang="ko-KR" sz="900" b="1" dirty="0"/>
              <a:t>even value</a:t>
            </a:r>
          </a:p>
          <a:p>
            <a:r>
              <a:rPr lang="en-US" altLang="ko-KR" sz="900" b="1" dirty="0"/>
              <a:t>     </a:t>
            </a:r>
            <a:r>
              <a:rPr lang="en-US" altLang="ko-KR" sz="900" b="1" dirty="0" smtClean="0"/>
              <a:t>  - </a:t>
            </a:r>
            <a:r>
              <a:rPr lang="en-US" altLang="ko-KR" sz="900" b="1" dirty="0"/>
              <a:t>ex) if max order limit = 5, set count with 2/4</a:t>
            </a:r>
            <a:endParaRPr lang="ko-KR" altLang="en-US" sz="9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366000" y="840795"/>
            <a:ext cx="3788143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</a:t>
            </a:r>
            <a:r>
              <a:rPr lang="en-US" altLang="ko-KR" sz="900" b="1" dirty="0" smtClean="0"/>
              <a:t>APP</a:t>
            </a:r>
            <a:r>
              <a:rPr lang="en-US" altLang="ko-KR" sz="900" b="1" dirty="0" smtClean="0"/>
              <a:t>] </a:t>
            </a:r>
            <a:r>
              <a:rPr lang="ko-KR" altLang="en-US" sz="900" b="1" dirty="0" smtClean="0"/>
              <a:t>주문하기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smartorder</a:t>
            </a:r>
            <a:r>
              <a:rPr lang="en-US" altLang="ko-KR" sz="900" b="1" dirty="0"/>
              <a:t>/payment)</a:t>
            </a:r>
            <a:endParaRPr lang="en-US" altLang="ko-KR" sz="900" b="1" dirty="0"/>
          </a:p>
          <a:p>
            <a:endParaRPr lang="en-US" altLang="ko-KR" sz="900" dirty="0"/>
          </a:p>
          <a:p>
            <a:r>
              <a:rPr lang="en-US" altLang="ko-KR" sz="900" dirty="0" smtClean="0"/>
              <a:t>1.</a:t>
            </a:r>
            <a:r>
              <a:rPr lang="ko-KR" altLang="en-US" sz="900" dirty="0" smtClean="0"/>
              <a:t>주문내역 </a:t>
            </a:r>
            <a:r>
              <a:rPr lang="en-US" altLang="ko-KR" sz="900" dirty="0" smtClean="0"/>
              <a:t>(order product list)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1) if order product’s event_1p1_yn = ‘Y’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/>
              <a:t>   </a:t>
            </a:r>
            <a:r>
              <a:rPr lang="en-US" altLang="ko-KR" sz="900" b="1" dirty="0" smtClean="0"/>
              <a:t>a) </a:t>
            </a:r>
            <a:r>
              <a:rPr lang="en-US" altLang="ko-KR" sz="900" b="1" dirty="0" err="1" smtClean="0"/>
              <a:t>st_order_product.product_amount</a:t>
            </a:r>
            <a:r>
              <a:rPr lang="en-US" altLang="ko-KR" sz="900" b="1" dirty="0" smtClean="0"/>
              <a:t/>
            </a:r>
            <a:br>
              <a:rPr lang="en-US" altLang="ko-KR" sz="900" b="1" dirty="0" smtClean="0"/>
            </a:br>
            <a:r>
              <a:rPr lang="en-US" altLang="ko-KR" sz="900" b="1" dirty="0" smtClean="0"/>
              <a:t>      - apply with ½ amount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ex) price: 1700, </a:t>
            </a:r>
            <a:r>
              <a:rPr lang="en-US" altLang="ko-KR" sz="900" dirty="0" smtClean="0"/>
              <a:t>order count: 2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  -&gt; </a:t>
            </a:r>
            <a:r>
              <a:rPr lang="en-US" altLang="ko-KR" sz="900" dirty="0" err="1" smtClean="0"/>
              <a:t>product_amount</a:t>
            </a:r>
            <a:r>
              <a:rPr lang="en-US" altLang="ko-KR" sz="900" dirty="0" smtClean="0"/>
              <a:t>: 1700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100639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52CCFF7-402C-0996-1CE4-1D5E35BAD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680" y="0"/>
            <a:ext cx="2479990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E479AC89-EAE9-5ED2-B116-667F01720C41}"/>
              </a:ext>
            </a:extLst>
          </p:cNvPr>
          <p:cNvSpPr/>
          <p:nvPr/>
        </p:nvSpPr>
        <p:spPr>
          <a:xfrm>
            <a:off x="350680" y="2630760"/>
            <a:ext cx="2479990" cy="16959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81D0A73E-93D3-8FE9-0943-F675DFB954A3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2311400" y="1194885"/>
            <a:ext cx="739122" cy="14263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4A04B64-CD3B-C59B-3B1C-6BC41509F798}"/>
              </a:ext>
            </a:extLst>
          </p:cNvPr>
          <p:cNvSpPr txBox="1"/>
          <p:nvPr/>
        </p:nvSpPr>
        <p:spPr>
          <a:xfrm>
            <a:off x="3050522" y="656276"/>
            <a:ext cx="2059847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잔망루피 로제맛 떡볶이스낵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1,700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원이고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 </a:t>
            </a:r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|   1,700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표시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왼쪽 화면은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1,700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아님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라서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3,400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원으로 표시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17584EEB-AE2F-8752-DB4F-CC7798911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2921" y="0"/>
            <a:ext cx="3057967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83767F67-22C4-7776-E181-D8C048ED845B}"/>
              </a:ext>
            </a:extLst>
          </p:cNvPr>
          <p:cNvSpPr/>
          <p:nvPr/>
        </p:nvSpPr>
        <p:spPr>
          <a:xfrm>
            <a:off x="6084856" y="4981575"/>
            <a:ext cx="856964" cy="2305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E0E64A73-7077-52F0-F442-AB45A4B1AC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005933"/>
            <a:ext cx="276225" cy="17145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6FC9990-AE3A-3A12-025B-999B54A432AA}"/>
              </a:ext>
            </a:extLst>
          </p:cNvPr>
          <p:cNvSpPr txBox="1"/>
          <p:nvPr/>
        </p:nvSpPr>
        <p:spPr>
          <a:xfrm>
            <a:off x="6812116" y="4990147"/>
            <a:ext cx="4621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|  2</a:t>
            </a:r>
            <a:r>
              <a:rPr lang="ko-KR" altLang="en-US" sz="8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</a:t>
            </a:r>
            <a:endParaRPr lang="en-US" altLang="ko-KR" sz="800">
              <a:solidFill>
                <a:schemeClr val="bg1">
                  <a:lumMod val="50000"/>
                </a:schemeClr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33704AB1-A3F0-25B5-1A4C-E1A7ABAE05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836" t="72569" r="61434" b="24445"/>
          <a:stretch/>
        </p:blipFill>
        <p:spPr>
          <a:xfrm>
            <a:off x="6380239" y="4994592"/>
            <a:ext cx="481013" cy="204788"/>
          </a:xfrm>
          <a:prstGeom prst="rect">
            <a:avLst/>
          </a:prstGeom>
          <a:ln>
            <a:noFill/>
          </a:ln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id="{E75016DD-615E-4029-CEC0-2436D2BDBB42}"/>
              </a:ext>
            </a:extLst>
          </p:cNvPr>
          <p:cNvSpPr/>
          <p:nvPr/>
        </p:nvSpPr>
        <p:spPr>
          <a:xfrm>
            <a:off x="5380750" y="4564344"/>
            <a:ext cx="1893522" cy="76965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48CE5853-A13E-9897-8F86-42F2D3F3055C}"/>
              </a:ext>
            </a:extLst>
          </p:cNvPr>
          <p:cNvCxnSpPr>
            <a:cxnSpLocks/>
          </p:cNvCxnSpPr>
          <p:nvPr/>
        </p:nvCxnSpPr>
        <p:spPr>
          <a:xfrm flipH="1" flipV="1">
            <a:off x="5026311" y="4210952"/>
            <a:ext cx="354439" cy="57059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502AA1E-0D46-1CE8-9940-A5DBB32F009C}"/>
              </a:ext>
            </a:extLst>
          </p:cNvPr>
          <p:cNvSpPr txBox="1"/>
          <p:nvPr/>
        </p:nvSpPr>
        <p:spPr>
          <a:xfrm>
            <a:off x="3166798" y="3379955"/>
            <a:ext cx="2059847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메로나맛 우유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240ml</a:t>
            </a: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1,700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원이고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상품일 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(1+1) 1,700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  </a:t>
            </a:r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|  2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(1+1) 3,400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 </a:t>
            </a:r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|  4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로 표시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78378" y="4589160"/>
            <a:ext cx="3788143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</a:t>
            </a:r>
            <a:r>
              <a:rPr lang="en-US" altLang="ko-KR" sz="900" b="1" dirty="0" smtClean="0"/>
              <a:t>APP</a:t>
            </a:r>
            <a:r>
              <a:rPr lang="en-US" altLang="ko-KR" sz="900" b="1" dirty="0" smtClean="0"/>
              <a:t>] </a:t>
            </a:r>
            <a:r>
              <a:rPr lang="ko-KR" altLang="en-US" sz="900" b="1" dirty="0" smtClean="0"/>
              <a:t>주문내역 </a:t>
            </a:r>
            <a:r>
              <a:rPr lang="en-US" altLang="ko-KR" sz="900" b="1" dirty="0" smtClean="0"/>
              <a:t>(</a:t>
            </a:r>
            <a:r>
              <a:rPr lang="en-US" altLang="ko-KR" sz="900" b="1" dirty="0" smtClean="0"/>
              <a:t>/</a:t>
            </a:r>
            <a:r>
              <a:rPr lang="en-US" altLang="ko-KR" sz="900" b="1" dirty="0" err="1"/>
              <a:t>mypage</a:t>
            </a:r>
            <a:r>
              <a:rPr lang="en-US" altLang="ko-KR" sz="900" b="1" dirty="0"/>
              <a:t>/order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스토리오더</a:t>
            </a:r>
            <a:endParaRPr lang="en-US" altLang="ko-KR" sz="900" b="1" dirty="0"/>
          </a:p>
          <a:p>
            <a:endParaRPr lang="en-US" altLang="ko-KR" sz="900" dirty="0"/>
          </a:p>
          <a:p>
            <a:r>
              <a:rPr lang="en-US" altLang="ko-KR" sz="900" dirty="0" smtClean="0"/>
              <a:t>1.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order product list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1) if order product’s event_1p1_yn = ‘Y’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/>
              <a:t>   </a:t>
            </a:r>
            <a:r>
              <a:rPr lang="en-US" altLang="ko-KR" sz="900" b="1" dirty="0" smtClean="0"/>
              <a:t>- append 1+1 tag icon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762958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F8FC5EB-EF18-C921-8351-33400F1E6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64" y="0"/>
            <a:ext cx="2973121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13" name="그룹 12">
            <a:extLst>
              <a:ext uri="{FF2B5EF4-FFF2-40B4-BE49-F238E27FC236}">
                <a16:creationId xmlns:a16="http://schemas.microsoft.com/office/drawing/2014/main" id="{D13795EA-A402-7461-F48B-04D0E786B31F}"/>
              </a:ext>
            </a:extLst>
          </p:cNvPr>
          <p:cNvGrpSpPr/>
          <p:nvPr/>
        </p:nvGrpSpPr>
        <p:grpSpPr>
          <a:xfrm>
            <a:off x="313664" y="1472529"/>
            <a:ext cx="2973121" cy="1493556"/>
            <a:chOff x="2571146" y="1792569"/>
            <a:chExt cx="2973121" cy="1493556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981244EA-7E11-ADBB-244B-6CF68EB03C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66555" r="2775" b="11666"/>
            <a:stretch/>
          </p:blipFill>
          <p:spPr>
            <a:xfrm>
              <a:off x="2571146" y="1792569"/>
              <a:ext cx="2973121" cy="1493556"/>
            </a:xfrm>
            <a:prstGeom prst="rect">
              <a:avLst/>
            </a:prstGeom>
            <a:ln>
              <a:noFill/>
            </a:ln>
          </p:spPr>
        </p:pic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8C7619A0-4324-484A-7797-238A7DD921DF}"/>
                </a:ext>
              </a:extLst>
            </p:cNvPr>
            <p:cNvSpPr/>
            <p:nvPr/>
          </p:nvSpPr>
          <p:spPr>
            <a:xfrm>
              <a:off x="3313081" y="2209800"/>
              <a:ext cx="856964" cy="2305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BD644D96-1A77-5A4F-EF25-24A48E77D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24225" y="2234158"/>
              <a:ext cx="276225" cy="17145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588A577-9D2E-4011-4B3D-5D1F20B4D5FC}"/>
                </a:ext>
              </a:extLst>
            </p:cNvPr>
            <p:cNvSpPr txBox="1"/>
            <p:nvPr/>
          </p:nvSpPr>
          <p:spPr>
            <a:xfrm>
              <a:off x="4040341" y="2218372"/>
              <a:ext cx="4621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>
                  <a:solidFill>
                    <a:schemeClr val="bg1">
                      <a:lumMod val="50000"/>
                    </a:schemeClr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|  2</a:t>
              </a:r>
              <a:r>
                <a:rPr lang="ko-KR" altLang="en-US" sz="800">
                  <a:solidFill>
                    <a:schemeClr val="bg1">
                      <a:lumMod val="50000"/>
                    </a:schemeClr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개</a:t>
              </a:r>
              <a:endParaRPr lang="en-US" altLang="ko-KR" sz="8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endParaRPr>
            </a:p>
          </p:txBody>
        </p:sp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B8D9EF78-0E07-5E2E-FD48-16DB81C739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2836" t="72569" r="61434" b="24445"/>
            <a:stretch/>
          </p:blipFill>
          <p:spPr>
            <a:xfrm>
              <a:off x="3608464" y="2222817"/>
              <a:ext cx="481013" cy="204788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97326CC-6638-92B1-38E9-571B2B998C75}"/>
              </a:ext>
            </a:extLst>
          </p:cNvPr>
          <p:cNvSpPr/>
          <p:nvPr/>
        </p:nvSpPr>
        <p:spPr>
          <a:xfrm>
            <a:off x="313663" y="1477259"/>
            <a:ext cx="2973121" cy="148882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B616640B-7CD6-6D49-9926-EB14B7ACB869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3286784" y="1999843"/>
            <a:ext cx="575548" cy="22182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DBAAB82-9C77-4154-CECA-99077E643B78}"/>
              </a:ext>
            </a:extLst>
          </p:cNvPr>
          <p:cNvSpPr txBox="1"/>
          <p:nvPr/>
        </p:nvSpPr>
        <p:spPr>
          <a:xfrm>
            <a:off x="3862332" y="1670069"/>
            <a:ext cx="2059847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주문내역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목록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페이지와 주문상세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페이지의 상품은 동일하게 표시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11777FBC-FF8F-A170-2BC3-FBE2545992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9823" y="0"/>
            <a:ext cx="2912514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5327FE12-77BC-12BD-2899-82ABC1B0DB1F}"/>
              </a:ext>
            </a:extLst>
          </p:cNvPr>
          <p:cNvSpPr/>
          <p:nvPr/>
        </p:nvSpPr>
        <p:spPr>
          <a:xfrm>
            <a:off x="6312323" y="1379184"/>
            <a:ext cx="2870014" cy="27183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1DFCDEA8-C478-84A1-7F9D-6BAB267FFA2B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5524500" y="1515102"/>
            <a:ext cx="787823" cy="191389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723E4BC-DB55-C09F-CA15-FD93543FED8C}"/>
              </a:ext>
            </a:extLst>
          </p:cNvPr>
          <p:cNvSpPr txBox="1"/>
          <p:nvPr/>
        </p:nvSpPr>
        <p:spPr>
          <a:xfrm>
            <a:off x="3882048" y="3429000"/>
            <a:ext cx="2059847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잔망루피 로제맛 떡볶이스낵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1,700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원이고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상품인 경우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 </a:t>
            </a:r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|  1,700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4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 </a:t>
            </a:r>
            <a:r>
              <a:rPr lang="en-US" altLang="ko-KR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|  3,400</a:t>
            </a:r>
            <a:r>
              <a:rPr lang="ko-KR" altLang="en-US" sz="800" b="1">
                <a:solidFill>
                  <a:schemeClr val="accent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</a:t>
            </a:r>
            <a:endParaRPr lang="en-US" altLang="ko-KR" sz="800" b="1">
              <a:solidFill>
                <a:schemeClr val="accent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표시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947" y="3436685"/>
            <a:ext cx="3788143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</a:t>
            </a:r>
            <a:r>
              <a:rPr lang="en-US" altLang="ko-KR" sz="900" b="1" dirty="0" smtClean="0"/>
              <a:t>APP</a:t>
            </a:r>
            <a:r>
              <a:rPr lang="en-US" altLang="ko-KR" sz="900" b="1" dirty="0" smtClean="0"/>
              <a:t>] </a:t>
            </a:r>
            <a:r>
              <a:rPr lang="ko-KR" altLang="en-US" sz="900" b="1" dirty="0" smtClean="0"/>
              <a:t>주문</a:t>
            </a:r>
            <a:r>
              <a:rPr lang="ko-KR" altLang="en-US" sz="900" b="1" dirty="0" smtClean="0"/>
              <a:t>상세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(</a:t>
            </a:r>
            <a:r>
              <a:rPr lang="en-US" altLang="ko-KR" sz="900" b="1" dirty="0"/>
              <a:t>/</a:t>
            </a:r>
            <a:r>
              <a:rPr lang="en-US" altLang="ko-KR" sz="900" b="1" dirty="0" err="1"/>
              <a:t>mypage</a:t>
            </a:r>
            <a:r>
              <a:rPr lang="en-US" altLang="ko-KR" sz="900" b="1" dirty="0"/>
              <a:t>/order/</a:t>
            </a:r>
            <a:r>
              <a:rPr lang="en-US" altLang="ko-KR" sz="900" b="1" dirty="0" err="1"/>
              <a:t>smartorder</a:t>
            </a:r>
            <a:r>
              <a:rPr lang="en-US" altLang="ko-KR" sz="900" b="1" dirty="0"/>
              <a:t>/240302144841QBCG</a:t>
            </a:r>
            <a:r>
              <a:rPr lang="en-US" altLang="ko-KR" sz="900" b="1" dirty="0" smtClean="0"/>
              <a:t>)</a:t>
            </a:r>
            <a:br>
              <a:rPr lang="en-US" altLang="ko-KR" sz="900" b="1" dirty="0" smtClean="0"/>
            </a:br>
            <a:endParaRPr lang="en-US" altLang="ko-KR" sz="900" dirty="0"/>
          </a:p>
          <a:p>
            <a:r>
              <a:rPr lang="en-US" altLang="ko-KR" sz="900" dirty="0" smtClean="0"/>
              <a:t>1.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order product list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1) if order product’s event_1p1_yn = ‘Y’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/>
              <a:t>   </a:t>
            </a:r>
            <a:r>
              <a:rPr lang="en-US" altLang="ko-KR" sz="900" b="1" dirty="0" smtClean="0"/>
              <a:t>- append 1+1 tag icon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3351080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221014-4710-E471-47C6-93F74506F28D}"/>
              </a:ext>
            </a:extLst>
          </p:cNvPr>
          <p:cNvSpPr txBox="1"/>
          <p:nvPr/>
        </p:nvSpPr>
        <p:spPr>
          <a:xfrm>
            <a:off x="380998" y="366675"/>
            <a:ext cx="1733552" cy="21544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ko-KR" altLang="en-US" sz="8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스토리오더 에이전트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E3F398-88A5-3870-124F-CDBC5FD73862}"/>
              </a:ext>
            </a:extLst>
          </p:cNvPr>
          <p:cNvSpPr txBox="1"/>
          <p:nvPr/>
        </p:nvSpPr>
        <p:spPr>
          <a:xfrm>
            <a:off x="380998" y="649941"/>
            <a:ext cx="3886202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상태에서는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POS,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에이전트 관련해서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1+1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변동되는 내용이 거의 없을 것 같습니다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에이전트에서는 총 주문금액만 표시하고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개별 금액은 표시하지 않고 있습니다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088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1092</Words>
  <Application>Microsoft Office PowerPoint</Application>
  <PresentationFormat>Widescreen</PresentationFormat>
  <Paragraphs>163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12</cp:revision>
  <dcterms:created xsi:type="dcterms:W3CDTF">2024-02-23T06:03:40Z</dcterms:created>
  <dcterms:modified xsi:type="dcterms:W3CDTF">2024-03-06T05:09:59Z</dcterms:modified>
</cp:coreProperties>
</file>