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00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61F5526-B9D0-4945-7398-D33452541F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026E5C96-F7CE-7702-3184-9B8EEBCACA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E3730E9-A73B-A72A-01D1-37C9A19A1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EE52-6834-40EA-919B-0A46D06F5293}" type="datetimeFigureOut">
              <a:rPr lang="ko-KR" altLang="en-US" smtClean="0"/>
              <a:t>2024-03-07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DB8E0A5-D516-F743-EAA0-BA4679CCA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6F53CCA-BB06-BFB9-2C25-C8BBDDAB0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5A32F-867D-4708-AEEC-4ADFA18419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7352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60F035A-B8CB-BF35-7453-E6481B4E8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7E91280-EC61-F00F-CD89-5A083C7867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312D70F-BA90-EE90-76E1-38C0F8D48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EE52-6834-40EA-919B-0A46D06F5293}" type="datetimeFigureOut">
              <a:rPr lang="ko-KR" altLang="en-US" smtClean="0"/>
              <a:t>2024-03-07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B695585-005A-6501-E3BC-A3A1BF894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6842E22-396A-DFBA-F36B-C99D63AAD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5A32F-867D-4708-AEEC-4ADFA18419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4607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638D5260-D2F0-A0BD-7628-2173B4BFD7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92AA2BE-944F-F39B-8294-E6F5EAF585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9084F7C-C4B9-8E71-8065-2810D6DD5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EE52-6834-40EA-919B-0A46D06F5293}" type="datetimeFigureOut">
              <a:rPr lang="ko-KR" altLang="en-US" smtClean="0"/>
              <a:t>2024-03-07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0C5C439-B3F2-DC98-9382-525D760E0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52D7AF4-A0C6-C4EC-CFFF-68D191CC4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5A32F-867D-4708-AEEC-4ADFA18419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1017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09951E3-6286-2C7B-55A1-89AA956FC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6C934C3-36A4-3358-3EA5-EA5DB1A506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AE3EEB9-AF29-47D6-9439-7A0E3D833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EE52-6834-40EA-919B-0A46D06F5293}" type="datetimeFigureOut">
              <a:rPr lang="ko-KR" altLang="en-US" smtClean="0"/>
              <a:t>2024-03-07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B18EE4F-59B2-5533-3D8E-E995E6F4A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F4CFB15-C6BE-4428-15CE-C5512096A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5A32F-867D-4708-AEEC-4ADFA18419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082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1246198-DC84-6FB0-C98D-97AF1749C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FA14BC8-DA39-2B57-E1D8-7C1B41EDEF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C584694-BAA9-118F-9397-251F34B09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EE52-6834-40EA-919B-0A46D06F5293}" type="datetimeFigureOut">
              <a:rPr lang="ko-KR" altLang="en-US" smtClean="0"/>
              <a:t>2024-03-07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2AB7114-E398-72B4-6DD0-347FAA523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CE01F00-7F72-B242-9601-D365A28A2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5A32F-867D-4708-AEEC-4ADFA18419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1293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32A8B9A-A46C-5CBD-E90D-AEDD4E45F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FD1236C-A8AA-B600-5231-3C527BD10B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3ECF5AA-F532-4FC7-0BEC-C6E6A3160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2BA9055-1911-607A-0833-F9DF2BBE9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EE52-6834-40EA-919B-0A46D06F5293}" type="datetimeFigureOut">
              <a:rPr lang="ko-KR" altLang="en-US" smtClean="0"/>
              <a:t>2024-03-07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B4C9FB4-B459-BEA8-87F4-CB2483C00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1BF58CF-15C4-3160-D20A-333FB7622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5A32F-867D-4708-AEEC-4ADFA18419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0253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DA54225-C49E-763E-AD7D-2A0E42588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E6F6780-55BB-F704-2517-28D2895C36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249E183-5110-8CC9-8454-1B0A85C94C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CC61185E-34C2-0F70-3BF9-3C48B4420B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E56B8B5A-8696-782F-7875-E263FAD83A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A4DFAD3B-8B6B-2C1D-0C47-6007FCB80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EE52-6834-40EA-919B-0A46D06F5293}" type="datetimeFigureOut">
              <a:rPr lang="ko-KR" altLang="en-US" smtClean="0"/>
              <a:t>2024-03-07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02076910-7B9F-8212-4391-57D733891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1B1206C7-F250-DF2D-F8D2-7AD346AC1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5A32F-867D-4708-AEEC-4ADFA18419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356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841CCA6-6D77-68D7-CCCB-E14A83AC6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675ED302-B123-52C8-63F8-8F5069A30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EE52-6834-40EA-919B-0A46D06F5293}" type="datetimeFigureOut">
              <a:rPr lang="ko-KR" altLang="en-US" smtClean="0"/>
              <a:t>2024-03-07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E1C1A87D-D42C-CCAB-51A9-9F860894B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F661A04C-9911-2A1D-3A77-54A3B864A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5A32F-867D-4708-AEEC-4ADFA18419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6612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AC4140E8-2457-2778-CDAB-C81A615D3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EE52-6834-40EA-919B-0A46D06F5293}" type="datetimeFigureOut">
              <a:rPr lang="ko-KR" altLang="en-US" smtClean="0"/>
              <a:t>2024-03-07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882D624F-DF74-EA7A-52C1-5532FB1F4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51DCDA9-BD80-E34E-94C0-D88823BCC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5A32F-867D-4708-AEEC-4ADFA18419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3657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288D2FF-6F67-BE25-A3A1-58594B159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3BF4839-E2FC-86A9-DFD7-939731437D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FA288C11-29ED-EB63-7C98-09EBF1CE99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8A7D61B-504F-9AD6-B995-DD113CE36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EE52-6834-40EA-919B-0A46D06F5293}" type="datetimeFigureOut">
              <a:rPr lang="ko-KR" altLang="en-US" smtClean="0"/>
              <a:t>2024-03-07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B90943-0309-BF56-1553-5041C8F3B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4C01A04-231E-75E8-43E5-0E533A76B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5A32F-867D-4708-AEEC-4ADFA18419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97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0C6F6A0-C140-102B-74F3-9D104A171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71156E7C-68B4-B65E-BABA-711D81E39E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900BD60-2B6D-4060-E847-CE24D09E3E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2C6FDD5-2044-A9D6-5468-52CCB0141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EE52-6834-40EA-919B-0A46D06F5293}" type="datetimeFigureOut">
              <a:rPr lang="ko-KR" altLang="en-US" smtClean="0"/>
              <a:t>2024-03-07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48753CE-AC21-A6AB-57F4-074F82436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BDE1B9E-2241-67A3-D988-34DC76EB4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5A32F-867D-4708-AEEC-4ADFA18419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903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8CB0EDB-A3D7-08D6-C2C9-FDF344A3D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5C7B652-2D00-7E9B-A78E-D6739AE80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CBDDD0D-D9E1-FDC7-433D-3DCE3A92B5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020EE52-6834-40EA-919B-0A46D06F5293}" type="datetimeFigureOut">
              <a:rPr lang="ko-KR" altLang="en-US" smtClean="0"/>
              <a:t>2024-03-07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974A1A6-73C8-77E5-96BA-CD0AA4BBA4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D502DB5-1509-876A-561D-705E8B7788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A5A32F-867D-4708-AEEC-4ADFA18419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6562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B06EC4A-064E-D514-44EC-522ABF18D1C8}"/>
              </a:ext>
            </a:extLst>
          </p:cNvPr>
          <p:cNvSpPr txBox="1"/>
          <p:nvPr/>
        </p:nvSpPr>
        <p:spPr>
          <a:xfrm>
            <a:off x="3486150" y="3036585"/>
            <a:ext cx="52197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500" b="1"/>
              <a:t>포인트 적립 이력</a:t>
            </a:r>
          </a:p>
        </p:txBody>
      </p:sp>
    </p:spTree>
    <p:extLst>
      <p:ext uri="{BB962C8B-B14F-4D97-AF65-F5344CB8AC3E}">
        <p14:creationId xmlns:p14="http://schemas.microsoft.com/office/powerpoint/2010/main" val="760869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F2877705-EE72-02EC-13FA-923187A46D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550" y="973250"/>
            <a:ext cx="8848725" cy="4242155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858B2EE4-F12B-EC9A-E7D3-8BB4B2C7A858}"/>
              </a:ext>
            </a:extLst>
          </p:cNvPr>
          <p:cNvSpPr/>
          <p:nvPr/>
        </p:nvSpPr>
        <p:spPr>
          <a:xfrm>
            <a:off x="5353050" y="3314700"/>
            <a:ext cx="533400" cy="2286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" name="직선 화살표 연결선 7">
            <a:extLst>
              <a:ext uri="{FF2B5EF4-FFF2-40B4-BE49-F238E27FC236}">
                <a16:creationId xmlns:a16="http://schemas.microsoft.com/office/drawing/2014/main" id="{CDCC0C54-E84B-7D82-70F7-69B68A243BE8}"/>
              </a:ext>
            </a:extLst>
          </p:cNvPr>
          <p:cNvCxnSpPr>
            <a:stCxn id="6" idx="0"/>
          </p:cNvCxnSpPr>
          <p:nvPr/>
        </p:nvCxnSpPr>
        <p:spPr>
          <a:xfrm flipV="1">
            <a:off x="5619750" y="1933575"/>
            <a:ext cx="2838450" cy="138112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E3816AD5-7DA2-7D3F-F011-F8072C6526F0}"/>
              </a:ext>
            </a:extLst>
          </p:cNvPr>
          <p:cNvSpPr txBox="1"/>
          <p:nvPr/>
        </p:nvSpPr>
        <p:spPr>
          <a:xfrm>
            <a:off x="8458200" y="1642595"/>
            <a:ext cx="2162175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 dirty="0"/>
              <a:t>‘</a:t>
            </a:r>
            <a:r>
              <a:rPr lang="ko-KR" altLang="en-US" sz="1000" dirty="0"/>
              <a:t>적립</a:t>
            </a:r>
            <a:r>
              <a:rPr lang="en-US" altLang="ko-KR" sz="1000" dirty="0"/>
              <a:t>(</a:t>
            </a:r>
            <a:r>
              <a:rPr lang="ko-KR" altLang="en-US" sz="1000" dirty="0"/>
              <a:t>소멸</a:t>
            </a:r>
            <a:r>
              <a:rPr lang="en-US" altLang="ko-KR" sz="1000" dirty="0"/>
              <a:t>)</a:t>
            </a:r>
            <a:r>
              <a:rPr lang="ko-KR" altLang="en-US" sz="1000" dirty="0"/>
              <a:t> 일시</a:t>
            </a:r>
            <a:r>
              <a:rPr lang="en-US" altLang="ko-KR" sz="1000" dirty="0"/>
              <a:t>’</a:t>
            </a:r>
            <a:r>
              <a:rPr lang="ko-KR" altLang="en-US" sz="1000" dirty="0"/>
              <a:t>로 수정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D7C1F09-DFAD-0502-1BE4-091D5FF1C211}"/>
              </a:ext>
            </a:extLst>
          </p:cNvPr>
          <p:cNvSpPr txBox="1"/>
          <p:nvPr/>
        </p:nvSpPr>
        <p:spPr>
          <a:xfrm>
            <a:off x="590550" y="528170"/>
            <a:ext cx="2981325" cy="246221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/>
              <a:t>(ADMIN) </a:t>
            </a:r>
            <a:r>
              <a:rPr lang="ko-KR" altLang="en-US" sz="1000"/>
              <a:t>포인트</a:t>
            </a:r>
            <a:r>
              <a:rPr lang="en-US" altLang="ko-KR" sz="1000"/>
              <a:t>/</a:t>
            </a:r>
            <a:r>
              <a:rPr lang="ko-KR" altLang="en-US" sz="1000"/>
              <a:t>구매 관리 </a:t>
            </a:r>
            <a:r>
              <a:rPr lang="en-US" altLang="ko-KR" sz="1000"/>
              <a:t>&gt; </a:t>
            </a:r>
            <a:r>
              <a:rPr lang="ko-KR" altLang="en-US" sz="1000"/>
              <a:t>포인트 적립 이력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038976" y="3918804"/>
            <a:ext cx="3581400" cy="66172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[ADMIN]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포인트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구매 관리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포인트 적립 이력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(/</a:t>
            </a:r>
            <a:r>
              <a:rPr lang="en-US" altLang="ko-KR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savePoint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1.Grid</a:t>
            </a:r>
            <a:b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1) column name change: “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적립 일시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“ -&gt; “</a:t>
            </a:r>
            <a:r>
              <a:rPr lang="ko-KR" altLang="en-US" sz="900" dirty="0"/>
              <a:t>적립</a:t>
            </a:r>
            <a:r>
              <a:rPr lang="en-US" altLang="ko-KR" sz="900" dirty="0"/>
              <a:t>(</a:t>
            </a:r>
            <a:r>
              <a:rPr lang="ko-KR" altLang="en-US" sz="900" dirty="0"/>
              <a:t>소멸</a:t>
            </a:r>
            <a:r>
              <a:rPr lang="en-US" altLang="ko-KR" sz="900" dirty="0"/>
              <a:t>)</a:t>
            </a:r>
            <a:r>
              <a:rPr lang="ko-KR" altLang="en-US" sz="900" dirty="0"/>
              <a:t> </a:t>
            </a:r>
            <a:r>
              <a:rPr lang="ko-KR" altLang="en-US" sz="900" dirty="0" smtClean="0"/>
              <a:t>일시</a:t>
            </a:r>
            <a:r>
              <a:rPr lang="en-US" altLang="ko-KR" sz="900" dirty="0" smtClean="0"/>
              <a:t>”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187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8865BAA9-4708-5914-31D6-829A8EDEC8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101" y="838200"/>
            <a:ext cx="8122274" cy="5551244"/>
          </a:xfrm>
          <a:prstGeom prst="rect">
            <a:avLst/>
          </a:prstGeom>
        </p:spPr>
      </p:pic>
      <p:sp>
        <p:nvSpPr>
          <p:cNvPr id="9" name="직사각형 8">
            <a:extLst>
              <a:ext uri="{FF2B5EF4-FFF2-40B4-BE49-F238E27FC236}">
                <a16:creationId xmlns:a16="http://schemas.microsoft.com/office/drawing/2014/main" id="{A1247436-60F5-6ED4-DAE0-7CA37B6CD24C}"/>
              </a:ext>
            </a:extLst>
          </p:cNvPr>
          <p:cNvSpPr/>
          <p:nvPr/>
        </p:nvSpPr>
        <p:spPr>
          <a:xfrm>
            <a:off x="2390775" y="2847975"/>
            <a:ext cx="533400" cy="2286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C52357EE-9202-3E29-B328-3999C51AD802}"/>
              </a:ext>
            </a:extLst>
          </p:cNvPr>
          <p:cNvCxnSpPr>
            <a:stCxn id="9" idx="0"/>
          </p:cNvCxnSpPr>
          <p:nvPr/>
        </p:nvCxnSpPr>
        <p:spPr>
          <a:xfrm flipV="1">
            <a:off x="2657475" y="1466850"/>
            <a:ext cx="2838450" cy="138112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E8B0E0E-15B5-53E9-5AFF-35197D00739C}"/>
              </a:ext>
            </a:extLst>
          </p:cNvPr>
          <p:cNvSpPr txBox="1"/>
          <p:nvPr/>
        </p:nvSpPr>
        <p:spPr>
          <a:xfrm>
            <a:off x="5495925" y="1175870"/>
            <a:ext cx="2162175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/>
              <a:t>‘</a:t>
            </a:r>
            <a:r>
              <a:rPr lang="ko-KR" altLang="en-US" sz="1000"/>
              <a:t>적립</a:t>
            </a:r>
            <a:r>
              <a:rPr lang="en-US" altLang="ko-KR" sz="1000"/>
              <a:t>(</a:t>
            </a:r>
            <a:r>
              <a:rPr lang="ko-KR" altLang="en-US" sz="1000"/>
              <a:t>소멸</a:t>
            </a:r>
            <a:r>
              <a:rPr lang="en-US" altLang="ko-KR" sz="1000"/>
              <a:t>)</a:t>
            </a:r>
            <a:r>
              <a:rPr lang="ko-KR" altLang="en-US" sz="1000"/>
              <a:t> 일시</a:t>
            </a:r>
            <a:r>
              <a:rPr lang="en-US" altLang="ko-KR" sz="1000"/>
              <a:t>’</a:t>
            </a:r>
            <a:r>
              <a:rPr lang="ko-KR" altLang="en-US" sz="1000"/>
              <a:t>로 수정</a:t>
            </a:r>
          </a:p>
        </p:txBody>
      </p:sp>
      <p:cxnSp>
        <p:nvCxnSpPr>
          <p:cNvPr id="13" name="직선 화살표 연결선 12">
            <a:extLst>
              <a:ext uri="{FF2B5EF4-FFF2-40B4-BE49-F238E27FC236}">
                <a16:creationId xmlns:a16="http://schemas.microsoft.com/office/drawing/2014/main" id="{D6DD5749-B74C-C94C-B661-41DC812EBFB4}"/>
              </a:ext>
            </a:extLst>
          </p:cNvPr>
          <p:cNvCxnSpPr>
            <a:cxnSpLocks/>
            <a:stCxn id="12" idx="0"/>
            <a:endCxn id="14" idx="1"/>
          </p:cNvCxnSpPr>
          <p:nvPr/>
        </p:nvCxnSpPr>
        <p:spPr>
          <a:xfrm flipV="1">
            <a:off x="4186237" y="2850982"/>
            <a:ext cx="4894898" cy="305022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EA51049A-B5F3-6434-C05F-06AE840CA385}"/>
              </a:ext>
            </a:extLst>
          </p:cNvPr>
          <p:cNvSpPr txBox="1"/>
          <p:nvPr/>
        </p:nvSpPr>
        <p:spPr>
          <a:xfrm>
            <a:off x="9081135" y="2343150"/>
            <a:ext cx="2162175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 dirty="0"/>
              <a:t>자동 소멸된 포인트일 경우</a:t>
            </a:r>
            <a:endParaRPr lang="en-US" altLang="ko-KR" sz="1000" dirty="0"/>
          </a:p>
          <a:p>
            <a:r>
              <a:rPr lang="en-US" altLang="ko-KR" sz="1000" dirty="0"/>
              <a:t>(</a:t>
            </a:r>
            <a:r>
              <a:rPr lang="ko-KR" altLang="en-US" sz="1000" dirty="0"/>
              <a:t>현재 적립 이력에서 마이너스 포인트인 경우는 소멸 포인트일 때</a:t>
            </a:r>
            <a:r>
              <a:rPr lang="en-US" altLang="ko-KR" sz="1000" dirty="0"/>
              <a:t>)</a:t>
            </a:r>
          </a:p>
          <a:p>
            <a:endParaRPr lang="en-US" altLang="ko-KR" sz="1000" b="1" dirty="0"/>
          </a:p>
          <a:p>
            <a:r>
              <a:rPr lang="ko-KR" altLang="en-US" sz="1000" b="1" dirty="0"/>
              <a:t>소멸 사유   자동 소멸</a:t>
            </a:r>
            <a:r>
              <a:rPr lang="en-US" altLang="ko-KR" sz="1000" b="1" dirty="0"/>
              <a:t>(1</a:t>
            </a:r>
            <a:r>
              <a:rPr lang="ko-KR" altLang="en-US" sz="1000" b="1" dirty="0"/>
              <a:t>년</a:t>
            </a:r>
            <a:r>
              <a:rPr lang="en-US" altLang="ko-KR" sz="1000" b="1" dirty="0"/>
              <a:t>)</a:t>
            </a:r>
          </a:p>
          <a:p>
            <a:r>
              <a:rPr lang="ko-KR" altLang="en-US" sz="1000" dirty="0"/>
              <a:t>추가를 부탁드립니다</a:t>
            </a:r>
            <a:r>
              <a:rPr lang="en-US" altLang="ko-KR" sz="1000" dirty="0"/>
              <a:t>.</a:t>
            </a:r>
            <a:endParaRPr lang="ko-KR" altLang="en-US" sz="1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AC96B09-0E8C-B359-F26C-0D8A11D5EC2B}"/>
              </a:ext>
            </a:extLst>
          </p:cNvPr>
          <p:cNvSpPr txBox="1"/>
          <p:nvPr/>
        </p:nvSpPr>
        <p:spPr>
          <a:xfrm>
            <a:off x="2390775" y="5901205"/>
            <a:ext cx="815339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o-KR" altLang="en-US" sz="900" b="1"/>
              <a:t>소멸 사유</a:t>
            </a: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454EC2A4-1D22-EEFB-A309-2CA56174557D}"/>
              </a:ext>
            </a:extLst>
          </p:cNvPr>
          <p:cNvSpPr/>
          <p:nvPr/>
        </p:nvSpPr>
        <p:spPr>
          <a:xfrm>
            <a:off x="2390774" y="5901205"/>
            <a:ext cx="3590925" cy="2286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24605AF-48A2-1779-C4B9-8D1F62239061}"/>
              </a:ext>
            </a:extLst>
          </p:cNvPr>
          <p:cNvSpPr txBox="1"/>
          <p:nvPr/>
        </p:nvSpPr>
        <p:spPr>
          <a:xfrm>
            <a:off x="3206114" y="5906872"/>
            <a:ext cx="30346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자동 소멸</a:t>
            </a:r>
            <a:r>
              <a:rPr lang="en-US" altLang="ko-KR" sz="900"/>
              <a:t>(1</a:t>
            </a:r>
            <a:r>
              <a:rPr lang="ko-KR" altLang="en-US" sz="900"/>
              <a:t>년</a:t>
            </a:r>
            <a:r>
              <a:rPr lang="en-US" altLang="ko-KR" sz="900"/>
              <a:t>)</a:t>
            </a:r>
            <a:endParaRPr lang="ko-KR" altLang="en-US" sz="90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96F7B6C-49FA-7308-670B-70687F59D7A1}"/>
              </a:ext>
            </a:extLst>
          </p:cNvPr>
          <p:cNvSpPr txBox="1"/>
          <p:nvPr/>
        </p:nvSpPr>
        <p:spPr>
          <a:xfrm>
            <a:off x="590550" y="528170"/>
            <a:ext cx="3514725" cy="246221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/>
              <a:t>(ADMIN) </a:t>
            </a:r>
            <a:r>
              <a:rPr lang="ko-KR" altLang="en-US" sz="1000"/>
              <a:t>포인트</a:t>
            </a:r>
            <a:r>
              <a:rPr lang="en-US" altLang="ko-KR" sz="1000"/>
              <a:t>/</a:t>
            </a:r>
            <a:r>
              <a:rPr lang="ko-KR" altLang="en-US" sz="1000"/>
              <a:t>구매 관리 </a:t>
            </a:r>
            <a:r>
              <a:rPr lang="en-US" altLang="ko-KR" sz="1000"/>
              <a:t>&gt; </a:t>
            </a:r>
            <a:r>
              <a:rPr lang="ko-KR" altLang="en-US" sz="1000"/>
              <a:t>포인트 적립 이력 </a:t>
            </a:r>
            <a:r>
              <a:rPr lang="en-US" altLang="ko-KR" sz="1000"/>
              <a:t>&gt; </a:t>
            </a:r>
            <a:r>
              <a:rPr lang="ko-KR" altLang="en-US" sz="1000"/>
              <a:t>상세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904798" y="3678481"/>
            <a:ext cx="3581400" cy="1215717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[ADMIN]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포인트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구매 관리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포인트 적립 이력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(/</a:t>
            </a:r>
            <a:r>
              <a:rPr lang="en-US" altLang="ko-KR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savePoint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&gt;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상세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(View)</a:t>
            </a:r>
          </a:p>
          <a:p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1.Field</a:t>
            </a:r>
            <a:b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1) name change: “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적립 일시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“ -&gt; “</a:t>
            </a:r>
            <a:r>
              <a:rPr lang="ko-KR" altLang="en-US" sz="900" dirty="0"/>
              <a:t>적립</a:t>
            </a:r>
            <a:r>
              <a:rPr lang="en-US" altLang="ko-KR" sz="900" dirty="0"/>
              <a:t>(</a:t>
            </a:r>
            <a:r>
              <a:rPr lang="ko-KR" altLang="en-US" sz="900" dirty="0"/>
              <a:t>소멸</a:t>
            </a:r>
            <a:r>
              <a:rPr lang="en-US" altLang="ko-KR" sz="900" dirty="0"/>
              <a:t>)</a:t>
            </a:r>
            <a:r>
              <a:rPr lang="ko-KR" altLang="en-US" sz="900" dirty="0"/>
              <a:t> </a:t>
            </a:r>
            <a:r>
              <a:rPr lang="ko-KR" altLang="en-US" sz="900" dirty="0" smtClean="0"/>
              <a:t>일시</a:t>
            </a:r>
            <a:r>
              <a:rPr lang="en-US" altLang="ko-KR" sz="900" dirty="0" smtClean="0"/>
              <a:t>”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2)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소멸 사유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  a) if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st_user_save_point.save_point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&lt; 0</a:t>
            </a:r>
            <a:b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 - show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inputbox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readonly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) with “</a:t>
            </a:r>
            <a:r>
              <a:rPr lang="ko-KR" altLang="en-US" sz="900" b="1" dirty="0"/>
              <a:t>자동 소멸</a:t>
            </a:r>
            <a:r>
              <a:rPr lang="en-US" altLang="ko-KR" sz="900" b="1" dirty="0"/>
              <a:t>(1</a:t>
            </a:r>
            <a:r>
              <a:rPr lang="ko-KR" altLang="en-US" sz="900" b="1" dirty="0"/>
              <a:t>년</a:t>
            </a:r>
            <a:r>
              <a:rPr lang="en-US" altLang="ko-KR" sz="900" b="1" dirty="0" smtClean="0"/>
              <a:t>)”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628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F73DD7EB-8269-4DF5-D482-695560C232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9428408"/>
              </p:ext>
            </p:extLst>
          </p:nvPr>
        </p:nvGraphicFramePr>
        <p:xfrm>
          <a:off x="704848" y="559094"/>
          <a:ext cx="10306054" cy="2804224"/>
        </p:xfrm>
        <a:graphic>
          <a:graphicData uri="http://schemas.openxmlformats.org/drawingml/2006/table">
            <a:tbl>
              <a:tblPr/>
              <a:tblGrid>
                <a:gridCol w="1171141">
                  <a:extLst>
                    <a:ext uri="{9D8B030D-6E8A-4147-A177-3AD203B41FA5}">
                      <a16:colId xmlns:a16="http://schemas.microsoft.com/office/drawing/2014/main" val="2164980416"/>
                    </a:ext>
                  </a:extLst>
                </a:gridCol>
                <a:gridCol w="1171141">
                  <a:extLst>
                    <a:ext uri="{9D8B030D-6E8A-4147-A177-3AD203B41FA5}">
                      <a16:colId xmlns:a16="http://schemas.microsoft.com/office/drawing/2014/main" val="1771668016"/>
                    </a:ext>
                  </a:extLst>
                </a:gridCol>
                <a:gridCol w="1171141">
                  <a:extLst>
                    <a:ext uri="{9D8B030D-6E8A-4147-A177-3AD203B41FA5}">
                      <a16:colId xmlns:a16="http://schemas.microsoft.com/office/drawing/2014/main" val="2513690685"/>
                    </a:ext>
                  </a:extLst>
                </a:gridCol>
                <a:gridCol w="1171141">
                  <a:extLst>
                    <a:ext uri="{9D8B030D-6E8A-4147-A177-3AD203B41FA5}">
                      <a16:colId xmlns:a16="http://schemas.microsoft.com/office/drawing/2014/main" val="3650812861"/>
                    </a:ext>
                  </a:extLst>
                </a:gridCol>
                <a:gridCol w="936915">
                  <a:extLst>
                    <a:ext uri="{9D8B030D-6E8A-4147-A177-3AD203B41FA5}">
                      <a16:colId xmlns:a16="http://schemas.microsoft.com/office/drawing/2014/main" val="1536579681"/>
                    </a:ext>
                  </a:extLst>
                </a:gridCol>
                <a:gridCol w="936915">
                  <a:extLst>
                    <a:ext uri="{9D8B030D-6E8A-4147-A177-3AD203B41FA5}">
                      <a16:colId xmlns:a16="http://schemas.microsoft.com/office/drawing/2014/main" val="3937090142"/>
                    </a:ext>
                  </a:extLst>
                </a:gridCol>
                <a:gridCol w="936915">
                  <a:extLst>
                    <a:ext uri="{9D8B030D-6E8A-4147-A177-3AD203B41FA5}">
                      <a16:colId xmlns:a16="http://schemas.microsoft.com/office/drawing/2014/main" val="474312093"/>
                    </a:ext>
                  </a:extLst>
                </a:gridCol>
                <a:gridCol w="936915">
                  <a:extLst>
                    <a:ext uri="{9D8B030D-6E8A-4147-A177-3AD203B41FA5}">
                      <a16:colId xmlns:a16="http://schemas.microsoft.com/office/drawing/2014/main" val="1919056455"/>
                    </a:ext>
                  </a:extLst>
                </a:gridCol>
                <a:gridCol w="936915">
                  <a:extLst>
                    <a:ext uri="{9D8B030D-6E8A-4147-A177-3AD203B41FA5}">
                      <a16:colId xmlns:a16="http://schemas.microsoft.com/office/drawing/2014/main" val="596519604"/>
                    </a:ext>
                  </a:extLst>
                </a:gridCol>
                <a:gridCol w="936915">
                  <a:extLst>
                    <a:ext uri="{9D8B030D-6E8A-4147-A177-3AD203B41FA5}">
                      <a16:colId xmlns:a16="http://schemas.microsoft.com/office/drawing/2014/main" val="2122703794"/>
                    </a:ext>
                  </a:extLst>
                </a:gridCol>
              </a:tblGrid>
              <a:tr h="151717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상태</a:t>
                      </a:r>
                    </a:p>
                  </a:txBody>
                  <a:tcPr marL="8355" marR="8355" marT="8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사용자</a:t>
                      </a:r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ID</a:t>
                      </a:r>
                    </a:p>
                  </a:txBody>
                  <a:tcPr marL="8355" marR="8355" marT="8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사용자명</a:t>
                      </a:r>
                    </a:p>
                  </a:txBody>
                  <a:tcPr marL="8355" marR="8355" marT="8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적립 포인트</a:t>
                      </a:r>
                    </a:p>
                  </a:txBody>
                  <a:tcPr marL="8355" marR="8355" marT="8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적립 일시</a:t>
                      </a:r>
                    </a:p>
                  </a:txBody>
                  <a:tcPr marL="8355" marR="8355" marT="8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출발지</a:t>
                      </a:r>
                    </a:p>
                  </a:txBody>
                  <a:tcPr marL="8355" marR="8355" marT="8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도착지</a:t>
                      </a:r>
                    </a:p>
                  </a:txBody>
                  <a:tcPr marL="8355" marR="8355" marT="8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추가 여부</a:t>
                      </a:r>
                    </a:p>
                  </a:txBody>
                  <a:tcPr marL="8355" marR="8355" marT="8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적립 사유</a:t>
                      </a:r>
                    </a:p>
                  </a:txBody>
                  <a:tcPr marL="8355" marR="8355" marT="8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소멸 사유</a:t>
                      </a:r>
                    </a:p>
                  </a:txBody>
                  <a:tcPr marL="8355" marR="8355" marT="8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767712"/>
                  </a:ext>
                </a:extLst>
              </a:tr>
              <a:tr h="294723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회원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effectLst/>
                          <a:latin typeface="Arial" panose="020B0604020202020204" pitchFamily="34" charset="0"/>
                        </a:rPr>
                        <a:t>3017372509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최은옥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effectLst/>
                          <a:latin typeface="Arial" panose="020B0604020202020204" pitchFamily="34" charset="0"/>
                        </a:rPr>
                        <a:t>2024.03.07 17:38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대방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안양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부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자동 소멸</a:t>
                      </a:r>
                      <a:r>
                        <a:rPr lang="en-US" altLang="ko-KR" sz="900" b="0" i="0" u="none" strike="noStrike">
                          <a:effectLst/>
                          <a:latin typeface="Arial" panose="020B0604020202020204" pitchFamily="34" charset="0"/>
                        </a:rPr>
                        <a:t>(1</a:t>
                      </a:r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년</a:t>
                      </a:r>
                      <a:r>
                        <a:rPr lang="en-US" altLang="ko-KR" sz="900" b="0" i="0" u="none" strike="noStrike"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8863813"/>
                  </a:ext>
                </a:extLst>
              </a:tr>
              <a:tr h="294723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회원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effectLst/>
                          <a:latin typeface="Arial" panose="020B0604020202020204" pitchFamily="34" charset="0"/>
                        </a:rPr>
                        <a:t>3014811678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허연석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effectLst/>
                          <a:latin typeface="Arial" panose="020B0604020202020204" pitchFamily="34" charset="0"/>
                        </a:rPr>
                        <a:t>2024.03.07 09:52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평택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대전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부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9290660"/>
                  </a:ext>
                </a:extLst>
              </a:tr>
              <a:tr h="294723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회원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effectLst/>
                          <a:latin typeface="Arial" panose="020B0604020202020204" pitchFamily="34" charset="0"/>
                        </a:rPr>
                        <a:t>3019380987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최광식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effectLst/>
                          <a:latin typeface="Arial" panose="020B0604020202020204" pitchFamily="34" charset="0"/>
                        </a:rPr>
                        <a:t>2024.03.07 08:46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수원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영등포시장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부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9070318"/>
                  </a:ext>
                </a:extLst>
              </a:tr>
              <a:tr h="294723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회원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effectLst/>
                          <a:latin typeface="Arial" panose="020B0604020202020204" pitchFamily="34" charset="0"/>
                        </a:rPr>
                        <a:t>3019183088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서명진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effectLst/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effectLst/>
                          <a:latin typeface="Arial" panose="020B0604020202020204" pitchFamily="34" charset="0"/>
                        </a:rPr>
                        <a:t>2024.03.07 08:36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안양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영등포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부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6631711"/>
                  </a:ext>
                </a:extLst>
              </a:tr>
              <a:tr h="294723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회원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p2656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박영림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effectLst/>
                          <a:latin typeface="Arial" panose="020B0604020202020204" pitchFamily="34" charset="0"/>
                        </a:rPr>
                        <a:t>2024.03.07 08:22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관악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영등포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부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1475680"/>
                  </a:ext>
                </a:extLst>
              </a:tr>
              <a:tr h="294723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회원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ngkes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김응삼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effectLst/>
                          <a:latin typeface="Arial" panose="020B0604020202020204" pitchFamily="34" charset="0"/>
                        </a:rPr>
                        <a:t>2024.03.07 08:21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양평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회기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부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8957248"/>
                  </a:ext>
                </a:extLst>
              </a:tr>
              <a:tr h="294723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회원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effectLst/>
                          <a:latin typeface="Arial" panose="020B0604020202020204" pitchFamily="34" charset="0"/>
                        </a:rPr>
                        <a:t>3021190537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서중화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effectLst/>
                          <a:latin typeface="Arial" panose="020B0604020202020204" pitchFamily="34" charset="0"/>
                        </a:rPr>
                        <a:t>95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effectLst/>
                          <a:latin typeface="Arial" panose="020B0604020202020204" pitchFamily="34" charset="0"/>
                        </a:rPr>
                        <a:t>2024.03.07 08:12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수원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대방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부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8859574"/>
                  </a:ext>
                </a:extLst>
              </a:tr>
              <a:tr h="294723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회원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lss0624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이상수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effectLst/>
                          <a:latin typeface="Arial" panose="020B0604020202020204" pitchFamily="34" charset="0"/>
                        </a:rPr>
                        <a:t>47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effectLst/>
                          <a:latin typeface="Arial" panose="020B0604020202020204" pitchFamily="34" charset="0"/>
                        </a:rPr>
                        <a:t>2024.03.07 08:08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행당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영등포시장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부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0435046"/>
                  </a:ext>
                </a:extLst>
              </a:tr>
              <a:tr h="294723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회원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effectLst/>
                          <a:latin typeface="Arial" panose="020B0604020202020204" pitchFamily="34" charset="0"/>
                        </a:rPr>
                        <a:t>3016319679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김은정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effectLst/>
                          <a:latin typeface="Arial" panose="020B0604020202020204" pitchFamily="34" charset="0"/>
                        </a:rPr>
                        <a:t>2024.03.07 08:06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매탄권선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영등포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부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1063626"/>
                  </a:ext>
                </a:extLst>
              </a:tr>
            </a:tbl>
          </a:graphicData>
        </a:graphic>
      </p:graphicFrame>
      <p:sp>
        <p:nvSpPr>
          <p:cNvPr id="5" name="직사각형 4">
            <a:extLst>
              <a:ext uri="{FF2B5EF4-FFF2-40B4-BE49-F238E27FC236}">
                <a16:creationId xmlns:a16="http://schemas.microsoft.com/office/drawing/2014/main" id="{BB8B6195-A72E-E417-BC5A-584EB149F965}"/>
              </a:ext>
            </a:extLst>
          </p:cNvPr>
          <p:cNvSpPr/>
          <p:nvPr/>
        </p:nvSpPr>
        <p:spPr>
          <a:xfrm>
            <a:off x="8191500" y="559094"/>
            <a:ext cx="941390" cy="16480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" name="직선 화살표 연결선 5">
            <a:extLst>
              <a:ext uri="{FF2B5EF4-FFF2-40B4-BE49-F238E27FC236}">
                <a16:creationId xmlns:a16="http://schemas.microsoft.com/office/drawing/2014/main" id="{3CB55C80-C8C9-6A0C-3194-EC0A2DB8316C}"/>
              </a:ext>
            </a:extLst>
          </p:cNvPr>
          <p:cNvCxnSpPr>
            <a:cxnSpLocks/>
          </p:cNvCxnSpPr>
          <p:nvPr/>
        </p:nvCxnSpPr>
        <p:spPr>
          <a:xfrm flipH="1">
            <a:off x="8191500" y="723900"/>
            <a:ext cx="428625" cy="308292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A4773D7-74B4-484E-40B4-C751B41A25C6}"/>
              </a:ext>
            </a:extLst>
          </p:cNvPr>
          <p:cNvSpPr txBox="1"/>
          <p:nvPr/>
        </p:nvSpPr>
        <p:spPr>
          <a:xfrm>
            <a:off x="7162800" y="3830170"/>
            <a:ext cx="2162175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 dirty="0"/>
              <a:t>‘</a:t>
            </a:r>
            <a:r>
              <a:rPr lang="ko-KR" altLang="en-US" sz="1000" dirty="0"/>
              <a:t>관리자 추가 여부</a:t>
            </a:r>
            <a:r>
              <a:rPr lang="en-US" altLang="ko-KR" sz="1000" dirty="0"/>
              <a:t>‘ </a:t>
            </a:r>
            <a:r>
              <a:rPr lang="ko-KR" altLang="en-US" sz="1000" dirty="0"/>
              <a:t>로 수정</a:t>
            </a:r>
          </a:p>
        </p:txBody>
      </p:sp>
      <p:graphicFrame>
        <p:nvGraphicFramePr>
          <p:cNvPr id="12" name="표 11">
            <a:extLst>
              <a:ext uri="{FF2B5EF4-FFF2-40B4-BE49-F238E27FC236}">
                <a16:creationId xmlns:a16="http://schemas.microsoft.com/office/drawing/2014/main" id="{1961D099-4D93-A12A-25D6-8D2473ABCD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716321"/>
              </p:ext>
            </p:extLst>
          </p:nvPr>
        </p:nvGraphicFramePr>
        <p:xfrm>
          <a:off x="4292598" y="4076391"/>
          <a:ext cx="1770064" cy="1455150"/>
        </p:xfrm>
        <a:graphic>
          <a:graphicData uri="http://schemas.openxmlformats.org/drawingml/2006/table">
            <a:tbl>
              <a:tblPr/>
              <a:tblGrid>
                <a:gridCol w="885032">
                  <a:extLst>
                    <a:ext uri="{9D8B030D-6E8A-4147-A177-3AD203B41FA5}">
                      <a16:colId xmlns:a16="http://schemas.microsoft.com/office/drawing/2014/main" val="3064874656"/>
                    </a:ext>
                  </a:extLst>
                </a:gridCol>
                <a:gridCol w="885032">
                  <a:extLst>
                    <a:ext uri="{9D8B030D-6E8A-4147-A177-3AD203B41FA5}">
                      <a16:colId xmlns:a16="http://schemas.microsoft.com/office/drawing/2014/main" val="2186241012"/>
                    </a:ext>
                  </a:extLst>
                </a:gridCol>
              </a:tblGrid>
              <a:tr h="142027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적립</a:t>
                      </a:r>
                      <a:r>
                        <a:rPr lang="en-US" altLang="ko-KR" sz="900" b="0" i="0" u="none" strike="noStrike">
                          <a:effectLst/>
                          <a:latin typeface="Arial" panose="020B0604020202020204" pitchFamily="34" charset="0"/>
                        </a:rPr>
                        <a:t>(</a:t>
                      </a:r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소멸</a:t>
                      </a:r>
                      <a:r>
                        <a:rPr lang="en-US" altLang="ko-KR" sz="900" b="0" i="0" u="none" strike="noStrike"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 일자</a:t>
                      </a:r>
                    </a:p>
                  </a:txBody>
                  <a:tcPr marL="8355" marR="8355" marT="8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적립</a:t>
                      </a:r>
                      <a:r>
                        <a:rPr lang="en-US" altLang="ko-KR" sz="900" b="0" i="0" u="none" strike="noStrike">
                          <a:effectLst/>
                          <a:latin typeface="Arial" panose="020B0604020202020204" pitchFamily="34" charset="0"/>
                        </a:rPr>
                        <a:t>(</a:t>
                      </a:r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소멸</a:t>
                      </a:r>
                      <a:r>
                        <a:rPr lang="en-US" altLang="ko-KR" sz="900" b="0" i="0" u="none" strike="noStrike"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 시간</a:t>
                      </a:r>
                    </a:p>
                  </a:txBody>
                  <a:tcPr marL="8355" marR="8355" marT="8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682923"/>
                  </a:ext>
                </a:extLst>
              </a:tr>
              <a:tr h="14202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effectLst/>
                          <a:latin typeface="Arial" panose="020B0604020202020204" pitchFamily="34" charset="0"/>
                        </a:rPr>
                        <a:t>2024.03.07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effectLst/>
                          <a:latin typeface="Arial" panose="020B0604020202020204" pitchFamily="34" charset="0"/>
                        </a:rPr>
                        <a:t>17:38:45</a:t>
                      </a:r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6827491"/>
                  </a:ext>
                </a:extLst>
              </a:tr>
              <a:tr h="14202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effectLst/>
                          <a:latin typeface="Arial" panose="020B0604020202020204" pitchFamily="34" charset="0"/>
                        </a:rPr>
                        <a:t>yyyy.mm.dd.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effectLst/>
                          <a:latin typeface="Arial" panose="020B0604020202020204" pitchFamily="34" charset="0"/>
                        </a:rPr>
                        <a:t>hh:mm:ss</a:t>
                      </a:r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52786"/>
                  </a:ext>
                </a:extLst>
              </a:tr>
              <a:tr h="142027">
                <a:tc>
                  <a:txBody>
                    <a:bodyPr/>
                    <a:lstStyle/>
                    <a:p>
                      <a:pPr algn="l" fontAlgn="ctr"/>
                      <a:endParaRPr lang="en-US" altLang="ko-KR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5948872"/>
                  </a:ext>
                </a:extLst>
              </a:tr>
              <a:tr h="142027">
                <a:tc>
                  <a:txBody>
                    <a:bodyPr/>
                    <a:lstStyle/>
                    <a:p>
                      <a:pPr algn="l" fontAlgn="ctr"/>
                      <a:endParaRPr lang="en-US" altLang="ko-KR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6806314"/>
                  </a:ext>
                </a:extLst>
              </a:tr>
              <a:tr h="142027">
                <a:tc>
                  <a:txBody>
                    <a:bodyPr/>
                    <a:lstStyle/>
                    <a:p>
                      <a:pPr algn="l" fontAlgn="ctr"/>
                      <a:endParaRPr lang="en-US" altLang="ko-KR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4393341"/>
                  </a:ext>
                </a:extLst>
              </a:tr>
              <a:tr h="142027">
                <a:tc>
                  <a:txBody>
                    <a:bodyPr/>
                    <a:lstStyle/>
                    <a:p>
                      <a:pPr algn="l" fontAlgn="ctr"/>
                      <a:endParaRPr lang="en-US" altLang="ko-KR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189477"/>
                  </a:ext>
                </a:extLst>
              </a:tr>
              <a:tr h="142027">
                <a:tc>
                  <a:txBody>
                    <a:bodyPr/>
                    <a:lstStyle/>
                    <a:p>
                      <a:pPr algn="l" fontAlgn="ctr"/>
                      <a:endParaRPr lang="en-US" altLang="ko-KR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1530004"/>
                  </a:ext>
                </a:extLst>
              </a:tr>
              <a:tr h="142027">
                <a:tc>
                  <a:txBody>
                    <a:bodyPr/>
                    <a:lstStyle/>
                    <a:p>
                      <a:pPr algn="l" fontAlgn="ctr"/>
                      <a:endParaRPr lang="en-US" altLang="ko-KR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7503590"/>
                  </a:ext>
                </a:extLst>
              </a:tr>
              <a:tr h="142027">
                <a:tc>
                  <a:txBody>
                    <a:bodyPr/>
                    <a:lstStyle/>
                    <a:p>
                      <a:pPr algn="l" fontAlgn="ctr"/>
                      <a:endParaRPr lang="en-US" altLang="ko-KR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7464448"/>
                  </a:ext>
                </a:extLst>
              </a:tr>
            </a:tbl>
          </a:graphicData>
        </a:graphic>
      </p:graphicFrame>
      <p:sp>
        <p:nvSpPr>
          <p:cNvPr id="13" name="직사각형 12">
            <a:extLst>
              <a:ext uri="{FF2B5EF4-FFF2-40B4-BE49-F238E27FC236}">
                <a16:creationId xmlns:a16="http://schemas.microsoft.com/office/drawing/2014/main" id="{A5F2E0B7-89A7-A3E4-79BA-40E416901092}"/>
              </a:ext>
            </a:extLst>
          </p:cNvPr>
          <p:cNvSpPr/>
          <p:nvPr/>
        </p:nvSpPr>
        <p:spPr>
          <a:xfrm>
            <a:off x="5405437" y="559094"/>
            <a:ext cx="903288" cy="43150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4" name="직선 화살표 연결선 13">
            <a:extLst>
              <a:ext uri="{FF2B5EF4-FFF2-40B4-BE49-F238E27FC236}">
                <a16:creationId xmlns:a16="http://schemas.microsoft.com/office/drawing/2014/main" id="{A3763A27-B12F-2654-DB19-7E5A5EE02A4E}"/>
              </a:ext>
            </a:extLst>
          </p:cNvPr>
          <p:cNvCxnSpPr>
            <a:cxnSpLocks/>
          </p:cNvCxnSpPr>
          <p:nvPr/>
        </p:nvCxnSpPr>
        <p:spPr>
          <a:xfrm flipH="1">
            <a:off x="5395912" y="993466"/>
            <a:ext cx="428625" cy="308292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ECC315D3-9628-F27E-C8EC-09E7B87F272A}"/>
              </a:ext>
            </a:extLst>
          </p:cNvPr>
          <p:cNvSpPr txBox="1"/>
          <p:nvPr/>
        </p:nvSpPr>
        <p:spPr>
          <a:xfrm>
            <a:off x="3729037" y="5741423"/>
            <a:ext cx="3043238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 dirty="0"/>
              <a:t>적립 일시를</a:t>
            </a:r>
            <a:endParaRPr lang="en-US" altLang="ko-KR" sz="1000" dirty="0"/>
          </a:p>
          <a:p>
            <a:r>
              <a:rPr lang="en-US" altLang="ko-KR" sz="1000" dirty="0"/>
              <a:t>‘</a:t>
            </a:r>
            <a:r>
              <a:rPr lang="ko-KR" altLang="en-US" sz="1000" dirty="0"/>
              <a:t>적립</a:t>
            </a:r>
            <a:r>
              <a:rPr lang="en-US" altLang="ko-KR" sz="1000" dirty="0"/>
              <a:t>(</a:t>
            </a:r>
            <a:r>
              <a:rPr lang="ko-KR" altLang="en-US" sz="1000" dirty="0"/>
              <a:t>소멸</a:t>
            </a:r>
            <a:r>
              <a:rPr lang="en-US" altLang="ko-KR" sz="1000" dirty="0"/>
              <a:t>)</a:t>
            </a:r>
            <a:r>
              <a:rPr lang="ko-KR" altLang="en-US" sz="1000" dirty="0"/>
              <a:t> 일자</a:t>
            </a:r>
            <a:r>
              <a:rPr lang="en-US" altLang="ko-KR" sz="1000" dirty="0"/>
              <a:t>’</a:t>
            </a:r>
            <a:r>
              <a:rPr lang="ko-KR" altLang="en-US" sz="1000" dirty="0"/>
              <a:t>와 </a:t>
            </a:r>
            <a:r>
              <a:rPr lang="en-US" altLang="ko-KR" sz="1000" dirty="0"/>
              <a:t>‘</a:t>
            </a:r>
            <a:r>
              <a:rPr lang="ko-KR" altLang="en-US" sz="1000" dirty="0"/>
              <a:t>적립</a:t>
            </a:r>
            <a:r>
              <a:rPr lang="en-US" altLang="ko-KR" sz="1000" dirty="0"/>
              <a:t>(</a:t>
            </a:r>
            <a:r>
              <a:rPr lang="ko-KR" altLang="en-US" sz="1000" dirty="0"/>
              <a:t>소멸</a:t>
            </a:r>
            <a:r>
              <a:rPr lang="en-US" altLang="ko-KR" sz="1000" dirty="0"/>
              <a:t>)</a:t>
            </a:r>
            <a:r>
              <a:rPr lang="ko-KR" altLang="en-US" sz="1000" dirty="0"/>
              <a:t> 시간</a:t>
            </a:r>
            <a:r>
              <a:rPr lang="en-US" altLang="ko-KR" sz="1000" dirty="0"/>
              <a:t>’</a:t>
            </a:r>
            <a:r>
              <a:rPr lang="ko-KR" altLang="en-US" sz="1000" dirty="0"/>
              <a:t>으로 분리</a:t>
            </a:r>
            <a:endParaRPr lang="en-US" altLang="ko-KR" sz="1000" dirty="0"/>
          </a:p>
          <a:p>
            <a:r>
              <a:rPr lang="ko-KR" altLang="en-US" sz="1000" dirty="0"/>
              <a:t>적립 일자 </a:t>
            </a:r>
            <a:r>
              <a:rPr lang="en-US" altLang="ko-KR" sz="1000" dirty="0"/>
              <a:t>: yyyy.mm.dd.</a:t>
            </a:r>
          </a:p>
          <a:p>
            <a:r>
              <a:rPr lang="ko-KR" altLang="en-US" sz="1000" dirty="0"/>
              <a:t>적립 시간 </a:t>
            </a:r>
            <a:r>
              <a:rPr lang="en-US" altLang="ko-KR" sz="1000" dirty="0"/>
              <a:t>: </a:t>
            </a:r>
            <a:r>
              <a:rPr lang="en-US" altLang="ko-KR" sz="1000" dirty="0" err="1"/>
              <a:t>hh:mm:ss</a:t>
            </a:r>
            <a:endParaRPr lang="ko-KR" altLang="en-US" sz="1000" dirty="0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B430893E-CB5E-F638-45D4-D71C45EDA450}"/>
              </a:ext>
            </a:extLst>
          </p:cNvPr>
          <p:cNvSpPr/>
          <p:nvPr/>
        </p:nvSpPr>
        <p:spPr>
          <a:xfrm>
            <a:off x="10067924" y="559094"/>
            <a:ext cx="941390" cy="16480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7" name="직선 화살표 연결선 16">
            <a:extLst>
              <a:ext uri="{FF2B5EF4-FFF2-40B4-BE49-F238E27FC236}">
                <a16:creationId xmlns:a16="http://schemas.microsoft.com/office/drawing/2014/main" id="{DF5B2FA6-4D6B-A1BA-C459-D07A096CD2AD}"/>
              </a:ext>
            </a:extLst>
          </p:cNvPr>
          <p:cNvCxnSpPr>
            <a:cxnSpLocks/>
            <a:endCxn id="19" idx="0"/>
          </p:cNvCxnSpPr>
          <p:nvPr/>
        </p:nvCxnSpPr>
        <p:spPr>
          <a:xfrm>
            <a:off x="10829925" y="723900"/>
            <a:ext cx="161925" cy="4221211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EF04DBB0-9B3B-C16E-3BCC-1D3B1C2BD55D}"/>
              </a:ext>
            </a:extLst>
          </p:cNvPr>
          <p:cNvSpPr txBox="1"/>
          <p:nvPr/>
        </p:nvSpPr>
        <p:spPr>
          <a:xfrm>
            <a:off x="10163175" y="4945111"/>
            <a:ext cx="1657349" cy="55399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소멸 사유란을 추가하고</a:t>
            </a:r>
            <a:r>
              <a:rPr lang="en-US" altLang="ko-KR" sz="1000"/>
              <a:t>, </a:t>
            </a:r>
          </a:p>
          <a:p>
            <a:r>
              <a:rPr lang="ko-KR" altLang="en-US" sz="1000"/>
              <a:t>자동 소멸인 경우 </a:t>
            </a:r>
            <a:endParaRPr lang="en-US" altLang="ko-KR" sz="1000"/>
          </a:p>
          <a:p>
            <a:r>
              <a:rPr lang="en-US" altLang="ko-KR" sz="1000"/>
              <a:t>‘</a:t>
            </a:r>
            <a:r>
              <a:rPr lang="ko-KR" altLang="en-US" sz="1000"/>
              <a:t>자동 소멸</a:t>
            </a:r>
            <a:r>
              <a:rPr lang="en-US" altLang="ko-KR" sz="1000"/>
              <a:t>(1</a:t>
            </a:r>
            <a:r>
              <a:rPr lang="ko-KR" altLang="en-US" sz="1000"/>
              <a:t>년</a:t>
            </a:r>
            <a:r>
              <a:rPr lang="en-US" altLang="ko-KR" sz="1000"/>
              <a:t>)’</a:t>
            </a:r>
            <a:r>
              <a:rPr lang="ko-KR" altLang="en-US" sz="1000"/>
              <a:t> 표시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9F63BB2-EAA2-843D-87BC-02FDBA2D6135}"/>
              </a:ext>
            </a:extLst>
          </p:cNvPr>
          <p:cNvSpPr txBox="1"/>
          <p:nvPr/>
        </p:nvSpPr>
        <p:spPr>
          <a:xfrm>
            <a:off x="704849" y="226101"/>
            <a:ext cx="3514725" cy="246221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/>
              <a:t>(excel) </a:t>
            </a:r>
            <a:r>
              <a:rPr lang="ko-KR" altLang="en-US" sz="1000"/>
              <a:t>포인트</a:t>
            </a:r>
            <a:r>
              <a:rPr lang="en-US" altLang="ko-KR" sz="1000"/>
              <a:t>/</a:t>
            </a:r>
            <a:r>
              <a:rPr lang="ko-KR" altLang="en-US" sz="1000"/>
              <a:t>구매 관리 </a:t>
            </a:r>
            <a:r>
              <a:rPr lang="en-US" altLang="ko-KR" sz="1000"/>
              <a:t>&gt; </a:t>
            </a:r>
            <a:r>
              <a:rPr lang="ko-KR" altLang="en-US" sz="1000"/>
              <a:t>포인트 적립 이력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322218" y="4337252"/>
            <a:ext cx="3917890" cy="2031325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[ADMIN]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포인트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구매 관리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포인트 적립 이력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(/</a:t>
            </a:r>
            <a:r>
              <a:rPr lang="en-US" altLang="ko-KR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savePoint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&gt;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엑셀 다운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(excel download)</a:t>
            </a:r>
          </a:p>
          <a:p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적립 일시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- separate with 2 columns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a) </a:t>
            </a:r>
            <a:r>
              <a:rPr lang="ko-KR" altLang="en-US" sz="900" dirty="0"/>
              <a:t>적립</a:t>
            </a:r>
            <a:r>
              <a:rPr lang="en-US" altLang="ko-KR" sz="900" dirty="0"/>
              <a:t>(</a:t>
            </a:r>
            <a:r>
              <a:rPr lang="ko-KR" altLang="en-US" sz="900" dirty="0"/>
              <a:t>소멸</a:t>
            </a:r>
            <a:r>
              <a:rPr lang="en-US" altLang="ko-KR" sz="900" dirty="0"/>
              <a:t>)</a:t>
            </a:r>
            <a:r>
              <a:rPr lang="ko-KR" altLang="en-US" sz="900" dirty="0"/>
              <a:t> </a:t>
            </a:r>
            <a:r>
              <a:rPr lang="ko-KR" altLang="en-US" sz="900" dirty="0" smtClean="0"/>
              <a:t>일자 </a:t>
            </a:r>
            <a:r>
              <a:rPr lang="en-US" altLang="ko-KR" sz="900" dirty="0" smtClean="0"/>
              <a:t>:</a:t>
            </a:r>
            <a:r>
              <a:rPr lang="en-US" altLang="ko-KR" sz="900" dirty="0"/>
              <a:t> </a:t>
            </a:r>
            <a:r>
              <a:rPr lang="en-US" altLang="ko-KR" sz="900" dirty="0" smtClean="0"/>
              <a:t>yyyy.mm.dd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b) </a:t>
            </a:r>
            <a:r>
              <a:rPr lang="ko-KR" altLang="en-US" sz="900" dirty="0"/>
              <a:t>적립</a:t>
            </a:r>
            <a:r>
              <a:rPr lang="en-US" altLang="ko-KR" sz="900" dirty="0"/>
              <a:t>(</a:t>
            </a:r>
            <a:r>
              <a:rPr lang="ko-KR" altLang="en-US" sz="900" dirty="0"/>
              <a:t>소멸</a:t>
            </a:r>
            <a:r>
              <a:rPr lang="en-US" altLang="ko-KR" sz="900" dirty="0"/>
              <a:t>)</a:t>
            </a:r>
            <a:r>
              <a:rPr lang="ko-KR" altLang="en-US" sz="900" dirty="0"/>
              <a:t> </a:t>
            </a:r>
            <a:r>
              <a:rPr lang="ko-KR" altLang="en-US" sz="900" dirty="0" smtClean="0"/>
              <a:t>시간 </a:t>
            </a:r>
            <a:r>
              <a:rPr lang="en-US" altLang="ko-KR" sz="900" dirty="0" smtClean="0"/>
              <a:t>: </a:t>
            </a:r>
            <a:r>
              <a:rPr lang="en-US" altLang="ko-KR" sz="900" dirty="0" err="1" smtClean="0"/>
              <a:t>hh:mm:ss</a:t>
            </a:r>
            <a:endParaRPr lang="en-US" altLang="ko-KR" sz="900" dirty="0" smtClean="0"/>
          </a:p>
          <a:p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추가 여부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- change name with </a:t>
            </a:r>
            <a:r>
              <a:rPr lang="en-US" altLang="ko-KR" sz="900" dirty="0"/>
              <a:t>‘</a:t>
            </a:r>
            <a:r>
              <a:rPr lang="ko-KR" altLang="en-US" sz="900" dirty="0"/>
              <a:t>관리자 추가 여부</a:t>
            </a:r>
            <a:r>
              <a:rPr lang="en-US" altLang="ko-KR" sz="900" dirty="0" smtClean="0"/>
              <a:t>‘</a:t>
            </a:r>
          </a:p>
          <a:p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소멸 사유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(new)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) if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st_user_save_point.save_point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&lt; 0</a:t>
            </a:r>
            <a:b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    -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set “</a:t>
            </a:r>
            <a:r>
              <a:rPr lang="ko-KR" altLang="en-US" sz="900" dirty="0"/>
              <a:t>자동 소멸</a:t>
            </a:r>
            <a:r>
              <a:rPr lang="en-US" altLang="ko-KR" sz="900" dirty="0"/>
              <a:t>(1</a:t>
            </a:r>
            <a:r>
              <a:rPr lang="ko-KR" altLang="en-US" sz="900" dirty="0"/>
              <a:t>년</a:t>
            </a:r>
            <a:r>
              <a:rPr lang="en-US" altLang="ko-KR" sz="900" dirty="0"/>
              <a:t>)”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002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76BD3AB-7C3F-99A6-1BAE-AB2FBAD1F2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6915B2A-D5AB-861B-8C32-C3B85A9AC73D}"/>
              </a:ext>
            </a:extLst>
          </p:cNvPr>
          <p:cNvSpPr txBox="1"/>
          <p:nvPr/>
        </p:nvSpPr>
        <p:spPr>
          <a:xfrm>
            <a:off x="3486150" y="3036585"/>
            <a:ext cx="52197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500" b="1"/>
              <a:t>포인트 사용 이력</a:t>
            </a:r>
          </a:p>
        </p:txBody>
      </p:sp>
    </p:spTree>
    <p:extLst>
      <p:ext uri="{BB962C8B-B14F-4D97-AF65-F5344CB8AC3E}">
        <p14:creationId xmlns:p14="http://schemas.microsoft.com/office/powerpoint/2010/main" val="2301870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BC598097-AD68-D9BE-DE2B-057AF7EA98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550" y="1114294"/>
            <a:ext cx="10410810" cy="4980277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D1E2C74C-4943-4CD2-6CC1-D61A64953D67}"/>
              </a:ext>
            </a:extLst>
          </p:cNvPr>
          <p:cNvSpPr/>
          <p:nvPr/>
        </p:nvSpPr>
        <p:spPr>
          <a:xfrm>
            <a:off x="6229350" y="3600450"/>
            <a:ext cx="533400" cy="2286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30C8C396-B52C-6D4A-D749-ACD8E1C10DA8}"/>
              </a:ext>
            </a:extLst>
          </p:cNvPr>
          <p:cNvCxnSpPr>
            <a:stCxn id="6" idx="0"/>
          </p:cNvCxnSpPr>
          <p:nvPr/>
        </p:nvCxnSpPr>
        <p:spPr>
          <a:xfrm flipV="1">
            <a:off x="6496050" y="2219325"/>
            <a:ext cx="2838450" cy="138112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1A374AEA-F011-29FB-538A-B3DBA55E31DB}"/>
              </a:ext>
            </a:extLst>
          </p:cNvPr>
          <p:cNvSpPr txBox="1"/>
          <p:nvPr/>
        </p:nvSpPr>
        <p:spPr>
          <a:xfrm>
            <a:off x="9334500" y="1928345"/>
            <a:ext cx="1819275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 dirty="0"/>
              <a:t>‘</a:t>
            </a:r>
            <a:r>
              <a:rPr lang="ko-KR" altLang="en-US" sz="1000" dirty="0"/>
              <a:t>사용</a:t>
            </a:r>
            <a:r>
              <a:rPr lang="en-US" altLang="ko-KR" sz="1000" dirty="0"/>
              <a:t>(</a:t>
            </a:r>
            <a:r>
              <a:rPr lang="ko-KR" altLang="en-US" sz="1000" dirty="0"/>
              <a:t>취소</a:t>
            </a:r>
            <a:r>
              <a:rPr lang="en-US" altLang="ko-KR" sz="1000" dirty="0"/>
              <a:t>)</a:t>
            </a:r>
            <a:r>
              <a:rPr lang="ko-KR" altLang="en-US" sz="1000" dirty="0"/>
              <a:t> 일시</a:t>
            </a:r>
            <a:r>
              <a:rPr lang="en-US" altLang="ko-KR" sz="1000" dirty="0"/>
              <a:t>’</a:t>
            </a:r>
            <a:r>
              <a:rPr lang="ko-KR" altLang="en-US" sz="1000" dirty="0"/>
              <a:t>로 수정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2FDA57-CB0F-E821-2908-542B1533E4B7}"/>
              </a:ext>
            </a:extLst>
          </p:cNvPr>
          <p:cNvSpPr txBox="1"/>
          <p:nvPr/>
        </p:nvSpPr>
        <p:spPr>
          <a:xfrm>
            <a:off x="590550" y="528170"/>
            <a:ext cx="2981325" cy="246221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/>
              <a:t>(ADMIN) </a:t>
            </a:r>
            <a:r>
              <a:rPr lang="ko-KR" altLang="en-US" sz="1000"/>
              <a:t>포인트</a:t>
            </a:r>
            <a:r>
              <a:rPr lang="en-US" altLang="ko-KR" sz="1000"/>
              <a:t>/</a:t>
            </a:r>
            <a:r>
              <a:rPr lang="ko-KR" altLang="en-US" sz="1000"/>
              <a:t>구매 관리 </a:t>
            </a:r>
            <a:r>
              <a:rPr lang="en-US" altLang="ko-KR" sz="1000"/>
              <a:t>&gt; </a:t>
            </a:r>
            <a:r>
              <a:rPr lang="ko-KR" altLang="en-US" sz="1000"/>
              <a:t>포인트 사용 이력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162069" y="4323250"/>
            <a:ext cx="3581400" cy="66172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[ADMIN]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포인트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구매 관리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포인트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사용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이력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(/</a:t>
            </a:r>
            <a:r>
              <a:rPr lang="en-US" altLang="ko-KR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usePoint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altLang="ko-KR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1.Grid</a:t>
            </a:r>
            <a:b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1) column name change: “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사용 일시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“ -&gt; “</a:t>
            </a:r>
            <a:r>
              <a:rPr lang="ko-KR" altLang="en-US" sz="900" dirty="0"/>
              <a:t>사용</a:t>
            </a:r>
            <a:r>
              <a:rPr lang="en-US" altLang="ko-KR" sz="900" dirty="0"/>
              <a:t>(</a:t>
            </a:r>
            <a:r>
              <a:rPr lang="ko-KR" altLang="en-US" sz="900" dirty="0"/>
              <a:t>취소</a:t>
            </a:r>
            <a:r>
              <a:rPr lang="en-US" altLang="ko-KR" sz="900" dirty="0"/>
              <a:t>)</a:t>
            </a:r>
            <a:r>
              <a:rPr lang="ko-KR" altLang="en-US" sz="900" dirty="0"/>
              <a:t> 일시</a:t>
            </a:r>
            <a:r>
              <a:rPr lang="en-US" altLang="ko-KR" sz="900" dirty="0" smtClean="0"/>
              <a:t>”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497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DA8D0C0B-28FB-6BC4-E26A-06C6159FB5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181" y="1524000"/>
            <a:ext cx="7475469" cy="4539559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44F277C3-E5F2-E3F8-FDAB-12E3F0994935}"/>
              </a:ext>
            </a:extLst>
          </p:cNvPr>
          <p:cNvSpPr/>
          <p:nvPr/>
        </p:nvSpPr>
        <p:spPr>
          <a:xfrm>
            <a:off x="1981200" y="3657600"/>
            <a:ext cx="533400" cy="2286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B2839139-87C1-26FA-8A87-4E615EC49C6A}"/>
              </a:ext>
            </a:extLst>
          </p:cNvPr>
          <p:cNvCxnSpPr>
            <a:stCxn id="6" idx="0"/>
          </p:cNvCxnSpPr>
          <p:nvPr/>
        </p:nvCxnSpPr>
        <p:spPr>
          <a:xfrm flipV="1">
            <a:off x="2247900" y="2276475"/>
            <a:ext cx="2838450" cy="138112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D4EC711F-0E7A-7446-8A6E-73B4AE0B9E33}"/>
              </a:ext>
            </a:extLst>
          </p:cNvPr>
          <p:cNvSpPr txBox="1"/>
          <p:nvPr/>
        </p:nvSpPr>
        <p:spPr>
          <a:xfrm>
            <a:off x="5086350" y="1985495"/>
            <a:ext cx="2162175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/>
              <a:t>‘</a:t>
            </a:r>
            <a:r>
              <a:rPr lang="ko-KR" altLang="en-US" sz="1000"/>
              <a:t>사용</a:t>
            </a:r>
            <a:r>
              <a:rPr lang="en-US" altLang="ko-KR" sz="1000"/>
              <a:t>(</a:t>
            </a:r>
            <a:r>
              <a:rPr lang="ko-KR" altLang="en-US" sz="1000"/>
              <a:t>취소</a:t>
            </a:r>
            <a:r>
              <a:rPr lang="en-US" altLang="ko-KR" sz="1000"/>
              <a:t>)</a:t>
            </a:r>
            <a:r>
              <a:rPr lang="ko-KR" altLang="en-US" sz="1000"/>
              <a:t> 일시</a:t>
            </a:r>
            <a:r>
              <a:rPr lang="en-US" altLang="ko-KR" sz="1000"/>
              <a:t>’</a:t>
            </a:r>
            <a:r>
              <a:rPr lang="ko-KR" altLang="en-US" sz="1000"/>
              <a:t>로 수정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B01E5A-9B0A-2FCD-9B5F-DCE80837DE9A}"/>
              </a:ext>
            </a:extLst>
          </p:cNvPr>
          <p:cNvSpPr txBox="1"/>
          <p:nvPr/>
        </p:nvSpPr>
        <p:spPr>
          <a:xfrm>
            <a:off x="392181" y="1172289"/>
            <a:ext cx="3514725" cy="246221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/>
              <a:t>(ADMIN) </a:t>
            </a:r>
            <a:r>
              <a:rPr lang="ko-KR" altLang="en-US" sz="1000"/>
              <a:t>포인트</a:t>
            </a:r>
            <a:r>
              <a:rPr lang="en-US" altLang="ko-KR" sz="1000"/>
              <a:t>/</a:t>
            </a:r>
            <a:r>
              <a:rPr lang="ko-KR" altLang="en-US" sz="1000"/>
              <a:t>구매 관리 </a:t>
            </a:r>
            <a:r>
              <a:rPr lang="en-US" altLang="ko-KR" sz="1000"/>
              <a:t>&gt; </a:t>
            </a:r>
            <a:r>
              <a:rPr lang="ko-KR" altLang="en-US" sz="1000"/>
              <a:t>포인트 사용 이력 </a:t>
            </a:r>
            <a:r>
              <a:rPr lang="en-US" altLang="ko-KR" sz="1000"/>
              <a:t>&gt; </a:t>
            </a:r>
            <a:r>
              <a:rPr lang="ko-KR" altLang="en-US" sz="1000"/>
              <a:t>상세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343650" y="2967037"/>
            <a:ext cx="3581400" cy="646331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[ADMIN]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포인트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구매 관리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포인트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사용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이력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(/</a:t>
            </a:r>
            <a:r>
              <a:rPr lang="en-US" altLang="ko-KR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usePoint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&gt;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상세</a:t>
            </a:r>
            <a:endParaRPr lang="en-US" altLang="ko-KR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1.Field</a:t>
            </a:r>
            <a:b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1)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name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change : “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사용 일시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“ -&gt; “</a:t>
            </a:r>
            <a:r>
              <a:rPr lang="ko-KR" altLang="en-US" sz="900" dirty="0"/>
              <a:t>사용</a:t>
            </a:r>
            <a:r>
              <a:rPr lang="en-US" altLang="ko-KR" sz="900" dirty="0"/>
              <a:t>(</a:t>
            </a:r>
            <a:r>
              <a:rPr lang="ko-KR" altLang="en-US" sz="900" dirty="0"/>
              <a:t>취소</a:t>
            </a:r>
            <a:r>
              <a:rPr lang="en-US" altLang="ko-KR" sz="900" dirty="0"/>
              <a:t>)</a:t>
            </a:r>
            <a:r>
              <a:rPr lang="ko-KR" altLang="en-US" sz="900" dirty="0"/>
              <a:t> 일시</a:t>
            </a:r>
            <a:r>
              <a:rPr lang="en-US" altLang="ko-KR" sz="900" dirty="0" smtClean="0"/>
              <a:t>”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5377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표 21">
            <a:extLst>
              <a:ext uri="{FF2B5EF4-FFF2-40B4-BE49-F238E27FC236}">
                <a16:creationId xmlns:a16="http://schemas.microsoft.com/office/drawing/2014/main" id="{8672D2D7-A9A1-713E-2911-4827D1D93E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9433057"/>
              </p:ext>
            </p:extLst>
          </p:nvPr>
        </p:nvGraphicFramePr>
        <p:xfrm>
          <a:off x="581024" y="1175449"/>
          <a:ext cx="10515601" cy="7515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0532">
                  <a:extLst>
                    <a:ext uri="{9D8B030D-6E8A-4147-A177-3AD203B41FA5}">
                      <a16:colId xmlns:a16="http://schemas.microsoft.com/office/drawing/2014/main" val="1451490594"/>
                    </a:ext>
                  </a:extLst>
                </a:gridCol>
                <a:gridCol w="1545979">
                  <a:extLst>
                    <a:ext uri="{9D8B030D-6E8A-4147-A177-3AD203B41FA5}">
                      <a16:colId xmlns:a16="http://schemas.microsoft.com/office/drawing/2014/main" val="2169722185"/>
                    </a:ext>
                  </a:extLst>
                </a:gridCol>
                <a:gridCol w="1545979">
                  <a:extLst>
                    <a:ext uri="{9D8B030D-6E8A-4147-A177-3AD203B41FA5}">
                      <a16:colId xmlns:a16="http://schemas.microsoft.com/office/drawing/2014/main" val="1802831637"/>
                    </a:ext>
                  </a:extLst>
                </a:gridCol>
                <a:gridCol w="1545979">
                  <a:extLst>
                    <a:ext uri="{9D8B030D-6E8A-4147-A177-3AD203B41FA5}">
                      <a16:colId xmlns:a16="http://schemas.microsoft.com/office/drawing/2014/main" val="1658576068"/>
                    </a:ext>
                  </a:extLst>
                </a:gridCol>
                <a:gridCol w="1236783">
                  <a:extLst>
                    <a:ext uri="{9D8B030D-6E8A-4147-A177-3AD203B41FA5}">
                      <a16:colId xmlns:a16="http://schemas.microsoft.com/office/drawing/2014/main" val="1532702392"/>
                    </a:ext>
                  </a:extLst>
                </a:gridCol>
                <a:gridCol w="1236783">
                  <a:extLst>
                    <a:ext uri="{9D8B030D-6E8A-4147-A177-3AD203B41FA5}">
                      <a16:colId xmlns:a16="http://schemas.microsoft.com/office/drawing/2014/main" val="594488808"/>
                    </a:ext>
                  </a:extLst>
                </a:gridCol>
                <a:gridCol w="1236783">
                  <a:extLst>
                    <a:ext uri="{9D8B030D-6E8A-4147-A177-3AD203B41FA5}">
                      <a16:colId xmlns:a16="http://schemas.microsoft.com/office/drawing/2014/main" val="1117202185"/>
                    </a:ext>
                  </a:extLst>
                </a:gridCol>
                <a:gridCol w="1236783">
                  <a:extLst>
                    <a:ext uri="{9D8B030D-6E8A-4147-A177-3AD203B41FA5}">
                      <a16:colId xmlns:a16="http://schemas.microsoft.com/office/drawing/2014/main" val="2543530189"/>
                    </a:ext>
                  </a:extLst>
                </a:gridCol>
              </a:tblGrid>
              <a:tr h="150307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900" u="none" strike="noStrike">
                          <a:effectLst/>
                        </a:rPr>
                        <a:t>상태</a:t>
                      </a:r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2" marR="8842" marT="8842" marB="0" anchor="b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900" u="none" strike="noStrike">
                          <a:effectLst/>
                        </a:rPr>
                        <a:t>사용자</a:t>
                      </a:r>
                      <a:r>
                        <a:rPr lang="en-US" sz="900" u="none" strike="noStrike">
                          <a:effectLst/>
                        </a:rPr>
                        <a:t>ID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2" marR="8842" marT="8842" marB="0" anchor="b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900" u="none" strike="noStrike">
                          <a:effectLst/>
                        </a:rPr>
                        <a:t>사용자명</a:t>
                      </a:r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2" marR="8842" marT="8842" marB="0" anchor="b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900" u="none" strike="noStrike">
                          <a:effectLst/>
                        </a:rPr>
                        <a:t>사용</a:t>
                      </a:r>
                      <a:r>
                        <a:rPr lang="en-US" altLang="ko-KR" sz="900" u="none" strike="noStrike">
                          <a:effectLst/>
                        </a:rPr>
                        <a:t>/</a:t>
                      </a:r>
                      <a:r>
                        <a:rPr lang="ko-KR" altLang="en-US" sz="900" u="none" strike="noStrike">
                          <a:effectLst/>
                        </a:rPr>
                        <a:t>취소 포인트</a:t>
                      </a:r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2" marR="8842" marT="8842" marB="0" anchor="b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900" u="none" strike="noStrike">
                          <a:effectLst/>
                        </a:rPr>
                        <a:t>사용 일시</a:t>
                      </a:r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2" marR="8842" marT="8842" marB="0" anchor="b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900" u="none" strike="noStrike">
                          <a:effectLst/>
                        </a:rPr>
                        <a:t>매장 유형</a:t>
                      </a:r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2" marR="8842" marT="8842" marB="0" anchor="b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900" u="none" strike="noStrike">
                          <a:effectLst/>
                        </a:rPr>
                        <a:t>카테고리</a:t>
                      </a:r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2" marR="8842" marT="8842" marB="0" anchor="b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900" u="none" strike="noStrike">
                          <a:effectLst/>
                        </a:rPr>
                        <a:t>사용처명</a:t>
                      </a:r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2" marR="8842" marT="8842" marB="0" anchor="b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460938"/>
                  </a:ext>
                </a:extLst>
              </a:tr>
              <a:tr h="15030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u="none" strike="noStrike">
                          <a:effectLst/>
                        </a:rPr>
                        <a:t>회원</a:t>
                      </a:r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2" marR="8842" marT="8842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pjk2008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2" marR="8842" marT="8842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u="none" strike="noStrike">
                          <a:effectLst/>
                        </a:rPr>
                        <a:t>박준규</a:t>
                      </a:r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2" marR="8842" marT="8842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u="none" strike="noStrike">
                          <a:effectLst/>
                        </a:rPr>
                        <a:t>2000</a:t>
                      </a:r>
                      <a:endParaRPr lang="en-US" altLang="ko-KR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2" marR="8842" marT="8842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u="none" strike="noStrike">
                          <a:effectLst/>
                        </a:rPr>
                        <a:t>2024.03.07 14:48</a:t>
                      </a:r>
                      <a:endParaRPr lang="en-US" altLang="ko-KR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2" marR="8842" marT="8842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u="none" strike="noStrike">
                          <a:effectLst/>
                        </a:rPr>
                        <a:t>스토리오더</a:t>
                      </a:r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2" marR="8842" marT="8842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u="none" strike="noStrike">
                          <a:effectLst/>
                        </a:rPr>
                        <a:t>식품</a:t>
                      </a:r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2" marR="8842" marT="8842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u="none" strike="noStrike">
                          <a:effectLst/>
                        </a:rPr>
                        <a:t>트리핀</a:t>
                      </a:r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2" marR="8842" marT="8842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933569"/>
                  </a:ext>
                </a:extLst>
              </a:tr>
              <a:tr h="15030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u="none" strike="noStrike">
                          <a:effectLst/>
                        </a:rPr>
                        <a:t>회원</a:t>
                      </a:r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2" marR="8842" marT="8842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pjk2008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2" marR="8842" marT="8842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u="none" strike="noStrike">
                          <a:effectLst/>
                        </a:rPr>
                        <a:t>박준규</a:t>
                      </a:r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2" marR="8842" marT="8842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u="none" strike="noStrike">
                          <a:effectLst/>
                        </a:rPr>
                        <a:t>2000</a:t>
                      </a:r>
                      <a:endParaRPr lang="en-US" altLang="ko-KR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2" marR="8842" marT="8842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u="none" strike="noStrike">
                          <a:effectLst/>
                        </a:rPr>
                        <a:t>2024.03.07 14:41</a:t>
                      </a:r>
                      <a:endParaRPr lang="en-US" altLang="ko-KR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2" marR="8842" marT="8842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u="none" strike="noStrike">
                          <a:effectLst/>
                        </a:rPr>
                        <a:t>스토리오더</a:t>
                      </a:r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2" marR="8842" marT="8842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u="none" strike="noStrike">
                          <a:effectLst/>
                        </a:rPr>
                        <a:t>식품</a:t>
                      </a:r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2" marR="8842" marT="8842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u="none" strike="noStrike">
                          <a:effectLst/>
                        </a:rPr>
                        <a:t>트리핀</a:t>
                      </a:r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2" marR="8842" marT="8842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853663"/>
                  </a:ext>
                </a:extLst>
              </a:tr>
              <a:tr h="15030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u="none" strike="noStrike">
                          <a:effectLst/>
                        </a:rPr>
                        <a:t>회원</a:t>
                      </a:r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2" marR="8842" marT="8842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u="none" strike="noStrike">
                          <a:effectLst/>
                        </a:rPr>
                        <a:t>2983872276</a:t>
                      </a:r>
                      <a:endParaRPr lang="en-US" altLang="ko-KR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2" marR="8842" marT="8842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u="none" strike="noStrike">
                          <a:effectLst/>
                        </a:rPr>
                        <a:t>최지수</a:t>
                      </a:r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2" marR="8842" marT="8842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u="none" strike="noStrike">
                          <a:effectLst/>
                        </a:rPr>
                        <a:t>-3400</a:t>
                      </a:r>
                      <a:endParaRPr lang="en-US" altLang="ko-KR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2" marR="8842" marT="8842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u="none" strike="noStrike">
                          <a:effectLst/>
                        </a:rPr>
                        <a:t>2024.03.07 14:17</a:t>
                      </a:r>
                      <a:endParaRPr lang="en-US" altLang="ko-KR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2" marR="8842" marT="8842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u="none" strike="noStrike">
                          <a:effectLst/>
                        </a:rPr>
                        <a:t>스토리오더</a:t>
                      </a:r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2" marR="8842" marT="8842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u="none" strike="noStrike">
                          <a:effectLst/>
                        </a:rPr>
                        <a:t>식품</a:t>
                      </a:r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2" marR="8842" marT="8842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u="none" strike="noStrike">
                          <a:effectLst/>
                        </a:rPr>
                        <a:t>카페 스토리웨이</a:t>
                      </a:r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2" marR="8842" marT="8842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928688"/>
                  </a:ext>
                </a:extLst>
              </a:tr>
              <a:tr h="15030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u="none" strike="noStrike">
                          <a:effectLst/>
                        </a:rPr>
                        <a:t>회원</a:t>
                      </a:r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2" marR="8842" marT="8842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u="none" strike="noStrike">
                          <a:effectLst/>
                        </a:rPr>
                        <a:t>2983872276</a:t>
                      </a:r>
                      <a:endParaRPr lang="en-US" altLang="ko-KR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2" marR="8842" marT="8842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u="none" strike="noStrike">
                          <a:effectLst/>
                        </a:rPr>
                        <a:t>최지수</a:t>
                      </a:r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2" marR="8842" marT="8842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u="none" strike="noStrike">
                          <a:effectLst/>
                        </a:rPr>
                        <a:t>3400</a:t>
                      </a:r>
                      <a:endParaRPr lang="en-US" altLang="ko-KR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2" marR="8842" marT="8842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u="none" strike="noStrike">
                          <a:effectLst/>
                        </a:rPr>
                        <a:t>2024.03.07 14:17</a:t>
                      </a:r>
                      <a:endParaRPr lang="en-US" altLang="ko-KR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2" marR="8842" marT="8842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u="none" strike="noStrike">
                          <a:effectLst/>
                        </a:rPr>
                        <a:t>스토리오더</a:t>
                      </a:r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2" marR="8842" marT="8842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u="none" strike="noStrike">
                          <a:effectLst/>
                        </a:rPr>
                        <a:t>식품</a:t>
                      </a:r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2" marR="8842" marT="8842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u="none" strike="noStrike">
                          <a:effectLst/>
                        </a:rPr>
                        <a:t>카페 스토리웨이</a:t>
                      </a:r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2" marR="8842" marT="8842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532093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7A5FA75-17F7-6444-5E0E-0C2B933635B4}"/>
              </a:ext>
            </a:extLst>
          </p:cNvPr>
          <p:cNvSpPr txBox="1"/>
          <p:nvPr/>
        </p:nvSpPr>
        <p:spPr>
          <a:xfrm>
            <a:off x="581024" y="740451"/>
            <a:ext cx="3514725" cy="246221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/>
              <a:t>(excel) </a:t>
            </a:r>
            <a:r>
              <a:rPr lang="ko-KR" altLang="en-US" sz="1000"/>
              <a:t>포인트</a:t>
            </a:r>
            <a:r>
              <a:rPr lang="en-US" altLang="ko-KR" sz="1000"/>
              <a:t>/</a:t>
            </a:r>
            <a:r>
              <a:rPr lang="ko-KR" altLang="en-US" sz="1000"/>
              <a:t>구매 관리 </a:t>
            </a:r>
            <a:r>
              <a:rPr lang="en-US" altLang="ko-KR" sz="1000"/>
              <a:t>&gt; </a:t>
            </a:r>
            <a:r>
              <a:rPr lang="ko-KR" altLang="en-US" sz="1000"/>
              <a:t>포인트 사용 이력</a:t>
            </a: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78D13A33-6253-70AE-4841-6D20EE81CB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628135"/>
              </p:ext>
            </p:extLst>
          </p:nvPr>
        </p:nvGraphicFramePr>
        <p:xfrm>
          <a:off x="4495005" y="3151283"/>
          <a:ext cx="1770064" cy="1455150"/>
        </p:xfrm>
        <a:graphic>
          <a:graphicData uri="http://schemas.openxmlformats.org/drawingml/2006/table">
            <a:tbl>
              <a:tblPr/>
              <a:tblGrid>
                <a:gridCol w="885032">
                  <a:extLst>
                    <a:ext uri="{9D8B030D-6E8A-4147-A177-3AD203B41FA5}">
                      <a16:colId xmlns:a16="http://schemas.microsoft.com/office/drawing/2014/main" val="3064874656"/>
                    </a:ext>
                  </a:extLst>
                </a:gridCol>
                <a:gridCol w="885032">
                  <a:extLst>
                    <a:ext uri="{9D8B030D-6E8A-4147-A177-3AD203B41FA5}">
                      <a16:colId xmlns:a16="http://schemas.microsoft.com/office/drawing/2014/main" val="2186241012"/>
                    </a:ext>
                  </a:extLst>
                </a:gridCol>
              </a:tblGrid>
              <a:tr h="142027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사용</a:t>
                      </a:r>
                      <a:r>
                        <a:rPr lang="en-US" altLang="ko-KR" sz="900" b="0" i="0" u="none" strike="noStrike">
                          <a:effectLst/>
                          <a:latin typeface="Arial" panose="020B0604020202020204" pitchFamily="34" charset="0"/>
                        </a:rPr>
                        <a:t>(</a:t>
                      </a:r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취소</a:t>
                      </a:r>
                      <a:r>
                        <a:rPr lang="en-US" altLang="ko-KR" sz="900" b="0" i="0" u="none" strike="noStrike"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 일자</a:t>
                      </a:r>
                    </a:p>
                  </a:txBody>
                  <a:tcPr marL="8355" marR="8355" marT="8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사용</a:t>
                      </a:r>
                      <a:r>
                        <a:rPr lang="en-US" altLang="ko-KR" sz="900" b="0" i="0" u="none" strike="noStrike">
                          <a:effectLst/>
                          <a:latin typeface="Arial" panose="020B0604020202020204" pitchFamily="34" charset="0"/>
                        </a:rPr>
                        <a:t>(</a:t>
                      </a:r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취소</a:t>
                      </a:r>
                      <a:r>
                        <a:rPr lang="en-US" altLang="ko-KR" sz="900" b="0" i="0" u="none" strike="noStrike"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r>
                        <a:rPr lang="ko-KR" altLang="en-US" sz="900" b="0" i="0" u="none" strike="noStrike">
                          <a:effectLst/>
                          <a:latin typeface="Arial" panose="020B0604020202020204" pitchFamily="34" charset="0"/>
                        </a:rPr>
                        <a:t> 시간</a:t>
                      </a:r>
                    </a:p>
                  </a:txBody>
                  <a:tcPr marL="8355" marR="8355" marT="8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682923"/>
                  </a:ext>
                </a:extLst>
              </a:tr>
              <a:tr h="14202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effectLst/>
                          <a:latin typeface="Arial" panose="020B0604020202020204" pitchFamily="34" charset="0"/>
                        </a:rPr>
                        <a:t>2024.03.07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effectLst/>
                          <a:latin typeface="Arial" panose="020B0604020202020204" pitchFamily="34" charset="0"/>
                        </a:rPr>
                        <a:t>17:38:45</a:t>
                      </a:r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6827491"/>
                  </a:ext>
                </a:extLst>
              </a:tr>
              <a:tr h="14202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effectLst/>
                          <a:latin typeface="Arial" panose="020B0604020202020204" pitchFamily="34" charset="0"/>
                        </a:rPr>
                        <a:t>yyyy.mm.dd.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effectLst/>
                          <a:latin typeface="Arial" panose="020B0604020202020204" pitchFamily="34" charset="0"/>
                        </a:rPr>
                        <a:t>hh:mm:ss</a:t>
                      </a:r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52786"/>
                  </a:ext>
                </a:extLst>
              </a:tr>
              <a:tr h="142027">
                <a:tc>
                  <a:txBody>
                    <a:bodyPr/>
                    <a:lstStyle/>
                    <a:p>
                      <a:pPr algn="l" fontAlgn="ctr"/>
                      <a:endParaRPr lang="en-US" altLang="ko-KR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5948872"/>
                  </a:ext>
                </a:extLst>
              </a:tr>
              <a:tr h="142027">
                <a:tc>
                  <a:txBody>
                    <a:bodyPr/>
                    <a:lstStyle/>
                    <a:p>
                      <a:pPr algn="l" fontAlgn="ctr"/>
                      <a:endParaRPr lang="en-US" altLang="ko-KR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6806314"/>
                  </a:ext>
                </a:extLst>
              </a:tr>
              <a:tr h="142027">
                <a:tc>
                  <a:txBody>
                    <a:bodyPr/>
                    <a:lstStyle/>
                    <a:p>
                      <a:pPr algn="l" fontAlgn="ctr"/>
                      <a:endParaRPr lang="en-US" altLang="ko-KR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4393341"/>
                  </a:ext>
                </a:extLst>
              </a:tr>
              <a:tr h="142027">
                <a:tc>
                  <a:txBody>
                    <a:bodyPr/>
                    <a:lstStyle/>
                    <a:p>
                      <a:pPr algn="l" fontAlgn="ctr"/>
                      <a:endParaRPr lang="en-US" altLang="ko-KR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189477"/>
                  </a:ext>
                </a:extLst>
              </a:tr>
              <a:tr h="142027">
                <a:tc>
                  <a:txBody>
                    <a:bodyPr/>
                    <a:lstStyle/>
                    <a:p>
                      <a:pPr algn="l" fontAlgn="ctr"/>
                      <a:endParaRPr lang="en-US" altLang="ko-KR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1530004"/>
                  </a:ext>
                </a:extLst>
              </a:tr>
              <a:tr h="142027">
                <a:tc>
                  <a:txBody>
                    <a:bodyPr/>
                    <a:lstStyle/>
                    <a:p>
                      <a:pPr algn="l" fontAlgn="ctr"/>
                      <a:endParaRPr lang="en-US" altLang="ko-KR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7503590"/>
                  </a:ext>
                </a:extLst>
              </a:tr>
              <a:tr h="142027">
                <a:tc>
                  <a:txBody>
                    <a:bodyPr/>
                    <a:lstStyle/>
                    <a:p>
                      <a:pPr algn="l" fontAlgn="ctr"/>
                      <a:endParaRPr lang="en-US" altLang="ko-KR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7464448"/>
                  </a:ext>
                </a:extLst>
              </a:tr>
            </a:tbl>
          </a:graphicData>
        </a:graphic>
      </p:graphicFrame>
      <p:sp>
        <p:nvSpPr>
          <p:cNvPr id="7" name="직사각형 6">
            <a:extLst>
              <a:ext uri="{FF2B5EF4-FFF2-40B4-BE49-F238E27FC236}">
                <a16:creationId xmlns:a16="http://schemas.microsoft.com/office/drawing/2014/main" id="{92230F7F-238C-76F5-32FA-1104B41715A7}"/>
              </a:ext>
            </a:extLst>
          </p:cNvPr>
          <p:cNvSpPr/>
          <p:nvPr/>
        </p:nvSpPr>
        <p:spPr>
          <a:xfrm>
            <a:off x="6143625" y="1175448"/>
            <a:ext cx="1238250" cy="46285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" name="직선 화살표 연결선 7">
            <a:extLst>
              <a:ext uri="{FF2B5EF4-FFF2-40B4-BE49-F238E27FC236}">
                <a16:creationId xmlns:a16="http://schemas.microsoft.com/office/drawing/2014/main" id="{88B987F8-980E-E09E-E9BF-A92E20194B4E}"/>
              </a:ext>
            </a:extLst>
          </p:cNvPr>
          <p:cNvCxnSpPr>
            <a:cxnSpLocks/>
          </p:cNvCxnSpPr>
          <p:nvPr/>
        </p:nvCxnSpPr>
        <p:spPr>
          <a:xfrm flipH="1">
            <a:off x="6000750" y="1638299"/>
            <a:ext cx="581025" cy="151298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5A8DF397-8B0B-47E7-418D-55F4D4E84EE9}"/>
              </a:ext>
            </a:extLst>
          </p:cNvPr>
          <p:cNvSpPr txBox="1"/>
          <p:nvPr/>
        </p:nvSpPr>
        <p:spPr>
          <a:xfrm>
            <a:off x="4479131" y="4767103"/>
            <a:ext cx="3043238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 dirty="0"/>
              <a:t>사용 일시를</a:t>
            </a:r>
            <a:endParaRPr lang="en-US" altLang="ko-KR" sz="1000" dirty="0"/>
          </a:p>
          <a:p>
            <a:r>
              <a:rPr lang="en-US" altLang="ko-KR" sz="1000" dirty="0"/>
              <a:t>‘</a:t>
            </a:r>
            <a:r>
              <a:rPr lang="ko-KR" altLang="en-US" sz="1000" dirty="0"/>
              <a:t>사용</a:t>
            </a:r>
            <a:r>
              <a:rPr lang="en-US" altLang="ko-KR" sz="1000" dirty="0"/>
              <a:t>(</a:t>
            </a:r>
            <a:r>
              <a:rPr lang="ko-KR" altLang="en-US" sz="1000" dirty="0"/>
              <a:t>취소</a:t>
            </a:r>
            <a:r>
              <a:rPr lang="en-US" altLang="ko-KR" sz="1000" dirty="0"/>
              <a:t>)</a:t>
            </a:r>
            <a:r>
              <a:rPr lang="ko-KR" altLang="en-US" sz="1000" dirty="0"/>
              <a:t> 일자</a:t>
            </a:r>
            <a:r>
              <a:rPr lang="en-US" altLang="ko-KR" sz="1000" dirty="0"/>
              <a:t>’</a:t>
            </a:r>
            <a:r>
              <a:rPr lang="ko-KR" altLang="en-US" sz="1000" dirty="0"/>
              <a:t>와 </a:t>
            </a:r>
            <a:r>
              <a:rPr lang="en-US" altLang="ko-KR" sz="1000" dirty="0"/>
              <a:t>‘</a:t>
            </a:r>
            <a:r>
              <a:rPr lang="ko-KR" altLang="en-US" sz="1000" dirty="0"/>
              <a:t>사용</a:t>
            </a:r>
            <a:r>
              <a:rPr lang="en-US" altLang="ko-KR" sz="1000" dirty="0"/>
              <a:t>(</a:t>
            </a:r>
            <a:r>
              <a:rPr lang="ko-KR" altLang="en-US" sz="1000" dirty="0"/>
              <a:t>취소</a:t>
            </a:r>
            <a:r>
              <a:rPr lang="en-US" altLang="ko-KR" sz="1000" dirty="0"/>
              <a:t>)</a:t>
            </a:r>
            <a:r>
              <a:rPr lang="ko-KR" altLang="en-US" sz="1000" dirty="0"/>
              <a:t> 시간</a:t>
            </a:r>
            <a:r>
              <a:rPr lang="en-US" altLang="ko-KR" sz="1000" dirty="0"/>
              <a:t>’</a:t>
            </a:r>
            <a:r>
              <a:rPr lang="ko-KR" altLang="en-US" sz="1000" dirty="0"/>
              <a:t>으로 분리</a:t>
            </a:r>
            <a:endParaRPr lang="en-US" altLang="ko-KR" sz="1000" dirty="0"/>
          </a:p>
          <a:p>
            <a:r>
              <a:rPr lang="ko-KR" altLang="en-US" sz="1000" dirty="0"/>
              <a:t>적립 일자 </a:t>
            </a:r>
            <a:r>
              <a:rPr lang="en-US" altLang="ko-KR" sz="1000" dirty="0"/>
              <a:t>: yyyy.mm.dd.</a:t>
            </a:r>
          </a:p>
          <a:p>
            <a:r>
              <a:rPr lang="ko-KR" altLang="en-US" sz="1000" dirty="0"/>
              <a:t>적립 시간 </a:t>
            </a:r>
            <a:r>
              <a:rPr lang="en-US" altLang="ko-KR" sz="1000" dirty="0"/>
              <a:t>: </a:t>
            </a:r>
            <a:r>
              <a:rPr lang="en-US" altLang="ko-KR" sz="1000" dirty="0" err="1"/>
              <a:t>hh:mm:ss</a:t>
            </a:r>
            <a:endParaRPr lang="ko-KR" altLang="en-US" sz="1000" dirty="0"/>
          </a:p>
        </p:txBody>
      </p:sp>
      <p:sp>
        <p:nvSpPr>
          <p:cNvPr id="10" name="TextBox 9"/>
          <p:cNvSpPr txBox="1"/>
          <p:nvPr/>
        </p:nvSpPr>
        <p:spPr>
          <a:xfrm>
            <a:off x="7476941" y="2527141"/>
            <a:ext cx="3917890" cy="106182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[ADMIN]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포인트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구매 관리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포인트 사용 이력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(/</a:t>
            </a:r>
            <a:r>
              <a:rPr lang="en-US" altLang="ko-KR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usePoint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엑셀 다운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(excel download)</a:t>
            </a:r>
          </a:p>
          <a:p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사용 일시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- separate with 2 columns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a) </a:t>
            </a:r>
            <a:r>
              <a:rPr lang="ko-KR" altLang="en-US" sz="900" dirty="0"/>
              <a:t>사용</a:t>
            </a:r>
            <a:r>
              <a:rPr lang="en-US" altLang="ko-KR" sz="900" dirty="0"/>
              <a:t>(</a:t>
            </a:r>
            <a:r>
              <a:rPr lang="ko-KR" altLang="en-US" sz="900" dirty="0"/>
              <a:t>취소</a:t>
            </a:r>
            <a:r>
              <a:rPr lang="en-US" altLang="ko-KR" sz="900" dirty="0"/>
              <a:t>)</a:t>
            </a:r>
            <a:r>
              <a:rPr lang="ko-KR" altLang="en-US" sz="900" dirty="0"/>
              <a:t> 일자</a:t>
            </a:r>
            <a:r>
              <a:rPr lang="ko-KR" altLang="en-US" sz="900" dirty="0" smtClean="0"/>
              <a:t> </a:t>
            </a:r>
            <a:r>
              <a:rPr lang="en-US" altLang="ko-KR" sz="900" dirty="0" smtClean="0"/>
              <a:t>:</a:t>
            </a:r>
            <a:r>
              <a:rPr lang="en-US" altLang="ko-KR" sz="900" dirty="0"/>
              <a:t> </a:t>
            </a:r>
            <a:r>
              <a:rPr lang="en-US" altLang="ko-KR" sz="900" dirty="0" smtClean="0"/>
              <a:t>yyyy.mm.dd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b) </a:t>
            </a:r>
            <a:r>
              <a:rPr lang="ko-KR" altLang="en-US" sz="900" dirty="0"/>
              <a:t>사용</a:t>
            </a:r>
            <a:r>
              <a:rPr lang="en-US" altLang="ko-KR" sz="900" dirty="0"/>
              <a:t>(</a:t>
            </a:r>
            <a:r>
              <a:rPr lang="ko-KR" altLang="en-US" sz="900" dirty="0"/>
              <a:t>취소</a:t>
            </a:r>
            <a:r>
              <a:rPr lang="en-US" altLang="ko-KR" sz="900" dirty="0"/>
              <a:t>)</a:t>
            </a:r>
            <a:r>
              <a:rPr lang="ko-KR" altLang="en-US" sz="900" dirty="0"/>
              <a:t> 시간</a:t>
            </a:r>
            <a:r>
              <a:rPr lang="ko-KR" altLang="en-US" sz="900" dirty="0" smtClean="0"/>
              <a:t> </a:t>
            </a:r>
            <a:r>
              <a:rPr lang="en-US" altLang="ko-KR" sz="900" dirty="0" smtClean="0"/>
              <a:t>: </a:t>
            </a:r>
            <a:r>
              <a:rPr lang="en-US" altLang="ko-KR" sz="900" dirty="0" err="1" smtClean="0"/>
              <a:t>hh:mm:ss</a:t>
            </a:r>
            <a:endParaRPr lang="en-US" altLang="ko-KR" sz="900" dirty="0" smtClean="0"/>
          </a:p>
        </p:txBody>
      </p:sp>
    </p:spTree>
    <p:extLst>
      <p:ext uri="{BB962C8B-B14F-4D97-AF65-F5344CB8AC3E}">
        <p14:creationId xmlns:p14="http://schemas.microsoft.com/office/powerpoint/2010/main" val="3985136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726</Words>
  <Application>Microsoft Office PowerPoint</Application>
  <PresentationFormat>Widescreen</PresentationFormat>
  <Paragraphs>194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맑은 고딕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 지수</dc:creator>
  <cp:lastModifiedBy>gram</cp:lastModifiedBy>
  <cp:revision>4</cp:revision>
  <dcterms:created xsi:type="dcterms:W3CDTF">2024-03-07T08:34:18Z</dcterms:created>
  <dcterms:modified xsi:type="dcterms:W3CDTF">2024-03-07T10:30:09Z</dcterms:modified>
</cp:coreProperties>
</file>