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3" autoAdjust="0"/>
  </p:normalViewPr>
  <p:slideViewPr>
    <p:cSldViewPr snapToGrid="0">
      <p:cViewPr>
        <p:scale>
          <a:sx n="110" d="100"/>
          <a:sy n="110" d="100"/>
        </p:scale>
        <p:origin x="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90E4B-46BA-4C43-A419-18D4E69A7FBD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E5BE3-27A0-483A-BDEF-0CA768E48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7876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3E5BE3-27A0-483A-BDEF-0CA768E48D7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562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EA3631-72EE-905C-EA9E-19C46E9AA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50276CB-BD8F-3548-8D2F-DDA36BE60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CCD72D-4116-B707-0D9E-025F2E11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7F0FDD-78C6-D4D1-2F70-5352707A6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1F4787-0EAD-93E3-DE0C-440046DEB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923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CE8DDA-AB8C-AB0C-8DCE-93265B38E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75DC2ED-54F0-6F09-B3E8-0A6885A07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7485C5-ADC9-C8D4-3133-11C1C130D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339CBD-253F-B90A-D9F1-08C4012F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E4484B-6F14-4644-624E-44BE42B0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89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A5B41A6-3F6C-9DB2-17BA-1B336E896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80EE5AF-5D63-99ED-806D-C0FF9C018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E01FE5C-BA63-453B-8E88-0F686639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1ECAC3-EB33-6746-B0CA-B06408C3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9F0FF7-9E39-A3E5-585F-290527C9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81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743F4D-8744-FB7F-6F4E-2CD1E0ADA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8F0EDA-281C-4F41-21BA-A78B03350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E87B2F-FC16-E3C6-C2DC-5D884957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E6AC72-FFC3-AB4F-7D29-B2E017DA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826F7B-5A8B-FDBA-053A-48474C65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060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C08DD6-3419-BDCF-1A1D-46D1E76C0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5FF858-4CE0-C23D-73B1-70AF4CF7A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E3A90F-DC56-C9CF-A35D-4363FDB9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634ADE-8772-F9D7-C077-BEC1317B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61624C7-28C8-7B40-DBC7-7B074D937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977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1C9D58-B1BC-D688-1AFF-DBCB01FFD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31F101-5F3C-7C80-D3B3-EE40EAC86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7D1D691-C332-E0CE-28DC-CCEC19EB9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EEBF6B-C595-0C48-9D31-5E7F703E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8F50C29-6FB4-337A-D289-C6592DD1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99E10BE-CBA9-040D-4C2B-7931DE97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61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C01822-36AB-A309-4F1F-27917359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98518D9-94F0-DD5F-1A30-3222594C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A6B1005-5988-3EB3-7103-9046F127B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8873BEB-C2E4-B51C-2082-F9B987BCD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176E3EF-128E-E89B-4C89-BCD6B8865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9CF2242-8E74-41CC-4EA3-EF783C158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F3A560D-5770-A5A7-80D3-A41CD837C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EC0199B-8135-26AE-36BC-E0BE9402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430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E28A9C-643C-DC92-9560-4D66F39C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31316B0-4F6F-6FF5-78A1-40FAD41D6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AE8D205-0449-5509-38BF-906307B3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B69EFAA-EAF8-B844-2034-614A31B0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90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1F80FDB-B986-A5C3-D44E-66F376C2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AEA008A-831B-F98D-C935-110AD2CB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97045F-1FC8-7068-1F6C-67FC5A34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60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B4570F-8913-DB2C-B572-25F13CB07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8DFABF-D0BA-04F6-85A6-568C06463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9E2008F-06C2-3A03-AFC8-638DD40E8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A70363B-76B9-52FE-9A71-E2F223DCD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972A46D-9D29-497E-43FB-00CF6DF7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F9AB8C5-5AA8-F919-E6D3-A95E3536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427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B51D4B-969E-6C9E-DB43-220CC6C8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55E6539-71A1-97C5-8C52-4029F203BD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8694A63-479B-DA63-0208-398476269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656D9D-2D64-021F-6AD0-B8D8988A4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D00349-65B5-F855-BBED-0924039A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0D51A3D-9784-947C-B949-B6DE9AC4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991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0C54BC1-19A2-E68F-48E6-F56C4C7C1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9A95BB-C44F-1714-F0AA-FA772AA42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9E7AB1-92B2-0D6C-08EA-E1A5A161F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F01A5-A803-460C-804A-A084083BC91E}" type="datetimeFigureOut">
              <a:rPr lang="ko-KR" altLang="en-US" smtClean="0"/>
              <a:t>2024-04-13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D9691C-7DE4-2FE0-CAF8-69B782EBD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CA20B6-6B2A-2926-1684-9DEB17CBA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EBA6C3-173B-42F7-8AA6-1A49D5496D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899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0AE18CA-9BB8-5882-D42F-9EE2382A6B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626"/>
          <a:stretch/>
        </p:blipFill>
        <p:spPr>
          <a:xfrm>
            <a:off x="1805159" y="1"/>
            <a:ext cx="1471441" cy="5550728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267C8B72-5A90-61A7-14A8-D1EAADD2FC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764"/>
          <a:stretch/>
        </p:blipFill>
        <p:spPr>
          <a:xfrm>
            <a:off x="1805158" y="5870672"/>
            <a:ext cx="1471441" cy="3706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06A33D9-4DD3-42E1-F18B-29022894E3D2}"/>
              </a:ext>
            </a:extLst>
          </p:cNvPr>
          <p:cNvSpPr txBox="1"/>
          <p:nvPr/>
        </p:nvSpPr>
        <p:spPr>
          <a:xfrm>
            <a:off x="1774032" y="5554692"/>
            <a:ext cx="109509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여부</a:t>
            </a:r>
            <a:r>
              <a:rPr lang="en-US" altLang="ko-KR" sz="4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endParaRPr lang="ko-KR" altLang="en-US" sz="4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F1A8E6A5-5771-BC22-FA72-907F2B0CDD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617" y="5735115"/>
            <a:ext cx="74514" cy="7451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05B202-C3DF-97A4-1D8D-B8B31B068DCA}"/>
              </a:ext>
            </a:extLst>
          </p:cNvPr>
          <p:cNvSpPr txBox="1"/>
          <p:nvPr/>
        </p:nvSpPr>
        <p:spPr>
          <a:xfrm>
            <a:off x="1888795" y="5692395"/>
            <a:ext cx="646113" cy="182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없음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6DD5C3F5-8B71-FF2C-0751-0C5478D5C8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1578" y="5735115"/>
            <a:ext cx="74514" cy="745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D141DB-825D-357A-DB5F-2C7655DA954C}"/>
              </a:ext>
            </a:extLst>
          </p:cNvPr>
          <p:cNvSpPr txBox="1"/>
          <p:nvPr/>
        </p:nvSpPr>
        <p:spPr>
          <a:xfrm>
            <a:off x="2330700" y="5696448"/>
            <a:ext cx="646113" cy="182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</a:t>
            </a: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96B9BF95-0495-42FD-5261-0BB130CE17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626"/>
          <a:stretch/>
        </p:blipFill>
        <p:spPr>
          <a:xfrm>
            <a:off x="3433175" y="1"/>
            <a:ext cx="1471441" cy="5550727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879C00C-0E6A-CF1A-B974-A0C134A2D6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764"/>
          <a:stretch/>
        </p:blipFill>
        <p:spPr>
          <a:xfrm>
            <a:off x="3433175" y="6443535"/>
            <a:ext cx="1471441" cy="37068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8F7069B-2A32-66FD-4EA5-845A7C7FDA20}"/>
              </a:ext>
            </a:extLst>
          </p:cNvPr>
          <p:cNvSpPr txBox="1"/>
          <p:nvPr/>
        </p:nvSpPr>
        <p:spPr>
          <a:xfrm>
            <a:off x="3402048" y="5554692"/>
            <a:ext cx="109509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여부</a:t>
            </a:r>
            <a:r>
              <a:rPr lang="en-US" altLang="ko-KR" sz="4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endParaRPr lang="ko-KR" altLang="en-US" sz="4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105555-70A6-4E0F-C790-E280ECF1E955}"/>
              </a:ext>
            </a:extLst>
          </p:cNvPr>
          <p:cNvSpPr txBox="1"/>
          <p:nvPr/>
        </p:nvSpPr>
        <p:spPr>
          <a:xfrm>
            <a:off x="3522613" y="5690723"/>
            <a:ext cx="646113" cy="182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없음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B64F310-8C83-E679-BDE3-E5B9F16DF1C0}"/>
              </a:ext>
            </a:extLst>
          </p:cNvPr>
          <p:cNvSpPr txBox="1"/>
          <p:nvPr/>
        </p:nvSpPr>
        <p:spPr>
          <a:xfrm>
            <a:off x="3964518" y="5694776"/>
            <a:ext cx="646113" cy="182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</a:t>
            </a:r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8D61B3EE-2B66-7C30-7A50-5AF2B5DF29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96" y="5733443"/>
            <a:ext cx="74514" cy="74514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80884257-EDC8-645A-12FB-09C9B599EE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4859" y="5733443"/>
            <a:ext cx="74514" cy="7451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45715F0-A3ED-0222-9B25-326C1503D048}"/>
              </a:ext>
            </a:extLst>
          </p:cNvPr>
          <p:cNvSpPr txBox="1"/>
          <p:nvPr/>
        </p:nvSpPr>
        <p:spPr>
          <a:xfrm>
            <a:off x="3464563" y="5877148"/>
            <a:ext cx="30971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</a:t>
            </a: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C23D5BF7-0605-7DA9-33E6-F02E75BFE3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0950" y="5860789"/>
            <a:ext cx="1022350" cy="186606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F52344A-12C6-ED93-E850-E95AA002EFB2}"/>
              </a:ext>
            </a:extLst>
          </p:cNvPr>
          <p:cNvSpPr txBox="1"/>
          <p:nvPr/>
        </p:nvSpPr>
        <p:spPr>
          <a:xfrm>
            <a:off x="3460527" y="6100430"/>
            <a:ext cx="41138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사내 메일</a:t>
            </a:r>
          </a:p>
        </p:txBody>
      </p:sp>
      <p:pic>
        <p:nvPicPr>
          <p:cNvPr id="37" name="그림 36">
            <a:extLst>
              <a:ext uri="{FF2B5EF4-FFF2-40B4-BE49-F238E27FC236}">
                <a16:creationId xmlns:a16="http://schemas.microsoft.com/office/drawing/2014/main" id="{C309396D-AF8C-BC47-CB78-88F7080CBD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0950" y="6084071"/>
            <a:ext cx="1017342" cy="18660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99DF5B1A-124B-10EB-F75A-B407190775B0}"/>
              </a:ext>
            </a:extLst>
          </p:cNvPr>
          <p:cNvSpPr txBox="1"/>
          <p:nvPr/>
        </p:nvSpPr>
        <p:spPr>
          <a:xfrm>
            <a:off x="3433174" y="6282897"/>
            <a:ext cx="14093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5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35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확인 후 임직원 회원이 아닐 경우</a:t>
            </a:r>
            <a:r>
              <a:rPr lang="en-US" altLang="ko-KR" sz="35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35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무통보로 임직원 회원 등록이 해지되고</a:t>
            </a:r>
            <a:r>
              <a:rPr lang="en-US" altLang="ko-KR" sz="35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35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이용에 제재가 있을 수 있습니다</a:t>
            </a:r>
            <a:r>
              <a:rPr lang="en-US" altLang="ko-KR" sz="35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350">
              <a:solidFill>
                <a:schemeClr val="bg1">
                  <a:lumMod val="65000"/>
                </a:schemeClr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CE0CB529-0387-FD32-C5D8-3D5CBE000BAD}"/>
              </a:ext>
            </a:extLst>
          </p:cNvPr>
          <p:cNvSpPr/>
          <p:nvPr/>
        </p:nvSpPr>
        <p:spPr>
          <a:xfrm>
            <a:off x="1800225" y="5550728"/>
            <a:ext cx="1510804" cy="31006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5" name="직선 화살표 연결선 64">
            <a:extLst>
              <a:ext uri="{FF2B5EF4-FFF2-40B4-BE49-F238E27FC236}">
                <a16:creationId xmlns:a16="http://schemas.microsoft.com/office/drawing/2014/main" id="{B2BBE00D-E5A8-7C44-D18B-6FDAD86E3E8B}"/>
              </a:ext>
            </a:extLst>
          </p:cNvPr>
          <p:cNvCxnSpPr>
            <a:cxnSpLocks/>
            <a:stCxn id="63" idx="3"/>
          </p:cNvCxnSpPr>
          <p:nvPr/>
        </p:nvCxnSpPr>
        <p:spPr>
          <a:xfrm flipV="1">
            <a:off x="3311029" y="2066925"/>
            <a:ext cx="2784971" cy="36388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8C214D7C-B1ED-5445-CB4A-00EC9B2C4F35}"/>
              </a:ext>
            </a:extLst>
          </p:cNvPr>
          <p:cNvSpPr txBox="1"/>
          <p:nvPr/>
        </p:nvSpPr>
        <p:spPr>
          <a:xfrm>
            <a:off x="5953125" y="1666815"/>
            <a:ext cx="211455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여부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디폴트 값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=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없음</a:t>
            </a: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A34C2610-80C2-E8B7-42D3-2EF9A9676DA5}"/>
              </a:ext>
            </a:extLst>
          </p:cNvPr>
          <p:cNvSpPr/>
          <p:nvPr/>
        </p:nvSpPr>
        <p:spPr>
          <a:xfrm>
            <a:off x="3418718" y="5556335"/>
            <a:ext cx="1510804" cy="9905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8" name="직선 화살표 연결선 67">
            <a:extLst>
              <a:ext uri="{FF2B5EF4-FFF2-40B4-BE49-F238E27FC236}">
                <a16:creationId xmlns:a16="http://schemas.microsoft.com/office/drawing/2014/main" id="{AF219646-9367-39B1-D224-2A362E5B7F4C}"/>
              </a:ext>
            </a:extLst>
          </p:cNvPr>
          <p:cNvCxnSpPr>
            <a:cxnSpLocks/>
          </p:cNvCxnSpPr>
          <p:nvPr/>
        </p:nvCxnSpPr>
        <p:spPr>
          <a:xfrm flipV="1">
            <a:off x="4607677" y="4029075"/>
            <a:ext cx="1464890" cy="152269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91C606EC-2C0E-8E87-1557-9D8ED99B3D1A}"/>
              </a:ext>
            </a:extLst>
          </p:cNvPr>
          <p:cNvSpPr txBox="1"/>
          <p:nvPr/>
        </p:nvSpPr>
        <p:spPr>
          <a:xfrm>
            <a:off x="6072567" y="3439279"/>
            <a:ext cx="3146922" cy="20928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선택 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 및 사내 메일 입력란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안내 표시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 및 사내 메일 입력란 데이터가 </a:t>
            </a:r>
            <a:r>
              <a:rPr lang="ko-KR" altLang="en-US" sz="1000" u="sng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옳은지는 검증 </a:t>
            </a:r>
            <a:r>
              <a:rPr lang="en-US" altLang="ko-KR" sz="1000" u="sng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중복 여부와 입력 여부만 확인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입력 필수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입력 안 했을 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 안내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사번을 입력해주세요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.’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사내 메일을 입력해주세요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.’</a:t>
            </a: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***DB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기준 이미 등록된 사번이나 메일인 경우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 안내 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 등록된 사번입니다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.’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 등록된 메일 주소입니다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.’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A4B7120-81E3-B833-882F-910441A4F1A8}"/>
              </a:ext>
            </a:extLst>
          </p:cNvPr>
          <p:cNvSpPr txBox="1"/>
          <p:nvPr/>
        </p:nvSpPr>
        <p:spPr>
          <a:xfrm>
            <a:off x="0" y="0"/>
            <a:ext cx="1671050" cy="2462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 가입 화면</a:t>
            </a:r>
          </a:p>
        </p:txBody>
      </p:sp>
    </p:spTree>
    <p:extLst>
      <p:ext uri="{BB962C8B-B14F-4D97-AF65-F5344CB8AC3E}">
        <p14:creationId xmlns:p14="http://schemas.microsoft.com/office/powerpoint/2010/main" val="256926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AD3901C8-4E53-243A-436B-4F80E0847A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503"/>
          <a:stretch/>
        </p:blipFill>
        <p:spPr>
          <a:xfrm>
            <a:off x="2114550" y="0"/>
            <a:ext cx="2302880" cy="3905250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00C5BAA4-0C72-811D-5983-8FA1A77821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503"/>
          <a:stretch/>
        </p:blipFill>
        <p:spPr>
          <a:xfrm>
            <a:off x="4573085" y="0"/>
            <a:ext cx="2302880" cy="3905250"/>
          </a:xfrm>
          <a:prstGeom prst="rect">
            <a:avLst/>
          </a:prstGeom>
        </p:spPr>
      </p:pic>
      <p:grpSp>
        <p:nvGrpSpPr>
          <p:cNvPr id="50" name="그룹 49">
            <a:extLst>
              <a:ext uri="{FF2B5EF4-FFF2-40B4-BE49-F238E27FC236}">
                <a16:creationId xmlns:a16="http://schemas.microsoft.com/office/drawing/2014/main" id="{CA9D9EC8-4A5F-65F6-76C2-24EFAADDF51F}"/>
              </a:ext>
            </a:extLst>
          </p:cNvPr>
          <p:cNvGrpSpPr/>
          <p:nvPr/>
        </p:nvGrpSpPr>
        <p:grpSpPr>
          <a:xfrm>
            <a:off x="4608988" y="3815913"/>
            <a:ext cx="2231073" cy="1486462"/>
            <a:chOff x="5198427" y="4857322"/>
            <a:chExt cx="1440463" cy="95971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7B78DF8-EB7D-1556-E87C-3C0A793A3688}"/>
                </a:ext>
              </a:extLst>
            </p:cNvPr>
            <p:cNvSpPr txBox="1"/>
            <p:nvPr/>
          </p:nvSpPr>
          <p:spPr>
            <a:xfrm>
              <a:off x="5198427" y="4857322"/>
              <a:ext cx="1095092" cy="12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00" b="1"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임직원 회원 여부</a:t>
              </a:r>
              <a:r>
                <a:rPr lang="en-US" altLang="ko-KR" sz="700" b="1">
                  <a:solidFill>
                    <a:srgbClr val="C00000"/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*</a:t>
              </a:r>
              <a:endParaRPr lang="ko-KR" altLang="en-US" sz="7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BF87CD4-A942-FBC9-50BE-72EEE4819993}"/>
                </a:ext>
              </a:extLst>
            </p:cNvPr>
            <p:cNvSpPr txBox="1"/>
            <p:nvPr/>
          </p:nvSpPr>
          <p:spPr>
            <a:xfrm>
              <a:off x="5343591" y="5007186"/>
              <a:ext cx="646113" cy="12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00"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해당 없음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41B903C-866A-FEBC-D83C-780FC076E684}"/>
                </a:ext>
              </a:extLst>
            </p:cNvPr>
            <p:cNvSpPr txBox="1"/>
            <p:nvPr/>
          </p:nvSpPr>
          <p:spPr>
            <a:xfrm>
              <a:off x="5785494" y="5011241"/>
              <a:ext cx="646113" cy="12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00"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임직원 회원</a:t>
              </a:r>
            </a:p>
          </p:txBody>
        </p:sp>
        <p:pic>
          <p:nvPicPr>
            <p:cNvPr id="43" name="그림 42">
              <a:extLst>
                <a:ext uri="{FF2B5EF4-FFF2-40B4-BE49-F238E27FC236}">
                  <a16:creationId xmlns:a16="http://schemas.microsoft.com/office/drawing/2014/main" id="{A2084CAB-3A61-7B8F-D265-70F26724B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51775" y="5036073"/>
              <a:ext cx="74514" cy="74514"/>
            </a:xfrm>
            <a:prstGeom prst="rect">
              <a:avLst/>
            </a:prstGeom>
          </p:spPr>
        </p:pic>
        <p:pic>
          <p:nvPicPr>
            <p:cNvPr id="44" name="그림 43">
              <a:extLst>
                <a:ext uri="{FF2B5EF4-FFF2-40B4-BE49-F238E27FC236}">
                  <a16:creationId xmlns:a16="http://schemas.microsoft.com/office/drawing/2014/main" id="{95C13DA3-01A4-8920-3D2E-4ACDBEA25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11238" y="5036073"/>
              <a:ext cx="74514" cy="74514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2D0F6C4-826D-F878-3BD9-981141F89D49}"/>
                </a:ext>
              </a:extLst>
            </p:cNvPr>
            <p:cNvSpPr txBox="1"/>
            <p:nvPr/>
          </p:nvSpPr>
          <p:spPr>
            <a:xfrm>
              <a:off x="5244542" y="5179778"/>
              <a:ext cx="309718" cy="12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00"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사번</a:t>
              </a:r>
            </a:p>
          </p:txBody>
        </p:sp>
        <p:pic>
          <p:nvPicPr>
            <p:cNvPr id="46" name="그림 45">
              <a:extLst>
                <a:ext uri="{FF2B5EF4-FFF2-40B4-BE49-F238E27FC236}">
                  <a16:creationId xmlns:a16="http://schemas.microsoft.com/office/drawing/2014/main" id="{7E489BC2-A73D-4457-4788-F3A8561DF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70929" y="5163419"/>
              <a:ext cx="1022350" cy="186606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2C546D8-D9DD-8851-79F4-EF611584AE34}"/>
                </a:ext>
              </a:extLst>
            </p:cNvPr>
            <p:cNvSpPr txBox="1"/>
            <p:nvPr/>
          </p:nvSpPr>
          <p:spPr>
            <a:xfrm>
              <a:off x="5240506" y="5403060"/>
              <a:ext cx="411385" cy="12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00"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사내 메일</a:t>
              </a:r>
            </a:p>
          </p:txBody>
        </p:sp>
        <p:pic>
          <p:nvPicPr>
            <p:cNvPr id="48" name="그림 47">
              <a:extLst>
                <a:ext uri="{FF2B5EF4-FFF2-40B4-BE49-F238E27FC236}">
                  <a16:creationId xmlns:a16="http://schemas.microsoft.com/office/drawing/2014/main" id="{C41C33F6-4595-6C6D-2103-252E936DD8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70929" y="5386701"/>
              <a:ext cx="1017342" cy="186606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02AFFC6-80AC-8281-8FBF-2E5332A806FC}"/>
                </a:ext>
              </a:extLst>
            </p:cNvPr>
            <p:cNvSpPr txBox="1"/>
            <p:nvPr/>
          </p:nvSpPr>
          <p:spPr>
            <a:xfrm>
              <a:off x="5229553" y="5618325"/>
              <a:ext cx="1409337" cy="198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00" dirty="0">
                  <a:solidFill>
                    <a:schemeClr val="bg1">
                      <a:lumMod val="65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*</a:t>
              </a:r>
              <a:r>
                <a:rPr lang="ko-KR" altLang="en-US" sz="700" dirty="0">
                  <a:solidFill>
                    <a:schemeClr val="bg1">
                      <a:lumMod val="65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관리자 확인 후 임직원 회원이 아닐 경우</a:t>
              </a:r>
              <a:r>
                <a:rPr lang="en-US" altLang="ko-KR" sz="700" dirty="0">
                  <a:solidFill>
                    <a:schemeClr val="bg1">
                      <a:lumMod val="65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, </a:t>
              </a:r>
              <a:r>
                <a:rPr lang="ko-KR" altLang="en-US" sz="700" dirty="0">
                  <a:solidFill>
                    <a:schemeClr val="bg1">
                      <a:lumMod val="65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무통보로 임직원 회원 등록이 해지되고</a:t>
              </a:r>
              <a:r>
                <a:rPr lang="en-US" altLang="ko-KR" sz="700" dirty="0">
                  <a:solidFill>
                    <a:schemeClr val="bg1">
                      <a:lumMod val="65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, </a:t>
              </a:r>
              <a:r>
                <a:rPr lang="ko-KR" altLang="en-US" sz="700" dirty="0">
                  <a:solidFill>
                    <a:schemeClr val="bg1">
                      <a:lumMod val="65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이용에 제재가 있을 수 있습니다</a:t>
              </a:r>
              <a:r>
                <a:rPr lang="en-US" altLang="ko-KR" sz="700" dirty="0">
                  <a:solidFill>
                    <a:schemeClr val="bg1">
                      <a:lumMod val="65000"/>
                    </a:schemeClr>
                  </a:solidFill>
                  <a:latin typeface="Pretendard" panose="02000503000000020004" pitchFamily="50" charset="-127"/>
                  <a:ea typeface="Pretendard" panose="02000503000000020004" pitchFamily="50" charset="-127"/>
                  <a:cs typeface="Pretendard" panose="02000503000000020004" pitchFamily="50" charset="-127"/>
                </a:rPr>
                <a:t>.</a:t>
              </a:r>
              <a:endParaRPr lang="ko-KR" altLang="en-US" sz="700" dirty="0">
                <a:solidFill>
                  <a:schemeClr val="bg1">
                    <a:lumMod val="65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endParaRPr>
            </a:p>
          </p:txBody>
        </p:sp>
      </p:grpSp>
      <p:pic>
        <p:nvPicPr>
          <p:cNvPr id="61" name="그림 60">
            <a:extLst>
              <a:ext uri="{FF2B5EF4-FFF2-40B4-BE49-F238E27FC236}">
                <a16:creationId xmlns:a16="http://schemas.microsoft.com/office/drawing/2014/main" id="{D72DE2D6-0F0A-81C7-CC09-EFC391A947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38"/>
          <a:stretch/>
        </p:blipFill>
        <p:spPr>
          <a:xfrm>
            <a:off x="4573085" y="5353655"/>
            <a:ext cx="2302880" cy="9878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B59578-F561-7D1E-87D8-D9C0FC75E8D7}"/>
              </a:ext>
            </a:extLst>
          </p:cNvPr>
          <p:cNvSpPr txBox="1"/>
          <p:nvPr/>
        </p:nvSpPr>
        <p:spPr>
          <a:xfrm>
            <a:off x="0" y="0"/>
            <a:ext cx="1671050" cy="2462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소셜 연동 가입 화면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1C7757-B1EA-684C-0FDE-C167B93E46E3}"/>
              </a:ext>
            </a:extLst>
          </p:cNvPr>
          <p:cNvSpPr txBox="1"/>
          <p:nvPr/>
        </p:nvSpPr>
        <p:spPr>
          <a:xfrm>
            <a:off x="2150453" y="3815913"/>
            <a:ext cx="169614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여부</a:t>
            </a:r>
            <a:r>
              <a:rPr lang="en-US" altLang="ko-KR" sz="7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endParaRPr lang="ko-KR" altLang="en-US" sz="7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B33DD9-2C60-9B10-AA3D-B64107E16F64}"/>
              </a:ext>
            </a:extLst>
          </p:cNvPr>
          <p:cNvSpPr txBox="1"/>
          <p:nvPr/>
        </p:nvSpPr>
        <p:spPr>
          <a:xfrm>
            <a:off x="2375291" y="4048031"/>
            <a:ext cx="1000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없음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418A93-DA81-4772-8A60-2AABE0E9E006}"/>
              </a:ext>
            </a:extLst>
          </p:cNvPr>
          <p:cNvSpPr txBox="1"/>
          <p:nvPr/>
        </p:nvSpPr>
        <p:spPr>
          <a:xfrm>
            <a:off x="3059737" y="4054312"/>
            <a:ext cx="1000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76F164E1-4D68-FFAA-9644-A56CCD1E5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083" y="4092773"/>
            <a:ext cx="115412" cy="115412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17F4F31-2E6B-B78A-4EBF-0E81B63382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1465" y="4092773"/>
            <a:ext cx="115412" cy="115412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57C9E543-C69A-A987-AF4F-0F42561566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38"/>
          <a:stretch/>
        </p:blipFill>
        <p:spPr>
          <a:xfrm>
            <a:off x="2150453" y="4324891"/>
            <a:ext cx="2302880" cy="98783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3640FA9-C31B-3537-E9DC-85E41C87F018}"/>
              </a:ext>
            </a:extLst>
          </p:cNvPr>
          <p:cNvSpPr txBox="1"/>
          <p:nvPr/>
        </p:nvSpPr>
        <p:spPr>
          <a:xfrm>
            <a:off x="7279066" y="3361942"/>
            <a:ext cx="1355347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 회원과 동일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E8CA784-5E2B-E3CB-1F90-AEC833748498}"/>
              </a:ext>
            </a:extLst>
          </p:cNvPr>
          <p:cNvSpPr/>
          <p:nvPr/>
        </p:nvSpPr>
        <p:spPr>
          <a:xfrm>
            <a:off x="2175095" y="3795583"/>
            <a:ext cx="2302879" cy="5293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522ED1FB-2E87-3379-75A6-3CDF456B9D19}"/>
              </a:ext>
            </a:extLst>
          </p:cNvPr>
          <p:cNvSpPr/>
          <p:nvPr/>
        </p:nvSpPr>
        <p:spPr>
          <a:xfrm>
            <a:off x="4601661" y="3793520"/>
            <a:ext cx="2302879" cy="15601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7458098" y="84122"/>
            <a:ext cx="3583043" cy="27238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회원가입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(signup)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b="1" dirty="0" smtClean="0"/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임직원 회원 여부</a:t>
            </a:r>
            <a:r>
              <a:rPr lang="en-US" altLang="ko-KR" sz="900" dirty="0" smtClean="0"/>
              <a:t>* (staff member flag)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radio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ko-KR" altLang="en-US" sz="900" dirty="0" smtClean="0"/>
              <a:t>해당 없음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임직원 회원 </a:t>
            </a:r>
            <a:r>
              <a:rPr lang="en-US" altLang="ko-KR" sz="900" dirty="0" smtClean="0"/>
              <a:t>(N/Y)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(default: </a:t>
            </a:r>
            <a:r>
              <a:rPr lang="ko-KR" altLang="en-US" sz="900" dirty="0" smtClean="0"/>
              <a:t>해당 없음</a:t>
            </a:r>
            <a:r>
              <a:rPr lang="en-US" altLang="ko-KR" sz="900" dirty="0" smtClean="0"/>
              <a:t>(N))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if </a:t>
            </a:r>
            <a:r>
              <a:rPr lang="ko-KR" altLang="en-US" sz="900" dirty="0" smtClean="0"/>
              <a:t>임직원 회원 </a:t>
            </a:r>
            <a:r>
              <a:rPr lang="en-US" altLang="ko-KR" sz="900" dirty="0" smtClean="0"/>
              <a:t>(Y) is checked, show 2 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사번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company_id</a:t>
            </a:r>
            <a:r>
              <a:rPr lang="en-US" altLang="ko-KR" sz="900" dirty="0" smtClean="0"/>
              <a:t>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validate: max length (50 bytes), required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사내 메일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company_email</a:t>
            </a:r>
            <a:r>
              <a:rPr lang="en-US" altLang="ko-KR" sz="900" dirty="0" smtClean="0"/>
              <a:t>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validate: max length (100 bytes), email, required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append guide text : refer to spec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2.Save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if </a:t>
            </a:r>
            <a:r>
              <a:rPr lang="ko-KR" altLang="en-US" sz="900" dirty="0"/>
              <a:t>임직원 회원 </a:t>
            </a:r>
            <a:r>
              <a:rPr lang="en-US" altLang="ko-KR" sz="900" dirty="0"/>
              <a:t>(Y) is </a:t>
            </a:r>
            <a:r>
              <a:rPr lang="en-US" altLang="ko-KR" sz="900" dirty="0" smtClean="0"/>
              <a:t>checked</a:t>
            </a:r>
          </a:p>
          <a:p>
            <a:r>
              <a:rPr lang="en-US" altLang="ko-KR" sz="900" dirty="0"/>
              <a:t>       - set </a:t>
            </a:r>
            <a:r>
              <a:rPr lang="en-US" altLang="ko-KR" sz="900" dirty="0" err="1" smtClean="0"/>
              <a:t>user_grade</a:t>
            </a:r>
            <a:r>
              <a:rPr lang="en-US" altLang="ko-KR" sz="900" dirty="0"/>
              <a:t> =</a:t>
            </a:r>
            <a:r>
              <a:rPr lang="en-US" altLang="ko-KR" sz="900" b="1" dirty="0"/>
              <a:t> ‘</a:t>
            </a:r>
            <a:r>
              <a:rPr lang="en-US" altLang="ko-KR" sz="900" b="1" dirty="0" smtClean="0"/>
              <a:t>UG02’ (</a:t>
            </a:r>
            <a:r>
              <a:rPr lang="ko-KR" altLang="en-US" sz="900" b="1" dirty="0" smtClean="0"/>
              <a:t>임직원회원</a:t>
            </a:r>
            <a:r>
              <a:rPr lang="en-US" altLang="ko-KR" sz="900" b="1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if </a:t>
            </a:r>
            <a:r>
              <a:rPr lang="ko-KR" altLang="en-US" sz="900" dirty="0" smtClean="0"/>
              <a:t>해당 없음 </a:t>
            </a:r>
            <a:r>
              <a:rPr lang="en-US" altLang="ko-KR" sz="900" dirty="0" smtClean="0"/>
              <a:t>(N)</a:t>
            </a:r>
            <a:endParaRPr lang="en-US" altLang="ko-KR" sz="900" dirty="0"/>
          </a:p>
          <a:p>
            <a:r>
              <a:rPr lang="en-US" altLang="ko-KR" sz="900" dirty="0"/>
              <a:t>       - set </a:t>
            </a:r>
            <a:r>
              <a:rPr lang="en-US" altLang="ko-KR" sz="900" dirty="0" err="1"/>
              <a:t>user_grade</a:t>
            </a:r>
            <a:r>
              <a:rPr lang="en-US" altLang="ko-KR" sz="900" dirty="0"/>
              <a:t> =</a:t>
            </a:r>
            <a:r>
              <a:rPr lang="en-US" altLang="ko-KR" sz="900" b="1" dirty="0"/>
              <a:t> ‘</a:t>
            </a:r>
            <a:r>
              <a:rPr lang="en-US" altLang="ko-KR" sz="900" b="1" dirty="0" smtClean="0"/>
              <a:t>UG01’ (</a:t>
            </a:r>
            <a:r>
              <a:rPr lang="ko-KR" altLang="en-US" sz="900" b="1" dirty="0" smtClean="0"/>
              <a:t>일반회원</a:t>
            </a:r>
            <a:r>
              <a:rPr lang="en-US" altLang="ko-KR" sz="900" b="1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33409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D212B0F-A08E-42D3-A2D8-D663A1E4D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23" y="718759"/>
            <a:ext cx="5834877" cy="27102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1F8664-32B8-6F53-7508-F579EEB1A639}"/>
              </a:ext>
            </a:extLst>
          </p:cNvPr>
          <p:cNvSpPr txBox="1"/>
          <p:nvPr/>
        </p:nvSpPr>
        <p:spPr>
          <a:xfrm>
            <a:off x="0" y="0"/>
            <a:ext cx="1671050" cy="2462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페이지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(1)</a:t>
            </a:r>
            <a:endParaRPr lang="ko-KR" altLang="en-US" sz="10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EE42D28-0B22-BF8E-9FA9-8FC2D37AF043}"/>
              </a:ext>
            </a:extLst>
          </p:cNvPr>
          <p:cNvSpPr/>
          <p:nvPr/>
        </p:nvSpPr>
        <p:spPr>
          <a:xfrm>
            <a:off x="2685293" y="2481872"/>
            <a:ext cx="1467607" cy="59470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990980E4-E733-0D4E-7310-EBB49416840D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4152900" y="2138787"/>
            <a:ext cx="2386391" cy="67268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109E130-14DF-F713-36D2-CF78DA5ED0A1}"/>
              </a:ext>
            </a:extLst>
          </p:cNvPr>
          <p:cNvSpPr txBox="1"/>
          <p:nvPr/>
        </p:nvSpPr>
        <p:spPr>
          <a:xfrm>
            <a:off x="6539291" y="1784844"/>
            <a:ext cx="2976183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회원으로 가입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여부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Y)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했을 경우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=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별도의 승인 절차 없이 회원 데이터 생성 시 적용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147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79A1E7F-55AF-D088-7D1A-20F8C4620B7D}"/>
              </a:ext>
            </a:extLst>
          </p:cNvPr>
          <p:cNvSpPr txBox="1"/>
          <p:nvPr/>
        </p:nvSpPr>
        <p:spPr>
          <a:xfrm>
            <a:off x="0" y="0"/>
            <a:ext cx="1671050" cy="2462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페이지 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(2)</a:t>
            </a:r>
            <a:endParaRPr lang="ko-KR" altLang="en-US" sz="10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721D705-BE5C-5E97-9085-DFF4DC342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60" y="561517"/>
            <a:ext cx="5553890" cy="31257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C8FAA5-8592-B597-3712-5019EBD7E6A0}"/>
              </a:ext>
            </a:extLst>
          </p:cNvPr>
          <p:cNvSpPr txBox="1"/>
          <p:nvPr/>
        </p:nvSpPr>
        <p:spPr>
          <a:xfrm>
            <a:off x="1435780" y="648671"/>
            <a:ext cx="1671050" cy="2462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화면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C1EBBCF-C734-8799-7FE4-4DC908A197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7212"/>
          <a:stretch/>
        </p:blipFill>
        <p:spPr>
          <a:xfrm>
            <a:off x="5971360" y="561517"/>
            <a:ext cx="5553890" cy="1962608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D461AFF-A94F-3D40-5394-D7F0B60327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179"/>
          <a:stretch/>
        </p:blipFill>
        <p:spPr>
          <a:xfrm>
            <a:off x="5971360" y="3099435"/>
            <a:ext cx="5553890" cy="11822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4190AC9-2AB1-442B-ECCA-EE9DE12AE193}"/>
              </a:ext>
            </a:extLst>
          </p:cNvPr>
          <p:cNvSpPr txBox="1"/>
          <p:nvPr/>
        </p:nvSpPr>
        <p:spPr>
          <a:xfrm>
            <a:off x="8296837" y="2560424"/>
            <a:ext cx="637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C044EB8C-3B1A-1D24-9B16-1DC81ED1E236}"/>
              </a:ext>
            </a:extLst>
          </p:cNvPr>
          <p:cNvSpPr/>
          <p:nvPr/>
        </p:nvSpPr>
        <p:spPr>
          <a:xfrm>
            <a:off x="8770620" y="2560424"/>
            <a:ext cx="1700213" cy="141501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A3190A-8BB8-FDA8-3193-AF0CA907F82F}"/>
              </a:ext>
            </a:extLst>
          </p:cNvPr>
          <p:cNvSpPr txBox="1"/>
          <p:nvPr/>
        </p:nvSpPr>
        <p:spPr>
          <a:xfrm>
            <a:off x="8296837" y="2787134"/>
            <a:ext cx="637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사내 메일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B46657FA-D748-8273-86C1-A22F45DB151F}"/>
              </a:ext>
            </a:extLst>
          </p:cNvPr>
          <p:cNvSpPr/>
          <p:nvPr/>
        </p:nvSpPr>
        <p:spPr>
          <a:xfrm>
            <a:off x="8770619" y="2808716"/>
            <a:ext cx="1700213" cy="141501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B78443-97F6-C278-4485-5D9FFE234B11}"/>
              </a:ext>
            </a:extLst>
          </p:cNvPr>
          <p:cNvSpPr txBox="1"/>
          <p:nvPr/>
        </p:nvSpPr>
        <p:spPr>
          <a:xfrm>
            <a:off x="7204120" y="648670"/>
            <a:ext cx="1671050" cy="2462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회원일 시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DA9913E-48E3-065C-9E74-E14A8E05A817}"/>
              </a:ext>
            </a:extLst>
          </p:cNvPr>
          <p:cNvSpPr/>
          <p:nvPr/>
        </p:nvSpPr>
        <p:spPr>
          <a:xfrm>
            <a:off x="8200210" y="2482689"/>
            <a:ext cx="2414450" cy="5576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84EA1D2F-A392-6B99-36AB-20AE134D5639}"/>
              </a:ext>
            </a:extLst>
          </p:cNvPr>
          <p:cNvCxnSpPr>
            <a:cxnSpLocks/>
          </p:cNvCxnSpPr>
          <p:nvPr/>
        </p:nvCxnSpPr>
        <p:spPr>
          <a:xfrm flipH="1">
            <a:off x="7810500" y="3048900"/>
            <a:ext cx="937805" cy="16196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DC6347B-912F-AB56-0279-C418704D29D6}"/>
              </a:ext>
            </a:extLst>
          </p:cNvPr>
          <p:cNvSpPr txBox="1"/>
          <p:nvPr/>
        </p:nvSpPr>
        <p:spPr>
          <a:xfrm>
            <a:off x="6481706" y="4668514"/>
            <a:ext cx="2043169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등급이 임직원 회원일 경우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아래에 사번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사내 메일 표시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페이지에서는 필수값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27207" y="3774433"/>
            <a:ext cx="3583043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회원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(/user)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b="1" dirty="0" smtClean="0"/>
          </a:p>
          <a:p>
            <a:r>
              <a:rPr lang="en-US" altLang="ko-KR" sz="900" dirty="0" smtClean="0"/>
              <a:t>1.</a:t>
            </a:r>
            <a:r>
              <a:rPr lang="ko-KR" altLang="en-US" sz="900" dirty="0" smtClean="0"/>
              <a:t>회원등급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user_grade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1) if </a:t>
            </a:r>
            <a:r>
              <a:rPr lang="ko-KR" altLang="en-US" sz="900" b="1" dirty="0" smtClean="0"/>
              <a:t>임직원회원 </a:t>
            </a:r>
            <a:r>
              <a:rPr lang="en-US" altLang="ko-KR" sz="900" b="1" dirty="0" smtClean="0"/>
              <a:t>(‘UG02’)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show 2 fields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</a:t>
            </a:r>
            <a:r>
              <a:rPr lang="en-US" altLang="ko-KR" sz="900" dirty="0" smtClean="0"/>
              <a:t> a) </a:t>
            </a:r>
            <a:r>
              <a:rPr lang="ko-KR" altLang="en-US" sz="900" dirty="0" smtClean="0"/>
              <a:t>사번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: {</a:t>
            </a:r>
            <a:r>
              <a:rPr lang="en-US" altLang="ko-KR" sz="900" dirty="0" err="1"/>
              <a:t>company_id</a:t>
            </a:r>
            <a:r>
              <a:rPr lang="en-US" altLang="ko-KR" sz="900" dirty="0"/>
              <a:t>} (New)</a:t>
            </a:r>
          </a:p>
          <a:p>
            <a:r>
              <a:rPr lang="en-US" altLang="ko-KR" sz="900" dirty="0"/>
              <a:t>      -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validate: max length (50 bytes), </a:t>
            </a:r>
            <a:r>
              <a:rPr lang="en-US" altLang="ko-KR" sz="900" b="1" dirty="0" smtClean="0"/>
              <a:t>NOT required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    b) </a:t>
            </a:r>
            <a:r>
              <a:rPr lang="ko-KR" altLang="en-US" sz="900" dirty="0" smtClean="0"/>
              <a:t>사내 메일 </a:t>
            </a:r>
            <a:r>
              <a:rPr lang="en-US" altLang="ko-KR" sz="900" dirty="0" smtClean="0"/>
              <a:t>: {</a:t>
            </a:r>
            <a:r>
              <a:rPr lang="en-US" altLang="ko-KR" sz="900" dirty="0" err="1"/>
              <a:t>company_email</a:t>
            </a:r>
            <a:r>
              <a:rPr lang="en-US" altLang="ko-KR" sz="900" dirty="0"/>
              <a:t>} (New)</a:t>
            </a:r>
          </a:p>
          <a:p>
            <a:r>
              <a:rPr lang="en-US" altLang="ko-KR" sz="900" dirty="0"/>
              <a:t>       -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validate: max length (100 bytes), email, </a:t>
            </a:r>
            <a:r>
              <a:rPr lang="en-US" altLang="ko-KR" sz="900" b="1" dirty="0"/>
              <a:t>NOT required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62172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483</Words>
  <Application>Microsoft Office PowerPoint</Application>
  <PresentationFormat>Widescreen</PresentationFormat>
  <Paragraphs>80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2024-04-04T01:50:54Z</dcterms:created>
  <dcterms:modified xsi:type="dcterms:W3CDTF">2024-04-13T07:53:14Z</dcterms:modified>
</cp:coreProperties>
</file>