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0" r:id="rId3"/>
    <p:sldId id="263" r:id="rId4"/>
    <p:sldId id="264" r:id="rId5"/>
    <p:sldId id="265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BE3D6"/>
    <a:srgbClr val="F5F5F5"/>
    <a:srgbClr val="F3F3F3"/>
    <a:srgbClr val="D8C9FF"/>
    <a:srgbClr val="EBB6F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6242" autoAdjust="0"/>
  </p:normalViewPr>
  <p:slideViewPr>
    <p:cSldViewPr snapToGrid="0">
      <p:cViewPr>
        <p:scale>
          <a:sx n="100" d="100"/>
          <a:sy n="100" d="100"/>
        </p:scale>
        <p:origin x="48" y="48"/>
      </p:cViewPr>
      <p:guideLst>
        <p:guide orient="horz" pos="95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0F43D9-5CF7-693E-40DB-26C6468E1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176F851-BBB5-293C-650C-A958A81D4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F6E937-8A65-3D14-9D09-C180300BC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B21B3C-413C-6947-B4EA-4A62662A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3775B1-6387-ACB4-33D8-36A0845C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29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FEBB94-2E94-FBF9-19B6-ED11B670A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33AFBCE-3C58-D018-1DCD-5A6554F17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ED100BB-8B63-2806-E670-637F62A0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E526EE-6B7E-4FCB-AE94-F1B73E00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A7C1A9F-02E9-461E-3612-9DEE4F6B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96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B70AA5C-B8AA-1A96-64B3-B6DA2FA497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257C130-5185-5D94-C30A-282C00252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89F905-DEC1-4D35-9E32-247748FB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3B55AE-1C90-EAF7-D96B-696A640DF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886D7B-8843-88BF-B29E-F00D3F185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096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5A2EFF-E5CA-62F9-F173-939BCFF2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9227C7E-AC7A-AE21-B0E0-9ECC6DDEF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C720ED-70A1-7A34-1423-299217C5C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5A84C8-AAFB-EE8D-0E8A-D2EE53590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5BCF38-C45A-02FB-ECD7-3E78201C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542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BD6AC5-F867-67DF-A0FF-B8D95B42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3D0D713-A3EA-87AA-5CF6-60C68A465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CA9BF1-64B3-9165-E508-03A65621E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68BE2C-F7CA-F867-D816-F19EF04C7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73C822-BA50-3EB8-35E1-C58A2A12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891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1F283A-0726-81A7-FE4E-9AB89260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D69B04-1580-358D-4353-56C88C2C4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F707826-7F04-4951-973E-2E839786C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2CCAE40-8B5C-69AC-AE63-2F561A5A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18FA5A-338B-8A15-3D28-6A4E1ECBA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39980E-CBAC-096E-5B53-505B8EA9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657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BE9820-BC65-D238-2E35-C6B2A59D7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9CC7EBA-798B-47A3-9F1C-9E53E352C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9FA7EF-DA6D-1C05-FC23-BF4A779BE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3ECCEF4-CFCB-9A15-A281-D1F3B42CF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A71A52A-0648-B46E-1A7D-0AEA74BDE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72BB7F5-47DA-6260-C3D6-210816E8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079E523-5EB7-5F38-E930-BB3AF63A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3909254-7FCD-5A7F-69CA-5031067F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4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E6DF72-D4F7-F4C0-1A32-F7836FE4C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C134D56-189E-DA87-C054-A91C5D752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8EFCBD6-14DE-D032-0E53-25783652A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76B1F62-E410-29E4-75F9-99966793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819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C24B50-97BA-393B-5E7E-9EC2B303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ECB8286-9C0B-3FDF-4A93-249C81C3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066A6E-5A50-B346-313B-81BF3FDF8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957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3699DC-D1A0-4FDA-4D28-E8E90EE89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0F8A4D-2724-5503-0C73-9F8597FDB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BAEF873-44DD-2634-EEA2-EC9B5D731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66AA620-3E7D-971D-E781-149FFED3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51FC6C1-CD5A-9615-D5D7-B7CDFCB8D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10B2696-EF03-8B30-5243-0D7BE87F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63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FFC273-69B5-174F-1725-EBC25DAE2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A58469B-04DA-26B7-0778-E9B06702D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ECBAC9C-92EA-6D0C-9607-51F86518E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FE7A40D-40F5-07DA-0BFE-E2A2E9D7B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A24E7FA-01EE-2EC6-2E3E-5B11841B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A2F2628-DC32-38C9-C783-69BEFED0F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37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8ADD84F-7BB7-23B4-6863-698234C58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74D1F01-0011-7122-6D9B-93DA28F85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EF812BE-2AB1-A9BB-D7BE-8F155674E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ACB59-7F2C-4D9C-8CB1-8016BFCD30EC}" type="datetimeFigureOut">
              <a:rPr lang="ko-KR" altLang="en-US" smtClean="0"/>
              <a:t>2024-04-23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EC23B1-A6DF-315B-F953-6FCF84508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F99C2C-B6B1-C058-FB9B-72A847D60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191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8.xml"/><Relationship Id="rId9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13" y="75137"/>
            <a:ext cx="8777382" cy="56064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C60828D-D72A-78F7-3791-96F4A2220832}"/>
              </a:ext>
            </a:extLst>
          </p:cNvPr>
          <p:cNvSpPr txBox="1"/>
          <p:nvPr/>
        </p:nvSpPr>
        <p:spPr>
          <a:xfrm>
            <a:off x="267629" y="516109"/>
            <a:ext cx="2447925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dirty="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00" dirty="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dirty="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관리 </a:t>
            </a:r>
            <a:endParaRPr lang="en-US" altLang="ko-KR" sz="1000" dirty="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519" y="3639717"/>
            <a:ext cx="7315201" cy="43360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0" y="185320"/>
            <a:ext cx="2988527" cy="27238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[ADMIN] </a:t>
            </a:r>
            <a:r>
              <a:rPr lang="ko-KR" altLang="en-US" sz="900" b="1" dirty="0" smtClean="0"/>
              <a:t>스토리오더 관리 </a:t>
            </a:r>
            <a:r>
              <a:rPr lang="en-US" altLang="ko-KR" sz="900" b="1" dirty="0" smtClean="0"/>
              <a:t>&gt; </a:t>
            </a:r>
            <a:r>
              <a:rPr lang="ko-KR" altLang="en-US" sz="900" b="1" dirty="0" smtClean="0"/>
              <a:t>구독상품관리 </a:t>
            </a:r>
            <a:r>
              <a:rPr lang="en-US" altLang="ko-KR" sz="900" b="1" dirty="0"/>
              <a:t>(/</a:t>
            </a:r>
            <a:r>
              <a:rPr lang="en-US" altLang="ko-KR" sz="900" b="1" dirty="0" err="1" smtClean="0"/>
              <a:t>subscribeProduct</a:t>
            </a:r>
            <a:r>
              <a:rPr lang="en-US" altLang="ko-KR" sz="900" b="1" dirty="0" smtClean="0"/>
              <a:t>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1.Search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상품 </a:t>
            </a:r>
            <a:r>
              <a:rPr lang="en-US" altLang="ko-KR" sz="900" dirty="0" smtClean="0"/>
              <a:t>(product) :</a:t>
            </a:r>
            <a:r>
              <a:rPr lang="en-US" altLang="ko-KR" sz="900" b="1" dirty="0" smtClean="0"/>
              <a:t> currently, search doesn’t work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err="1"/>
              <a:t>product_name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err="1" smtClean="0"/>
              <a:t>product_code</a:t>
            </a:r>
            <a:r>
              <a:rPr lang="en-US" altLang="ko-KR" sz="900" dirty="0" smtClean="0"/>
              <a:t> = 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2.mall list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</a:t>
            </a:r>
            <a:r>
              <a:rPr lang="en-US" altLang="ko-KR" sz="900" b="1" dirty="0" smtClean="0"/>
              <a:t>apply like </a:t>
            </a:r>
            <a:r>
              <a:rPr lang="ko-KR" altLang="en-US" sz="900" b="1" dirty="0"/>
              <a:t>스토리오더 관리 </a:t>
            </a:r>
            <a:r>
              <a:rPr lang="en-US" altLang="ko-KR" sz="900" b="1" dirty="0"/>
              <a:t>&gt; </a:t>
            </a:r>
            <a:r>
              <a:rPr lang="ko-KR" altLang="en-US" sz="900" b="1" dirty="0" smtClean="0"/>
              <a:t>상품관리 </a:t>
            </a:r>
            <a:r>
              <a:rPr lang="en-US" altLang="ko-KR" sz="900" b="1" dirty="0"/>
              <a:t>(/</a:t>
            </a:r>
            <a:r>
              <a:rPr lang="en-US" altLang="ko-KR" sz="900" b="1" dirty="0" err="1" smtClean="0"/>
              <a:t>storeProduct</a:t>
            </a:r>
            <a:r>
              <a:rPr lang="en-US" altLang="ko-KR" sz="900" b="1" dirty="0" smtClean="0"/>
              <a:t>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추가 </a:t>
            </a:r>
            <a:r>
              <a:rPr lang="en-US" altLang="ko-KR" sz="900" dirty="0" smtClean="0"/>
              <a:t>(Add) : </a:t>
            </a:r>
            <a:r>
              <a:rPr lang="en-US" altLang="ko-KR" sz="900" dirty="0"/>
              <a:t>hide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삭제 </a:t>
            </a:r>
            <a:r>
              <a:rPr lang="en-US" altLang="ko-KR" sz="900" dirty="0" smtClean="0"/>
              <a:t>(Delete) : hide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(excel download)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excel format: apply </a:t>
            </a:r>
            <a:r>
              <a:rPr lang="en-US" altLang="ko-KR" sz="900" dirty="0"/>
              <a:t>like </a:t>
            </a:r>
            <a:r>
              <a:rPr lang="ko-KR" altLang="en-US" sz="900" dirty="0"/>
              <a:t>스토리오더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상품관리 </a:t>
            </a:r>
            <a:r>
              <a:rPr lang="en-US" altLang="ko-KR" sz="900" dirty="0"/>
              <a:t>(/</a:t>
            </a:r>
            <a:r>
              <a:rPr lang="en-US" altLang="ko-KR" sz="900" dirty="0" err="1"/>
              <a:t>storeProduct</a:t>
            </a:r>
            <a:r>
              <a:rPr lang="en-US" altLang="ko-KR" sz="900" dirty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endParaRPr lang="ko-KR" altLang="en-US" sz="900" dirty="0"/>
          </a:p>
        </p:txBody>
      </p:sp>
      <p:sp>
        <p:nvSpPr>
          <p:cNvPr id="8" name="Rectangle 7"/>
          <p:cNvSpPr/>
          <p:nvPr/>
        </p:nvSpPr>
        <p:spPr>
          <a:xfrm>
            <a:off x="267629" y="2609385"/>
            <a:ext cx="2904890" cy="26205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3297699" y="5550518"/>
            <a:ext cx="3056035" cy="28550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596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60828D-D72A-78F7-3791-96F4A2220832}"/>
              </a:ext>
            </a:extLst>
          </p:cNvPr>
          <p:cNvSpPr txBox="1"/>
          <p:nvPr/>
        </p:nvSpPr>
        <p:spPr>
          <a:xfrm>
            <a:off x="0" y="-2422"/>
            <a:ext cx="2447925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관리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0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F06EFD-9CDE-F369-76F5-4C69977C32C9}"/>
              </a:ext>
            </a:extLst>
          </p:cNvPr>
          <p:cNvSpPr txBox="1"/>
          <p:nvPr/>
        </p:nvSpPr>
        <p:spPr>
          <a:xfrm>
            <a:off x="155933" y="509404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AA5E20-EA98-BB7C-6F27-0DAF5B96469D}"/>
              </a:ext>
            </a:extLst>
          </p:cNvPr>
          <p:cNvSpPr txBox="1"/>
          <p:nvPr/>
        </p:nvSpPr>
        <p:spPr>
          <a:xfrm>
            <a:off x="1420050" y="509403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52A68-C5B4-03DB-ABE0-1BF0849A9F19}"/>
              </a:ext>
            </a:extLst>
          </p:cNvPr>
          <p:cNvSpPr txBox="1"/>
          <p:nvPr/>
        </p:nvSpPr>
        <p:spPr>
          <a:xfrm>
            <a:off x="3429489" y="509403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코드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바코드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BB76DB-34E1-9DD1-A44D-BA51166ED75F}"/>
              </a:ext>
            </a:extLst>
          </p:cNvPr>
          <p:cNvSpPr txBox="1"/>
          <p:nvPr/>
        </p:nvSpPr>
        <p:spPr>
          <a:xfrm>
            <a:off x="155933" y="861419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KRS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85B4AB-A098-9842-7478-0547AAAA5181}"/>
              </a:ext>
            </a:extLst>
          </p:cNvPr>
          <p:cNvSpPr txBox="1"/>
          <p:nvPr/>
        </p:nvSpPr>
        <p:spPr>
          <a:xfrm>
            <a:off x="1420050" y="861418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C5628E-82AD-FC1D-C0E1-1E98C1015001}"/>
              </a:ext>
            </a:extLst>
          </p:cNvPr>
          <p:cNvSpPr txBox="1"/>
          <p:nvPr/>
        </p:nvSpPr>
        <p:spPr>
          <a:xfrm>
            <a:off x="155933" y="1213433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바코드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445973-D42C-2EC8-2C34-C882231F1E6B}"/>
              </a:ext>
            </a:extLst>
          </p:cNvPr>
          <p:cNvSpPr txBox="1"/>
          <p:nvPr/>
        </p:nvSpPr>
        <p:spPr>
          <a:xfrm>
            <a:off x="1420050" y="1213432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바코드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1E5D78-D027-2ECA-058B-A47240E7C5A5}"/>
              </a:ext>
            </a:extLst>
          </p:cNvPr>
          <p:cNvSpPr txBox="1"/>
          <p:nvPr/>
        </p:nvSpPr>
        <p:spPr>
          <a:xfrm>
            <a:off x="155933" y="1565448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55E405-873C-4E56-F859-FB7337D7CDCA}"/>
              </a:ext>
            </a:extLst>
          </p:cNvPr>
          <p:cNvSpPr txBox="1"/>
          <p:nvPr/>
        </p:nvSpPr>
        <p:spPr>
          <a:xfrm>
            <a:off x="1420050" y="1565447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73A09E-E0C3-4309-8EE4-9174095E7331}"/>
              </a:ext>
            </a:extLst>
          </p:cNvPr>
          <p:cNvSpPr txBox="1"/>
          <p:nvPr/>
        </p:nvSpPr>
        <p:spPr>
          <a:xfrm>
            <a:off x="3429488" y="1565447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AF6122-ED62-CB4E-59A0-87C27779733B}"/>
              </a:ext>
            </a:extLst>
          </p:cNvPr>
          <p:cNvSpPr txBox="1"/>
          <p:nvPr/>
        </p:nvSpPr>
        <p:spPr>
          <a:xfrm>
            <a:off x="155933" y="1917462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가격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AF8D67-FC6E-4172-D196-92DBE1909BAF}"/>
              </a:ext>
            </a:extLst>
          </p:cNvPr>
          <p:cNvSpPr txBox="1"/>
          <p:nvPr/>
        </p:nvSpPr>
        <p:spPr>
          <a:xfrm>
            <a:off x="1420050" y="1917461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정가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A17677-D94E-3709-DFA5-F24242D0FF57}"/>
              </a:ext>
            </a:extLst>
          </p:cNvPr>
          <p:cNvSpPr txBox="1"/>
          <p:nvPr/>
        </p:nvSpPr>
        <p:spPr>
          <a:xfrm>
            <a:off x="155933" y="2269477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할인 후 가격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2B37D8-BE8A-F5A7-A743-9D7829078A15}"/>
              </a:ext>
            </a:extLst>
          </p:cNvPr>
          <p:cNvSpPr txBox="1"/>
          <p:nvPr/>
        </p:nvSpPr>
        <p:spPr>
          <a:xfrm>
            <a:off x="1420050" y="2269476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할인가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6D5E3B-ED92-7C1D-E47D-569D6D151833}"/>
              </a:ext>
            </a:extLst>
          </p:cNvPr>
          <p:cNvSpPr txBox="1"/>
          <p:nvPr/>
        </p:nvSpPr>
        <p:spPr>
          <a:xfrm>
            <a:off x="155933" y="2621491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할인율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C83200-87DE-6697-F5C4-0C5A1913280C}"/>
              </a:ext>
            </a:extLst>
          </p:cNvPr>
          <p:cNvSpPr txBox="1"/>
          <p:nvPr/>
        </p:nvSpPr>
        <p:spPr>
          <a:xfrm>
            <a:off x="1420050" y="2621490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할인율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04E1E3-D065-E732-D2B4-2B3398F7A64C}"/>
              </a:ext>
            </a:extLst>
          </p:cNvPr>
          <p:cNvSpPr txBox="1"/>
          <p:nvPr/>
        </p:nvSpPr>
        <p:spPr>
          <a:xfrm>
            <a:off x="155933" y="2973506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할인 후 가격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8A12A4-EBF9-0A3B-5BA8-96EC90000CEC}"/>
              </a:ext>
            </a:extLst>
          </p:cNvPr>
          <p:cNvSpPr txBox="1"/>
          <p:nvPr/>
        </p:nvSpPr>
        <p:spPr>
          <a:xfrm>
            <a:off x="1420050" y="2973505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할인가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7637C4-00F3-53E8-BC23-8A768C555499}"/>
              </a:ext>
            </a:extLst>
          </p:cNvPr>
          <p:cNvSpPr txBox="1"/>
          <p:nvPr/>
        </p:nvSpPr>
        <p:spPr>
          <a:xfrm>
            <a:off x="155933" y="3313012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대표 이미지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7361CFA-4D54-FBD4-0801-159D0905CECD}"/>
              </a:ext>
            </a:extLst>
          </p:cNvPr>
          <p:cNvSpPr txBox="1"/>
          <p:nvPr/>
        </p:nvSpPr>
        <p:spPr>
          <a:xfrm>
            <a:off x="1420050" y="3313011"/>
            <a:ext cx="3953510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이미지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URL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C96DAD-ACC8-12BF-CCBD-F82C1DDC1CB2}"/>
              </a:ext>
            </a:extLst>
          </p:cNvPr>
          <p:cNvSpPr txBox="1"/>
          <p:nvPr/>
        </p:nvSpPr>
        <p:spPr>
          <a:xfrm>
            <a:off x="155933" y="5444895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공통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이미지 선택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17EC84-67EA-B64D-F559-8649F3CB11E9}"/>
              </a:ext>
            </a:extLst>
          </p:cNvPr>
          <p:cNvSpPr txBox="1"/>
          <p:nvPr/>
        </p:nvSpPr>
        <p:spPr>
          <a:xfrm>
            <a:off x="1420050" y="5444894"/>
            <a:ext cx="1408430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선택                             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F85AA15-4DEF-CA8C-9BCC-C9AF1D376344}"/>
              </a:ext>
            </a:extLst>
          </p:cNvPr>
          <p:cNvSpPr txBox="1"/>
          <p:nvPr/>
        </p:nvSpPr>
        <p:spPr>
          <a:xfrm>
            <a:off x="155933" y="6029993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노출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4675D24-61C9-51BF-67FD-D736E3EE4ED8}"/>
              </a:ext>
            </a:extLst>
          </p:cNvPr>
          <p:cNvSpPr txBox="1"/>
          <p:nvPr/>
        </p:nvSpPr>
        <p:spPr>
          <a:xfrm>
            <a:off x="155933" y="6382008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품절 표시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3F1EE05-CE84-E91B-07A9-117177E0818C}"/>
              </a:ext>
            </a:extLst>
          </p:cNvPr>
          <p:cNvSpPr txBox="1"/>
          <p:nvPr/>
        </p:nvSpPr>
        <p:spPr>
          <a:xfrm>
            <a:off x="2873250" y="5445873"/>
            <a:ext cx="750253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이미지 확인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C8FA14B-8C20-5F90-0A59-7FF40B7CFBD8}"/>
              </a:ext>
            </a:extLst>
          </p:cNvPr>
          <p:cNvSpPr txBox="1"/>
          <p:nvPr/>
        </p:nvSpPr>
        <p:spPr>
          <a:xfrm>
            <a:off x="1339553" y="5711444"/>
            <a:ext cx="33240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*KRS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연동 상품 대표 이미지가 없는 경우에만 선택 이미지로 노출됩니다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A83141F1-ADB1-E9F7-FF19-0EDA1EC78718}"/>
              </a:ext>
            </a:extLst>
          </p:cNvPr>
          <p:cNvGrpSpPr/>
          <p:nvPr/>
        </p:nvGrpSpPr>
        <p:grpSpPr>
          <a:xfrm>
            <a:off x="1458152" y="6059684"/>
            <a:ext cx="756424" cy="168949"/>
            <a:chOff x="2307439" y="1506734"/>
            <a:chExt cx="756424" cy="168949"/>
          </a:xfrm>
        </p:grpSpPr>
        <p:sp>
          <p:nvSpPr>
            <p:cNvPr id="40" name="Circle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61DCB9FD-A470-C616-56B1-DADDEABCD8E9}"/>
                </a:ext>
              </a:extLst>
            </p:cNvPr>
            <p:cNvSpPr/>
            <p:nvPr/>
          </p:nvSpPr>
          <p:spPr>
            <a:xfrm>
              <a:off x="2307439" y="1538165"/>
              <a:ext cx="106087" cy="106087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  <p:sp>
          <p:nvSpPr>
            <p:cNvPr id="41" name="Check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A088CBA4-A8C5-111D-DC74-CF8C0393A909}"/>
                </a:ext>
              </a:extLst>
            </p:cNvPr>
            <p:cNvSpPr/>
            <p:nvPr/>
          </p:nvSpPr>
          <p:spPr>
            <a:xfrm>
              <a:off x="2337118" y="1567844"/>
              <a:ext cx="46729" cy="46729"/>
            </a:xfrm>
            <a:prstGeom prst="ellipse">
              <a:avLst/>
            </a:prstGeom>
            <a:solidFill>
              <a:srgbClr val="808080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  <p:sp>
          <p:nvSpPr>
            <p:cNvPr id="42" name="Label" descr="&lt;SmartSettings&gt;&lt;SmartResize anchorLeft=&quot;Absolute&quot; anchorTop=&quot;Absolute&quot; anchorRight=&quot;Absolute&quot; anchorBottom=&quot;Absolute&quot; /&gt;&lt;/SmartSettings&gt;">
              <a:extLst>
                <a:ext uri="{FF2B5EF4-FFF2-40B4-BE49-F238E27FC236}">
                  <a16:creationId xmlns:a16="http://schemas.microsoft.com/office/drawing/2014/main" id="{3358B600-F30E-27FB-DA9A-FDBEAB6DBBBA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2399237" y="1506734"/>
              <a:ext cx="664626" cy="168949"/>
            </a:xfrm>
            <a:prstGeom prst="rect">
              <a:avLst/>
            </a:prstGeom>
            <a:noFill/>
          </p:spPr>
          <p:txBody>
            <a:bodyPr wrap="none" lIns="58197" tIns="29098" rIns="58197" bIns="29098" rtlCol="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ko-KR" altLang="en-US" sz="800">
                  <a:solidFill>
                    <a:srgbClr val="5F5F5F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  <a:cs typeface="Segoe UI" panose="020B0502040204020203" pitchFamily="34" charset="0"/>
                </a:rPr>
                <a:t>여</a:t>
              </a:r>
              <a:endParaRPr lang="en-US" sz="800" dirty="0">
                <a:solidFill>
                  <a:srgbClr val="5F5F5F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</p:grpSp>
      <p:grpSp>
        <p:nvGrpSpPr>
          <p:cNvPr id="43" name="Radio Button" descr="&lt;SmartSettings&gt;&lt;SmartOptions&gt;&lt;Code&gt;H4sIAAAAAAAEAO29B2AcSZYlJi9tynt/SvVK1+B0oQiAYBMk2JBAEOzBiM3mkuwdaUcjKasqgcplVmVdZhZAzO2dvPfee++999577733ujudTif33/8/XGZkAWz2zkrayZ4hgKrIHz9+fB8/ItZNsbxIvyimddVU5+34y/PzYpqPz5ZtXler8cvqKq9fVsWyPfyNE2n7+rpp80Xnz/FJVZb5tC2qZTP+PF/mdTHtNnm1XrbFwsJ+ndeX1FXTbfYmf+c6++66PGe8GJEvqunb9Wr8epHV7em7Nl821J/AO8+m+dd7i1BftnVVOkTe7/XTy3zZ4uXfOFlmi7xZ0Ydp2Po3Tn7xb5yk9KzWk7KYptMyaxpp8+WKaZY+Cv58kjW5vKEv8st1cZm1ecodfjtbzsq8/m6drVZ5nU7n+fRtPjuZZ8uLfOa3SD9Ll+uyZPwsJEGjuszrupjl6aSqyvRsWbRbZz4Wz6p6kTadD0bp2fFqlVK3dxxAD0s8E0J/zPD6b+PFABk8QvetV9msqJ6s27Zavp5nq7xJ694nNJz8Ku213CK449c5eDCfyUfSl4dlBFM8xXm61etnfNZ4fXSADADCc/cuE7LIyuIHygZmis9p/PGXzk4wfU+qdzKP+OWzHuHHx7OZabf10YlM+EegZQykATTWhgQwNkb9tjch5qHhHLdtNp2nOXgqnQtTbehzkAlp1iKcu2WG9PsrKvr2bcelzdNPPtvQ/dj/Y3Csdd6u62Xa1us80vkvCT/6JV0o+vZ5Vjb+60E7I8GXVTFLBwa+VU1+mpg4bfLlLK9HQrPj+qJJ82GBizMQQ0izxn3dGzt4377yu4qquFli2vr6fQTiq9UMo27nedqA8eINf3g6wDwDGOPZICupcprHhAO82mGZgY+mWUvitXX6bpqzsKf5u9urG4z4eXVxAR6v66re+uhZVpSEZFulayE7kymVsQj9xx+N0MmtmNz71f1xlyb1cbNekIa6Pgo/NgaJlJ1MuE6H9NyMO0Du9qEYIREj2WeHR+nZ06JZVU02KT1W6hDIQDHGypnBWCsGLdMqv0aMJrcXw9nnPP7xCgIsA+Vfo6YST0yk5kUzFjzp36iOgl15VlcL19eW66s7mz39NDBn5qvP87ZJr+Y5zZlOnFA7m7brrCyv00leViSfxFeZEIq8hnfedNo+IlOKR0knroZvW28kzUXepr/Y6FdvjlRdHd6omm8z9OqcWLVDAjvMtGiMdfnaI1ZVcZvR3lr6lSYBOdNf+AvjjfE46o1/smgKEqD0s8/63v9JVefjL5rqTV28bkk+xgv8fhuziKd5jxHA/tzkaeHZoKpjY0ovs3Kdp7/H8Ft4bj3u9NE3AOhZxzPwn5stRY+plbvYlRB9mG/drGZOyjyrtz5UWTgPt2FBuTJKn7QTf3BRkNeSuuCxr/1tL0PC47tKEc0XVbjvM/7+d+BFBwuCEfGGzCOiF4XzPt5R2Of4zfVqs0TysNEKHPV5Xa1XJO8eBaghRdkAsYsv2CHCl1+1RYnAvH1BIapvNtD0I99F+Oj9JZDxUOt8gd/PKI6Hl+bh9bn9fEAE8IAaHoC4P+o/G5DCE50J/7nhfTxwZLbAwgUNaPeQfjz+zBulEJw+/uSTDXia5xb94RH7xtRL/c6+V3x/A/X8h43ONFu+IveLgnHj1AzENrHnRtqZ55ZjwmO5/T0Z/XjdygcbjVvskd7s+zd2G7RE1/zHl2RObjG75nkPiuCxMZjOknC9lesxRJbFlF2IIfkcet4TGTyBH8w43JJn/KfPfN3Q+DZPxDAOPbdsestm58USbu/tGr8HjXmyQ9K854R+kdU0J+VYQZxUiy85YyCSNZQ36T63IMMNTW74+lYEvAXhBofr1OJNY96A6cBXN/tjeDRyP/nyi28+eC9cEvEX7/wS+rNpsyUlltnF6gbVHM+PEMhAbW3dYZURd3LwxJ1APB8YSb3KOYaCB/i4ySmAqvPzzz7qRcsf3T2yA/q6LqGOIWwRoXNHuQ67FANzNMh+DujGVKVRfpHkA56NCRf98Uv+H+LDiDakGQAA&lt;/Code&gt;&lt;CodeSignature&gt;DEkFEvxu0ukDcb8nysJOyweK7rblhg0NOAswk9eh1PSgKQb356bBO03DLpJ5T6z51l5rOF3Wq+Mk0M5JzTyq+KvxSDKnysjJZ3A0PcJzB4x7rbH8xJlfgZMQvdKJ3HjXm+GMNt4WdZDca9tV3waSOrLuEfqXZPYt5XSfk9m6dZTlp1Ar34bDfpZfcAcqiwJqYxMaiffE/bgq8LTnIuCzAJTJVQFwGRJbQjfg5ze2u8owY+djp7kN25n46RwSbGfE5XoDqKGgysEMDOIwkvXiQbfwBhmQkKjRw6W+m6ZnZXw/5ycqTLPKznSEAPCR6qE9DqnXmEs1Cevmhf5/gYFxeQ==&lt;/CodeSignature&gt;&lt;/SmartOptions&gt;&lt;SmartResize enabled=&quot;True&quot; minWidth=&quot;10&quot; minHeight=&quot;10&quot; /&gt;&lt;/SmartSettings&gt;">
            <a:extLst>
              <a:ext uri="{FF2B5EF4-FFF2-40B4-BE49-F238E27FC236}">
                <a16:creationId xmlns:a16="http://schemas.microsoft.com/office/drawing/2014/main" id="{0ADCC5DB-EEE9-B0E9-9986-82B064D6DB99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1942474" y="6055788"/>
            <a:ext cx="762774" cy="168949"/>
            <a:chOff x="593892" y="1585163"/>
            <a:chExt cx="958793" cy="212366"/>
          </a:xfrm>
        </p:grpSpPr>
        <p:sp>
          <p:nvSpPr>
            <p:cNvPr id="44" name="Circle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4B361B56-C6E1-B576-C758-E3876D863E96}"/>
                </a:ext>
              </a:extLst>
            </p:cNvPr>
            <p:cNvSpPr/>
            <p:nvPr/>
          </p:nvSpPr>
          <p:spPr>
            <a:xfrm>
              <a:off x="593892" y="1624671"/>
              <a:ext cx="133350" cy="133350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  <p:sp>
          <p:nvSpPr>
            <p:cNvPr id="45" name="Check" descr="&lt;Tags&gt;&lt;SMARTRESIZEANCHORS&gt;None,None,Absolute,None&lt;/SMARTRESIZEANCHORS&gt;&lt;/Tags&gt;" hidden="1">
              <a:extLst>
                <a:ext uri="{FF2B5EF4-FFF2-40B4-BE49-F238E27FC236}">
                  <a16:creationId xmlns:a16="http://schemas.microsoft.com/office/drawing/2014/main" id="{981E7DA8-34E5-41B7-98C5-5A63CCB6AD41}"/>
                </a:ext>
              </a:extLst>
            </p:cNvPr>
            <p:cNvSpPr/>
            <p:nvPr/>
          </p:nvSpPr>
          <p:spPr>
            <a:xfrm>
              <a:off x="631198" y="1661977"/>
              <a:ext cx="58738" cy="58738"/>
            </a:xfrm>
            <a:prstGeom prst="ellipse">
              <a:avLst/>
            </a:prstGeom>
            <a:solidFill>
              <a:srgbClr val="808080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  <p:sp>
          <p:nvSpPr>
            <p:cNvPr id="46" name="Label" descr="&lt;Tags&gt;&lt;SMARTRESIZEANCHORS&gt;Absolute,Absolute,Absolute,Absolute&lt;/SMARTRESIZEANCHORS&gt;&lt;/Tags&gt;">
              <a:extLst>
                <a:ext uri="{FF2B5EF4-FFF2-40B4-BE49-F238E27FC236}">
                  <a16:creationId xmlns:a16="http://schemas.microsoft.com/office/drawing/2014/main" id="{DAE067B2-3DB2-D3D8-263D-AB700EF357D5}"/>
                </a:ext>
              </a:extLst>
            </p:cNvPr>
            <p:cNvSpPr txBox="1"/>
            <p:nvPr/>
          </p:nvSpPr>
          <p:spPr>
            <a:xfrm>
              <a:off x="717262" y="1585163"/>
              <a:ext cx="835423" cy="212366"/>
            </a:xfrm>
            <a:prstGeom prst="rect">
              <a:avLst/>
            </a:prstGeom>
            <a:noFill/>
          </p:spPr>
          <p:txBody>
            <a:bodyPr wrap="none" lIns="58197" tIns="29098" rIns="58197" bIns="29098" rtlCol="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ko-KR" altLang="en-US" sz="800">
                  <a:solidFill>
                    <a:srgbClr val="5F5F5F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부</a:t>
              </a:r>
              <a:endParaRPr lang="en-US" sz="800" dirty="0">
                <a:solidFill>
                  <a:srgbClr val="5F5F5F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endParaRPr>
            </a:p>
          </p:txBody>
        </p: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E645B363-1C7A-70E0-F011-8456EEB6B5B9}"/>
              </a:ext>
            </a:extLst>
          </p:cNvPr>
          <p:cNvGrpSpPr/>
          <p:nvPr/>
        </p:nvGrpSpPr>
        <p:grpSpPr>
          <a:xfrm>
            <a:off x="1458152" y="6410831"/>
            <a:ext cx="756424" cy="168949"/>
            <a:chOff x="2307439" y="1506734"/>
            <a:chExt cx="756424" cy="168949"/>
          </a:xfrm>
        </p:grpSpPr>
        <p:sp>
          <p:nvSpPr>
            <p:cNvPr id="64" name="Circle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3C2FAE5F-069A-C8A3-945A-3103C9F5F52D}"/>
                </a:ext>
              </a:extLst>
            </p:cNvPr>
            <p:cNvSpPr/>
            <p:nvPr/>
          </p:nvSpPr>
          <p:spPr>
            <a:xfrm>
              <a:off x="2307439" y="1538165"/>
              <a:ext cx="106087" cy="106087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  <p:sp>
          <p:nvSpPr>
            <p:cNvPr id="65" name="Check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8F53BE17-2FEC-5B1E-E33C-9DAE5A24E726}"/>
                </a:ext>
              </a:extLst>
            </p:cNvPr>
            <p:cNvSpPr/>
            <p:nvPr/>
          </p:nvSpPr>
          <p:spPr>
            <a:xfrm>
              <a:off x="2337118" y="1567844"/>
              <a:ext cx="46729" cy="46729"/>
            </a:xfrm>
            <a:prstGeom prst="ellipse">
              <a:avLst/>
            </a:prstGeom>
            <a:solidFill>
              <a:srgbClr val="808080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  <p:sp>
          <p:nvSpPr>
            <p:cNvPr id="66" name="Label" descr="&lt;SmartSettings&gt;&lt;SmartResize anchorLeft=&quot;Absolute&quot; anchorTop=&quot;Absolute&quot; anchorRight=&quot;Absolute&quot; anchorBottom=&quot;Absolute&quot; /&gt;&lt;/SmartSettings&gt;">
              <a:extLst>
                <a:ext uri="{FF2B5EF4-FFF2-40B4-BE49-F238E27FC236}">
                  <a16:creationId xmlns:a16="http://schemas.microsoft.com/office/drawing/2014/main" id="{2389BFCA-6138-B3F3-1CF0-A22F534087DA}"/>
                </a:ext>
              </a:extLst>
            </p:cNvPr>
            <p:cNvSpPr txBox="1"/>
            <p:nvPr>
              <p:custDataLst>
                <p:tags r:id="rId3"/>
              </p:custDataLst>
            </p:nvPr>
          </p:nvSpPr>
          <p:spPr>
            <a:xfrm>
              <a:off x="2399237" y="1506734"/>
              <a:ext cx="664626" cy="168949"/>
            </a:xfrm>
            <a:prstGeom prst="rect">
              <a:avLst/>
            </a:prstGeom>
            <a:noFill/>
          </p:spPr>
          <p:txBody>
            <a:bodyPr wrap="none" lIns="58197" tIns="29098" rIns="58197" bIns="29098" rtlCol="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ko-KR" altLang="en-US" sz="800">
                  <a:solidFill>
                    <a:srgbClr val="5F5F5F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  <a:cs typeface="Segoe UI" panose="020B0502040204020203" pitchFamily="34" charset="0"/>
                </a:rPr>
                <a:t>표시</a:t>
              </a:r>
              <a:endParaRPr lang="en-US" sz="800" dirty="0">
                <a:solidFill>
                  <a:srgbClr val="5F5F5F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</p:grpSp>
      <p:grpSp>
        <p:nvGrpSpPr>
          <p:cNvPr id="67" name="Radio Button" descr="&lt;SmartSettings&gt;&lt;SmartOptions&gt;&lt;Code&gt;H4sIAAAAAAAEAO29B2AcSZYlJi9tynt/SvVK1+B0oQiAYBMk2JBAEOzBiM3mkuwdaUcjKasqgcplVmVdZhZAzO2dvPfee++999577733ujudTif33/8/XGZkAWz2zkrayZ4hgKrIHz9+fB8/ItZNsbxIvyimddVU5+34y/PzYpqPz5ZtXler8cvqKq9fVsWyPfyNE2n7+rpp80Xnz/FJVZb5tC2qZTP+PF/mdTHtNnm1XrbFwsJ+ndeX1FXTbfYmf+c6++66PGe8GJEvqunb9Wr8epHV7em7Nl821J/AO8+m+dd7i1BftnVVOkTe7/XTy3zZ4uXfOFlmi7xZ0Ydp2Po3Tn7xb5yk9KzWk7KYptMyaxpp8+WKaZY+Cv58kjW5vKEv8st1cZm1ecodfjtbzsq8/m6drVZ5nU7n+fRtPjuZZ8uLfOa3SD9Ll+uyZPwsJEGjuszrupjl6aSqyvRsWbRbZz4Wz6p6kTadD0bp2fFqlVK3dxxAD0s8E0J/zPD6b+PFABk8QvetV9msqJ6s27Zavp5nq7xJ694nNJz8Ku213CK449c5eDCfyUfSl4dlBFM8xXm61etnfNZ4fXSADADCc/cuE7LIyuIHygZmis9p/PGXzk4wfU+qdzKP+OWzHuHHx7OZabf10YlM+EegZQykATTWhgQwNkb9tjch5qHhHLdtNp2nOXgqnQtTbehzkAlp1iKcu2WG9PsrKvr2bcelzdNPPtvQ/dj/Y3Csdd6u62Xa1us80vkvCT/6JV0o+vZ5Vjb+60E7I8GXVTFLBwa+VU1+mpg4bfLlLK9HQrPj+qJJ82GBizMQQ0izxn3dGzt4377yu4qquFli2vr6fQTiq9UMo27nedqA8eINf3g6wDwDGOPZICupcprHhAO82mGZgY+mWUvitXX6bpqzsKf5u9urG4z4eXVxAR6v66re+uhZVpSEZFulayE7kymVsQj9xx+N0MmtmNz71f1xlyb1cbNekIa6Pgo/NgaJlJ1MuE6H9NyMO0Du9qEYIREj2WeHR+nZ06JZVU02KT1W6hDIQDHGypnBWCsGLdMqv0aMJrcXw9nnPP7xCgIsA+Vfo6YST0yk5kUzFjzp36iOgl15VlcL19eW66s7mz39NDBn5qvP87ZJr+Y5zZlOnFA7m7brrCyv00leViSfxFeZEIq8hnfedNo+IlOKR0knroZvW28kzUXepr/Y6FdvjlRdHd6omm8z9OqcWLVDAjvMtGiMdfnaI1ZVcZvR3lr6lSYBOdNf+AvjjfE46o1/smgKEqD0s8/63v9JVefjL5rqTV28bkk+xgv8fhuziKd5jxHA/tzkaeHZoKpjY0ovs3Kdp7/H8Ft4bj3u9NE3AOhZxzPwn5stRY+plbvYlRB9mG/drGZOyjyrtz5UWTgPt2FBuTJKn7QTf3BRkNeSuuCxr/1tL0PC47tKEc0XVbjvM/7+d+BFBwuCEfGGzCOiF4XzPt5R2Of4zfVqs0TysNEKHPV5Xa1XJO8eBaghRdkAsYsv2CHCl1+1RYnAvH1BIapvNtD0I99F+Oj9JZDxUOt8gd/PKI6Hl+bh9bn9fEAE8IAaHoC4P+o/G5DCE50J/7nhfTxwZLbAwgUNaPeQfjz+zBulEJw+/uSTDXia5xb94RH7xtRL/c6+V3x/A/X8h43ONFu+IveLgnHj1AzENrHnRtqZ55ZjwmO5/T0Z/XjdygcbjVvskd7s+zd2G7RE1/zHl2RObjG75nkPiuCxMZjOknC9lesxRJbFlF2IIfkcet4TGTyBH8w43JJn/KfPfN3Q+DZPxDAOPbdsestm58USbu/tGr8HjXmyQ9K854R+kdU0J+VYQZxUiy85YyCSNZQ36T63IMMNTW74+lYEvAXhBofr1OJNY96A6cBXN/tjeDRyP/nyi28+eC9cEvEX7/wS+rNpsyUlltnF6gbVHM+PEMhAbW3dYZURd3LwxJ1APB8YSb3KOYaCB/i4ySmAqvPzzz7qRcsf3T2yA/q6LqGOIWwRoXNHuQ67FANzNMh+DujGVKVRfpHkA56NCRf98Uv+H+LDiDakGQAA&lt;/Code&gt;&lt;CodeSignature&gt;DEkFEvxu0ukDcb8nysJOyweK7rblhg0NOAswk9eh1PSgKQb356bBO03DLpJ5T6z51l5rOF3Wq+Mk0M5JzTyq+KvxSDKnysjJZ3A0PcJzB4x7rbH8xJlfgZMQvdKJ3HjXm+GMNt4WdZDca9tV3waSOrLuEfqXZPYt5XSfk9m6dZTlp1Ar34bDfpZfcAcqiwJqYxMaiffE/bgq8LTnIuCzAJTJVQFwGRJbQjfg5ze2u8owY+djp7kN25n46RwSbGfE5XoDqKGgysEMDOIwkvXiQbfwBhmQkKjRw6W+m6ZnZXw/5ycqTLPKznSEAPCR6qE9DqnXmEs1Cevmhf5/gYFxeQ==&lt;/CodeSignature&gt;&lt;/SmartOptions&gt;&lt;SmartResize enabled=&quot;True&quot; minWidth=&quot;10&quot; minHeight=&quot;10&quot; /&gt;&lt;/SmartSettings&gt;">
            <a:extLst>
              <a:ext uri="{FF2B5EF4-FFF2-40B4-BE49-F238E27FC236}">
                <a16:creationId xmlns:a16="http://schemas.microsoft.com/office/drawing/2014/main" id="{57CE13F9-3D06-934C-F62C-89360590DCAC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1942474" y="6406935"/>
            <a:ext cx="762774" cy="168949"/>
            <a:chOff x="593892" y="1585163"/>
            <a:chExt cx="958793" cy="212366"/>
          </a:xfrm>
        </p:grpSpPr>
        <p:sp>
          <p:nvSpPr>
            <p:cNvPr id="68" name="Circle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A85C8F86-2939-078B-3F3D-96DB91637418}"/>
                </a:ext>
              </a:extLst>
            </p:cNvPr>
            <p:cNvSpPr/>
            <p:nvPr/>
          </p:nvSpPr>
          <p:spPr>
            <a:xfrm>
              <a:off x="593892" y="1624671"/>
              <a:ext cx="133350" cy="133350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  <p:sp>
          <p:nvSpPr>
            <p:cNvPr id="69" name="Check" descr="&lt;Tags&gt;&lt;SMARTRESIZEANCHORS&gt;None,None,Absolute,None&lt;/SMARTRESIZEANCHORS&gt;&lt;/Tags&gt;" hidden="1">
              <a:extLst>
                <a:ext uri="{FF2B5EF4-FFF2-40B4-BE49-F238E27FC236}">
                  <a16:creationId xmlns:a16="http://schemas.microsoft.com/office/drawing/2014/main" id="{EE26ECDA-A27A-DA64-CF3C-9DC5AAAACB9B}"/>
                </a:ext>
              </a:extLst>
            </p:cNvPr>
            <p:cNvSpPr/>
            <p:nvPr/>
          </p:nvSpPr>
          <p:spPr>
            <a:xfrm>
              <a:off x="631198" y="1661977"/>
              <a:ext cx="58738" cy="58738"/>
            </a:xfrm>
            <a:prstGeom prst="ellipse">
              <a:avLst/>
            </a:prstGeom>
            <a:solidFill>
              <a:srgbClr val="808080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16" dirty="0">
                <a:solidFill>
                  <a:srgbClr val="5F5F5F"/>
                </a:solidFill>
                <a:latin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  <p:sp>
          <p:nvSpPr>
            <p:cNvPr id="70" name="Label" descr="&lt;Tags&gt;&lt;SMARTRESIZEANCHORS&gt;Absolute,Absolute,Absolute,Absolute&lt;/SMARTRESIZEANCHORS&gt;&lt;/Tags&gt;">
              <a:extLst>
                <a:ext uri="{FF2B5EF4-FFF2-40B4-BE49-F238E27FC236}">
                  <a16:creationId xmlns:a16="http://schemas.microsoft.com/office/drawing/2014/main" id="{D8A83A7A-F9B1-5502-A228-6AAB52E460FD}"/>
                </a:ext>
              </a:extLst>
            </p:cNvPr>
            <p:cNvSpPr txBox="1"/>
            <p:nvPr/>
          </p:nvSpPr>
          <p:spPr>
            <a:xfrm>
              <a:off x="717262" y="1585163"/>
              <a:ext cx="835423" cy="212366"/>
            </a:xfrm>
            <a:prstGeom prst="rect">
              <a:avLst/>
            </a:prstGeom>
            <a:noFill/>
          </p:spPr>
          <p:txBody>
            <a:bodyPr wrap="none" lIns="58197" tIns="29098" rIns="58197" bIns="29098" rtlCol="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ko-KR" altLang="en-US" sz="800">
                  <a:solidFill>
                    <a:srgbClr val="5F5F5F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표시 안 함</a:t>
              </a:r>
              <a:endParaRPr lang="en-US" sz="800" dirty="0">
                <a:solidFill>
                  <a:srgbClr val="5F5F5F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endParaRPr>
            </a:p>
          </p:txBody>
        </p:sp>
      </p:grpSp>
      <p:graphicFrame>
        <p:nvGraphicFramePr>
          <p:cNvPr id="72" name="표 71">
            <a:extLst>
              <a:ext uri="{FF2B5EF4-FFF2-40B4-BE49-F238E27FC236}">
                <a16:creationId xmlns:a16="http://schemas.microsoft.com/office/drawing/2014/main" id="{EE966C22-199B-7E3A-4DC0-778E124C6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583464"/>
              </p:ext>
            </p:extLst>
          </p:nvPr>
        </p:nvGraphicFramePr>
        <p:xfrm>
          <a:off x="6369600" y="483764"/>
          <a:ext cx="4916559" cy="4347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001">
                  <a:extLst>
                    <a:ext uri="{9D8B030D-6E8A-4147-A177-3AD203B41FA5}">
                      <a16:colId xmlns:a16="http://schemas.microsoft.com/office/drawing/2014/main" val="3243892695"/>
                    </a:ext>
                  </a:extLst>
                </a:gridCol>
                <a:gridCol w="2233779">
                  <a:extLst>
                    <a:ext uri="{9D8B030D-6E8A-4147-A177-3AD203B41FA5}">
                      <a16:colId xmlns:a16="http://schemas.microsoft.com/office/drawing/2014/main" val="1220811850"/>
                    </a:ext>
                  </a:extLst>
                </a:gridCol>
                <a:gridCol w="2233779">
                  <a:extLst>
                    <a:ext uri="{9D8B030D-6E8A-4147-A177-3AD203B41FA5}">
                      <a16:colId xmlns:a16="http://schemas.microsoft.com/office/drawing/2014/main" val="4248378269"/>
                    </a:ext>
                  </a:extLst>
                </a:gridCol>
              </a:tblGrid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u="none" strike="noStrike">
                          <a:effectLst/>
                        </a:rPr>
                        <a:t>컬럼명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예시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266165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매장코드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19466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바코드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8533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상품코드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013076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상품명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빙그레 메로나맛우유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240*20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26895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판매가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34,000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117307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6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할인가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30,600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680365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임직원할인율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67310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8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임직원판매가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27,200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93061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9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구독 기간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937039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총 이용 상품 수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25966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 연장 가능 여부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53831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 연장일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305049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과세 구분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598719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삭제 여부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679819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이미지 </a:t>
                      </a:r>
                      <a:r>
                        <a:rPr lang="en-US" sz="900" u="none" strike="noStrike">
                          <a:effectLst/>
                        </a:rPr>
                        <a:t>URL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886397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16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이미지 변경 여부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81411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수정 일시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8910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18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전송 시간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236463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19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전송 여부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506740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952538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758887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73875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8105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536216"/>
                  </a:ext>
                </a:extLst>
              </a:tr>
            </a:tbl>
          </a:graphicData>
        </a:graphic>
      </p:graphicFrame>
      <p:sp>
        <p:nvSpPr>
          <p:cNvPr id="73" name="TextBox 72">
            <a:extLst>
              <a:ext uri="{FF2B5EF4-FFF2-40B4-BE49-F238E27FC236}">
                <a16:creationId xmlns:a16="http://schemas.microsoft.com/office/drawing/2014/main" id="{0FE53444-EEDA-4FD1-8E33-5931561AEF4B}"/>
              </a:ext>
            </a:extLst>
          </p:cNvPr>
          <p:cNvSpPr txBox="1"/>
          <p:nvPr/>
        </p:nvSpPr>
        <p:spPr>
          <a:xfrm>
            <a:off x="155933" y="3656322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6761F8B-FC89-AEAE-AC85-090B7998B5A2}"/>
              </a:ext>
            </a:extLst>
          </p:cNvPr>
          <p:cNvSpPr txBox="1"/>
          <p:nvPr/>
        </p:nvSpPr>
        <p:spPr>
          <a:xfrm>
            <a:off x="1420050" y="3656321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A4B0D2F-31C8-195F-D0ED-89E204E67070}"/>
              </a:ext>
            </a:extLst>
          </p:cNvPr>
          <p:cNvSpPr txBox="1"/>
          <p:nvPr/>
        </p:nvSpPr>
        <p:spPr>
          <a:xfrm>
            <a:off x="155933" y="4008337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이용 상품 수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30E2DD7-DD24-6DCA-AAA7-7181B55FFBCC}"/>
              </a:ext>
            </a:extLst>
          </p:cNvPr>
          <p:cNvSpPr txBox="1"/>
          <p:nvPr/>
        </p:nvSpPr>
        <p:spPr>
          <a:xfrm>
            <a:off x="1420050" y="4008336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02C4CBB-BE37-11F3-D04A-2E94378ADD13}"/>
              </a:ext>
            </a:extLst>
          </p:cNvPr>
          <p:cNvSpPr txBox="1"/>
          <p:nvPr/>
        </p:nvSpPr>
        <p:spPr>
          <a:xfrm>
            <a:off x="155933" y="4525451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연장 가능 여부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90860B2-436F-25FE-74C1-A1E9D561627A}"/>
              </a:ext>
            </a:extLst>
          </p:cNvPr>
          <p:cNvSpPr txBox="1"/>
          <p:nvPr/>
        </p:nvSpPr>
        <p:spPr>
          <a:xfrm>
            <a:off x="1420050" y="4525450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8960A41-36AB-C10C-F1CE-944A17AF5D72}"/>
              </a:ext>
            </a:extLst>
          </p:cNvPr>
          <p:cNvSpPr txBox="1"/>
          <p:nvPr/>
        </p:nvSpPr>
        <p:spPr>
          <a:xfrm>
            <a:off x="155933" y="4877466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연장일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914F1C3-8304-D783-29DF-B6C7017D3F12}"/>
              </a:ext>
            </a:extLst>
          </p:cNvPr>
          <p:cNvSpPr txBox="1"/>
          <p:nvPr/>
        </p:nvSpPr>
        <p:spPr>
          <a:xfrm>
            <a:off x="1420050" y="4877465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ECB1C5D-9325-C49A-D30D-EFC7D2970DA9}"/>
              </a:ext>
            </a:extLst>
          </p:cNvPr>
          <p:cNvSpPr txBox="1"/>
          <p:nvPr/>
        </p:nvSpPr>
        <p:spPr>
          <a:xfrm>
            <a:off x="3346192" y="3656321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21EDF64-1072-5880-04B9-B07316CC1596}"/>
              </a:ext>
            </a:extLst>
          </p:cNvPr>
          <p:cNvSpPr txBox="1"/>
          <p:nvPr/>
        </p:nvSpPr>
        <p:spPr>
          <a:xfrm>
            <a:off x="3346193" y="4017040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702127C-6471-1BDF-DCF9-A50C6F7EE81E}"/>
              </a:ext>
            </a:extLst>
          </p:cNvPr>
          <p:cNvSpPr txBox="1"/>
          <p:nvPr/>
        </p:nvSpPr>
        <p:spPr>
          <a:xfrm>
            <a:off x="1351471" y="4269829"/>
            <a:ext cx="21323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 동안 이용하는 총 이용 상품 수입니다</a:t>
            </a:r>
            <a:r>
              <a:rPr lang="en-US" altLang="ko-KR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9AB648B-45BF-EC14-B761-6B3D7D9616ED}"/>
              </a:ext>
            </a:extLst>
          </p:cNvPr>
          <p:cNvSpPr txBox="1"/>
          <p:nvPr/>
        </p:nvSpPr>
        <p:spPr>
          <a:xfrm>
            <a:off x="3351885" y="4888096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51C221E-E8BE-EFF6-CC02-6C3D639DE6E4}"/>
              </a:ext>
            </a:extLst>
          </p:cNvPr>
          <p:cNvSpPr txBox="1"/>
          <p:nvPr/>
        </p:nvSpPr>
        <p:spPr>
          <a:xfrm>
            <a:off x="1351470" y="5157597"/>
            <a:ext cx="29695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연장</a:t>
            </a:r>
            <a:r>
              <a:rPr lang="en-US" altLang="ko-KR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최대 </a:t>
            </a:r>
            <a:r>
              <a:rPr lang="en-US" altLang="ko-KR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</a:t>
            </a:r>
            <a:r>
              <a:rPr lang="en-US" altLang="ko-KR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 가능할 경우</a:t>
            </a:r>
            <a:r>
              <a:rPr lang="en-US" altLang="ko-KR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1</a:t>
            </a:r>
            <a:r>
              <a:rPr lang="ko-KR" altLang="en-US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회당 연장일입니다</a:t>
            </a:r>
            <a:r>
              <a:rPr lang="en-US" altLang="ko-KR" sz="8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856604-0F88-E260-1619-90C39A9EC929}"/>
              </a:ext>
            </a:extLst>
          </p:cNvPr>
          <p:cNvSpPr txBox="1"/>
          <p:nvPr/>
        </p:nvSpPr>
        <p:spPr>
          <a:xfrm>
            <a:off x="6369600" y="237543"/>
            <a:ext cx="4916559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KRS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수신 정보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예시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9B0B3C-E5A2-CFB1-418A-A654113BD468}"/>
              </a:ext>
            </a:extLst>
          </p:cNvPr>
          <p:cNvSpPr txBox="1"/>
          <p:nvPr/>
        </p:nvSpPr>
        <p:spPr>
          <a:xfrm>
            <a:off x="6369600" y="4926765"/>
            <a:ext cx="3204706" cy="3693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전문점 상품과 거의 동일한 방식으로 수신하는데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 및 이용 상품 수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 관련 내용을 추가로 받는 형태입니다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128450" y="2941634"/>
            <a:ext cx="4430041" cy="286232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스토리오더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subscribeProduct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상품명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KRS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상품코드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바코드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매장 이름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매장 코드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가격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할인 후 가격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상품 대표 이미지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 할인율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 할인 후 가격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same with [ADMIN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] store product details (/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storeProduct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/200042-7021957)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2) subscribe fields (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구독기간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st_product.subscribe_days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일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b)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총 이용 상품 수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subscribe_count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개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guide text: “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*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 기간 동안 이용하는 총 이용 상품 수입니다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.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c)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사용자 연장 가능 여부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subscribe_extend_yn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(Y/N - 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가능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불가능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d)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사용자 연장일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subscribe_extend_days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일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- guide text: “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*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사용자 연장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최대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회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이 가능할 경우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, 1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회당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연장일입니다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.”</a:t>
            </a: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3)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공통 이미지 선택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상품 노출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품절 표시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(editable)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same with [ADMIN] store product details (/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storeProduct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/200042-7021957)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</a:t>
            </a: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0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32BA61-8955-E3F2-94F7-B5EBC0851BB1}"/>
              </a:ext>
            </a:extLst>
          </p:cNvPr>
          <p:cNvSpPr txBox="1"/>
          <p:nvPr/>
        </p:nvSpPr>
        <p:spPr>
          <a:xfrm>
            <a:off x="-1" y="-2422"/>
            <a:ext cx="2512955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dirty="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00" dirty="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 dirty="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주문 관리 </a:t>
            </a:r>
            <a:endParaRPr lang="en-US" altLang="ko-KR" sz="1000" dirty="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63" name="그림 62">
            <a:extLst>
              <a:ext uri="{FF2B5EF4-FFF2-40B4-BE49-F238E27FC236}">
                <a16:creationId xmlns:a16="http://schemas.microsoft.com/office/drawing/2014/main" id="{ECC3907F-C5AD-9818-4602-E9D558520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08758"/>
            <a:ext cx="8984472" cy="1742771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BA059CE5-FB9D-36B6-BBCF-2861F5DA9752}"/>
              </a:ext>
            </a:extLst>
          </p:cNvPr>
          <p:cNvSpPr txBox="1"/>
          <p:nvPr/>
        </p:nvSpPr>
        <p:spPr>
          <a:xfrm>
            <a:off x="152400" y="2316488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Results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995EC96-8D18-E123-A74B-00023587EE80}"/>
              </a:ext>
            </a:extLst>
          </p:cNvPr>
          <p:cNvSpPr txBox="1"/>
          <p:nvPr/>
        </p:nvSpPr>
        <p:spPr>
          <a:xfrm>
            <a:off x="8337176" y="2316488"/>
            <a:ext cx="772138" cy="2308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엑셀 다운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CD0F6C8-2E77-AD46-2EC2-D6FD585738BA}"/>
              </a:ext>
            </a:extLst>
          </p:cNvPr>
          <p:cNvSpPr txBox="1"/>
          <p:nvPr/>
        </p:nvSpPr>
        <p:spPr>
          <a:xfrm>
            <a:off x="233082" y="2712279"/>
            <a:ext cx="11313460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주문번호       주문일시                                주문자     주문자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</a:t>
            </a:r>
            <a:r>
              <a:rPr lang="ko-KR" altLang="en-US" sz="900" dirty="0">
                <a:solidFill>
                  <a:srgbClr val="FF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 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결제 상태    매장명    매장 코드    역사명     주문 상품          주문 금액    포인트 사용액      결제수단      결제일시                                  결제취소일시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08CC79F-0382-6781-0058-F261B6CFC3E4}"/>
              </a:ext>
            </a:extLst>
          </p:cNvPr>
          <p:cNvSpPr txBox="1"/>
          <p:nvPr/>
        </p:nvSpPr>
        <p:spPr>
          <a:xfrm>
            <a:off x="233081" y="2938865"/>
            <a:ext cx="11313461" cy="2308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주문번호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 hh:mm:ss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주문자    주문자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    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       결제 상태    매장명    매장 코드    역사명      주문 상품명     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0,000         0,000                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결제수단     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 hh:mm:ss      yyyy-mm-dd hh:mm:ss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 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AAF0D327-D953-4582-8944-5B4EA4569722}"/>
              </a:ext>
            </a:extLst>
          </p:cNvPr>
          <p:cNvSpPr/>
          <p:nvPr/>
        </p:nvSpPr>
        <p:spPr>
          <a:xfrm>
            <a:off x="315576" y="2764109"/>
            <a:ext cx="127324" cy="1271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69" name="사각형: 둥근 모서리 68">
            <a:extLst>
              <a:ext uri="{FF2B5EF4-FFF2-40B4-BE49-F238E27FC236}">
                <a16:creationId xmlns:a16="http://schemas.microsoft.com/office/drawing/2014/main" id="{FEFA3970-D2A2-20B1-1F64-0EC6DB00FBD8}"/>
              </a:ext>
            </a:extLst>
          </p:cNvPr>
          <p:cNvSpPr/>
          <p:nvPr/>
        </p:nvSpPr>
        <p:spPr>
          <a:xfrm>
            <a:off x="315576" y="2985867"/>
            <a:ext cx="127324" cy="1271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004417F-A77F-7C2C-F318-7F35BC973DE7}"/>
              </a:ext>
            </a:extLst>
          </p:cNvPr>
          <p:cNvSpPr txBox="1"/>
          <p:nvPr/>
        </p:nvSpPr>
        <p:spPr>
          <a:xfrm>
            <a:off x="7781364" y="2316488"/>
            <a:ext cx="485267" cy="2308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  <a:endParaRPr lang="en-US" altLang="ko-KR" sz="9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60911" y="3217281"/>
            <a:ext cx="4430041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스토리오더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구독상품주문관리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subscribeOrder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List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1.Grid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columns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same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with [ADMIN]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storeOrder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except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주문 상태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(order status) :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Remove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b)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구독상태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subscribe_status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–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New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c) 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주문 상품 수량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(order product count) :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Remove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(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bcz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it’s always 1)</a:t>
            </a: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2.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엑셀 다운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(excel download)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- apply No 1-1)</a:t>
            </a: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7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5F6AE22-B54B-F062-E8A8-07FE918EBAD7}"/>
              </a:ext>
            </a:extLst>
          </p:cNvPr>
          <p:cNvSpPr txBox="1"/>
          <p:nvPr/>
        </p:nvSpPr>
        <p:spPr>
          <a:xfrm>
            <a:off x="0" y="-2422"/>
            <a:ext cx="270524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주문 관리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0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178F1C-DAAE-1C6A-FBF8-F1903D07322C}"/>
              </a:ext>
            </a:extLst>
          </p:cNvPr>
          <p:cNvSpPr txBox="1"/>
          <p:nvPr/>
        </p:nvSpPr>
        <p:spPr>
          <a:xfrm>
            <a:off x="155933" y="433204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주문자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7E387F-1D23-277D-E642-48AD0B419530}"/>
              </a:ext>
            </a:extLst>
          </p:cNvPr>
          <p:cNvSpPr txBox="1"/>
          <p:nvPr/>
        </p:nvSpPr>
        <p:spPr>
          <a:xfrm>
            <a:off x="1420050" y="433203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C51B7C-34CA-9DF6-A00D-8A7FDE9062BA}"/>
              </a:ext>
            </a:extLst>
          </p:cNvPr>
          <p:cNvSpPr txBox="1"/>
          <p:nvPr/>
        </p:nvSpPr>
        <p:spPr>
          <a:xfrm>
            <a:off x="3429489" y="433203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E92453-348B-E9E5-368A-078B17CD4588}"/>
              </a:ext>
            </a:extLst>
          </p:cNvPr>
          <p:cNvSpPr txBox="1"/>
          <p:nvPr/>
        </p:nvSpPr>
        <p:spPr>
          <a:xfrm>
            <a:off x="155933" y="785219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닉네임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C98F75-1554-5F39-9F00-5CDD8E9D42C1}"/>
              </a:ext>
            </a:extLst>
          </p:cNvPr>
          <p:cNvSpPr txBox="1"/>
          <p:nvPr/>
        </p:nvSpPr>
        <p:spPr>
          <a:xfrm>
            <a:off x="1420050" y="785218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닉네임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491F55-BB8F-F4A3-E5C6-02BDA550D61A}"/>
              </a:ext>
            </a:extLst>
          </p:cNvPr>
          <p:cNvSpPr txBox="1"/>
          <p:nvPr/>
        </p:nvSpPr>
        <p:spPr>
          <a:xfrm>
            <a:off x="155933" y="1137233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3A6886-1C7A-CD79-63F2-23AE3A054A58}"/>
              </a:ext>
            </a:extLst>
          </p:cNvPr>
          <p:cNvSpPr txBox="1"/>
          <p:nvPr/>
        </p:nvSpPr>
        <p:spPr>
          <a:xfrm>
            <a:off x="1420050" y="1137232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A47943-FC98-EA58-9DEB-294CC07290FD}"/>
              </a:ext>
            </a:extLst>
          </p:cNvPr>
          <p:cNvSpPr txBox="1"/>
          <p:nvPr/>
        </p:nvSpPr>
        <p:spPr>
          <a:xfrm>
            <a:off x="155933" y="1650611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주문번호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746FF2-75FA-57FC-BD8D-61BF7D681847}"/>
              </a:ext>
            </a:extLst>
          </p:cNvPr>
          <p:cNvSpPr txBox="1"/>
          <p:nvPr/>
        </p:nvSpPr>
        <p:spPr>
          <a:xfrm>
            <a:off x="1420050" y="1650610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주문번호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E1D558-72D5-A60C-2A9A-B7C382912352}"/>
              </a:ext>
            </a:extLst>
          </p:cNvPr>
          <p:cNvSpPr txBox="1"/>
          <p:nvPr/>
        </p:nvSpPr>
        <p:spPr>
          <a:xfrm>
            <a:off x="155933" y="2002625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960ACB-750C-AC02-5945-F0877D788D4D}"/>
              </a:ext>
            </a:extLst>
          </p:cNvPr>
          <p:cNvSpPr txBox="1"/>
          <p:nvPr/>
        </p:nvSpPr>
        <p:spPr>
          <a:xfrm>
            <a:off x="1420050" y="2002624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568D3-45D8-F1C2-7B53-4A046129AFFE}"/>
              </a:ext>
            </a:extLst>
          </p:cNvPr>
          <p:cNvSpPr txBox="1"/>
          <p:nvPr/>
        </p:nvSpPr>
        <p:spPr>
          <a:xfrm>
            <a:off x="155933" y="2354640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703AE3-9005-AC2C-1B2D-3B24E877EA0D}"/>
              </a:ext>
            </a:extLst>
          </p:cNvPr>
          <p:cNvSpPr txBox="1"/>
          <p:nvPr/>
        </p:nvSpPr>
        <p:spPr>
          <a:xfrm>
            <a:off x="1420050" y="2354639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EDB180-9774-599B-2BEF-7B86CF54FAB1}"/>
              </a:ext>
            </a:extLst>
          </p:cNvPr>
          <p:cNvSpPr txBox="1"/>
          <p:nvPr/>
        </p:nvSpPr>
        <p:spPr>
          <a:xfrm>
            <a:off x="155933" y="3068602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이용 수량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482155-0638-D9CB-7448-2E59CF5FC108}"/>
              </a:ext>
            </a:extLst>
          </p:cNvPr>
          <p:cNvSpPr txBox="1"/>
          <p:nvPr/>
        </p:nvSpPr>
        <p:spPr>
          <a:xfrm>
            <a:off x="1420050" y="3068601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이용 상품 수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5377A2-67A9-78D8-F6CB-0E3F79F52E36}"/>
              </a:ext>
            </a:extLst>
          </p:cNvPr>
          <p:cNvSpPr txBox="1"/>
          <p:nvPr/>
        </p:nvSpPr>
        <p:spPr>
          <a:xfrm>
            <a:off x="155933" y="3420617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이용 수량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CD1EFA-9280-0A1B-5676-9E5F072FEEF8}"/>
              </a:ext>
            </a:extLst>
          </p:cNvPr>
          <p:cNvSpPr txBox="1"/>
          <p:nvPr/>
        </p:nvSpPr>
        <p:spPr>
          <a:xfrm>
            <a:off x="1420050" y="3420616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이용 상품 수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49C5F73-8F53-1BFC-2BE8-8BA1D2A0A58B}"/>
              </a:ext>
            </a:extLst>
          </p:cNvPr>
          <p:cNvSpPr txBox="1"/>
          <p:nvPr/>
        </p:nvSpPr>
        <p:spPr>
          <a:xfrm>
            <a:off x="155933" y="3768153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90CAB86-C539-4203-BADA-D08221043280}"/>
              </a:ext>
            </a:extLst>
          </p:cNvPr>
          <p:cNvSpPr txBox="1"/>
          <p:nvPr/>
        </p:nvSpPr>
        <p:spPr>
          <a:xfrm>
            <a:off x="1420050" y="3768152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BA3A23F-5CE2-00CF-3B9D-E881952CB2C8}"/>
              </a:ext>
            </a:extLst>
          </p:cNvPr>
          <p:cNvSpPr txBox="1"/>
          <p:nvPr/>
        </p:nvSpPr>
        <p:spPr>
          <a:xfrm>
            <a:off x="155933" y="4120168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이용 상품 수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A6EFC4-6E00-0C9E-8F2E-4B113B6F2F4C}"/>
              </a:ext>
            </a:extLst>
          </p:cNvPr>
          <p:cNvSpPr txBox="1"/>
          <p:nvPr/>
        </p:nvSpPr>
        <p:spPr>
          <a:xfrm>
            <a:off x="1420050" y="4120167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5FC2FA8-BEFA-8025-00E1-4A5BAA9FF9FD}"/>
              </a:ext>
            </a:extLst>
          </p:cNvPr>
          <p:cNvSpPr txBox="1"/>
          <p:nvPr/>
        </p:nvSpPr>
        <p:spPr>
          <a:xfrm>
            <a:off x="155933" y="4637282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연장 가능 여부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7F035B2-E6FE-398F-E6D3-90B0F0168496}"/>
              </a:ext>
            </a:extLst>
          </p:cNvPr>
          <p:cNvSpPr txBox="1"/>
          <p:nvPr/>
        </p:nvSpPr>
        <p:spPr>
          <a:xfrm>
            <a:off x="1420050" y="4637281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CD7FD0B-71D3-8A39-137E-BC1BEDD3F25E}"/>
              </a:ext>
            </a:extLst>
          </p:cNvPr>
          <p:cNvSpPr txBox="1"/>
          <p:nvPr/>
        </p:nvSpPr>
        <p:spPr>
          <a:xfrm>
            <a:off x="155933" y="4989297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연장일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FB43E37-16BC-AB2F-2EC7-4FAD9F14E2A8}"/>
              </a:ext>
            </a:extLst>
          </p:cNvPr>
          <p:cNvSpPr txBox="1"/>
          <p:nvPr/>
        </p:nvSpPr>
        <p:spPr>
          <a:xfrm>
            <a:off x="1420050" y="4989296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218A3C-A6FC-D0BA-A17F-F3B6C2C30E4B}"/>
              </a:ext>
            </a:extLst>
          </p:cNvPr>
          <p:cNvSpPr txBox="1"/>
          <p:nvPr/>
        </p:nvSpPr>
        <p:spPr>
          <a:xfrm>
            <a:off x="3346192" y="3768152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1B37A2B-1AF2-1FEF-0102-28A84FD07B8C}"/>
              </a:ext>
            </a:extLst>
          </p:cNvPr>
          <p:cNvSpPr txBox="1"/>
          <p:nvPr/>
        </p:nvSpPr>
        <p:spPr>
          <a:xfrm>
            <a:off x="3346193" y="4128871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F4A0A7A-A639-66BE-6102-2D14CA59D59C}"/>
              </a:ext>
            </a:extLst>
          </p:cNvPr>
          <p:cNvSpPr txBox="1"/>
          <p:nvPr/>
        </p:nvSpPr>
        <p:spPr>
          <a:xfrm>
            <a:off x="1351471" y="4381660"/>
            <a:ext cx="21323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 동안 이용하는 총 이용 상품 수입니다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04DF1A7-3B06-8DF7-3725-860883AA2338}"/>
              </a:ext>
            </a:extLst>
          </p:cNvPr>
          <p:cNvSpPr txBox="1"/>
          <p:nvPr/>
        </p:nvSpPr>
        <p:spPr>
          <a:xfrm>
            <a:off x="3351885" y="4999927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1AFCC55-D1A3-810B-FE99-C080AFF2E2F0}"/>
              </a:ext>
            </a:extLst>
          </p:cNvPr>
          <p:cNvSpPr txBox="1"/>
          <p:nvPr/>
        </p:nvSpPr>
        <p:spPr>
          <a:xfrm>
            <a:off x="1351470" y="5269428"/>
            <a:ext cx="29695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연장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최대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 가능할 경우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1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회당 연장일입니다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547AD40-127B-42E4-1203-F8E0E095EAA4}"/>
              </a:ext>
            </a:extLst>
          </p:cNvPr>
          <p:cNvSpPr txBox="1"/>
          <p:nvPr/>
        </p:nvSpPr>
        <p:spPr>
          <a:xfrm>
            <a:off x="1351471" y="1396870"/>
            <a:ext cx="2705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내역의 회원 등급은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시점의 회원 등급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입니다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DD40375-03E1-027E-7680-09293F32F382}"/>
              </a:ext>
            </a:extLst>
          </p:cNvPr>
          <p:cNvSpPr txBox="1"/>
          <p:nvPr/>
        </p:nvSpPr>
        <p:spPr>
          <a:xfrm>
            <a:off x="3429489" y="2002624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CE8712C-E8B1-DCB0-6EA5-54D537E9CF30}"/>
              </a:ext>
            </a:extLst>
          </p:cNvPr>
          <p:cNvSpPr txBox="1"/>
          <p:nvPr/>
        </p:nvSpPr>
        <p:spPr>
          <a:xfrm>
            <a:off x="3432641" y="2354639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코드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바코드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15868ED-0C34-D998-3AA4-DA20E4E32146}"/>
              </a:ext>
            </a:extLst>
          </p:cNvPr>
          <p:cNvSpPr txBox="1"/>
          <p:nvPr/>
        </p:nvSpPr>
        <p:spPr>
          <a:xfrm>
            <a:off x="5445232" y="2349468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가격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C260CDF-85EF-305A-6A15-02F51194AA00}"/>
              </a:ext>
            </a:extLst>
          </p:cNvPr>
          <p:cNvSpPr txBox="1"/>
          <p:nvPr/>
        </p:nvSpPr>
        <p:spPr>
          <a:xfrm>
            <a:off x="7365926" y="2349468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D39A889-B86D-4BC9-2ACA-C20BEDD27731}"/>
              </a:ext>
            </a:extLst>
          </p:cNvPr>
          <p:cNvSpPr txBox="1"/>
          <p:nvPr/>
        </p:nvSpPr>
        <p:spPr>
          <a:xfrm>
            <a:off x="3350916" y="3430741"/>
            <a:ext cx="2207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잔여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{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이용 상품 수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이용 상품 수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}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CD7C9FC6-10BD-700E-39DC-082C6B344D28}"/>
              </a:ext>
            </a:extLst>
          </p:cNvPr>
          <p:cNvSpPr/>
          <p:nvPr/>
        </p:nvSpPr>
        <p:spPr>
          <a:xfrm>
            <a:off x="155932" y="3008142"/>
            <a:ext cx="3428531" cy="363174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2008C559-034A-C200-C33B-CD4443D1FD16}"/>
              </a:ext>
            </a:extLst>
          </p:cNvPr>
          <p:cNvSpPr/>
          <p:nvPr/>
        </p:nvSpPr>
        <p:spPr>
          <a:xfrm>
            <a:off x="155931" y="3706181"/>
            <a:ext cx="3770610" cy="213812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9E17C7AC-0821-C18E-03D2-B50FD85A84B2}"/>
              </a:ext>
            </a:extLst>
          </p:cNvPr>
          <p:cNvCxnSpPr>
            <a:cxnSpLocks/>
            <a:stCxn id="73" idx="3"/>
          </p:cNvCxnSpPr>
          <p:nvPr/>
        </p:nvCxnSpPr>
        <p:spPr>
          <a:xfrm>
            <a:off x="3584463" y="3189729"/>
            <a:ext cx="1435212" cy="884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EF9A94A9-1A0A-8EEA-A6C9-D60FF79A5CA2}"/>
              </a:ext>
            </a:extLst>
          </p:cNvPr>
          <p:cNvSpPr txBox="1"/>
          <p:nvPr/>
        </p:nvSpPr>
        <p:spPr>
          <a:xfrm>
            <a:off x="5019675" y="4018960"/>
            <a:ext cx="2335397" cy="3693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시점에 적용된 정보를 저장해서 사용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정보가 바뀌어도 해당 정보는 그대로 유지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78" name="직선 화살표 연결선 77">
            <a:extLst>
              <a:ext uri="{FF2B5EF4-FFF2-40B4-BE49-F238E27FC236}">
                <a16:creationId xmlns:a16="http://schemas.microsoft.com/office/drawing/2014/main" id="{75E2024D-8093-B031-E6AA-8145BE8E9575}"/>
              </a:ext>
            </a:extLst>
          </p:cNvPr>
          <p:cNvCxnSpPr>
            <a:cxnSpLocks/>
            <a:endCxn id="76" idx="1"/>
          </p:cNvCxnSpPr>
          <p:nvPr/>
        </p:nvCxnSpPr>
        <p:spPr>
          <a:xfrm>
            <a:off x="3926541" y="3862053"/>
            <a:ext cx="1093134" cy="3415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A676C058-3FD4-7F3D-A28B-4D1B2636AB4B}"/>
              </a:ext>
            </a:extLst>
          </p:cNvPr>
          <p:cNvSpPr txBox="1"/>
          <p:nvPr/>
        </p:nvSpPr>
        <p:spPr>
          <a:xfrm>
            <a:off x="155933" y="5539914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금액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A256701-0704-1DD5-D286-DC77E3245959}"/>
              </a:ext>
            </a:extLst>
          </p:cNvPr>
          <p:cNvSpPr txBox="1"/>
          <p:nvPr/>
        </p:nvSpPr>
        <p:spPr>
          <a:xfrm>
            <a:off x="1420050" y="5539913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0,000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8B90B14-40A7-CF18-273A-A6FAE05D6C58}"/>
              </a:ext>
            </a:extLst>
          </p:cNvPr>
          <p:cNvSpPr txBox="1"/>
          <p:nvPr/>
        </p:nvSpPr>
        <p:spPr>
          <a:xfrm>
            <a:off x="155933" y="5891929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사용액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C8E7882-6C16-D10A-FDD1-CE7108154E25}"/>
              </a:ext>
            </a:extLst>
          </p:cNvPr>
          <p:cNvSpPr txBox="1"/>
          <p:nvPr/>
        </p:nvSpPr>
        <p:spPr>
          <a:xfrm>
            <a:off x="1420050" y="5891928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0,000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3A9595-38D6-C046-684B-3080C9101EAE}"/>
              </a:ext>
            </a:extLst>
          </p:cNvPr>
          <p:cNvSpPr txBox="1"/>
          <p:nvPr/>
        </p:nvSpPr>
        <p:spPr>
          <a:xfrm>
            <a:off x="3346192" y="5539913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A2DC9DE-3F3A-C274-EFB1-3D359A2E29ED}"/>
              </a:ext>
            </a:extLst>
          </p:cNvPr>
          <p:cNvSpPr txBox="1"/>
          <p:nvPr/>
        </p:nvSpPr>
        <p:spPr>
          <a:xfrm>
            <a:off x="155931" y="6245623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적립금 사용액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FCB0164-6D85-615B-7799-B4B765A5B350}"/>
              </a:ext>
            </a:extLst>
          </p:cNvPr>
          <p:cNvSpPr txBox="1"/>
          <p:nvPr/>
        </p:nvSpPr>
        <p:spPr>
          <a:xfrm>
            <a:off x="1420048" y="6245622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0,000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9B4AFDA-399C-8E42-B79B-AF86B94C7086}"/>
              </a:ext>
            </a:extLst>
          </p:cNvPr>
          <p:cNvSpPr txBox="1"/>
          <p:nvPr/>
        </p:nvSpPr>
        <p:spPr>
          <a:xfrm>
            <a:off x="3365917" y="5886113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CB01786-7D1D-AAC4-BF71-0ACE9F8D4459}"/>
              </a:ext>
            </a:extLst>
          </p:cNvPr>
          <p:cNvSpPr txBox="1"/>
          <p:nvPr/>
        </p:nvSpPr>
        <p:spPr>
          <a:xfrm>
            <a:off x="3364287" y="6234247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7E09E48-3A82-968A-84A7-3D239A78DEAF}"/>
              </a:ext>
            </a:extLst>
          </p:cNvPr>
          <p:cNvSpPr txBox="1"/>
          <p:nvPr/>
        </p:nvSpPr>
        <p:spPr>
          <a:xfrm>
            <a:off x="0" y="6633064"/>
            <a:ext cx="12192000" cy="2308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이어서</a:t>
            </a:r>
            <a:endParaRPr lang="en-US" altLang="ko-KR" sz="9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53D568F-55F0-1616-899C-497B7BEC51CB}"/>
              </a:ext>
            </a:extLst>
          </p:cNvPr>
          <p:cNvSpPr txBox="1"/>
          <p:nvPr/>
        </p:nvSpPr>
        <p:spPr>
          <a:xfrm>
            <a:off x="155931" y="2701781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29DBD2C-A5B0-1949-2496-022F8B40A0F7}"/>
              </a:ext>
            </a:extLst>
          </p:cNvPr>
          <p:cNvSpPr txBox="1"/>
          <p:nvPr/>
        </p:nvSpPr>
        <p:spPr>
          <a:xfrm>
            <a:off x="1420048" y="2701780"/>
            <a:ext cx="1944072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                                 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id="{6702AC1E-3991-B446-877F-C85CCE4AD94C}"/>
              </a:ext>
            </a:extLst>
          </p:cNvPr>
          <p:cNvSpPr/>
          <p:nvPr/>
        </p:nvSpPr>
        <p:spPr>
          <a:xfrm>
            <a:off x="1351470" y="2636893"/>
            <a:ext cx="2232993" cy="363174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0" name="직선 화살표 연결선 109">
            <a:extLst>
              <a:ext uri="{FF2B5EF4-FFF2-40B4-BE49-F238E27FC236}">
                <a16:creationId xmlns:a16="http://schemas.microsoft.com/office/drawing/2014/main" id="{B184BA7A-C2B1-9A70-A33E-124D1DF6339C}"/>
              </a:ext>
            </a:extLst>
          </p:cNvPr>
          <p:cNvCxnSpPr>
            <a:cxnSpLocks/>
          </p:cNvCxnSpPr>
          <p:nvPr/>
        </p:nvCxnSpPr>
        <p:spPr>
          <a:xfrm>
            <a:off x="3584463" y="2837714"/>
            <a:ext cx="2197212" cy="3481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DF4A6482-04AD-E0AE-8ECD-127EEB9D6ADB}"/>
              </a:ext>
            </a:extLst>
          </p:cNvPr>
          <p:cNvSpPr txBox="1"/>
          <p:nvPr/>
        </p:nvSpPr>
        <p:spPr>
          <a:xfrm>
            <a:off x="5781675" y="3008142"/>
            <a:ext cx="4500843" cy="92333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완료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구독중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주문 데이터 생성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상태가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구독중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이거나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구독만료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경우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구독취소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선택 가능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상태가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구독취소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경우 상태 변경 불가능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주문</a:t>
            </a:r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개수</a:t>
            </a:r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 대한 판매 처리는 주문 생성 시점에 바로 진행</a:t>
            </a:r>
            <a:endParaRPr lang="en-US" altLang="ko-KR" sz="9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취소 시</a:t>
            </a:r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주문</a:t>
            </a:r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개수</a:t>
            </a:r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 대한 결제 취소 및 판매 처리</a:t>
            </a:r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취소</a:t>
            </a:r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진행</a:t>
            </a:r>
            <a:endParaRPr lang="en-US" altLang="ko-KR" sz="9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부분 취소 없음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 수령된 이용 상품에 대한 내용은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DB/ADMIN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쪽에는 그대로 남겨놓음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1516FB-ED31-D0B4-AC8C-CFF9836A3A8C}"/>
              </a:ext>
            </a:extLst>
          </p:cNvPr>
          <p:cNvSpPr txBox="1"/>
          <p:nvPr/>
        </p:nvSpPr>
        <p:spPr>
          <a:xfrm>
            <a:off x="5781675" y="2736909"/>
            <a:ext cx="2165926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구독중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구독만료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구독취소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543761" y="654938"/>
            <a:ext cx="4430041" cy="424731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스토리오더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구독상품주문관리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subscribeProduct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주문자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닉네임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회원 등급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주문번호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매장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상품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same with [ADMIN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] store order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details (/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/240323155104RQKG)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subscribe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fields – 1</a:t>
            </a:r>
            <a:b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 상태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subscribe_status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options: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(select), SU codes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option is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구독중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(SU01) 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구독만료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(SU02), can change with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구독취소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(SU03)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option is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구독취소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(SU03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), can NOT change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b)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총 이용 수량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subscribe_count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c)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현재 이용 수량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{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receiveCount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} *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잔여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remainCount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개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receiveCount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 : SUM(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product_count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 of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st_order_subscribe_receive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(with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order_no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={selected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remainCount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=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subscribe_count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receiveCount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d)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구독기간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st_order.subscribe_days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일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e)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총 이용 상품 수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st_order.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subscribe_count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개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guide text: “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*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 기간 동안 이용하는 총 이용 상품 수입니다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.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f)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사용자 연장 가능 여부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st_order.</a:t>
            </a:r>
            <a:r>
              <a:rPr lang="en-US" altLang="ko-KR" sz="9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subscribe_extend_yn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(Y/N - 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가능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불가능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g)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사용자 연장일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st_order.</a:t>
            </a:r>
            <a:r>
              <a:rPr lang="en-US" altLang="ko-KR" sz="9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subscribe_extend_days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일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- guide text: “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*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사용자 연장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최대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회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이 가능할 경우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, 1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회당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연장일입니다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.”</a:t>
            </a: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3)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주문금액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포인트 사용액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적립금 사용액 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same with [ADMIN] store order details (/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/240323155104RQKG)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08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FEF270-53BB-BBA2-3B54-549BD422F66A}"/>
              </a:ext>
            </a:extLst>
          </p:cNvPr>
          <p:cNvSpPr txBox="1"/>
          <p:nvPr/>
        </p:nvSpPr>
        <p:spPr>
          <a:xfrm>
            <a:off x="0" y="3664"/>
            <a:ext cx="12192000" cy="2308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이어서</a:t>
            </a:r>
            <a:endParaRPr lang="en-US" altLang="ko-KR" sz="9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EC6EF-8BFF-900A-3F6A-48A9A2805845}"/>
              </a:ext>
            </a:extLst>
          </p:cNvPr>
          <p:cNvSpPr txBox="1"/>
          <p:nvPr/>
        </p:nvSpPr>
        <p:spPr>
          <a:xfrm>
            <a:off x="155933" y="800760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수단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9904A6-4C03-7CDD-D793-E54848D135C5}"/>
              </a:ext>
            </a:extLst>
          </p:cNvPr>
          <p:cNvSpPr txBox="1"/>
          <p:nvPr/>
        </p:nvSpPr>
        <p:spPr>
          <a:xfrm>
            <a:off x="1420050" y="800759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수단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2ED6CC-BA17-B2BA-63BE-B1884C3D7865}"/>
              </a:ext>
            </a:extLst>
          </p:cNvPr>
          <p:cNvSpPr txBox="1"/>
          <p:nvPr/>
        </p:nvSpPr>
        <p:spPr>
          <a:xfrm>
            <a:off x="155933" y="1152775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상태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F1EE8A-D0CF-0F36-4AAE-7546A4300880}"/>
              </a:ext>
            </a:extLst>
          </p:cNvPr>
          <p:cNvSpPr txBox="1"/>
          <p:nvPr/>
        </p:nvSpPr>
        <p:spPr>
          <a:xfrm>
            <a:off x="1420050" y="1152774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상태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4D077E-C69D-7160-C9A1-B55CD585141C}"/>
              </a:ext>
            </a:extLst>
          </p:cNvPr>
          <p:cNvSpPr txBox="1"/>
          <p:nvPr/>
        </p:nvSpPr>
        <p:spPr>
          <a:xfrm>
            <a:off x="155933" y="1504789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PG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정보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481881-D7E6-D588-A572-7405507C14DA}"/>
              </a:ext>
            </a:extLst>
          </p:cNvPr>
          <p:cNvSpPr txBox="1"/>
          <p:nvPr/>
        </p:nvSpPr>
        <p:spPr>
          <a:xfrm>
            <a:off x="1876425" y="1504788"/>
            <a:ext cx="349713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TID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0780BD-C16A-9252-FC28-B806B184E66D}"/>
              </a:ext>
            </a:extLst>
          </p:cNvPr>
          <p:cNvSpPr txBox="1"/>
          <p:nvPr/>
        </p:nvSpPr>
        <p:spPr>
          <a:xfrm>
            <a:off x="155933" y="1865768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 내역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B98807-4BEF-C106-2FD2-3A068EF4CA20}"/>
              </a:ext>
            </a:extLst>
          </p:cNvPr>
          <p:cNvSpPr txBox="1"/>
          <p:nvPr/>
        </p:nvSpPr>
        <p:spPr>
          <a:xfrm>
            <a:off x="1420050" y="1865767"/>
            <a:ext cx="3953510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상세 내역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FD1FDC-7379-3D98-B7AC-52F6B7226978}"/>
              </a:ext>
            </a:extLst>
          </p:cNvPr>
          <p:cNvSpPr txBox="1"/>
          <p:nvPr/>
        </p:nvSpPr>
        <p:spPr>
          <a:xfrm>
            <a:off x="155933" y="2217782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일시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D0A21A-252E-EF23-AE13-1FD67E51F16A}"/>
              </a:ext>
            </a:extLst>
          </p:cNvPr>
          <p:cNvSpPr txBox="1"/>
          <p:nvPr/>
        </p:nvSpPr>
        <p:spPr>
          <a:xfrm>
            <a:off x="1420050" y="2217781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hh:mm:ss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80F7D1A-1088-458C-ADEE-88CD33F1F08E}"/>
              </a:ext>
            </a:extLst>
          </p:cNvPr>
          <p:cNvSpPr txBox="1"/>
          <p:nvPr/>
        </p:nvSpPr>
        <p:spPr>
          <a:xfrm>
            <a:off x="1414354" y="1507696"/>
            <a:ext cx="6567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TID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39F2FC6-ED95-CE5C-97DB-2D567FF99376}"/>
              </a:ext>
            </a:extLst>
          </p:cNvPr>
          <p:cNvSpPr txBox="1"/>
          <p:nvPr/>
        </p:nvSpPr>
        <p:spPr>
          <a:xfrm>
            <a:off x="155931" y="429925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PG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금액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E59FC69-39CA-A3AE-9EA8-5187F0F580AE}"/>
              </a:ext>
            </a:extLst>
          </p:cNvPr>
          <p:cNvSpPr txBox="1"/>
          <p:nvPr/>
        </p:nvSpPr>
        <p:spPr>
          <a:xfrm>
            <a:off x="1420048" y="420959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0,000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7B15C61-D381-1693-1C7C-B7CF6DF34D47}"/>
              </a:ext>
            </a:extLst>
          </p:cNvPr>
          <p:cNvSpPr txBox="1"/>
          <p:nvPr/>
        </p:nvSpPr>
        <p:spPr>
          <a:xfrm>
            <a:off x="3384012" y="403769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19811" y="660757"/>
            <a:ext cx="4430041" cy="32778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스토리오더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구독상품주문관리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subscribeProduct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4)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PG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결제 금액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결제수단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결제상태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PG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결제 정보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결제 상세 내역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주문일시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same with [ADMIN] store order details (/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/240323155104RQKG)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2.buttons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1)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저장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(save)</a:t>
            </a:r>
            <a:b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if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상태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subscribe_status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is changed, enable it (if not, disable)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- [Process]</a:t>
            </a:r>
            <a:b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UPDATE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subscribe_status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mod_date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/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mod_user_no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condition: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{selected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2)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취소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(cancel)</a:t>
            </a: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3.DB (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 changes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Add columns</a:t>
            </a:r>
          </a:p>
          <a:p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</a:t>
            </a:r>
            <a:r>
              <a:rPr lang="en-US" altLang="ko-KR" sz="9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subscribe_days</a:t>
            </a:r>
            <a:r>
              <a:rPr lang="en-US" altLang="ko-KR" sz="900" b="1" dirty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/ </a:t>
            </a:r>
            <a:r>
              <a:rPr lang="en-US" altLang="ko-KR" sz="9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subscribe_extend_yn</a:t>
            </a:r>
            <a:r>
              <a:rPr lang="en-US" altLang="ko-KR" sz="900" b="1" dirty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/ </a:t>
            </a:r>
            <a:r>
              <a:rPr lang="en-US" altLang="ko-KR" sz="9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subscribe_extend_days</a:t>
            </a:r>
            <a:endParaRPr lang="en-US" altLang="ko-KR" sz="900" b="1" dirty="0" smtClean="0">
              <a:solidFill>
                <a:srgbClr val="FF0000"/>
              </a:solidFill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2) Remove columns</a:t>
            </a:r>
          </a:p>
          <a:p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</a:t>
            </a:r>
            <a:r>
              <a:rPr lang="en-US" altLang="ko-KR" sz="900" b="1" dirty="0" err="1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subscribe_order_status</a:t>
            </a:r>
            <a:endParaRPr lang="en-US" altLang="ko-KR" sz="900" b="1" dirty="0">
              <a:solidFill>
                <a:srgbClr val="FF0000"/>
              </a:solidFill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8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8F8AEF18-9361-871D-7B09-11B7CDC85785}"/>
              </a:ext>
            </a:extLst>
          </p:cNvPr>
          <p:cNvSpPr txBox="1"/>
          <p:nvPr/>
        </p:nvSpPr>
        <p:spPr>
          <a:xfrm>
            <a:off x="0" y="-2422"/>
            <a:ext cx="270524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연장 관리 </a:t>
            </a:r>
            <a:endParaRPr lang="en-US" altLang="ko-KR" sz="10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DC95DE5E-7349-5EB0-ACC7-E34A04A22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08758"/>
            <a:ext cx="8984472" cy="174277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6138DE7-DBF1-0C01-5141-EC623A129F02}"/>
              </a:ext>
            </a:extLst>
          </p:cNvPr>
          <p:cNvSpPr txBox="1"/>
          <p:nvPr/>
        </p:nvSpPr>
        <p:spPr>
          <a:xfrm>
            <a:off x="152400" y="2316488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Results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3E0D48-3A51-D35D-FC0F-0E4E72F2D7A0}"/>
              </a:ext>
            </a:extLst>
          </p:cNvPr>
          <p:cNvSpPr txBox="1"/>
          <p:nvPr/>
        </p:nvSpPr>
        <p:spPr>
          <a:xfrm>
            <a:off x="8337176" y="2316488"/>
            <a:ext cx="772138" cy="2308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엑셀 다운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D8535-072F-2CA2-ED20-441448FDFB48}"/>
              </a:ext>
            </a:extLst>
          </p:cNvPr>
          <p:cNvSpPr txBox="1"/>
          <p:nvPr/>
        </p:nvSpPr>
        <p:spPr>
          <a:xfrm>
            <a:off x="233082" y="2712279"/>
            <a:ext cx="11313460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주문번호       주문일시                                주문자     주문자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구독 상태       결제 상태    매장명    매장 코드    역사명     주문 상품          주문 금액    포인트 사용액      결제수단      결제일시                                  결제취소일시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0980FB-34DB-984B-ED87-CC9885089D7E}"/>
              </a:ext>
            </a:extLst>
          </p:cNvPr>
          <p:cNvSpPr txBox="1"/>
          <p:nvPr/>
        </p:nvSpPr>
        <p:spPr>
          <a:xfrm>
            <a:off x="233081" y="2938865"/>
            <a:ext cx="11313461" cy="2308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주문번호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 hh:mm:ss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주문자    주문자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    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       결제 상태    매장명    매장 코드    역사명      주문 상품명     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0,000         0,000                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결제수단     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 hh:mm:ss      yyyy-mm-dd hh:mm:ss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 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D035D976-849E-CE05-63D7-49FA3F2A575C}"/>
              </a:ext>
            </a:extLst>
          </p:cNvPr>
          <p:cNvSpPr/>
          <p:nvPr/>
        </p:nvSpPr>
        <p:spPr>
          <a:xfrm>
            <a:off x="315576" y="2764109"/>
            <a:ext cx="127324" cy="1271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0BB9170E-8602-5AB6-0972-3B8EE65171B7}"/>
              </a:ext>
            </a:extLst>
          </p:cNvPr>
          <p:cNvSpPr/>
          <p:nvPr/>
        </p:nvSpPr>
        <p:spPr>
          <a:xfrm>
            <a:off x="315576" y="2985867"/>
            <a:ext cx="127324" cy="1271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2E8078-AD7A-81CF-8605-D3E35F24229B}"/>
              </a:ext>
            </a:extLst>
          </p:cNvPr>
          <p:cNvSpPr txBox="1"/>
          <p:nvPr/>
        </p:nvSpPr>
        <p:spPr>
          <a:xfrm>
            <a:off x="7781364" y="2316488"/>
            <a:ext cx="485267" cy="2308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  <a:endParaRPr lang="en-US" altLang="ko-KR" sz="9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60911" y="3217281"/>
            <a:ext cx="4430041" cy="13388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스토리오더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구독상품연장관리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subscribeExtend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List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1.Grid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columns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same with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p3 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subscribeOrder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2.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엑셀 다운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(excel download)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- apply No 1-1)</a:t>
            </a: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91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B2208DA1-DC9A-A94F-4B84-D68266992436}"/>
              </a:ext>
            </a:extLst>
          </p:cNvPr>
          <p:cNvSpPr txBox="1"/>
          <p:nvPr/>
        </p:nvSpPr>
        <p:spPr>
          <a:xfrm>
            <a:off x="2490954" y="5102521"/>
            <a:ext cx="485267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F6AE22-B54B-F062-E8A8-07FE918EBAD7}"/>
              </a:ext>
            </a:extLst>
          </p:cNvPr>
          <p:cNvSpPr txBox="1"/>
          <p:nvPr/>
        </p:nvSpPr>
        <p:spPr>
          <a:xfrm>
            <a:off x="0" y="-2422"/>
            <a:ext cx="270524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연장 관리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0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178F1C-DAAE-1C6A-FBF8-F1903D07322C}"/>
              </a:ext>
            </a:extLst>
          </p:cNvPr>
          <p:cNvSpPr txBox="1"/>
          <p:nvPr/>
        </p:nvSpPr>
        <p:spPr>
          <a:xfrm>
            <a:off x="155933" y="433204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주문자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7E387F-1D23-277D-E642-48AD0B419530}"/>
              </a:ext>
            </a:extLst>
          </p:cNvPr>
          <p:cNvSpPr txBox="1"/>
          <p:nvPr/>
        </p:nvSpPr>
        <p:spPr>
          <a:xfrm>
            <a:off x="1420050" y="433203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C51B7C-34CA-9DF6-A00D-8A7FDE9062BA}"/>
              </a:ext>
            </a:extLst>
          </p:cNvPr>
          <p:cNvSpPr txBox="1"/>
          <p:nvPr/>
        </p:nvSpPr>
        <p:spPr>
          <a:xfrm>
            <a:off x="3429489" y="433203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E92453-348B-E9E5-368A-078B17CD4588}"/>
              </a:ext>
            </a:extLst>
          </p:cNvPr>
          <p:cNvSpPr txBox="1"/>
          <p:nvPr/>
        </p:nvSpPr>
        <p:spPr>
          <a:xfrm>
            <a:off x="155933" y="785219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닉네임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C98F75-1554-5F39-9F00-5CDD8E9D42C1}"/>
              </a:ext>
            </a:extLst>
          </p:cNvPr>
          <p:cNvSpPr txBox="1"/>
          <p:nvPr/>
        </p:nvSpPr>
        <p:spPr>
          <a:xfrm>
            <a:off x="1420050" y="785218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닉네임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491F55-BB8F-F4A3-E5C6-02BDA550D61A}"/>
              </a:ext>
            </a:extLst>
          </p:cNvPr>
          <p:cNvSpPr txBox="1"/>
          <p:nvPr/>
        </p:nvSpPr>
        <p:spPr>
          <a:xfrm>
            <a:off x="155933" y="1137233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3A6886-1C7A-CD79-63F2-23AE3A054A58}"/>
              </a:ext>
            </a:extLst>
          </p:cNvPr>
          <p:cNvSpPr txBox="1"/>
          <p:nvPr/>
        </p:nvSpPr>
        <p:spPr>
          <a:xfrm>
            <a:off x="1420050" y="1137232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A47943-FC98-EA58-9DEB-294CC07290FD}"/>
              </a:ext>
            </a:extLst>
          </p:cNvPr>
          <p:cNvSpPr txBox="1"/>
          <p:nvPr/>
        </p:nvSpPr>
        <p:spPr>
          <a:xfrm>
            <a:off x="155933" y="1993511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주문번호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746FF2-75FA-57FC-BD8D-61BF7D681847}"/>
              </a:ext>
            </a:extLst>
          </p:cNvPr>
          <p:cNvSpPr txBox="1"/>
          <p:nvPr/>
        </p:nvSpPr>
        <p:spPr>
          <a:xfrm>
            <a:off x="1420050" y="1993510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주문번호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E1D558-72D5-A60C-2A9A-B7C382912352}"/>
              </a:ext>
            </a:extLst>
          </p:cNvPr>
          <p:cNvSpPr txBox="1"/>
          <p:nvPr/>
        </p:nvSpPr>
        <p:spPr>
          <a:xfrm>
            <a:off x="155933" y="2345525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960ACB-750C-AC02-5945-F0877D788D4D}"/>
              </a:ext>
            </a:extLst>
          </p:cNvPr>
          <p:cNvSpPr txBox="1"/>
          <p:nvPr/>
        </p:nvSpPr>
        <p:spPr>
          <a:xfrm>
            <a:off x="1420050" y="2345524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568D3-45D8-F1C2-7B53-4A046129AFFE}"/>
              </a:ext>
            </a:extLst>
          </p:cNvPr>
          <p:cNvSpPr txBox="1"/>
          <p:nvPr/>
        </p:nvSpPr>
        <p:spPr>
          <a:xfrm>
            <a:off x="155933" y="2697540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703AE3-9005-AC2C-1B2D-3B24E877EA0D}"/>
              </a:ext>
            </a:extLst>
          </p:cNvPr>
          <p:cNvSpPr txBox="1"/>
          <p:nvPr/>
        </p:nvSpPr>
        <p:spPr>
          <a:xfrm>
            <a:off x="1420050" y="2697539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상품명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49C5F73-8F53-1BFC-2BE8-8BA1D2A0A58B}"/>
              </a:ext>
            </a:extLst>
          </p:cNvPr>
          <p:cNvSpPr txBox="1"/>
          <p:nvPr/>
        </p:nvSpPr>
        <p:spPr>
          <a:xfrm>
            <a:off x="155933" y="3393877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90CAB86-C539-4203-BADA-D08221043280}"/>
              </a:ext>
            </a:extLst>
          </p:cNvPr>
          <p:cNvSpPr txBox="1"/>
          <p:nvPr/>
        </p:nvSpPr>
        <p:spPr>
          <a:xfrm>
            <a:off x="1420050" y="3393876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BA3A23F-5CE2-00CF-3B9D-E881952CB2C8}"/>
              </a:ext>
            </a:extLst>
          </p:cNvPr>
          <p:cNvSpPr txBox="1"/>
          <p:nvPr/>
        </p:nvSpPr>
        <p:spPr>
          <a:xfrm>
            <a:off x="155933" y="3745892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이용 상품 수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A6EFC4-6E00-0C9E-8F2E-4B113B6F2F4C}"/>
              </a:ext>
            </a:extLst>
          </p:cNvPr>
          <p:cNvSpPr txBox="1"/>
          <p:nvPr/>
        </p:nvSpPr>
        <p:spPr>
          <a:xfrm>
            <a:off x="1420050" y="3745891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CD7FD0B-71D3-8A39-137E-BC1BEDD3F25E}"/>
              </a:ext>
            </a:extLst>
          </p:cNvPr>
          <p:cNvSpPr txBox="1"/>
          <p:nvPr/>
        </p:nvSpPr>
        <p:spPr>
          <a:xfrm>
            <a:off x="155933" y="4711393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연장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FB43E37-16BC-AB2F-2EC7-4FAD9F14E2A8}"/>
              </a:ext>
            </a:extLst>
          </p:cNvPr>
          <p:cNvSpPr txBox="1"/>
          <p:nvPr/>
        </p:nvSpPr>
        <p:spPr>
          <a:xfrm>
            <a:off x="1420050" y="4711392"/>
            <a:ext cx="59971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218A3C-A6FC-D0BA-A17F-F3B6C2C30E4B}"/>
              </a:ext>
            </a:extLst>
          </p:cNvPr>
          <p:cNvSpPr txBox="1"/>
          <p:nvPr/>
        </p:nvSpPr>
        <p:spPr>
          <a:xfrm>
            <a:off x="3346192" y="3393876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1B37A2B-1AF2-1FEF-0102-28A84FD07B8C}"/>
              </a:ext>
            </a:extLst>
          </p:cNvPr>
          <p:cNvSpPr txBox="1"/>
          <p:nvPr/>
        </p:nvSpPr>
        <p:spPr>
          <a:xfrm>
            <a:off x="3346193" y="3754595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F4A0A7A-A639-66BE-6102-2D14CA59D59C}"/>
              </a:ext>
            </a:extLst>
          </p:cNvPr>
          <p:cNvSpPr txBox="1"/>
          <p:nvPr/>
        </p:nvSpPr>
        <p:spPr>
          <a:xfrm>
            <a:off x="1351471" y="4007384"/>
            <a:ext cx="21323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 동안 이용하는 총 이용 상품 수입니다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04DF1A7-3B06-8DF7-3725-860883AA2338}"/>
              </a:ext>
            </a:extLst>
          </p:cNvPr>
          <p:cNvSpPr txBox="1"/>
          <p:nvPr/>
        </p:nvSpPr>
        <p:spPr>
          <a:xfrm>
            <a:off x="2018384" y="4715673"/>
            <a:ext cx="483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 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547AD40-127B-42E4-1203-F8E0E095EAA4}"/>
              </a:ext>
            </a:extLst>
          </p:cNvPr>
          <p:cNvSpPr txBox="1"/>
          <p:nvPr/>
        </p:nvSpPr>
        <p:spPr>
          <a:xfrm>
            <a:off x="1351471" y="1396870"/>
            <a:ext cx="2705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내역의 회원 등급은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시점의 회원 등급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입니다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DD40375-03E1-027E-7680-09293F32F382}"/>
              </a:ext>
            </a:extLst>
          </p:cNvPr>
          <p:cNvSpPr txBox="1"/>
          <p:nvPr/>
        </p:nvSpPr>
        <p:spPr>
          <a:xfrm>
            <a:off x="3429489" y="2345524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CE8712C-E8B1-DCB0-6EA5-54D537E9CF30}"/>
              </a:ext>
            </a:extLst>
          </p:cNvPr>
          <p:cNvSpPr txBox="1"/>
          <p:nvPr/>
        </p:nvSpPr>
        <p:spPr>
          <a:xfrm>
            <a:off x="3432641" y="2697539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코드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바코드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15868ED-0C34-D998-3AA4-DA20E4E32146}"/>
              </a:ext>
            </a:extLst>
          </p:cNvPr>
          <p:cNvSpPr txBox="1"/>
          <p:nvPr/>
        </p:nvSpPr>
        <p:spPr>
          <a:xfrm>
            <a:off x="5445232" y="2692368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가격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C260CDF-85EF-305A-6A15-02F51194AA00}"/>
              </a:ext>
            </a:extLst>
          </p:cNvPr>
          <p:cNvSpPr txBox="1"/>
          <p:nvPr/>
        </p:nvSpPr>
        <p:spPr>
          <a:xfrm>
            <a:off x="7365926" y="2692368"/>
            <a:ext cx="378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CD7C9FC6-10BD-700E-39DC-082C6B344D28}"/>
              </a:ext>
            </a:extLst>
          </p:cNvPr>
          <p:cNvSpPr/>
          <p:nvPr/>
        </p:nvSpPr>
        <p:spPr>
          <a:xfrm>
            <a:off x="155932" y="355286"/>
            <a:ext cx="7721243" cy="3946534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9E17C7AC-0821-C18E-03D2-B50FD85A84B2}"/>
              </a:ext>
            </a:extLst>
          </p:cNvPr>
          <p:cNvCxnSpPr>
            <a:cxnSpLocks/>
          </p:cNvCxnSpPr>
          <p:nvPr/>
        </p:nvCxnSpPr>
        <p:spPr>
          <a:xfrm flipV="1">
            <a:off x="7878882" y="538491"/>
            <a:ext cx="1091427" cy="830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753D568F-55F0-1616-899C-497B7BEC51CB}"/>
              </a:ext>
            </a:extLst>
          </p:cNvPr>
          <p:cNvSpPr txBox="1"/>
          <p:nvPr/>
        </p:nvSpPr>
        <p:spPr>
          <a:xfrm>
            <a:off x="155931" y="3044681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29DBD2C-A5B0-1949-2496-022F8B40A0F7}"/>
              </a:ext>
            </a:extLst>
          </p:cNvPr>
          <p:cNvSpPr txBox="1"/>
          <p:nvPr/>
        </p:nvSpPr>
        <p:spPr>
          <a:xfrm>
            <a:off x="1420048" y="3044680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6609F8-DF01-C1FF-F214-55794FEA171E}"/>
              </a:ext>
            </a:extLst>
          </p:cNvPr>
          <p:cNvSpPr txBox="1"/>
          <p:nvPr/>
        </p:nvSpPr>
        <p:spPr>
          <a:xfrm>
            <a:off x="8970309" y="423075"/>
            <a:ext cx="2085905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주문 관리와 동일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3FD1FDC-7379-3D98-B7AC-52F6B7226978}"/>
              </a:ext>
            </a:extLst>
          </p:cNvPr>
          <p:cNvSpPr txBox="1"/>
          <p:nvPr/>
        </p:nvSpPr>
        <p:spPr>
          <a:xfrm>
            <a:off x="155933" y="1636757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일시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D0A21A-252E-EF23-AE13-1FD67E51F16A}"/>
              </a:ext>
            </a:extLst>
          </p:cNvPr>
          <p:cNvSpPr txBox="1"/>
          <p:nvPr/>
        </p:nvSpPr>
        <p:spPr>
          <a:xfrm>
            <a:off x="1420050" y="1646281"/>
            <a:ext cx="1944072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hh:mm:ss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557F1E-B6DA-BD05-ED2D-2111B6D0D36D}"/>
              </a:ext>
            </a:extLst>
          </p:cNvPr>
          <p:cNvSpPr txBox="1"/>
          <p:nvPr/>
        </p:nvSpPr>
        <p:spPr>
          <a:xfrm>
            <a:off x="2429235" y="4712822"/>
            <a:ext cx="59971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7BED88-0015-A475-3980-0BADB771D3BB}"/>
              </a:ext>
            </a:extLst>
          </p:cNvPr>
          <p:cNvSpPr txBox="1"/>
          <p:nvPr/>
        </p:nvSpPr>
        <p:spPr>
          <a:xfrm>
            <a:off x="3027570" y="4717103"/>
            <a:ext cx="2109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041450-FC68-96D9-5579-30503B86D2E9}"/>
              </a:ext>
            </a:extLst>
          </p:cNvPr>
          <p:cNvSpPr txBox="1"/>
          <p:nvPr/>
        </p:nvSpPr>
        <p:spPr>
          <a:xfrm>
            <a:off x="3209994" y="4713613"/>
            <a:ext cx="59971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14C8A6-DBF9-BDA8-70BA-27D6CCE64CF4}"/>
              </a:ext>
            </a:extLst>
          </p:cNvPr>
          <p:cNvSpPr txBox="1"/>
          <p:nvPr/>
        </p:nvSpPr>
        <p:spPr>
          <a:xfrm>
            <a:off x="3811573" y="4717742"/>
            <a:ext cx="2109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1DB611D-0308-E1BB-9935-E88C930151A7}"/>
              </a:ext>
            </a:extLst>
          </p:cNvPr>
          <p:cNvSpPr/>
          <p:nvPr/>
        </p:nvSpPr>
        <p:spPr>
          <a:xfrm>
            <a:off x="144700" y="4669835"/>
            <a:ext cx="4132026" cy="35176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8A508B7F-7EBB-CCD1-0298-041881B72F4D}"/>
              </a:ext>
            </a:extLst>
          </p:cNvPr>
          <p:cNvCxnSpPr>
            <a:cxnSpLocks/>
            <a:stCxn id="32" idx="3"/>
            <a:endCxn id="34" idx="1"/>
          </p:cNvCxnSpPr>
          <p:nvPr/>
        </p:nvCxnSpPr>
        <p:spPr>
          <a:xfrm flipV="1">
            <a:off x="4276726" y="4458367"/>
            <a:ext cx="4044310" cy="3873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874FDF0-4C15-2169-E981-5151D4D7E52E}"/>
              </a:ext>
            </a:extLst>
          </p:cNvPr>
          <p:cNvSpPr txBox="1"/>
          <p:nvPr/>
        </p:nvSpPr>
        <p:spPr>
          <a:xfrm>
            <a:off x="8321036" y="4273701"/>
            <a:ext cx="2085905" cy="3693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사용자가 연장한 내용 표시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 일수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최대 횟수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는 고정값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0E8FC-AEAA-4DA1-C396-DC74AA821D8F}"/>
              </a:ext>
            </a:extLst>
          </p:cNvPr>
          <p:cNvSpPr txBox="1"/>
          <p:nvPr/>
        </p:nvSpPr>
        <p:spPr>
          <a:xfrm>
            <a:off x="165458" y="5105084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연장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ED94756-D761-86DC-824C-9B51DFCFF4F4}"/>
              </a:ext>
            </a:extLst>
          </p:cNvPr>
          <p:cNvSpPr txBox="1"/>
          <p:nvPr/>
        </p:nvSpPr>
        <p:spPr>
          <a:xfrm>
            <a:off x="1429575" y="5105083"/>
            <a:ext cx="59971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9E26B15-07E5-89FF-7170-762214B3CDBA}"/>
              </a:ext>
            </a:extLst>
          </p:cNvPr>
          <p:cNvSpPr txBox="1"/>
          <p:nvPr/>
        </p:nvSpPr>
        <p:spPr>
          <a:xfrm>
            <a:off x="2027909" y="5109364"/>
            <a:ext cx="3215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 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C62071EE-547E-11EB-569C-5DE1F617410E}"/>
              </a:ext>
            </a:extLst>
          </p:cNvPr>
          <p:cNvSpPr/>
          <p:nvPr/>
        </p:nvSpPr>
        <p:spPr>
          <a:xfrm>
            <a:off x="147528" y="5039880"/>
            <a:ext cx="2263306" cy="35176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7974B6B5-E284-7149-8BE9-079074F2A089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2420729" y="5187268"/>
            <a:ext cx="2334078" cy="2327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163DC31-6142-9F4E-B608-7EB95D7E022E}"/>
              </a:ext>
            </a:extLst>
          </p:cNvPr>
          <p:cNvSpPr txBox="1"/>
          <p:nvPr/>
        </p:nvSpPr>
        <p:spPr>
          <a:xfrm>
            <a:off x="4754807" y="5304577"/>
            <a:ext cx="2085905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관리자가 연장한 총 일수 표시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76A24A0A-9682-34A8-8197-EA5E2521378F}"/>
              </a:ext>
            </a:extLst>
          </p:cNvPr>
          <p:cNvSpPr/>
          <p:nvPr/>
        </p:nvSpPr>
        <p:spPr>
          <a:xfrm>
            <a:off x="8130356" y="4914276"/>
            <a:ext cx="2886389" cy="145785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6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B8907176-990A-C870-7AB1-FE907496A7BC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88419" y="5158777"/>
            <a:ext cx="2777190" cy="11643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500" dirty="0">
              <a:solidFill>
                <a:srgbClr val="262626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7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61D124AB-4B3C-4714-D632-4CF2EFFF3DE9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9533762" y="5972680"/>
            <a:ext cx="713372" cy="210652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6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취소</a:t>
            </a:r>
            <a:endParaRPr lang="en-US" sz="600" dirty="0">
              <a:solidFill>
                <a:srgbClr val="262626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9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93F11C52-9748-47F2-D23A-A0B92949E386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8753477" y="5972680"/>
            <a:ext cx="713372" cy="210652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6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확인</a:t>
            </a:r>
            <a:endParaRPr lang="en-US" sz="600" dirty="0">
              <a:solidFill>
                <a:srgbClr val="262626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0" name="Close Button">
            <a:extLst>
              <a:ext uri="{FF2B5EF4-FFF2-40B4-BE49-F238E27FC236}">
                <a16:creationId xmlns:a16="http://schemas.microsoft.com/office/drawing/2014/main" id="{49885DA6-D589-F756-4CB6-20C7D27BB50B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10845086" y="4961861"/>
            <a:ext cx="120524" cy="107120"/>
          </a:xfrm>
          <a:custGeom>
            <a:avLst/>
            <a:gdLst>
              <a:gd name="T0" fmla="*/ 12 w 246"/>
              <a:gd name="T1" fmla="*/ 15 h 241"/>
              <a:gd name="T2" fmla="*/ 12 w 246"/>
              <a:gd name="T3" fmla="*/ 56 h 241"/>
              <a:gd name="T4" fmla="*/ 80 w 246"/>
              <a:gd name="T5" fmla="*/ 122 h 241"/>
              <a:gd name="T6" fmla="*/ 12 w 246"/>
              <a:gd name="T7" fmla="*/ 188 h 241"/>
              <a:gd name="T8" fmla="*/ 12 w 246"/>
              <a:gd name="T9" fmla="*/ 229 h 241"/>
              <a:gd name="T10" fmla="*/ 56 w 246"/>
              <a:gd name="T11" fmla="*/ 229 h 241"/>
              <a:gd name="T12" fmla="*/ 123 w 246"/>
              <a:gd name="T13" fmla="*/ 165 h 241"/>
              <a:gd name="T14" fmla="*/ 190 w 246"/>
              <a:gd name="T15" fmla="*/ 229 h 241"/>
              <a:gd name="T16" fmla="*/ 234 w 246"/>
              <a:gd name="T17" fmla="*/ 229 h 241"/>
              <a:gd name="T18" fmla="*/ 234 w 246"/>
              <a:gd name="T19" fmla="*/ 188 h 241"/>
              <a:gd name="T20" fmla="*/ 167 w 246"/>
              <a:gd name="T21" fmla="*/ 122 h 241"/>
              <a:gd name="T22" fmla="*/ 234 w 246"/>
              <a:gd name="T23" fmla="*/ 56 h 241"/>
              <a:gd name="T24" fmla="*/ 234 w 246"/>
              <a:gd name="T25" fmla="*/ 15 h 241"/>
              <a:gd name="T26" fmla="*/ 190 w 246"/>
              <a:gd name="T27" fmla="*/ 15 h 241"/>
              <a:gd name="T28" fmla="*/ 123 w 246"/>
              <a:gd name="T29" fmla="*/ 79 h 241"/>
              <a:gd name="T30" fmla="*/ 56 w 246"/>
              <a:gd name="T31" fmla="*/ 15 h 241"/>
              <a:gd name="T32" fmla="*/ 12 w 246"/>
              <a:gd name="T33" fmla="*/ 1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6" h="241">
                <a:moveTo>
                  <a:pt x="12" y="15"/>
                </a:moveTo>
                <a:cubicBezTo>
                  <a:pt x="0" y="26"/>
                  <a:pt x="0" y="45"/>
                  <a:pt x="12" y="56"/>
                </a:cubicBezTo>
                <a:lnTo>
                  <a:pt x="80" y="122"/>
                </a:lnTo>
                <a:lnTo>
                  <a:pt x="12" y="188"/>
                </a:lnTo>
                <a:cubicBezTo>
                  <a:pt x="0" y="199"/>
                  <a:pt x="0" y="218"/>
                  <a:pt x="12" y="229"/>
                </a:cubicBezTo>
                <a:cubicBezTo>
                  <a:pt x="24" y="241"/>
                  <a:pt x="44" y="241"/>
                  <a:pt x="56" y="229"/>
                </a:cubicBezTo>
                <a:lnTo>
                  <a:pt x="123" y="165"/>
                </a:lnTo>
                <a:lnTo>
                  <a:pt x="190" y="229"/>
                </a:lnTo>
                <a:cubicBezTo>
                  <a:pt x="202" y="241"/>
                  <a:pt x="222" y="241"/>
                  <a:pt x="234" y="229"/>
                </a:cubicBezTo>
                <a:cubicBezTo>
                  <a:pt x="246" y="218"/>
                  <a:pt x="246" y="199"/>
                  <a:pt x="234" y="188"/>
                </a:cubicBezTo>
                <a:lnTo>
                  <a:pt x="167" y="122"/>
                </a:lnTo>
                <a:lnTo>
                  <a:pt x="234" y="56"/>
                </a:lnTo>
                <a:cubicBezTo>
                  <a:pt x="246" y="45"/>
                  <a:pt x="246" y="26"/>
                  <a:pt x="234" y="15"/>
                </a:cubicBezTo>
                <a:cubicBezTo>
                  <a:pt x="222" y="3"/>
                  <a:pt x="202" y="3"/>
                  <a:pt x="190" y="15"/>
                </a:cubicBezTo>
                <a:lnTo>
                  <a:pt x="123" y="79"/>
                </a:lnTo>
                <a:lnTo>
                  <a:pt x="56" y="15"/>
                </a:lnTo>
                <a:cubicBezTo>
                  <a:pt x="41" y="0"/>
                  <a:pt x="26" y="3"/>
                  <a:pt x="12" y="1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72746" tIns="36373" rIns="72746" bIns="36373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>
              <a:solidFill>
                <a:srgbClr val="262626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1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DD82C2C-5594-0274-C463-F3363DEBEE32}"/>
              </a:ext>
            </a:extLst>
          </p:cNvPr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8469089" y="5380002"/>
            <a:ext cx="2352525" cy="42306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7</a:t>
            </a:r>
            <a:r>
              <a:rPr lang="ko-KR" altLang="en-US" sz="7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        </a:t>
            </a:r>
            <a:r>
              <a:rPr lang="en-US" altLang="ko-KR" sz="7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10</a:t>
            </a:r>
            <a:r>
              <a:rPr lang="ko-KR" altLang="en-US" sz="7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       </a:t>
            </a:r>
            <a:r>
              <a:rPr lang="en-US" altLang="ko-KR" sz="7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30</a:t>
            </a:r>
            <a:r>
              <a:rPr lang="ko-KR" altLang="en-US" sz="7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        직접 입력</a:t>
            </a:r>
            <a:endParaRPr lang="de-DE" sz="700" dirty="0">
              <a:solidFill>
                <a:srgbClr val="262626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2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703929BB-B7DA-510E-0136-A6F206D97AB2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8130356" y="4953027"/>
            <a:ext cx="769669" cy="15816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7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 연장</a:t>
            </a:r>
            <a:endParaRPr lang="de-DE" sz="700" dirty="0">
              <a:solidFill>
                <a:srgbClr val="262626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3AD89335-C38C-4BF5-5057-1936E4E34781}"/>
              </a:ext>
            </a:extLst>
          </p:cNvPr>
          <p:cNvGrpSpPr/>
          <p:nvPr/>
        </p:nvGrpSpPr>
        <p:grpSpPr>
          <a:xfrm>
            <a:off x="8405222" y="5546415"/>
            <a:ext cx="95058" cy="88966"/>
            <a:chOff x="7553087" y="843983"/>
            <a:chExt cx="106087" cy="106087"/>
          </a:xfrm>
        </p:grpSpPr>
        <p:sp>
          <p:nvSpPr>
            <p:cNvPr id="79" name="Circle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99D361C5-662A-11F9-F46C-89F82F81F6B4}"/>
                </a:ext>
              </a:extLst>
            </p:cNvPr>
            <p:cNvSpPr/>
            <p:nvPr/>
          </p:nvSpPr>
          <p:spPr>
            <a:xfrm>
              <a:off x="7553087" y="843983"/>
              <a:ext cx="106087" cy="106087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00" dirty="0">
                <a:solidFill>
                  <a:srgbClr val="5F5F5F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endParaRPr>
            </a:p>
          </p:txBody>
        </p:sp>
        <p:sp>
          <p:nvSpPr>
            <p:cNvPr id="80" name="Check" descr="&lt;Tags&gt;&lt;SMARTRESIZEANCHORS&gt;None,None,Absolute,None&lt;/SMARTRESIZEANCHORS&gt;&lt;/Tags&gt;">
              <a:extLst>
                <a:ext uri="{FF2B5EF4-FFF2-40B4-BE49-F238E27FC236}">
                  <a16:creationId xmlns:a16="http://schemas.microsoft.com/office/drawing/2014/main" id="{E9EDC896-5F4C-47F1-168E-C70C31132FBD}"/>
                </a:ext>
              </a:extLst>
            </p:cNvPr>
            <p:cNvSpPr/>
            <p:nvPr/>
          </p:nvSpPr>
          <p:spPr>
            <a:xfrm>
              <a:off x="7582766" y="873662"/>
              <a:ext cx="46729" cy="46729"/>
            </a:xfrm>
            <a:prstGeom prst="ellipse">
              <a:avLst/>
            </a:prstGeom>
            <a:solidFill>
              <a:srgbClr val="808080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36373" rIns="72746" bIns="36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600" dirty="0">
                <a:solidFill>
                  <a:srgbClr val="5F5F5F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endParaRPr>
            </a:p>
          </p:txBody>
        </p:sp>
      </p:grpSp>
      <p:sp>
        <p:nvSpPr>
          <p:cNvPr id="86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6F542140-F381-83E3-7BB6-7A6B87315FBE}"/>
              </a:ext>
            </a:extLst>
          </p:cNvPr>
          <p:cNvSpPr/>
          <p:nvPr/>
        </p:nvSpPr>
        <p:spPr>
          <a:xfrm>
            <a:off x="8721242" y="5543849"/>
            <a:ext cx="95058" cy="88966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 dirty="0">
              <a:solidFill>
                <a:srgbClr val="5F5F5F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9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F69572D8-DCF0-10EE-A94E-B7FDC768EFB0}"/>
              </a:ext>
            </a:extLst>
          </p:cNvPr>
          <p:cNvSpPr/>
          <p:nvPr/>
        </p:nvSpPr>
        <p:spPr>
          <a:xfrm>
            <a:off x="9077033" y="5543849"/>
            <a:ext cx="95058" cy="88966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 dirty="0">
              <a:solidFill>
                <a:srgbClr val="5F5F5F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0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4A6AD059-E72A-09AA-DDD5-8644D5D9E6F9}"/>
              </a:ext>
            </a:extLst>
          </p:cNvPr>
          <p:cNvSpPr/>
          <p:nvPr/>
        </p:nvSpPr>
        <p:spPr>
          <a:xfrm>
            <a:off x="9436952" y="5546415"/>
            <a:ext cx="95058" cy="88966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 dirty="0">
              <a:solidFill>
                <a:srgbClr val="5F5F5F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3" name="사각형: 둥근 모서리 92">
            <a:extLst>
              <a:ext uri="{FF2B5EF4-FFF2-40B4-BE49-F238E27FC236}">
                <a16:creationId xmlns:a16="http://schemas.microsoft.com/office/drawing/2014/main" id="{31C93EB5-D4E8-488F-94D9-8B7E408BBB39}"/>
              </a:ext>
            </a:extLst>
          </p:cNvPr>
          <p:cNvSpPr/>
          <p:nvPr/>
        </p:nvSpPr>
        <p:spPr>
          <a:xfrm>
            <a:off x="9975871" y="5519593"/>
            <a:ext cx="758668" cy="145302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숫자</a:t>
            </a:r>
            <a:r>
              <a:rPr lang="en-US" altLang="ko-KR" sz="6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6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만 입력</a:t>
            </a:r>
            <a:endParaRPr lang="ko-KR" altLang="en-US" sz="600" b="1">
              <a:solidFill>
                <a:schemeClr val="bg1">
                  <a:lumMod val="50000"/>
                </a:schemeClr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A7CADA4-6CAF-4E16-B0FF-ACE0947F7B86}"/>
              </a:ext>
            </a:extLst>
          </p:cNvPr>
          <p:cNvSpPr txBox="1"/>
          <p:nvPr/>
        </p:nvSpPr>
        <p:spPr>
          <a:xfrm>
            <a:off x="8337742" y="5677177"/>
            <a:ext cx="21944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한 번에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30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이상은 연장할 수 없습니다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874B381-738B-2964-B552-76FC952FAC3F}"/>
              </a:ext>
            </a:extLst>
          </p:cNvPr>
          <p:cNvSpPr txBox="1"/>
          <p:nvPr/>
        </p:nvSpPr>
        <p:spPr>
          <a:xfrm>
            <a:off x="8337741" y="5319141"/>
            <a:ext cx="245727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기간을 연장하시겠습니까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?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endParaRPr lang="en-US" altLang="ko-KR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3A2A88FB-8208-2E9D-9DF9-012BFA6071C5}"/>
              </a:ext>
            </a:extLst>
          </p:cNvPr>
          <p:cNvCxnSpPr>
            <a:cxnSpLocks/>
            <a:stCxn id="46" idx="3"/>
          </p:cNvCxnSpPr>
          <p:nvPr/>
        </p:nvCxnSpPr>
        <p:spPr>
          <a:xfrm flipV="1">
            <a:off x="2976221" y="5068981"/>
            <a:ext cx="5161062" cy="1489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1DCA495F-CCFE-7FFA-0354-9A1F6E6FD26A}"/>
              </a:ext>
            </a:extLst>
          </p:cNvPr>
          <p:cNvSpPr txBox="1"/>
          <p:nvPr/>
        </p:nvSpPr>
        <p:spPr>
          <a:xfrm>
            <a:off x="156493" y="4335648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잔여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수량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F6DE64B-7E03-3ECE-4C6C-2727DA47A30C}"/>
              </a:ext>
            </a:extLst>
          </p:cNvPr>
          <p:cNvSpPr txBox="1"/>
          <p:nvPr/>
        </p:nvSpPr>
        <p:spPr>
          <a:xfrm>
            <a:off x="1417927" y="4344163"/>
            <a:ext cx="59971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F7D62BB-21AA-4D07-7773-A2A660C43EE1}"/>
              </a:ext>
            </a:extLst>
          </p:cNvPr>
          <p:cNvSpPr txBox="1"/>
          <p:nvPr/>
        </p:nvSpPr>
        <p:spPr>
          <a:xfrm>
            <a:off x="2016262" y="4348444"/>
            <a:ext cx="2109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BD56C82-56BD-1588-D877-1547A16036B6}"/>
              </a:ext>
            </a:extLst>
          </p:cNvPr>
          <p:cNvSpPr txBox="1"/>
          <p:nvPr/>
        </p:nvSpPr>
        <p:spPr>
          <a:xfrm>
            <a:off x="2198686" y="4344954"/>
            <a:ext cx="59971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B179D26-1E8B-B681-A55A-E395FBE86D4D}"/>
              </a:ext>
            </a:extLst>
          </p:cNvPr>
          <p:cNvSpPr txBox="1"/>
          <p:nvPr/>
        </p:nvSpPr>
        <p:spPr>
          <a:xfrm>
            <a:off x="2856397" y="4346241"/>
            <a:ext cx="732623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기록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12" name="직선 화살표 연결선 111">
            <a:extLst>
              <a:ext uri="{FF2B5EF4-FFF2-40B4-BE49-F238E27FC236}">
                <a16:creationId xmlns:a16="http://schemas.microsoft.com/office/drawing/2014/main" id="{2904A0BA-70F9-FE10-305F-2651F7548D0D}"/>
              </a:ext>
            </a:extLst>
          </p:cNvPr>
          <p:cNvCxnSpPr>
            <a:cxnSpLocks/>
            <a:stCxn id="111" idx="3"/>
          </p:cNvCxnSpPr>
          <p:nvPr/>
        </p:nvCxnSpPr>
        <p:spPr>
          <a:xfrm flipV="1">
            <a:off x="3589020" y="3061115"/>
            <a:ext cx="5091114" cy="14005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D13EC069-F5C1-F0A8-B859-FD79F34531B5}"/>
              </a:ext>
            </a:extLst>
          </p:cNvPr>
          <p:cNvSpPr/>
          <p:nvPr/>
        </p:nvSpPr>
        <p:spPr>
          <a:xfrm>
            <a:off x="8687049" y="844516"/>
            <a:ext cx="2886389" cy="309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5" name="Dialog Inner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3CBCE72D-E047-37CB-8ED2-748E0FB5853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745112" y="1089017"/>
            <a:ext cx="2777190" cy="245804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500" dirty="0">
              <a:solidFill>
                <a:srgbClr val="262626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6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BAF225B6-6914-D97F-DF02-80CBECA92AE3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9774162" y="3634997"/>
            <a:ext cx="713372" cy="210652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6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닫기</a:t>
            </a:r>
            <a:endParaRPr lang="en-US" sz="600" dirty="0">
              <a:solidFill>
                <a:srgbClr val="262626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7" name="Dialog Text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E1FD9C90-6DAE-E40E-67E6-D79AF36DD434}"/>
              </a:ext>
            </a:extLst>
          </p:cNvPr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8687049" y="883267"/>
            <a:ext cx="769669" cy="15816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7280" tIns="25775" rIns="57280" bIns="25775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700">
                <a:solidFill>
                  <a:srgbClr val="262626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기록</a:t>
            </a:r>
            <a:endParaRPr lang="de-DE" sz="700" dirty="0">
              <a:solidFill>
                <a:srgbClr val="262626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DF6A04B0-43ED-73E8-E497-A21512C5DD85}"/>
              </a:ext>
            </a:extLst>
          </p:cNvPr>
          <p:cNvSpPr txBox="1"/>
          <p:nvPr/>
        </p:nvSpPr>
        <p:spPr>
          <a:xfrm>
            <a:off x="8828997" y="1194432"/>
            <a:ext cx="27513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수령 일시      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개수              매장명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0CE7962-D335-B332-C8D1-D7AB18AF4BAF}"/>
              </a:ext>
            </a:extLst>
          </p:cNvPr>
          <p:cNvSpPr txBox="1"/>
          <p:nvPr/>
        </p:nvSpPr>
        <p:spPr>
          <a:xfrm>
            <a:off x="8770279" y="1499335"/>
            <a:ext cx="2696464" cy="1545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23-05-01 12:04:55   |    1    |    StoryWay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서울역점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23-04-30 17:04:55   |    1    |    StoryWay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서울역점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23-04-29 13:04:55   |    1    |    StoryWay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서울역점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23-04-28 11:04:55   |    1    |    StoryWay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서울역점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23-04-27 18:04:55   |    1    |    StoryWay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서울역점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23-04-26 10:04:55   |    1    |    StoryWay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서울역점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23-04-25 14:04:55   |    1    |    StoryWay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서울역점  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23-04-24 16:04:55   |    1    |    StoryWay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서울역점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30" name="직선 연결선 129">
            <a:extLst>
              <a:ext uri="{FF2B5EF4-FFF2-40B4-BE49-F238E27FC236}">
                <a16:creationId xmlns:a16="http://schemas.microsoft.com/office/drawing/2014/main" id="{7496952B-B08E-D6A0-B50A-EC1EFFBC48FD}"/>
              </a:ext>
            </a:extLst>
          </p:cNvPr>
          <p:cNvCxnSpPr/>
          <p:nvPr/>
        </p:nvCxnSpPr>
        <p:spPr>
          <a:xfrm>
            <a:off x="8854164" y="1443432"/>
            <a:ext cx="253149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>
            <a:extLst>
              <a:ext uri="{FF2B5EF4-FFF2-40B4-BE49-F238E27FC236}">
                <a16:creationId xmlns:a16="http://schemas.microsoft.com/office/drawing/2014/main" id="{C269FEFA-643D-5E20-04AF-74096EC02103}"/>
              </a:ext>
            </a:extLst>
          </p:cNvPr>
          <p:cNvSpPr/>
          <p:nvPr/>
        </p:nvSpPr>
        <p:spPr>
          <a:xfrm>
            <a:off x="1347006" y="4307074"/>
            <a:ext cx="1502476" cy="35176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32A319F-F34C-E047-B3FB-5316AAF59F65}"/>
              </a:ext>
            </a:extLst>
          </p:cNvPr>
          <p:cNvSpPr txBox="1"/>
          <p:nvPr/>
        </p:nvSpPr>
        <p:spPr>
          <a:xfrm>
            <a:off x="165456" y="5457822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C5A38915-BC0D-80DB-4802-BACBD67DDFAB}"/>
              </a:ext>
            </a:extLst>
          </p:cNvPr>
          <p:cNvSpPr txBox="1"/>
          <p:nvPr/>
        </p:nvSpPr>
        <p:spPr>
          <a:xfrm>
            <a:off x="1429575" y="5459195"/>
            <a:ext cx="100918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8F701989-6EC1-18C1-CF6B-006BAADC6E76}"/>
              </a:ext>
            </a:extLst>
          </p:cNvPr>
          <p:cNvSpPr txBox="1"/>
          <p:nvPr/>
        </p:nvSpPr>
        <p:spPr>
          <a:xfrm>
            <a:off x="2410834" y="5457873"/>
            <a:ext cx="2736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~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94F4E46-5DB9-920F-5F88-A32BC7021E85}"/>
              </a:ext>
            </a:extLst>
          </p:cNvPr>
          <p:cNvSpPr txBox="1"/>
          <p:nvPr/>
        </p:nvSpPr>
        <p:spPr>
          <a:xfrm>
            <a:off x="2637967" y="5457822"/>
            <a:ext cx="100918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</a:t>
            </a:r>
          </a:p>
        </p:txBody>
      </p:sp>
      <p:cxnSp>
        <p:nvCxnSpPr>
          <p:cNvPr id="142" name="직선 화살표 연결선 141">
            <a:extLst>
              <a:ext uri="{FF2B5EF4-FFF2-40B4-BE49-F238E27FC236}">
                <a16:creationId xmlns:a16="http://schemas.microsoft.com/office/drawing/2014/main" id="{1BB72866-EAE3-030C-1303-8F90C23EEAF5}"/>
              </a:ext>
            </a:extLst>
          </p:cNvPr>
          <p:cNvCxnSpPr>
            <a:cxnSpLocks/>
          </p:cNvCxnSpPr>
          <p:nvPr/>
        </p:nvCxnSpPr>
        <p:spPr>
          <a:xfrm>
            <a:off x="3698288" y="5600818"/>
            <a:ext cx="1269834" cy="3117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B9658BCC-02A2-127A-4B03-09446A2459D7}"/>
              </a:ext>
            </a:extLst>
          </p:cNvPr>
          <p:cNvSpPr/>
          <p:nvPr/>
        </p:nvSpPr>
        <p:spPr>
          <a:xfrm>
            <a:off x="147526" y="5398762"/>
            <a:ext cx="3577424" cy="35176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8ADEA5C1-1298-1981-F3B6-8A2EF9F0C732}"/>
              </a:ext>
            </a:extLst>
          </p:cNvPr>
          <p:cNvSpPr txBox="1"/>
          <p:nvPr/>
        </p:nvSpPr>
        <p:spPr>
          <a:xfrm>
            <a:off x="4980174" y="5805019"/>
            <a:ext cx="2085905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팝업으로 연장을 완료한 시점에 바로 반영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766169" y="931359"/>
            <a:ext cx="4430041" cy="466281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스토리오더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구독상품연장관리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subscribeExtend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주문자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/.../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상품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- same with p4 (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subscribeProduct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2)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구독 상태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subscribe_status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3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구독기간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st_order.subscribe_days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일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총 이용 상품 수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st_order.subscribe_count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개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  - guide text: “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*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 기간 동안 이용하는 총 이용 상품 수입니다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.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5)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잔여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전체 수량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remainCount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/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subscribe_count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b)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수령 기록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(receive history)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- same as current</a:t>
            </a: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6)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사용자 연장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st_order.subscribe_extend_days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일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*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userExtendCount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/ {2}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회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- 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userExtendCount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b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COUNT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of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st_order_subscribe_extend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condition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{the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order_no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AND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extend_type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‘user’</a:t>
            </a:r>
            <a:endParaRPr lang="en-US" altLang="ko-KR" sz="900" b="1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7)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관리자 연장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a)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adminExtendDays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일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-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adminExtendDays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b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SUM(</a:t>
            </a:r>
            <a:r>
              <a:rPr lang="en-US" altLang="ko-KR" sz="9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extend_days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of 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st_order_subscribe_extend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  condition: 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order_no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{the 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order_no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AND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b="1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extend_type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‘admin’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b)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연장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(extend) button : if clicks, open the modal </a:t>
            </a:r>
            <a:r>
              <a:rPr lang="en-US" altLang="ko-KR" sz="90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as current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8)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 기간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subscribe_start_date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~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subscribe_end_date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499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그림 22">
            <a:extLst>
              <a:ext uri="{FF2B5EF4-FFF2-40B4-BE49-F238E27FC236}">
                <a16:creationId xmlns:a16="http://schemas.microsoft.com/office/drawing/2014/main" id="{59631EE9-CA45-2782-9798-D9931F2B2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08758"/>
            <a:ext cx="8956914" cy="199645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8F716E-788E-701A-0AEA-E36C283001D2}"/>
              </a:ext>
            </a:extLst>
          </p:cNvPr>
          <p:cNvSpPr txBox="1"/>
          <p:nvPr/>
        </p:nvSpPr>
        <p:spPr>
          <a:xfrm>
            <a:off x="0" y="-2422"/>
            <a:ext cx="2305050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문의 관리</a:t>
            </a:r>
            <a:endParaRPr lang="en-US" altLang="ko-KR" sz="10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7B871E-92A9-7F43-80F5-6EC788CE6B17}"/>
              </a:ext>
            </a:extLst>
          </p:cNvPr>
          <p:cNvSpPr txBox="1"/>
          <p:nvPr/>
        </p:nvSpPr>
        <p:spPr>
          <a:xfrm>
            <a:off x="152400" y="2639219"/>
            <a:ext cx="1229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Results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F845A2-1B1F-6009-26ED-8FEDBB1C9653}"/>
              </a:ext>
            </a:extLst>
          </p:cNvPr>
          <p:cNvSpPr txBox="1"/>
          <p:nvPr/>
        </p:nvSpPr>
        <p:spPr>
          <a:xfrm>
            <a:off x="8337176" y="2639219"/>
            <a:ext cx="772138" cy="2308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엑셀 다운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A25180-551D-D63F-4256-0E795A6AF633}"/>
              </a:ext>
            </a:extLst>
          </p:cNvPr>
          <p:cNvSpPr txBox="1"/>
          <p:nvPr/>
        </p:nvSpPr>
        <p:spPr>
          <a:xfrm>
            <a:off x="233082" y="3035010"/>
            <a:ext cx="8876232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문의 제목       주문번호                 문의 상태      문의 유형     문의 일시         답변 일시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EE72DF-0F6B-4273-A5B8-E72C64C8CBF4}"/>
              </a:ext>
            </a:extLst>
          </p:cNvPr>
          <p:cNvSpPr txBox="1"/>
          <p:nvPr/>
        </p:nvSpPr>
        <p:spPr>
          <a:xfrm>
            <a:off x="233081" y="3261596"/>
            <a:ext cx="8876233" cy="2308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문의 제목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주문번호                 문의 상태      문의 유형     문의 일시         답변 일시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D0F31D3D-E98D-DB66-9B8F-73ED6B6BBFD2}"/>
              </a:ext>
            </a:extLst>
          </p:cNvPr>
          <p:cNvSpPr/>
          <p:nvPr/>
        </p:nvSpPr>
        <p:spPr>
          <a:xfrm>
            <a:off x="315576" y="3086840"/>
            <a:ext cx="127324" cy="1271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E4FEE9D9-BBEB-4297-764E-07545850259A}"/>
              </a:ext>
            </a:extLst>
          </p:cNvPr>
          <p:cNvSpPr/>
          <p:nvPr/>
        </p:nvSpPr>
        <p:spPr>
          <a:xfrm>
            <a:off x="315576" y="3308598"/>
            <a:ext cx="127324" cy="1271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1657D8D-CEFA-998F-EA5D-D0C753BF7E11}"/>
              </a:ext>
            </a:extLst>
          </p:cNvPr>
          <p:cNvSpPr/>
          <p:nvPr/>
        </p:nvSpPr>
        <p:spPr>
          <a:xfrm>
            <a:off x="0" y="-2422"/>
            <a:ext cx="12192000" cy="6860421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</p:spTree>
    <p:extLst>
      <p:ext uri="{BB962C8B-B14F-4D97-AF65-F5344CB8AC3E}">
        <p14:creationId xmlns:p14="http://schemas.microsoft.com/office/powerpoint/2010/main" val="4877805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UItfbbf56VsV801Tm1+ZLniuImKs/t58DPI7x5bnHgM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UItfbbf56VsV801Tm1+ZLniuImKs/t58DPI7x5bnHgM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1971</Words>
  <Application>Microsoft Office PowerPoint</Application>
  <PresentationFormat>Widescreen</PresentationFormat>
  <Paragraphs>385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KoPub돋움체 Medium</vt:lpstr>
      <vt:lpstr>Pretendard</vt:lpstr>
      <vt:lpstr>맑은 고딕</vt:lpstr>
      <vt:lpstr>Arial</vt:lpstr>
      <vt:lpstr>Segoe UI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29</cp:revision>
  <dcterms:created xsi:type="dcterms:W3CDTF">2024-04-11T10:27:51Z</dcterms:created>
  <dcterms:modified xsi:type="dcterms:W3CDTF">2024-04-23T12:25:48Z</dcterms:modified>
</cp:coreProperties>
</file>