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1" r:id="rId4"/>
    <p:sldId id="257" r:id="rId5"/>
    <p:sldId id="272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BE3D6"/>
    <a:srgbClr val="F5F5F5"/>
    <a:srgbClr val="F3F3F3"/>
    <a:srgbClr val="D8C9FF"/>
    <a:srgbClr val="EBB6F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6242" autoAdjust="0"/>
  </p:normalViewPr>
  <p:slideViewPr>
    <p:cSldViewPr snapToGrid="0">
      <p:cViewPr varScale="1">
        <p:scale>
          <a:sx n="114" d="100"/>
          <a:sy n="114" d="100"/>
        </p:scale>
        <p:origin x="84" y="84"/>
      </p:cViewPr>
      <p:guideLst>
        <p:guide orient="horz" pos="95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0F43D9-5CF7-693E-40DB-26C6468E1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176F851-BBB5-293C-650C-A958A81D4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F6E937-8A65-3D14-9D09-C180300B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B21B3C-413C-6947-B4EA-4A62662A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3775B1-6387-ACB4-33D8-36A0845C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29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FEBB94-2E94-FBF9-19B6-ED11B670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33AFBCE-3C58-D018-1DCD-5A6554F17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D100BB-8B63-2806-E670-637F62A0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E526EE-6B7E-4FCB-AE94-F1B73E00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7C1A9F-02E9-461E-3612-9DEE4F6B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96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B70AA5C-B8AA-1A96-64B3-B6DA2FA49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57C130-5185-5D94-C30A-282C00252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89F905-DEC1-4D35-9E32-247748FB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3B55AE-1C90-EAF7-D96B-696A640D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886D7B-8843-88BF-B29E-F00D3F18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96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5A2EFF-E5CA-62F9-F173-939BCFF2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227C7E-AC7A-AE21-B0E0-9ECC6DDE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C720ED-70A1-7A34-1423-299217C5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5A84C8-AAFB-EE8D-0E8A-D2EE5359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5BCF38-C45A-02FB-ECD7-3E78201C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4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BD6AC5-F867-67DF-A0FF-B8D95B42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D0D713-A3EA-87AA-5CF6-60C68A465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CA9BF1-64B3-9165-E508-03A65621E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68BE2C-F7CA-F867-D816-F19EF04C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73C822-BA50-3EB8-35E1-C58A2A12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891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1F283A-0726-81A7-FE4E-9AB89260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D69B04-1580-358D-4353-56C88C2C4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707826-7F04-4951-973E-2E839786C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CCAE40-8B5C-69AC-AE63-2F561A5A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18FA5A-338B-8A15-3D28-6A4E1ECB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39980E-CBAC-096E-5B53-505B8EA9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5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BE9820-BC65-D238-2E35-C6B2A59D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CC7EBA-798B-47A3-9F1C-9E53E352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9FA7EF-DA6D-1C05-FC23-BF4A779BE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3ECCEF4-CFCB-9A15-A281-D1F3B42CF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71A52A-0648-B46E-1A7D-0AEA74BDE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72BB7F5-47DA-6260-C3D6-210816E8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079E523-5EB7-5F38-E930-BB3AF63A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3909254-7FCD-5A7F-69CA-5031067F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4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E6DF72-D4F7-F4C0-1A32-F7836FE4C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C134D56-189E-DA87-C054-A91C5D752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EFCBD6-14DE-D032-0E53-25783652A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6B1F62-E410-29E4-75F9-99966793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19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C24B50-97BA-393B-5E7E-9EC2B303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ECB8286-9C0B-3FDF-4A93-249C81C3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4066A6E-5A50-B346-313B-81BF3FDF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5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3699DC-D1A0-4FDA-4D28-E8E90EE8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0F8A4D-2724-5503-0C73-9F8597FDB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AEF873-44DD-2634-EEA2-EC9B5D731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66AA620-3E7D-971D-E781-149FFED3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51FC6C1-CD5A-9615-D5D7-B7CDFCB8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0B2696-EF03-8B30-5243-0D7BE87F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63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FFC273-69B5-174F-1725-EBC25DAE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A58469B-04DA-26B7-0778-E9B06702D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ECBAC9C-92EA-6D0C-9607-51F86518E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E7A40D-40F5-07DA-0BFE-E2A2E9D7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24E7FA-01EE-2EC6-2E3E-5B11841B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2F2628-DC32-38C9-C783-69BEFED0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3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8ADD84F-7BB7-23B4-6863-698234C5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4D1F01-0011-7122-6D9B-93DA28F8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EF812BE-2AB1-A9BB-D7BE-8F155674E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ACB59-7F2C-4D9C-8CB1-8016BFCD30EC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EC23B1-A6DF-315B-F953-6FCF84508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F99C2C-B6B1-C058-FB9B-72A847D6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3798B-8C23-4DF9-963F-678D1F62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91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643FA1E-FDA6-9584-0E2D-17B35407AA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131"/>
          <a:stretch/>
        </p:blipFill>
        <p:spPr>
          <a:xfrm>
            <a:off x="0" y="0"/>
            <a:ext cx="2298257" cy="4105835"/>
          </a:xfrm>
          <a:prstGeom prst="rect">
            <a:avLst/>
          </a:prstGeom>
        </p:spPr>
      </p:pic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26CA60D0-AC03-5746-53CF-5CBF5D99CDB2}"/>
              </a:ext>
            </a:extLst>
          </p:cNvPr>
          <p:cNvSpPr/>
          <p:nvPr/>
        </p:nvSpPr>
        <p:spPr>
          <a:xfrm>
            <a:off x="121444" y="3342264"/>
            <a:ext cx="2059781" cy="1031616"/>
          </a:xfrm>
          <a:prstGeom prst="roundRect">
            <a:avLst>
              <a:gd name="adj" fmla="val 4099"/>
            </a:avLst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12A8010-237D-8C9A-3D62-76D730C559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3837"/>
          <a:stretch/>
        </p:blipFill>
        <p:spPr>
          <a:xfrm>
            <a:off x="2391888" y="0"/>
            <a:ext cx="2226623" cy="3851672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7FCDF520-FADC-B50A-F589-B28D29CD2682}"/>
              </a:ext>
            </a:extLst>
          </p:cNvPr>
          <p:cNvSpPr/>
          <p:nvPr/>
        </p:nvSpPr>
        <p:spPr>
          <a:xfrm>
            <a:off x="364331" y="3693318"/>
            <a:ext cx="1483519" cy="29765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C6B913-03D7-7E83-34AD-51AD74CF788D}"/>
              </a:ext>
            </a:extLst>
          </p:cNvPr>
          <p:cNvSpPr txBox="1"/>
          <p:nvPr/>
        </p:nvSpPr>
        <p:spPr>
          <a:xfrm>
            <a:off x="303776" y="3704749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결제일로부터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최대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수령 가능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0F901-DC94-D8A2-99F6-C7ED7599FE90}"/>
              </a:ext>
            </a:extLst>
          </p:cNvPr>
          <p:cNvSpPr txBox="1"/>
          <p:nvPr/>
        </p:nvSpPr>
        <p:spPr>
          <a:xfrm>
            <a:off x="100256" y="4019019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B08B60-946E-2EE8-33E5-ED950157A296}"/>
              </a:ext>
            </a:extLst>
          </p:cNvPr>
          <p:cNvSpPr txBox="1"/>
          <p:nvPr/>
        </p:nvSpPr>
        <p:spPr>
          <a:xfrm>
            <a:off x="307271" y="4018365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(n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FECF55DC-662F-892F-C677-E38C6C65B8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17" t="48819" r="10795" b="45903"/>
          <a:stretch/>
        </p:blipFill>
        <p:spPr>
          <a:xfrm>
            <a:off x="150148" y="3346908"/>
            <a:ext cx="1911883" cy="3619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67F0359-1272-F5F5-268D-37065EB39E35}"/>
              </a:ext>
            </a:extLst>
          </p:cNvPr>
          <p:cNvSpPr txBox="1"/>
          <p:nvPr/>
        </p:nvSpPr>
        <p:spPr>
          <a:xfrm>
            <a:off x="98412" y="3707130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62D337DB-4174-45EC-47DD-2846F3E76F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166"/>
          <a:stretch/>
        </p:blipFill>
        <p:spPr>
          <a:xfrm>
            <a:off x="0" y="4815018"/>
            <a:ext cx="2298257" cy="17716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F50F9BB-59B2-3100-E77F-825F1CF0A7C2}"/>
              </a:ext>
            </a:extLst>
          </p:cNvPr>
          <p:cNvSpPr txBox="1"/>
          <p:nvPr/>
        </p:nvSpPr>
        <p:spPr>
          <a:xfrm>
            <a:off x="310766" y="4141177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가능 시 최대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연장 가능합니다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29A792-02B0-C322-0D27-8BB97FF14572}"/>
              </a:ext>
            </a:extLst>
          </p:cNvPr>
          <p:cNvSpPr txBox="1"/>
          <p:nvPr/>
        </p:nvSpPr>
        <p:spPr>
          <a:xfrm>
            <a:off x="33009" y="4441824"/>
            <a:ext cx="2148216" cy="3323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본 상품은 정가 대비 저렴한 금액에 판매하는 구독 상품입니다</a:t>
            </a:r>
            <a:r>
              <a:rPr lang="en-US" altLang="ko-KR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 내에 연장 신청 없이 수령하지 않은 상품은 수령이 불가하므로 구독 이용에 참고 부탁드립니다</a:t>
            </a:r>
            <a:r>
              <a:rPr lang="en-US" altLang="ko-KR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D22F331F-31D7-3EDA-0278-AE6E944122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166" b="9712"/>
          <a:stretch/>
        </p:blipFill>
        <p:spPr>
          <a:xfrm>
            <a:off x="2389507" y="4780417"/>
            <a:ext cx="2298257" cy="110565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8208E07-C76F-5742-BA05-21081E050797}"/>
              </a:ext>
            </a:extLst>
          </p:cNvPr>
          <p:cNvSpPr txBox="1"/>
          <p:nvPr/>
        </p:nvSpPr>
        <p:spPr>
          <a:xfrm>
            <a:off x="2422516" y="4407223"/>
            <a:ext cx="2148216" cy="3323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본 상품은 정가 대비 저렴한 금액에 판매하는 구독 상품입니다</a:t>
            </a:r>
            <a:r>
              <a:rPr lang="en-US" altLang="ko-KR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 내에 연장 신청 없이 수령하지 않은 상품은 수령이 불가하므로 구독 이용에 참고 부탁드립니다</a:t>
            </a:r>
            <a:r>
              <a:rPr lang="en-US" altLang="ko-KR" sz="52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CE83B883-535C-95A1-747C-D1DD2139203B}"/>
              </a:ext>
            </a:extLst>
          </p:cNvPr>
          <p:cNvSpPr/>
          <p:nvPr/>
        </p:nvSpPr>
        <p:spPr>
          <a:xfrm>
            <a:off x="2503981" y="3235292"/>
            <a:ext cx="2059781" cy="1160388"/>
          </a:xfrm>
          <a:prstGeom prst="roundRect">
            <a:avLst>
              <a:gd name="adj" fmla="val 4099"/>
            </a:avLst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BEF63DE8-CA48-4FDB-F932-6D39F8BB97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30" t="47658" r="40870" b="43837"/>
          <a:stretch/>
        </p:blipFill>
        <p:spPr>
          <a:xfrm>
            <a:off x="2552205" y="3263639"/>
            <a:ext cx="1153394" cy="583269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B1C8FBF3-5517-4A18-FDAE-827FA91015A8}"/>
              </a:ext>
            </a:extLst>
          </p:cNvPr>
          <p:cNvSpPr/>
          <p:nvPr/>
        </p:nvSpPr>
        <p:spPr>
          <a:xfrm>
            <a:off x="2753838" y="3971460"/>
            <a:ext cx="1483519" cy="297656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A82250-7402-FA1E-61B9-959EA51FB6B5}"/>
              </a:ext>
            </a:extLst>
          </p:cNvPr>
          <p:cNvSpPr txBox="1"/>
          <p:nvPr/>
        </p:nvSpPr>
        <p:spPr>
          <a:xfrm>
            <a:off x="2693283" y="3982891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결제일로부터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최대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수령 가능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48258D-EFD0-BB98-B7F4-89719E009569}"/>
              </a:ext>
            </a:extLst>
          </p:cNvPr>
          <p:cNvSpPr txBox="1"/>
          <p:nvPr/>
        </p:nvSpPr>
        <p:spPr>
          <a:xfrm>
            <a:off x="2489763" y="4130468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A2EA9C-C5C9-2C40-F565-6F9230840D83}"/>
              </a:ext>
            </a:extLst>
          </p:cNvPr>
          <p:cNvSpPr txBox="1"/>
          <p:nvPr/>
        </p:nvSpPr>
        <p:spPr>
          <a:xfrm>
            <a:off x="2696778" y="4129814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불가능</a:t>
            </a:r>
            <a:endParaRPr lang="en-US" altLang="ko-KR" sz="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A4899E-942C-ACBF-B247-4D11F4625D24}"/>
              </a:ext>
            </a:extLst>
          </p:cNvPr>
          <p:cNvSpPr txBox="1"/>
          <p:nvPr/>
        </p:nvSpPr>
        <p:spPr>
          <a:xfrm>
            <a:off x="2487919" y="3985272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C67A96-40C1-C924-7CAE-83F0704E5551}"/>
              </a:ext>
            </a:extLst>
          </p:cNvPr>
          <p:cNvSpPr txBox="1"/>
          <p:nvPr/>
        </p:nvSpPr>
        <p:spPr>
          <a:xfrm>
            <a:off x="100256" y="3861917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수량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7DAD3B-130C-965C-C715-643BD97C2839}"/>
              </a:ext>
            </a:extLst>
          </p:cNvPr>
          <p:cNvSpPr txBox="1"/>
          <p:nvPr/>
        </p:nvSpPr>
        <p:spPr>
          <a:xfrm>
            <a:off x="304890" y="3862896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8710B4-516C-270E-686F-6586C32C2191}"/>
              </a:ext>
            </a:extLst>
          </p:cNvPr>
          <p:cNvSpPr txBox="1"/>
          <p:nvPr/>
        </p:nvSpPr>
        <p:spPr>
          <a:xfrm>
            <a:off x="2485845" y="3843649"/>
            <a:ext cx="3188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수량</a:t>
            </a:r>
            <a:endParaRPr lang="en-US" altLang="ko-KR" sz="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880DE8-9C6D-D909-22C1-31C2909F7E27}"/>
              </a:ext>
            </a:extLst>
          </p:cNvPr>
          <p:cNvSpPr txBox="1"/>
          <p:nvPr/>
        </p:nvSpPr>
        <p:spPr>
          <a:xfrm>
            <a:off x="2690479" y="3838278"/>
            <a:ext cx="14981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</a:t>
            </a:r>
            <a:endParaRPr lang="en-US" altLang="ko-KR" sz="6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75366CB4-E8AA-3CA4-482E-233E033619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020"/>
          <a:stretch/>
        </p:blipFill>
        <p:spPr>
          <a:xfrm>
            <a:off x="2461141" y="5737131"/>
            <a:ext cx="2226623" cy="684437"/>
          </a:xfrm>
          <a:prstGeom prst="rect">
            <a:avLst/>
          </a:prstGeom>
        </p:spPr>
      </p:pic>
      <p:graphicFrame>
        <p:nvGraphicFramePr>
          <p:cNvPr id="34" name="표 33">
            <a:extLst>
              <a:ext uri="{FF2B5EF4-FFF2-40B4-BE49-F238E27FC236}">
                <a16:creationId xmlns:a16="http://schemas.microsoft.com/office/drawing/2014/main" id="{401D55F5-1246-4AB1-0183-95B177262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00423"/>
              </p:ext>
            </p:extLst>
          </p:nvPr>
        </p:nvGraphicFramePr>
        <p:xfrm>
          <a:off x="6369600" y="483764"/>
          <a:ext cx="4916559" cy="4347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001">
                  <a:extLst>
                    <a:ext uri="{9D8B030D-6E8A-4147-A177-3AD203B41FA5}">
                      <a16:colId xmlns:a16="http://schemas.microsoft.com/office/drawing/2014/main" val="3243892695"/>
                    </a:ext>
                  </a:extLst>
                </a:gridCol>
                <a:gridCol w="2233779">
                  <a:extLst>
                    <a:ext uri="{9D8B030D-6E8A-4147-A177-3AD203B41FA5}">
                      <a16:colId xmlns:a16="http://schemas.microsoft.com/office/drawing/2014/main" val="1220811850"/>
                    </a:ext>
                  </a:extLst>
                </a:gridCol>
                <a:gridCol w="2233779">
                  <a:extLst>
                    <a:ext uri="{9D8B030D-6E8A-4147-A177-3AD203B41FA5}">
                      <a16:colId xmlns:a16="http://schemas.microsoft.com/office/drawing/2014/main" val="4248378269"/>
                    </a:ext>
                  </a:extLst>
                </a:gridCol>
              </a:tblGrid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u="none" strike="noStrike">
                          <a:effectLst/>
                        </a:rPr>
                        <a:t>컬럼명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66165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매장코드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9466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바코드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8533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상품코드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13076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상품명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빙그레 메로나맛우유 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240*20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2689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판매가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34,000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1730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6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할인가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30,600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680365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임직원할인율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67310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8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임직원판매가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27,200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9306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9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구독 기간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3703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총 이용 상품 수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25966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연장 가능 여부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5383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사용자 연장일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0504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과세 구분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59871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삭제 여부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679819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이미지 </a:t>
                      </a:r>
                      <a:r>
                        <a:rPr lang="en-US" sz="900" u="none" strike="noStrike">
                          <a:effectLst/>
                        </a:rPr>
                        <a:t>URL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8639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16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이미지 변경 여부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81411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수정 일시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8910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18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 시간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236463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19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 여부</a:t>
                      </a: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06740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952538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758887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387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81052"/>
                  </a:ext>
                </a:extLst>
              </a:tr>
              <a:tr h="173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712" marR="7712" marT="771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36216"/>
                  </a:ext>
                </a:extLst>
              </a:tr>
            </a:tbl>
          </a:graphicData>
        </a:graphic>
      </p:graphicFrame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0C4681AF-FCAF-C7AD-5D13-46DA832F547D}"/>
              </a:ext>
            </a:extLst>
          </p:cNvPr>
          <p:cNvCxnSpPr>
            <a:cxnSpLocks/>
          </p:cNvCxnSpPr>
          <p:nvPr/>
        </p:nvCxnSpPr>
        <p:spPr>
          <a:xfrm flipH="1">
            <a:off x="4237357" y="2381539"/>
            <a:ext cx="2595237" cy="1504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B455814-96A4-166F-669B-281D63D09718}"/>
              </a:ext>
            </a:extLst>
          </p:cNvPr>
          <p:cNvSpPr/>
          <p:nvPr/>
        </p:nvSpPr>
        <p:spPr>
          <a:xfrm>
            <a:off x="2480589" y="3827482"/>
            <a:ext cx="1756768" cy="50719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7764B729-3FF0-F7C4-5015-6B74F7F4AEA3}"/>
              </a:ext>
            </a:extLst>
          </p:cNvPr>
          <p:cNvSpPr/>
          <p:nvPr/>
        </p:nvSpPr>
        <p:spPr>
          <a:xfrm>
            <a:off x="113560" y="3694390"/>
            <a:ext cx="1756768" cy="64029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067436CC-F749-199C-1EB1-D04D768BD0CE}"/>
              </a:ext>
            </a:extLst>
          </p:cNvPr>
          <p:cNvSpPr/>
          <p:nvPr/>
        </p:nvSpPr>
        <p:spPr>
          <a:xfrm>
            <a:off x="0" y="5951313"/>
            <a:ext cx="735106" cy="2970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A99E806C-8FAD-D6A0-4760-F761400E2C94}"/>
              </a:ext>
            </a:extLst>
          </p:cNvPr>
          <p:cNvCxnSpPr>
            <a:cxnSpLocks/>
          </p:cNvCxnSpPr>
          <p:nvPr/>
        </p:nvCxnSpPr>
        <p:spPr>
          <a:xfrm flipV="1">
            <a:off x="735106" y="5713840"/>
            <a:ext cx="5222349" cy="386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0DCCDFB-99C2-6EB6-2E66-E2FD0FF3C247}"/>
              </a:ext>
            </a:extLst>
          </p:cNvPr>
          <p:cNvSpPr txBox="1"/>
          <p:nvPr/>
        </p:nvSpPr>
        <p:spPr>
          <a:xfrm>
            <a:off x="5957455" y="5599212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상품은 수량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외 선택 불가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ABD9DFBE-42DF-0568-FEA7-1506E7E17277}"/>
              </a:ext>
            </a:extLst>
          </p:cNvPr>
          <p:cNvSpPr/>
          <p:nvPr/>
        </p:nvSpPr>
        <p:spPr>
          <a:xfrm>
            <a:off x="1955373" y="6268440"/>
            <a:ext cx="342884" cy="2970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92D13A5A-A197-7333-3F17-4AE7FE3DB4D8}"/>
              </a:ext>
            </a:extLst>
          </p:cNvPr>
          <p:cNvCxnSpPr>
            <a:cxnSpLocks/>
            <a:stCxn id="50" idx="3"/>
            <a:endCxn id="53" idx="1"/>
          </p:cNvCxnSpPr>
          <p:nvPr/>
        </p:nvCxnSpPr>
        <p:spPr>
          <a:xfrm flipV="1">
            <a:off x="2298257" y="6120426"/>
            <a:ext cx="5614571" cy="2965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0BF9A31-4325-98B1-F196-AEE134CA524A}"/>
              </a:ext>
            </a:extLst>
          </p:cNvPr>
          <p:cNvSpPr txBox="1"/>
          <p:nvPr/>
        </p:nvSpPr>
        <p:spPr>
          <a:xfrm>
            <a:off x="7912828" y="5935760"/>
            <a:ext cx="2496554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상품은 장바구니 담기 불가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상품은 장바구니에 담을 수 없습니다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0E763D-FD09-EAA7-140B-34736F070972}"/>
              </a:ext>
            </a:extLst>
          </p:cNvPr>
          <p:cNvSpPr txBox="1"/>
          <p:nvPr/>
        </p:nvSpPr>
        <p:spPr>
          <a:xfrm>
            <a:off x="6369600" y="237543"/>
            <a:ext cx="4916559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KRS 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수신 정보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예시</a:t>
            </a:r>
            <a:r>
              <a:rPr lang="en-US" altLang="ko-KR" sz="1000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66227-39F8-40D7-5495-57CA336E37EB}"/>
              </a:ext>
            </a:extLst>
          </p:cNvPr>
          <p:cNvSpPr txBox="1"/>
          <p:nvPr/>
        </p:nvSpPr>
        <p:spPr>
          <a:xfrm>
            <a:off x="5288317" y="2880049"/>
            <a:ext cx="3407265" cy="50783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수량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변동 데이터입니다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연장은 가능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불가능으로 나뉘고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가능일 경우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일이 변동 데이터입니다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아래 안내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최대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연장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는 고정된 내용입니다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5B7A2A-FA6C-51F1-791D-014227E46DAA}"/>
              </a:ext>
            </a:extLst>
          </p:cNvPr>
          <p:cNvSpPr txBox="1"/>
          <p:nvPr/>
        </p:nvSpPr>
        <p:spPr>
          <a:xfrm>
            <a:off x="5205093" y="3867475"/>
            <a:ext cx="1281539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상품에 대한 안내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602D3DD1-81CF-B2DF-08EE-F7CC031F2F56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536721" y="3982891"/>
            <a:ext cx="668372" cy="4573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37833" y="1665324"/>
            <a:ext cx="3320108" cy="41088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스토리오더</a:t>
            </a:r>
            <a:r>
              <a:rPr lang="en-US" altLang="ko-KR" sz="900" b="1" dirty="0" smtClean="0"/>
              <a:t> &gt; </a:t>
            </a:r>
            <a:r>
              <a:rPr lang="ko-KR" altLang="en-US" sz="900" b="1" dirty="0"/>
              <a:t> </a:t>
            </a:r>
            <a:r>
              <a:rPr lang="en-US" altLang="ko-KR" sz="900" b="1" dirty="0" smtClean="0"/>
              <a:t>product </a:t>
            </a:r>
            <a:r>
              <a:rPr lang="en-US" altLang="ko-KR" sz="900" b="1" dirty="0"/>
              <a:t>details (http://</a:t>
            </a:r>
            <a:r>
              <a:rPr lang="en-US" altLang="ko-KR" sz="900" b="1" dirty="0" smtClean="0"/>
              <a:t>210.123.124.139:3001/smartorder/item/PD10002)</a:t>
            </a:r>
          </a:p>
          <a:p>
            <a:endParaRPr lang="en-US" altLang="ko-KR" sz="900" b="1" dirty="0"/>
          </a:p>
          <a:p>
            <a:r>
              <a:rPr lang="en-US" altLang="ko-KR" sz="900" b="1" dirty="0" smtClean="0"/>
              <a:t>[</a:t>
            </a:r>
            <a:r>
              <a:rPr lang="en-US" altLang="ko-KR" sz="900" b="1" dirty="0"/>
              <a:t>if </a:t>
            </a:r>
            <a:r>
              <a:rPr lang="en-US" altLang="ko-KR" sz="900" b="1" dirty="0" err="1" smtClean="0"/>
              <a:t>st_product.product_type</a:t>
            </a:r>
            <a:r>
              <a:rPr lang="en-US" altLang="ko-KR" sz="900" b="1" dirty="0" smtClean="0"/>
              <a:t> = ‘subscribe’ (</a:t>
            </a:r>
            <a:r>
              <a:rPr lang="ko-KR" altLang="en-US" sz="900" b="1" dirty="0" smtClean="0"/>
              <a:t>구독상품</a:t>
            </a:r>
            <a:r>
              <a:rPr lang="en-US" altLang="ko-KR" sz="900" b="1" dirty="0" smtClean="0"/>
              <a:t>)]</a:t>
            </a:r>
          </a:p>
          <a:p>
            <a:r>
              <a:rPr lang="en-US" altLang="ko-KR" sz="900" b="1" dirty="0" smtClean="0"/>
              <a:t>- consider to divide source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1.if subscribe product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show </a:t>
            </a:r>
            <a:r>
              <a:rPr lang="ko-KR" altLang="en-US" sz="900" dirty="0" smtClean="0"/>
              <a:t>구독 </a:t>
            </a:r>
            <a:r>
              <a:rPr lang="en-US" altLang="ko-KR" sz="900" dirty="0" smtClean="0"/>
              <a:t>tag icon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2.product info</a:t>
            </a:r>
          </a:p>
          <a:p>
            <a:r>
              <a:rPr lang="en-US" altLang="ko-KR" sz="900" dirty="0" smtClean="0"/>
              <a:t>  a) </a:t>
            </a:r>
            <a:r>
              <a:rPr lang="ko-KR" altLang="en-US" sz="900" dirty="0" smtClean="0"/>
              <a:t>수량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st_product.subscribe_count</a:t>
            </a:r>
            <a:r>
              <a:rPr lang="en-US" altLang="ko-KR" sz="900" dirty="0" smtClean="0"/>
              <a:t>}</a:t>
            </a:r>
            <a:r>
              <a:rPr lang="ko-KR" altLang="en-US" sz="900" dirty="0" smtClean="0"/>
              <a:t>개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b) </a:t>
            </a:r>
            <a:r>
              <a:rPr lang="ko-KR" altLang="en-US" sz="900" dirty="0" smtClean="0"/>
              <a:t>기간 </a:t>
            </a:r>
            <a:r>
              <a:rPr lang="en-US" altLang="ko-KR" sz="900" dirty="0" smtClean="0"/>
              <a:t>: </a:t>
            </a:r>
            <a:r>
              <a:rPr lang="ko-KR" altLang="en-US" sz="900" dirty="0" smtClean="0"/>
              <a:t>결제일로부터 </a:t>
            </a:r>
            <a:r>
              <a:rPr lang="en-US" altLang="ko-KR" sz="900" dirty="0"/>
              <a:t>{</a:t>
            </a:r>
            <a:r>
              <a:rPr lang="en-US" altLang="ko-KR" sz="900" dirty="0" err="1"/>
              <a:t>subscribe_days</a:t>
            </a:r>
            <a:r>
              <a:rPr lang="en-US" altLang="ko-KR" sz="900" dirty="0"/>
              <a:t>}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(1</a:t>
            </a:r>
            <a:r>
              <a:rPr lang="ko-KR" altLang="en-US" sz="900" dirty="0" smtClean="0"/>
              <a:t>일 최대 </a:t>
            </a:r>
            <a:r>
              <a:rPr lang="en-US" altLang="ko-KR" sz="900" dirty="0" smtClean="0"/>
              <a:t>2</a:t>
            </a:r>
            <a:r>
              <a:rPr lang="ko-KR" altLang="en-US" sz="900" dirty="0" smtClean="0"/>
              <a:t>개 수령 가능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 smtClean="0"/>
              <a:t>  c) </a:t>
            </a:r>
            <a:r>
              <a:rPr lang="ko-KR" altLang="en-US" sz="900" dirty="0" smtClean="0"/>
              <a:t>연장 </a:t>
            </a:r>
            <a:r>
              <a:rPr lang="en-US" altLang="ko-KR" sz="900" dirty="0" smtClean="0"/>
              <a:t>: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</a:t>
            </a:r>
            <a:r>
              <a:rPr lang="en-US" altLang="ko-KR" sz="900" dirty="0"/>
              <a:t>c-1) if {</a:t>
            </a:r>
            <a:r>
              <a:rPr lang="en-US" altLang="ko-KR" sz="900" dirty="0" err="1" smtClean="0"/>
              <a:t>subscribe_extend_yn</a:t>
            </a:r>
            <a:r>
              <a:rPr lang="en-US" altLang="ko-KR" sz="900" dirty="0" smtClean="0"/>
              <a:t>} = ‘N’, show “</a:t>
            </a:r>
            <a:r>
              <a:rPr lang="ko-KR" altLang="en-US" sz="900" dirty="0" smtClean="0"/>
              <a:t>불가능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c-2) </a:t>
            </a:r>
            <a:r>
              <a:rPr lang="en-US" altLang="ko-KR" sz="900" dirty="0"/>
              <a:t>if {</a:t>
            </a:r>
            <a:r>
              <a:rPr lang="en-US" altLang="ko-KR" sz="900" dirty="0" err="1"/>
              <a:t>subscribe_extend_yn</a:t>
            </a:r>
            <a:r>
              <a:rPr lang="en-US" altLang="ko-KR" sz="900" dirty="0"/>
              <a:t>} = </a:t>
            </a:r>
            <a:r>
              <a:rPr lang="en-US" altLang="ko-KR" sz="900" dirty="0" smtClean="0"/>
              <a:t>‘Y’</a:t>
            </a:r>
            <a:br>
              <a:rPr lang="en-US" altLang="ko-KR" sz="900" dirty="0" smtClean="0"/>
            </a:br>
            <a:r>
              <a:rPr lang="en-US" altLang="ko-KR" sz="900" dirty="0" smtClean="0"/>
              <a:t>      show “</a:t>
            </a:r>
            <a:r>
              <a:rPr lang="ko-KR" altLang="en-US" sz="900" dirty="0" smtClean="0"/>
              <a:t>가능</a:t>
            </a:r>
            <a:r>
              <a:rPr lang="en-US" altLang="ko-KR" sz="900" dirty="0"/>
              <a:t>({</a:t>
            </a:r>
            <a:r>
              <a:rPr lang="en-US" altLang="ko-KR" sz="900" dirty="0" err="1"/>
              <a:t>subscribe_extend_days</a:t>
            </a:r>
            <a:r>
              <a:rPr lang="en-US" altLang="ko-KR" sz="900" dirty="0"/>
              <a:t>}</a:t>
            </a:r>
            <a:r>
              <a:rPr lang="ko-KR" altLang="en-US" sz="900" dirty="0" smtClean="0"/>
              <a:t>일</a:t>
            </a:r>
            <a:r>
              <a:rPr lang="en-US" altLang="ko-KR" sz="900" dirty="0" smtClean="0"/>
              <a:t>)”</a:t>
            </a:r>
            <a:br>
              <a:rPr lang="en-US" altLang="ko-KR" sz="900" dirty="0" smtClean="0"/>
            </a:br>
            <a:r>
              <a:rPr lang="en-US" altLang="ko-KR" sz="900" dirty="0" smtClean="0"/>
              <a:t>              “*</a:t>
            </a:r>
            <a:r>
              <a:rPr lang="ko-KR" altLang="en-US" sz="900" dirty="0"/>
              <a:t> 연장 가능 시 최대 </a:t>
            </a:r>
            <a:r>
              <a:rPr lang="en-US" altLang="ko-KR" sz="900" dirty="0"/>
              <a:t>2</a:t>
            </a:r>
            <a:r>
              <a:rPr lang="ko-KR" altLang="en-US" sz="900" dirty="0"/>
              <a:t>회 연장 </a:t>
            </a:r>
            <a:r>
              <a:rPr lang="ko-KR" altLang="en-US" sz="900" dirty="0" smtClean="0"/>
              <a:t>가능합니다</a:t>
            </a:r>
            <a:r>
              <a:rPr lang="en-US" altLang="ko-KR" sz="900" dirty="0" smtClean="0"/>
              <a:t>”</a:t>
            </a:r>
            <a:endParaRPr lang="en-US" altLang="ko-KR" sz="900" dirty="0"/>
          </a:p>
          <a:p>
            <a:endParaRPr lang="en-US" altLang="ko-KR" sz="900" dirty="0" smtClean="0"/>
          </a:p>
          <a:p>
            <a:r>
              <a:rPr lang="en-US" altLang="ko-KR" sz="900" dirty="0"/>
              <a:t>3</a:t>
            </a:r>
            <a:r>
              <a:rPr lang="en-US" altLang="ko-KR" sz="900" dirty="0" smtClean="0"/>
              <a:t>.subscribe guide text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refer to design html</a:t>
            </a:r>
          </a:p>
          <a:p>
            <a:endParaRPr lang="en-US" altLang="ko-KR" sz="900" dirty="0"/>
          </a:p>
          <a:p>
            <a:r>
              <a:rPr lang="en-US" altLang="ko-KR" sz="900" dirty="0"/>
              <a:t>4</a:t>
            </a:r>
            <a:r>
              <a:rPr lang="en-US" altLang="ko-KR" sz="900" dirty="0" smtClean="0"/>
              <a:t>.order count (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fixed with 1 (can’t change)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5</a:t>
            </a:r>
            <a:r>
              <a:rPr lang="en-US" altLang="ko-KR" sz="900" dirty="0" smtClean="0"/>
              <a:t>.cart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if clicks, alert msg.(“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상품은 장바구니에 담을 수 없습니다</a:t>
            </a:r>
            <a:r>
              <a:rPr lang="en-US" altLang="ko-KR" sz="900" b="1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  <a:r>
              <a:rPr lang="en-US" altLang="ko-KR" sz="900" dirty="0"/>
              <a:t>)</a:t>
            </a:r>
            <a:endParaRPr lang="en-US" altLang="ko-KR" sz="9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4269679" y="3935982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48" name="Oval 47"/>
          <p:cNvSpPr/>
          <p:nvPr/>
        </p:nvSpPr>
        <p:spPr>
          <a:xfrm>
            <a:off x="4487349" y="4445271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52" name="Oval 51"/>
          <p:cNvSpPr/>
          <p:nvPr/>
        </p:nvSpPr>
        <p:spPr>
          <a:xfrm>
            <a:off x="312338" y="2401506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304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7B03334-0A47-8957-A277-AC737FABA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12" y="0"/>
            <a:ext cx="2007611" cy="685800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032FABAE-0B40-F8FF-0104-FB11655A86E4}"/>
              </a:ext>
            </a:extLst>
          </p:cNvPr>
          <p:cNvSpPr/>
          <p:nvPr/>
        </p:nvSpPr>
        <p:spPr>
          <a:xfrm>
            <a:off x="438150" y="384175"/>
            <a:ext cx="1612900" cy="10795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64D83C-5976-C4A0-FF3F-5199A01D00F6}"/>
              </a:ext>
            </a:extLst>
          </p:cNvPr>
          <p:cNvSpPr txBox="1"/>
          <p:nvPr/>
        </p:nvSpPr>
        <p:spPr>
          <a:xfrm>
            <a:off x="393700" y="352167"/>
            <a:ext cx="18161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기간은 결제일부터 시작되며</a:t>
            </a:r>
            <a:r>
              <a:rPr lang="en-US" altLang="ko-KR" sz="5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5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취소는 불가합니다</a:t>
            </a:r>
            <a:r>
              <a:rPr lang="en-US" altLang="ko-KR" sz="5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A17536CE-074C-BF7A-6067-C79DD1D977CA}"/>
              </a:ext>
            </a:extLst>
          </p:cNvPr>
          <p:cNvCxnSpPr>
            <a:cxnSpLocks/>
          </p:cNvCxnSpPr>
          <p:nvPr/>
        </p:nvCxnSpPr>
        <p:spPr>
          <a:xfrm>
            <a:off x="2301891" y="953391"/>
            <a:ext cx="441309" cy="1535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E374C0F-4E1F-AA05-8118-3F568E33F137}"/>
              </a:ext>
            </a:extLst>
          </p:cNvPr>
          <p:cNvSpPr txBox="1"/>
          <p:nvPr/>
        </p:nvSpPr>
        <p:spPr>
          <a:xfrm>
            <a:off x="2743200" y="991502"/>
            <a:ext cx="2165926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주문 시에는 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수령 방식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’, 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요청사항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없음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9EBAF55-CB9A-717B-A197-AB36C281E6B0}"/>
              </a:ext>
            </a:extLst>
          </p:cNvPr>
          <p:cNvSpPr/>
          <p:nvPr/>
        </p:nvSpPr>
        <p:spPr>
          <a:xfrm>
            <a:off x="279944" y="553452"/>
            <a:ext cx="2021947" cy="97054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7260804C-181D-F430-24A7-D2B8945B1EB2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181225" y="440549"/>
            <a:ext cx="1024268" cy="1669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4E1174D-84B3-7CCF-F081-D845BCF6DC15}"/>
              </a:ext>
            </a:extLst>
          </p:cNvPr>
          <p:cNvSpPr txBox="1"/>
          <p:nvPr/>
        </p:nvSpPr>
        <p:spPr>
          <a:xfrm>
            <a:off x="3205493" y="492125"/>
            <a:ext cx="1323645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주문 안내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C1947CD-8B1F-0E16-F435-A2536BB5E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003" y="0"/>
            <a:ext cx="2889607" cy="68580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17ECF978-66C6-36CE-A00E-5791F5EBF3A7}"/>
              </a:ext>
            </a:extLst>
          </p:cNvPr>
          <p:cNvSpPr/>
          <p:nvPr/>
        </p:nvSpPr>
        <p:spPr>
          <a:xfrm>
            <a:off x="6499412" y="2534924"/>
            <a:ext cx="913673" cy="271029"/>
          </a:xfrm>
          <a:prstGeom prst="rect">
            <a:avLst/>
          </a:prstGeom>
          <a:solidFill>
            <a:srgbClr val="FBE3D6">
              <a:alpha val="50196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3862F9F5-0AA4-132A-ABC6-93A61CAA65B1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7413085" y="2670439"/>
            <a:ext cx="1237449" cy="1125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19A0C57-DAF4-CCCB-AC40-B30ABA4E6EB0}"/>
              </a:ext>
            </a:extLst>
          </p:cNvPr>
          <p:cNvSpPr txBox="1"/>
          <p:nvPr/>
        </p:nvSpPr>
        <p:spPr>
          <a:xfrm>
            <a:off x="8650534" y="2667617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yyyy.mm.dd.~yyyy.mm.dd.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701D450-D32C-1A6F-AD61-D7F0AC23EDD3}"/>
              </a:ext>
            </a:extLst>
          </p:cNvPr>
          <p:cNvSpPr/>
          <p:nvPr/>
        </p:nvSpPr>
        <p:spPr>
          <a:xfrm>
            <a:off x="5247159" y="1360834"/>
            <a:ext cx="2856451" cy="4141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E330BC1C-E7D2-2FF9-03AD-E5E691DBB10B}"/>
              </a:ext>
            </a:extLst>
          </p:cNvPr>
          <p:cNvCxnSpPr>
            <a:cxnSpLocks/>
          </p:cNvCxnSpPr>
          <p:nvPr/>
        </p:nvCxnSpPr>
        <p:spPr>
          <a:xfrm flipV="1">
            <a:off x="7933038" y="1717304"/>
            <a:ext cx="855437" cy="2163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A4183E7-65F4-CF8D-E720-A43A845EB968}"/>
              </a:ext>
            </a:extLst>
          </p:cNvPr>
          <p:cNvSpPr txBox="1"/>
          <p:nvPr/>
        </p:nvSpPr>
        <p:spPr>
          <a:xfrm>
            <a:off x="8788475" y="1601888"/>
            <a:ext cx="2165926" cy="64633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 내용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상품은 주문 완료 후 바로 이용이 가능합니다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매장에서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마이페이지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의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코드를 제시해주세요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FF451273-A1AE-6DDE-DF95-7E939C902A5B}"/>
              </a:ext>
            </a:extLst>
          </p:cNvPr>
          <p:cNvCxnSpPr>
            <a:cxnSpLocks/>
          </p:cNvCxnSpPr>
          <p:nvPr/>
        </p:nvCxnSpPr>
        <p:spPr>
          <a:xfrm flipV="1">
            <a:off x="7933038" y="6302188"/>
            <a:ext cx="637221" cy="214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A6F4112-36FE-020F-BA0E-E2BF01143F00}"/>
              </a:ext>
            </a:extLst>
          </p:cNvPr>
          <p:cNvSpPr txBox="1"/>
          <p:nvPr/>
        </p:nvSpPr>
        <p:spPr>
          <a:xfrm>
            <a:off x="8570259" y="6186772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이용 내역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34557" y="1944948"/>
            <a:ext cx="3039613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주문하기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smartorder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/payment)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st_product.product_type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‘subscribe’ 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endParaRPr lang="en-US" altLang="ko-KR" sz="900" b="1" dirty="0"/>
          </a:p>
          <a:p>
            <a:r>
              <a:rPr lang="en-US" altLang="ko-KR" sz="900" b="1" dirty="0" smtClean="0"/>
              <a:t>- consider </a:t>
            </a:r>
            <a:r>
              <a:rPr lang="en-US" altLang="ko-KR" sz="900" b="1" dirty="0"/>
              <a:t>to divide </a:t>
            </a:r>
            <a:r>
              <a:rPr lang="en-US" altLang="ko-KR" sz="900" b="1" dirty="0" smtClean="0"/>
              <a:t>source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1.subscribe product guide text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- refer to design html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요청사항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area: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Remove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3.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주문하기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(order)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- call new API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(POST /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store_order_subscribe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294723" y="164783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2" name="Oval 21"/>
          <p:cNvSpPr/>
          <p:nvPr/>
        </p:nvSpPr>
        <p:spPr>
          <a:xfrm>
            <a:off x="2332558" y="682039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23" name="Oval 22"/>
          <p:cNvSpPr/>
          <p:nvPr/>
        </p:nvSpPr>
        <p:spPr>
          <a:xfrm>
            <a:off x="8227235" y="1493711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24" name="Oval 23"/>
          <p:cNvSpPr/>
          <p:nvPr/>
        </p:nvSpPr>
        <p:spPr>
          <a:xfrm>
            <a:off x="8274966" y="2447131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472408" y="3203782"/>
            <a:ext cx="3039613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주문하기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smartorder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/payment)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 완료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(order complete page)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st_product.product_type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‘subscribe’ 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endParaRPr lang="en-US" altLang="ko-KR" sz="900" b="1" dirty="0"/>
          </a:p>
          <a:p>
            <a:endParaRPr lang="en-US" altLang="ko-KR" sz="900" b="1" dirty="0" smtClean="0"/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수령번호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(receive no): Remove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guide text: replace with subscribe guide text (refer to design html)</a:t>
            </a: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4.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기간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subscribe_start_date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~ {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subscribe_end_date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5.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구독상품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- if clicks, move to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구독상품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(subscribe product order) page – p5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665996" y="6012905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022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2622D5C-A172-B14B-259C-12D3838CC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43" y="0"/>
            <a:ext cx="2504138" cy="685800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889FF989-6FD6-149E-7633-116ABEC448F7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833718" y="4036797"/>
            <a:ext cx="2106029" cy="2539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A9E7F7D-4B83-7383-0EAD-53A63E7966A6}"/>
              </a:ext>
            </a:extLst>
          </p:cNvPr>
          <p:cNvSpPr txBox="1"/>
          <p:nvPr/>
        </p:nvSpPr>
        <p:spPr>
          <a:xfrm>
            <a:off x="2939747" y="3921381"/>
            <a:ext cx="1603678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주석 처리되었던 부분 재표시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9430" y="1844587"/>
            <a:ext cx="3039613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1.menu</a:t>
            </a:r>
          </a:p>
          <a:p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- show 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상품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(subscribe product) menu (it was hidden)</a:t>
            </a:r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09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7C2C5BD-49AE-0DF7-517E-C3CA198E42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8889"/>
          <a:stretch/>
        </p:blipFill>
        <p:spPr>
          <a:xfrm>
            <a:off x="0" y="0"/>
            <a:ext cx="2765323" cy="76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62E9F51-1050-B23E-25E1-EBAA5DEC3059}"/>
              </a:ext>
            </a:extLst>
          </p:cNvPr>
          <p:cNvSpPr txBox="1"/>
          <p:nvPr/>
        </p:nvSpPr>
        <p:spPr>
          <a:xfrm>
            <a:off x="3099718" y="531168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구독중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구독만료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구독취소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084514E4-9715-55CD-0A33-B7D536851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533" b="-1"/>
          <a:stretch/>
        </p:blipFill>
        <p:spPr>
          <a:xfrm>
            <a:off x="0" y="762000"/>
            <a:ext cx="2765323" cy="4215372"/>
          </a:xfrm>
          <a:prstGeom prst="rect">
            <a:avLst/>
          </a:prstGeom>
        </p:spPr>
      </p:pic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42C6870C-82E1-748D-DE4B-EE6BC448DF5C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1038225" y="646584"/>
            <a:ext cx="2061493" cy="5716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11A9E0D-1B85-C2CB-1D08-7CCE4515DA16}"/>
              </a:ext>
            </a:extLst>
          </p:cNvPr>
          <p:cNvSpPr/>
          <p:nvPr/>
        </p:nvSpPr>
        <p:spPr>
          <a:xfrm>
            <a:off x="632326" y="1093518"/>
            <a:ext cx="405899" cy="24950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E2D5A64-DE60-95DB-8C78-AE4DA0E3D333}"/>
              </a:ext>
            </a:extLst>
          </p:cNvPr>
          <p:cNvSpPr/>
          <p:nvPr/>
        </p:nvSpPr>
        <p:spPr>
          <a:xfrm>
            <a:off x="0" y="762000"/>
            <a:ext cx="1038225" cy="24950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1AECE2-3502-0ABC-9AC0-A042F4FF081C}"/>
              </a:ext>
            </a:extLst>
          </p:cNvPr>
          <p:cNvSpPr txBox="1"/>
          <p:nvPr/>
        </p:nvSpPr>
        <p:spPr>
          <a:xfrm>
            <a:off x="3099718" y="217207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주문일시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1B3A8BFA-3ADA-D22F-D563-04C1EE28C878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1038225" y="332623"/>
            <a:ext cx="2061493" cy="5716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154A6D9-F509-3F00-EA6F-0867710FE13E}"/>
              </a:ext>
            </a:extLst>
          </p:cNvPr>
          <p:cNvSpPr/>
          <p:nvPr/>
        </p:nvSpPr>
        <p:spPr>
          <a:xfrm>
            <a:off x="1788773" y="1684239"/>
            <a:ext cx="900639" cy="24950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8AD1AF-56CF-FA96-FB47-FB1E113CA10D}"/>
              </a:ext>
            </a:extLst>
          </p:cNvPr>
          <p:cNvSpPr txBox="1"/>
          <p:nvPr/>
        </p:nvSpPr>
        <p:spPr>
          <a:xfrm>
            <a:off x="3099718" y="1635336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결제일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~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결제일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기간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8D08615-479E-ABFF-CC3A-762E7B2FC7BF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2696117" y="1750752"/>
            <a:ext cx="403601" cy="57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955ACAB-47CA-B342-C2A5-CB134EA0F793}"/>
              </a:ext>
            </a:extLst>
          </p:cNvPr>
          <p:cNvSpPr/>
          <p:nvPr/>
        </p:nvSpPr>
        <p:spPr>
          <a:xfrm>
            <a:off x="305454" y="1884098"/>
            <a:ext cx="732772" cy="24950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C15704-C171-DA89-6DBE-491E583C4523}"/>
              </a:ext>
            </a:extLst>
          </p:cNvPr>
          <p:cNvSpPr txBox="1"/>
          <p:nvPr/>
        </p:nvSpPr>
        <p:spPr>
          <a:xfrm>
            <a:off x="3106422" y="4009367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이용 개수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이용 상품 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12CED340-D77B-69C9-2BB7-2CC2B7F11CB4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793562" y="2143795"/>
            <a:ext cx="2312860" cy="19809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2A9384F0-0E78-10D5-FB4E-E654F26474CB}"/>
              </a:ext>
            </a:extLst>
          </p:cNvPr>
          <p:cNvSpPr/>
          <p:nvPr/>
        </p:nvSpPr>
        <p:spPr>
          <a:xfrm>
            <a:off x="1795478" y="1894288"/>
            <a:ext cx="609585" cy="24950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2FBAABDB-E77A-CB91-6F15-B86323F3203F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2405063" y="2019042"/>
            <a:ext cx="701359" cy="20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그림 44">
            <a:extLst>
              <a:ext uri="{FF2B5EF4-FFF2-40B4-BE49-F238E27FC236}">
                <a16:creationId xmlns:a16="http://schemas.microsoft.com/office/drawing/2014/main" id="{A7C8D10C-69BF-16EF-C6FF-A5AB7AEC4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9872" y="0"/>
            <a:ext cx="3247159" cy="6858000"/>
          </a:xfrm>
          <a:prstGeom prst="rect">
            <a:avLst/>
          </a:prstGeom>
        </p:spPr>
      </p:pic>
      <p:sp>
        <p:nvSpPr>
          <p:cNvPr id="47" name="직사각형 46">
            <a:extLst>
              <a:ext uri="{FF2B5EF4-FFF2-40B4-BE49-F238E27FC236}">
                <a16:creationId xmlns:a16="http://schemas.microsoft.com/office/drawing/2014/main" id="{B39718BA-3845-4E57-922D-C528D671F456}"/>
              </a:ext>
            </a:extLst>
          </p:cNvPr>
          <p:cNvSpPr/>
          <p:nvPr/>
        </p:nvSpPr>
        <p:spPr>
          <a:xfrm>
            <a:off x="6204229" y="4597675"/>
            <a:ext cx="2303275" cy="150729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6096A3C7-CB05-368B-F88D-D3903A3E4E91}"/>
              </a:ext>
            </a:extLst>
          </p:cNvPr>
          <p:cNvCxnSpPr>
            <a:cxnSpLocks/>
          </p:cNvCxnSpPr>
          <p:nvPr/>
        </p:nvCxnSpPr>
        <p:spPr>
          <a:xfrm flipV="1">
            <a:off x="8507504" y="3505200"/>
            <a:ext cx="873755" cy="1352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8D44F97-3346-BCE3-5819-075B91D1F533}"/>
              </a:ext>
            </a:extLst>
          </p:cNvPr>
          <p:cNvSpPr txBox="1"/>
          <p:nvPr/>
        </p:nvSpPr>
        <p:spPr>
          <a:xfrm>
            <a:off x="9381259" y="733536"/>
            <a:ext cx="2389400" cy="30008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변동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QR]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QR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포함되는 정보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POS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인식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매장코드 확인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불일치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“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매장이 일치하지 않습니다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(2) QR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 여부 및 주문 내역 정보 확인을 위한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호출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정보 회신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(POS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수신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이용 가능 잔여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이용 기간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4.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수령 완료 처리 요청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(POS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발신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매장코드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개수는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개로 고정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5.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상품 잔여 개수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차감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33723E7-2799-A3D6-110B-7AE9EBEC404F}"/>
              </a:ext>
            </a:extLst>
          </p:cNvPr>
          <p:cNvSpPr txBox="1"/>
          <p:nvPr/>
        </p:nvSpPr>
        <p:spPr>
          <a:xfrm>
            <a:off x="9381259" y="4590709"/>
            <a:ext cx="2389400" cy="189282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완료 처리 요청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처리 완료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처리가 완료되었습니다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이용 불가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잔여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기간 만료 등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이용이 불가한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코드입니다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주문 건에 대한 수령이 당일 기준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초과로 이루어진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(3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회부터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하루 최대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개까지만 수령이 가능합니다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41F0F687-84C2-3748-C4FD-3C9BE0B3B571}"/>
              </a:ext>
            </a:extLst>
          </p:cNvPr>
          <p:cNvCxnSpPr>
            <a:cxnSpLocks/>
            <a:endCxn id="56" idx="1"/>
          </p:cNvCxnSpPr>
          <p:nvPr/>
        </p:nvCxnSpPr>
        <p:spPr>
          <a:xfrm>
            <a:off x="8504854" y="5208055"/>
            <a:ext cx="876405" cy="329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CBD7FCA-0874-2ABE-07B3-4879A3F5FC46}"/>
              </a:ext>
            </a:extLst>
          </p:cNvPr>
          <p:cNvSpPr/>
          <p:nvPr/>
        </p:nvSpPr>
        <p:spPr>
          <a:xfrm>
            <a:off x="1371600" y="2195133"/>
            <a:ext cx="609585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0961F378-3A3E-C771-D767-FD03553BAD09}"/>
              </a:ext>
            </a:extLst>
          </p:cNvPr>
          <p:cNvSpPr/>
          <p:nvPr/>
        </p:nvSpPr>
        <p:spPr>
          <a:xfrm>
            <a:off x="1371600" y="4104251"/>
            <a:ext cx="1317812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17BADE-593D-0015-2F4A-F428CEB74102}"/>
              </a:ext>
            </a:extLst>
          </p:cNvPr>
          <p:cNvSpPr txBox="1"/>
          <p:nvPr/>
        </p:nvSpPr>
        <p:spPr>
          <a:xfrm>
            <a:off x="3099718" y="775044"/>
            <a:ext cx="216592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 상태에 따른 하단 버튼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구독중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QR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보기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기록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신청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구독만료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기록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구독취소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기록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3BC9E5-906C-94F8-C895-3CC554DF51BA}"/>
              </a:ext>
            </a:extLst>
          </p:cNvPr>
          <p:cNvSpPr txBox="1"/>
          <p:nvPr/>
        </p:nvSpPr>
        <p:spPr>
          <a:xfrm>
            <a:off x="3089528" y="1940028"/>
            <a:ext cx="2159222" cy="7848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가능일 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총 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불가능일 시 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b="1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불가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F4D4E786-6B97-573F-82D1-3F952BA4C99E}"/>
              </a:ext>
            </a:extLst>
          </p:cNvPr>
          <p:cNvCxnSpPr>
            <a:cxnSpLocks/>
          </p:cNvCxnSpPr>
          <p:nvPr/>
        </p:nvCxnSpPr>
        <p:spPr>
          <a:xfrm>
            <a:off x="2595351" y="2491510"/>
            <a:ext cx="511071" cy="6060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B7DC8E-53B3-654F-63D7-F97808996FB4}"/>
              </a:ext>
            </a:extLst>
          </p:cNvPr>
          <p:cNvSpPr txBox="1"/>
          <p:nvPr/>
        </p:nvSpPr>
        <p:spPr>
          <a:xfrm>
            <a:off x="3106422" y="3097563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 불가능일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버튼 비활성화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22006" y="1218271"/>
            <a:ext cx="2801955" cy="549381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 상품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(subscribe product)</a:t>
            </a: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1.subscribe product order list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order/product info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st_order.reg_date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주문번호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c) product image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d)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subscribe_status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(show SU code name) – refer to design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e) product name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subscribe info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매장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mall name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기간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st_order.subscribe_start_date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~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subscribe_end_date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c)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잔여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receive_count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총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d)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d-1) if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= ‘Y’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show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총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회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d-2)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if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=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‘N’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show “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불가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“ 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3) buttons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if {</a:t>
            </a:r>
            <a:r>
              <a:rPr lang="en-US" altLang="ko-KR" sz="9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subscribe_extend_count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= ‘SU01’ (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구독중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a-1) QR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보기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(QR view)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if clicks, open “QR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보기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”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modal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a-2)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수령기록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(receive history)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if clicks, open the modal – p6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a-3)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 신청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(extend subscribe)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if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subscribe_extend_yn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= ‘Y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’, enable it (if not, disable it)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if clicks, open the modal –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p7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if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{</a:t>
            </a:r>
            <a:r>
              <a:rPr lang="en-US" altLang="ko-KR" sz="900" b="1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subscribe_extend_count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 ‘SU02’ (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구독만료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),’SU03’ (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구독취소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a-1)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수령기록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(receive history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if clicks, open the modal –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p6</a:t>
            </a:r>
          </a:p>
        </p:txBody>
      </p:sp>
      <p:sp>
        <p:nvSpPr>
          <p:cNvPr id="32" name="Oval 31"/>
          <p:cNvSpPr/>
          <p:nvPr/>
        </p:nvSpPr>
        <p:spPr>
          <a:xfrm>
            <a:off x="-68944" y="913614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3" name="Oval 32"/>
          <p:cNvSpPr/>
          <p:nvPr/>
        </p:nvSpPr>
        <p:spPr>
          <a:xfrm>
            <a:off x="-133521" y="1644181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5" name="Oval 34"/>
          <p:cNvSpPr/>
          <p:nvPr/>
        </p:nvSpPr>
        <p:spPr>
          <a:xfrm>
            <a:off x="-87646" y="2241734"/>
            <a:ext cx="267042" cy="23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02300" y="1434998"/>
            <a:ext cx="2801955" cy="21698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구독 상품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(subscribe product)</a:t>
            </a: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2.QR 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보기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(QR view) modal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fields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product name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b)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QR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QR URL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order_subscribe_product_receive?access_token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=&amp;id=&amp;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mall_code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=&amp;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</a:t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refer to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pos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user_point_use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QR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2)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확인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ok)</a:t>
            </a:r>
            <a:b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if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clicks, close the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modal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and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reload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 product order list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8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8DE35BF-B312-64D1-9B39-AA4F927F0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15" y="0"/>
            <a:ext cx="2346285" cy="674478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A6E87712-8C18-0B81-67BC-1866ECC4CFC3}"/>
              </a:ext>
            </a:extLst>
          </p:cNvPr>
          <p:cNvSpPr/>
          <p:nvPr/>
        </p:nvSpPr>
        <p:spPr>
          <a:xfrm>
            <a:off x="1265258" y="286752"/>
            <a:ext cx="1087418" cy="26569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9430" y="1844587"/>
            <a:ext cx="323511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상품 문의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/product/inquire)</a:t>
            </a:r>
          </a:p>
          <a:p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1.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상품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TAB</a:t>
            </a:r>
          </a:p>
          <a:p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- Remove</a:t>
            </a:r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6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3E05365-4A00-E06E-89F7-0B4C34CBDD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8889"/>
          <a:stretch/>
        </p:blipFill>
        <p:spPr>
          <a:xfrm>
            <a:off x="0" y="0"/>
            <a:ext cx="2765323" cy="7620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1B891A9-A5C9-1A18-806E-7435DFCA2F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533" b="-1"/>
          <a:stretch/>
        </p:blipFill>
        <p:spPr>
          <a:xfrm>
            <a:off x="0" y="762000"/>
            <a:ext cx="2765323" cy="421537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150A118-393D-359A-FCDF-9C6E6D870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625" y="0"/>
            <a:ext cx="3247159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6023322-316A-CE72-AC60-2C5BEE07A852}"/>
              </a:ext>
            </a:extLst>
          </p:cNvPr>
          <p:cNvSpPr txBox="1"/>
          <p:nvPr/>
        </p:nvSpPr>
        <p:spPr>
          <a:xfrm>
            <a:off x="3503578" y="1261956"/>
            <a:ext cx="216592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2024.01.01. 13:17:16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74F3BD7-B2AF-A537-4D1C-EF51DB7108DB}"/>
              </a:ext>
            </a:extLst>
          </p:cNvPr>
          <p:cNvSpPr/>
          <p:nvPr/>
        </p:nvSpPr>
        <p:spPr>
          <a:xfrm>
            <a:off x="3519013" y="1252991"/>
            <a:ext cx="1288233" cy="23083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92A24950-6631-20DC-7C08-62E01C5C5C25}"/>
              </a:ext>
            </a:extLst>
          </p:cNvPr>
          <p:cNvCxnSpPr>
            <a:cxnSpLocks/>
          </p:cNvCxnSpPr>
          <p:nvPr/>
        </p:nvCxnSpPr>
        <p:spPr>
          <a:xfrm>
            <a:off x="4807246" y="1367903"/>
            <a:ext cx="245080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749B0B8-6368-067B-79E0-7F6BBFADEFFE}"/>
              </a:ext>
            </a:extLst>
          </p:cNvPr>
          <p:cNvSpPr txBox="1"/>
          <p:nvPr/>
        </p:nvSpPr>
        <p:spPr>
          <a:xfrm>
            <a:off x="7243736" y="1252992"/>
            <a:ext cx="2165926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수령일시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초까지 표시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063EB32-A3CF-B1B4-1D3E-339664CE6A36}"/>
              </a:ext>
            </a:extLst>
          </p:cNvPr>
          <p:cNvSpPr/>
          <p:nvPr/>
        </p:nvSpPr>
        <p:spPr>
          <a:xfrm>
            <a:off x="1371600" y="2195133"/>
            <a:ext cx="609585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BCAC91-FA5B-01E2-5E49-4DF42DE6554B}"/>
              </a:ext>
            </a:extLst>
          </p:cNvPr>
          <p:cNvSpPr/>
          <p:nvPr/>
        </p:nvSpPr>
        <p:spPr>
          <a:xfrm>
            <a:off x="1371600" y="4104251"/>
            <a:ext cx="1317812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3688" y="1961675"/>
            <a:ext cx="3235116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구독 상품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(subscribe product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수령 기록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(receive history) modal</a:t>
            </a:r>
            <a:endParaRPr lang="en-US" altLang="ko-KR" sz="900" b="1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1) product info area – refer to p4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product name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기간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st_order.subscribe_start_date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~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subscribe_end_date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c)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잔여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receive_count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총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subscribe_count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2) receive list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st_order_subscribe_receive.reg_date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(format: yyyy.mm.dd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hh:mm:ss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mall_name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product_count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3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D8EF12E-657A-DE48-1FA3-8E79A1C0FE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8889"/>
          <a:stretch/>
        </p:blipFill>
        <p:spPr>
          <a:xfrm>
            <a:off x="0" y="0"/>
            <a:ext cx="2765323" cy="7620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5DCE491-3867-813A-3752-7B0A1527EE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533" b="-1"/>
          <a:stretch/>
        </p:blipFill>
        <p:spPr>
          <a:xfrm>
            <a:off x="0" y="762000"/>
            <a:ext cx="2765323" cy="421537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B63109D-D477-6363-37E7-4B9F192E19DF}"/>
              </a:ext>
            </a:extLst>
          </p:cNvPr>
          <p:cNvSpPr/>
          <p:nvPr/>
        </p:nvSpPr>
        <p:spPr>
          <a:xfrm>
            <a:off x="1393771" y="2195133"/>
            <a:ext cx="604564" cy="31581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3B9AD07D-92D0-4CA3-E8BA-70AEF73F0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66" y="0"/>
            <a:ext cx="3247159" cy="6858000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F3526513-4679-79E4-E2EC-96BA87B3581E}"/>
              </a:ext>
            </a:extLst>
          </p:cNvPr>
          <p:cNvSpPr/>
          <p:nvPr/>
        </p:nvSpPr>
        <p:spPr>
          <a:xfrm>
            <a:off x="2026910" y="2195497"/>
            <a:ext cx="604564" cy="31581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EC2BDB95-A54B-B20E-3843-07D0002C78E2}"/>
              </a:ext>
            </a:extLst>
          </p:cNvPr>
          <p:cNvCxnSpPr>
            <a:cxnSpLocks/>
          </p:cNvCxnSpPr>
          <p:nvPr/>
        </p:nvCxnSpPr>
        <p:spPr>
          <a:xfrm>
            <a:off x="2614008" y="2353039"/>
            <a:ext cx="1769733" cy="15784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9070791-9196-8C51-B029-E358F89ECF41}"/>
              </a:ext>
            </a:extLst>
          </p:cNvPr>
          <p:cNvSpPr/>
          <p:nvPr/>
        </p:nvSpPr>
        <p:spPr>
          <a:xfrm>
            <a:off x="4629897" y="5230068"/>
            <a:ext cx="260350" cy="24045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0CEC429-460C-6F60-8EA7-12B52D6D42DF}"/>
              </a:ext>
            </a:extLst>
          </p:cNvPr>
          <p:cNvSpPr/>
          <p:nvPr/>
        </p:nvSpPr>
        <p:spPr>
          <a:xfrm>
            <a:off x="5579222" y="5814268"/>
            <a:ext cx="260350" cy="24045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8D88F4B6-A664-8135-DE3F-B56882E1528F}"/>
              </a:ext>
            </a:extLst>
          </p:cNvPr>
          <p:cNvCxnSpPr>
            <a:cxnSpLocks/>
          </p:cNvCxnSpPr>
          <p:nvPr/>
        </p:nvCxnSpPr>
        <p:spPr>
          <a:xfrm flipV="1">
            <a:off x="4899772" y="4724400"/>
            <a:ext cx="2797947" cy="609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BB10621-19F4-3B80-1097-EEF95B9382CB}"/>
              </a:ext>
            </a:extLst>
          </p:cNvPr>
          <p:cNvCxnSpPr>
            <a:cxnSpLocks/>
          </p:cNvCxnSpPr>
          <p:nvPr/>
        </p:nvCxnSpPr>
        <p:spPr>
          <a:xfrm flipV="1">
            <a:off x="5709397" y="4857750"/>
            <a:ext cx="1988322" cy="956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0BF5AF2-6710-12E7-D228-FD75CC9297C6}"/>
              </a:ext>
            </a:extLst>
          </p:cNvPr>
          <p:cNvSpPr txBox="1"/>
          <p:nvPr/>
        </p:nvSpPr>
        <p:spPr>
          <a:xfrm>
            <a:off x="7679250" y="4666134"/>
            <a:ext cx="1293181" cy="2308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연장일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E869F8-F8BA-0128-E8BB-598502876327}"/>
              </a:ext>
            </a:extLst>
          </p:cNvPr>
          <p:cNvSpPr txBox="1"/>
          <p:nvPr/>
        </p:nvSpPr>
        <p:spPr>
          <a:xfrm>
            <a:off x="1263286" y="2600451"/>
            <a:ext cx="1435798" cy="36933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연장이 불가한 상품인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버튼 비활성화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583BA96-289D-02B6-7EA2-B34E0F7CA71F}"/>
              </a:ext>
            </a:extLst>
          </p:cNvPr>
          <p:cNvSpPr/>
          <p:nvPr/>
        </p:nvSpPr>
        <p:spPr>
          <a:xfrm>
            <a:off x="1371600" y="2195133"/>
            <a:ext cx="609585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2737F8C-6520-8135-5C3C-6AA15B121FBC}"/>
              </a:ext>
            </a:extLst>
          </p:cNvPr>
          <p:cNvSpPr/>
          <p:nvPr/>
        </p:nvSpPr>
        <p:spPr>
          <a:xfrm>
            <a:off x="1371600" y="4104251"/>
            <a:ext cx="1317812" cy="324778"/>
          </a:xfrm>
          <a:prstGeom prst="rect">
            <a:avLst/>
          </a:prstGeom>
          <a:solidFill>
            <a:srgbClr val="C0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A358C1-188B-057D-8E7D-A089D8E67D29}"/>
              </a:ext>
            </a:extLst>
          </p:cNvPr>
          <p:cNvSpPr txBox="1"/>
          <p:nvPr/>
        </p:nvSpPr>
        <p:spPr>
          <a:xfrm>
            <a:off x="7697719" y="4977372"/>
            <a:ext cx="971691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n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변동 데이터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36560" y="2276335"/>
            <a:ext cx="3235116" cy="23083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구독 상품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(subscribe product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ko-KR" altLang="en-US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 신청 </a:t>
            </a:r>
            <a:r>
              <a:rPr lang="en-US" altLang="ko-KR" sz="9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(extend subscribe) modal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0) title: “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연장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“ 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1) product info area – refer to p4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product name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b)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기간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st_order.subscribe_start_date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~ 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subscribe_end_date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c)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잔여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receive_count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 </a:t>
            </a:r>
            <a:r>
              <a:rPr lang="ko-KR" altLang="en-US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총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subscribe_count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개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msg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7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replace with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st_order.subscribe_extend_days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일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3) 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연장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(extend)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call API : POST /</a:t>
            </a:r>
            <a:r>
              <a:rPr lang="en-US" altLang="ko-KR" sz="9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api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/subscribe/extend </a:t>
            </a:r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if done, alert msg.(“</a:t>
            </a:r>
            <a:r>
              <a:rPr lang="ko-KR" altLang="en-US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구독 연장이 완료되었습니다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.”) and close the modal and </a:t>
            </a:r>
            <a:r>
              <a:rPr lang="en-US" altLang="ko-KR" sz="9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reload subscribe product order list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58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1514</Words>
  <Application>Microsoft Office PowerPoint</Application>
  <PresentationFormat>Widescreen</PresentationFormat>
  <Paragraphs>277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30</cp:revision>
  <dcterms:created xsi:type="dcterms:W3CDTF">2024-04-11T10:27:51Z</dcterms:created>
  <dcterms:modified xsi:type="dcterms:W3CDTF">2024-04-29T07:22:23Z</dcterms:modified>
</cp:coreProperties>
</file>