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6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4" r:id="rId12"/>
    <p:sldId id="273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CAE6"/>
    <a:srgbClr val="BEAFFF"/>
    <a:srgbClr val="6541FF"/>
    <a:srgbClr val="C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3" autoAdjust="0"/>
    <p:restoredTop sz="94660"/>
  </p:normalViewPr>
  <p:slideViewPr>
    <p:cSldViewPr snapToGrid="0">
      <p:cViewPr varScale="1">
        <p:scale>
          <a:sx n="94" d="100"/>
          <a:sy n="94" d="100"/>
        </p:scale>
        <p:origin x="80" y="8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3CE7F-9B59-42CB-BA0A-3EAD39F2EB6D}" type="datetimeFigureOut">
              <a:rPr lang="ko-KR" altLang="en-US" smtClean="0"/>
              <a:t>2024-04-29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A38B-7C4A-4BFC-89E1-4B545B866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56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19924C-B890-4180-2B2D-722D7064C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EF5E44F-DC27-3763-52F7-F5677C976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DCAA70-3C2F-1ECD-54D5-DB816488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CB1A-D91D-4A8A-80E0-752610A06392}" type="datetimeFigureOut">
              <a:rPr lang="ko-KR" altLang="en-US" smtClean="0"/>
              <a:t>2024-04-29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729EF9-2023-55BF-ED00-10D7E02F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19D873-C69C-D38A-A14F-4356F988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56B5-538F-4C15-B9C7-8498CF62C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70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4C5C6B-A3B6-08B7-A8B2-1BF11AA3E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AEE85FA-E8B0-EA37-AED8-CD05308A2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3679B2-3D09-B79E-FBE8-1D0FF32DA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CB1A-D91D-4A8A-80E0-752610A06392}" type="datetimeFigureOut">
              <a:rPr lang="ko-KR" altLang="en-US" smtClean="0"/>
              <a:t>2024-04-29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BE5EE2-00D1-FCAE-4128-AFEE8570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37A11F8-BC2A-F4F7-88D1-E0B13ADD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56B5-538F-4C15-B9C7-8498CF62C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360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B99D080-5E7E-B4F5-65D2-4FA0A1F68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9904C9B-0A81-C09B-90BD-148F8807D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332A41-DC8B-DCA1-EC93-7015208E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CB1A-D91D-4A8A-80E0-752610A06392}" type="datetimeFigureOut">
              <a:rPr lang="ko-KR" altLang="en-US" smtClean="0"/>
              <a:t>2024-04-29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90F4A38-718E-AEFC-0619-94D9F74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C7F5D4-088A-2A18-F6AB-6F9B8FBA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56B5-538F-4C15-B9C7-8498CF62C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985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B9613F-BD79-01EE-D2A9-CB447563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33F18E-B63B-2C5A-C51F-A77CD65C4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917FB7-9810-8FB0-EC91-13EF3CEB3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CB1A-D91D-4A8A-80E0-752610A06392}" type="datetimeFigureOut">
              <a:rPr lang="ko-KR" altLang="en-US" smtClean="0"/>
              <a:t>2024-04-29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CB0475-28ED-14E0-4FAC-AF17A515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EE8510-C54A-34E8-0890-73D7DC32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56B5-538F-4C15-B9C7-8498CF62C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63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90E15-FD28-F15D-7CE0-7B04F7F5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8D9D389-EAB3-BB91-6CEA-DB5995009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9691C2-B62D-7008-DB1C-FB242A78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CB1A-D91D-4A8A-80E0-752610A06392}" type="datetimeFigureOut">
              <a:rPr lang="ko-KR" altLang="en-US" smtClean="0"/>
              <a:t>2024-04-29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82E2D6-94CA-7EBF-6FE0-55E60E692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D527DE-D184-BB62-4114-5DF1A8FC7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56B5-538F-4C15-B9C7-8498CF62C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485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F444E7-BE3F-4B53-D096-B1A25D395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8EFCF4-B1D0-F71F-640C-B05765759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DD2A975-B0F9-1615-C9B0-576401B5A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C77F94-1CE4-D089-9551-D626A1FB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CB1A-D91D-4A8A-80E0-752610A06392}" type="datetimeFigureOut">
              <a:rPr lang="ko-KR" altLang="en-US" smtClean="0"/>
              <a:t>2024-04-29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788D564-F1BF-A71F-AB15-1E2C6CE0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4ECED92-8041-4369-977D-9B56D723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56B5-538F-4C15-B9C7-8498CF62C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94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F4DB10-5704-96E6-07DE-C691EED89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B94A605-0DD1-8657-421D-C507142FC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88A926C-7549-8323-D452-4B829FCAD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F10C95E-AFC7-73B1-255C-422E95D70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31EFBFE-BF7A-17D0-6614-6679E3E72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DB32BA6-0CC4-F5CA-5E29-7158262C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CB1A-D91D-4A8A-80E0-752610A06392}" type="datetimeFigureOut">
              <a:rPr lang="ko-KR" altLang="en-US" smtClean="0"/>
              <a:t>2024-04-29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46279E9-B855-CE14-1318-FB08D149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D29AA18-B275-BD81-ADDB-803780A6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56B5-538F-4C15-B9C7-8498CF62C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16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583607-4C2F-7556-A347-74FDEDE9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CE94299-B0D5-BEBF-8D6C-D29C09C6A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CB1A-D91D-4A8A-80E0-752610A06392}" type="datetimeFigureOut">
              <a:rPr lang="ko-KR" altLang="en-US" smtClean="0"/>
              <a:t>2024-04-29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8C68DD0-CBC5-D674-C03F-01991AA1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A5EEAC3-74BB-2ECF-4603-18B3FA17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56B5-538F-4C15-B9C7-8498CF62C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03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E529DCF-FD50-5510-E57C-DFF0F9BBA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CB1A-D91D-4A8A-80E0-752610A06392}" type="datetimeFigureOut">
              <a:rPr lang="ko-KR" altLang="en-US" smtClean="0"/>
              <a:t>2024-04-29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37D35E1-2199-7543-EAA7-31EB1B30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9B70532-DA78-8198-E917-DA2D8735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56B5-538F-4C15-B9C7-8498CF62C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44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432C91-CA3B-4456-539F-4BBC67CA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6BE53B-0D0D-2378-9ADC-7B6776BEE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BD660B5-8572-E503-E24B-E932B5C2D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0FBC7A4-680E-58E3-2182-2A546B38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CB1A-D91D-4A8A-80E0-752610A06392}" type="datetimeFigureOut">
              <a:rPr lang="ko-KR" altLang="en-US" smtClean="0"/>
              <a:t>2024-04-29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7B4E27-D591-74E4-1408-50649B352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00DA573-E073-D166-6339-4AA44DFE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56B5-538F-4C15-B9C7-8498CF62C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74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12CD70-406F-19DF-42E5-244FB588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17CFF76-4EC4-DC7C-9940-55440645C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9CBA198-67B5-40A1-D0C4-BF4B43B25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6A44F15-D2C4-11D4-BEBD-7882651B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CB1A-D91D-4A8A-80E0-752610A06392}" type="datetimeFigureOut">
              <a:rPr lang="ko-KR" altLang="en-US" smtClean="0"/>
              <a:t>2024-04-29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04FD1D9-C553-7FB7-6FF9-892A7313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714827-10DB-0071-1ABB-A8676871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56B5-538F-4C15-B9C7-8498CF62C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36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0FBD89E-FBB3-6755-5D06-F77CE9BD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35FB52-069B-1B76-1A39-6936DBCFD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0C8E1D-FA93-C829-35AC-89320716E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66CB1A-D91D-4A8A-80E0-752610A06392}" type="datetimeFigureOut">
              <a:rPr lang="ko-KR" altLang="en-US" smtClean="0"/>
              <a:t>2024-04-29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F6F940E-6F30-BBB7-F3AC-BEC3F3C11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FC2CB6-D4B0-9AD2-3CE7-0BF82613E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1156B5-538F-4C15-B9C7-8498CF62C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23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DDAEEA-514B-4E0C-AD29-4DEB029FCCFD}"/>
              </a:ext>
            </a:extLst>
          </p:cNvPr>
          <p:cNvSpPr txBox="1"/>
          <p:nvPr/>
        </p:nvSpPr>
        <p:spPr>
          <a:xfrm>
            <a:off x="3729941" y="2837178"/>
            <a:ext cx="473211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앱 이용안내</a:t>
            </a:r>
            <a:endParaRPr lang="en-US" altLang="ko-KR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9E13F1-37DF-2BFB-F634-1957C1C8D2BB}"/>
              </a:ext>
            </a:extLst>
          </p:cNvPr>
          <p:cNvSpPr txBox="1"/>
          <p:nvPr/>
        </p:nvSpPr>
        <p:spPr>
          <a:xfrm>
            <a:off x="3729941" y="3198167"/>
            <a:ext cx="4732117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메인페이지 최초 설치 시 노출 팝업 추가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171450" indent="-171450" algn="ctr">
              <a:buFontTx/>
              <a:buChar char="-"/>
            </a:pP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안내 페이지 퍼블리싱 수정</a:t>
            </a:r>
            <a:endParaRPr lang="en-US" altLang="ko-KR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7002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F6D27B1-C61E-5CA5-E1F5-6B5240607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11" y="552449"/>
            <a:ext cx="3228764" cy="5754865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FD3F8A0D-AC6D-374A-A4E4-AF9C7B504595}"/>
              </a:ext>
            </a:extLst>
          </p:cNvPr>
          <p:cNvCxnSpPr>
            <a:cxnSpLocks/>
          </p:cNvCxnSpPr>
          <p:nvPr/>
        </p:nvCxnSpPr>
        <p:spPr>
          <a:xfrm flipV="1">
            <a:off x="3581400" y="1733550"/>
            <a:ext cx="1788064" cy="9176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70FB37B-8670-5AC0-CC55-7537E060F2F2}"/>
              </a:ext>
            </a:extLst>
          </p:cNvPr>
          <p:cNvSpPr txBox="1"/>
          <p:nvPr/>
        </p:nvSpPr>
        <p:spPr>
          <a:xfrm>
            <a:off x="5369466" y="562909"/>
            <a:ext cx="441208" cy="246221"/>
          </a:xfrm>
          <a:prstGeom prst="rect">
            <a:avLst/>
          </a:prstGeom>
          <a:solidFill>
            <a:srgbClr val="43CAE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개발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92CFB-F349-2E7E-FDF4-AADBA9ECA30A}"/>
              </a:ext>
            </a:extLst>
          </p:cNvPr>
          <p:cNvSpPr txBox="1"/>
          <p:nvPr/>
        </p:nvSpPr>
        <p:spPr>
          <a:xfrm>
            <a:off x="5369464" y="800018"/>
            <a:ext cx="358667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현재 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전문점 상품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해당 상품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유일 코드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페이지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편의점 상품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해당 상품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공통 코드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판매 매장 페이지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171450" indent="-171450">
              <a:buFontTx/>
              <a:buChar char="-"/>
            </a:pP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로 되어 있는데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전문점 상품일 경우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[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오더 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&gt;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가까운 역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]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페이지로 이동 부탁드립니다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455ED18-533E-AEB2-E36E-8ADD11C23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464" y="2237456"/>
            <a:ext cx="2117571" cy="3790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82865" y="2378605"/>
            <a:ext cx="3120890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[APP]</a:t>
            </a:r>
            <a:r>
              <a: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</a:p>
          <a:p>
            <a:endParaRPr lang="en-US" altLang="ko-KR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1.STORY ORDE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1) main product link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a) if {</a:t>
            </a:r>
            <a:r>
              <a:rPr lang="en-US" altLang="ko-KR" sz="900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st_mall.krs_bsns_se_cd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} = ‘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002’ (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전문점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a-1) As-is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  - move to the product page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a-2) 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To-be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  - move to 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스토리 오더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(/</a:t>
            </a:r>
            <a:r>
              <a:rPr lang="en-US" altLang="ko-KR" sz="900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smartorder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 &gt;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가까운 역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TAB</a:t>
            </a:r>
            <a:endParaRPr lang="en-US" altLang="ko-KR" sz="900" dirty="0" smtClean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1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DDAEEA-514B-4E0C-AD29-4DEB029FCCFD}"/>
              </a:ext>
            </a:extLst>
          </p:cNvPr>
          <p:cNvSpPr txBox="1"/>
          <p:nvPr/>
        </p:nvSpPr>
        <p:spPr>
          <a:xfrm>
            <a:off x="3729941" y="2837178"/>
            <a:ext cx="473211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오더 </a:t>
            </a:r>
            <a:r>
              <a:rPr lang="en-US" altLang="ko-KR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 </a:t>
            </a:r>
            <a:r>
              <a:rPr lang="ko-KR" altLang="en-US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쇼핑</a:t>
            </a:r>
            <a:endParaRPr lang="en-US" altLang="ko-KR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9E13F1-37DF-2BFB-F634-1957C1C8D2BB}"/>
              </a:ext>
            </a:extLst>
          </p:cNvPr>
          <p:cNvSpPr txBox="1"/>
          <p:nvPr/>
        </p:nvSpPr>
        <p:spPr>
          <a:xfrm>
            <a:off x="3729941" y="3198167"/>
            <a:ext cx="4732117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구매 가능한 상품 없을 경우 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UI</a:t>
            </a:r>
            <a:endParaRPr lang="en-US" altLang="ko-KR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3841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EEAF65C-F5A1-F1A4-AFFA-934A798E5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428625"/>
            <a:ext cx="6324600" cy="57912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52B4E00-603B-B931-3893-8B9EF2655BF7}"/>
              </a:ext>
            </a:extLst>
          </p:cNvPr>
          <p:cNvSpPr/>
          <p:nvPr/>
        </p:nvSpPr>
        <p:spPr>
          <a:xfrm>
            <a:off x="1457325" y="3562349"/>
            <a:ext cx="1552575" cy="1219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8465B86-6DEB-24CD-E1F6-4B0433B5121E}"/>
              </a:ext>
            </a:extLst>
          </p:cNvPr>
          <p:cNvSpPr/>
          <p:nvPr/>
        </p:nvSpPr>
        <p:spPr>
          <a:xfrm>
            <a:off x="4795838" y="2952748"/>
            <a:ext cx="1552575" cy="1219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D2D05EC-FDDA-6397-3F54-6369F6A9D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793" y="3562348"/>
            <a:ext cx="1362076" cy="78857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023B0D8-65DD-1C8F-39E0-EF79DF63D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49" y="2716628"/>
            <a:ext cx="1362076" cy="7885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4E0D4B-A694-40DB-BD90-3A5875935178}"/>
              </a:ext>
            </a:extLst>
          </p:cNvPr>
          <p:cNvSpPr txBox="1"/>
          <p:nvPr/>
        </p:nvSpPr>
        <p:spPr>
          <a:xfrm>
            <a:off x="7826402" y="302814"/>
            <a:ext cx="441208" cy="246221"/>
          </a:xfrm>
          <a:prstGeom prst="rect">
            <a:avLst/>
          </a:prstGeom>
          <a:solidFill>
            <a:srgbClr val="43CAE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개발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F3CA9A-2992-AD64-C5FC-05F1A7E57C41}"/>
              </a:ext>
            </a:extLst>
          </p:cNvPr>
          <p:cNvSpPr txBox="1"/>
          <p:nvPr/>
        </p:nvSpPr>
        <p:spPr>
          <a:xfrm>
            <a:off x="7826400" y="539923"/>
            <a:ext cx="37200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오더 매장 페이지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</a:t>
            </a: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쇼핑 쇼핑몰 페이지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쇼핑 상품보기 페이지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 구매 가능한 상품이 없을 경우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ui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추가를 부탁드립니다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7E4CEC1-FE36-3F35-D367-887628D8A2ED}"/>
              </a:ext>
            </a:extLst>
          </p:cNvPr>
          <p:cNvSpPr/>
          <p:nvPr/>
        </p:nvSpPr>
        <p:spPr>
          <a:xfrm flipV="1">
            <a:off x="723900" y="3400423"/>
            <a:ext cx="2714625" cy="1219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63708DD-1E56-AD00-0DC0-7A9DE6C694FA}"/>
              </a:ext>
            </a:extLst>
          </p:cNvPr>
          <p:cNvSpPr/>
          <p:nvPr/>
        </p:nvSpPr>
        <p:spPr>
          <a:xfrm flipV="1">
            <a:off x="4157662" y="2571653"/>
            <a:ext cx="2714625" cy="1219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CEA0164E-74DB-EE5C-993C-C97F2A6DF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670" y="1676400"/>
            <a:ext cx="2369634" cy="5181600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D01F16E2-574C-0612-2939-71D5C055EB29}"/>
              </a:ext>
            </a:extLst>
          </p:cNvPr>
          <p:cNvSpPr/>
          <p:nvPr/>
        </p:nvSpPr>
        <p:spPr>
          <a:xfrm flipV="1">
            <a:off x="7666038" y="3752752"/>
            <a:ext cx="2369635" cy="1169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287179" y="4179555"/>
            <a:ext cx="3120890" cy="13388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[APP]</a:t>
            </a:r>
            <a:r>
              <a: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스토리 오더 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&gt; mall (/</a:t>
            </a:r>
            <a:r>
              <a:rPr lang="en-US" altLang="ko-KR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smartorder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/mall/204065)</a:t>
            </a:r>
          </a:p>
          <a:p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ko-KR" alt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스토리 쇼핑 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(/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shopping)</a:t>
            </a:r>
          </a:p>
          <a:p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ko-KR" alt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스토리 쇼핑 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&gt; mall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(/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shopping/store/MD9994)</a:t>
            </a:r>
          </a:p>
          <a:p>
            <a:endParaRPr lang="en-US" altLang="ko-KR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1.Product List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1) if no product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- display no product </a:t>
            </a:r>
            <a:r>
              <a:rPr lang="en-US" altLang="ko-KR" sz="900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msg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with icon (red box)</a:t>
            </a:r>
          </a:p>
          <a:p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4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>
            <a:extLst>
              <a:ext uri="{FF2B5EF4-FFF2-40B4-BE49-F238E27FC236}">
                <a16:creationId xmlns:a16="http://schemas.microsoft.com/office/drawing/2014/main" id="{68D29917-CA69-B55B-480D-B5A62F22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47159" cy="6858000"/>
          </a:xfrm>
          <a:prstGeom prst="rect">
            <a:avLst/>
          </a:prstGeom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id="{034440A1-2A88-806B-192A-EB1A09A5E5D6}"/>
              </a:ext>
            </a:extLst>
          </p:cNvPr>
          <p:cNvSpPr/>
          <p:nvPr/>
        </p:nvSpPr>
        <p:spPr>
          <a:xfrm>
            <a:off x="238125" y="6486525"/>
            <a:ext cx="2743200" cy="29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>
                <a:solidFill>
                  <a:schemeClr val="tx1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닫기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FAE5EDDB-95E1-403B-FB8E-50F0B98EA837}"/>
              </a:ext>
            </a:extLst>
          </p:cNvPr>
          <p:cNvSpPr/>
          <p:nvPr/>
        </p:nvSpPr>
        <p:spPr>
          <a:xfrm>
            <a:off x="0" y="3743325"/>
            <a:ext cx="3247159" cy="2667000"/>
          </a:xfrm>
          <a:prstGeom prst="rect">
            <a:avLst/>
          </a:prstGeom>
          <a:solidFill>
            <a:srgbClr val="43C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A9CC18A3-A6F9-D121-E035-DCC5968DD828}"/>
              </a:ext>
            </a:extLst>
          </p:cNvPr>
          <p:cNvSpPr/>
          <p:nvPr/>
        </p:nvSpPr>
        <p:spPr>
          <a:xfrm>
            <a:off x="0" y="3290887"/>
            <a:ext cx="3247159" cy="657225"/>
          </a:xfrm>
          <a:prstGeom prst="roundRect">
            <a:avLst>
              <a:gd name="adj" fmla="val 30435"/>
            </a:avLst>
          </a:prstGeom>
          <a:solidFill>
            <a:srgbClr val="43C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9E56083B-900D-C46A-5077-F6862A791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42" y="4155652"/>
            <a:ext cx="2096366" cy="2096366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E41805BE-C762-8C91-73B7-C1EE7C444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05" y="3880982"/>
            <a:ext cx="889000" cy="158750"/>
          </a:xfrm>
          <a:prstGeom prst="rect">
            <a:avLst/>
          </a:prstGeom>
        </p:spPr>
      </p:pic>
      <p:grpSp>
        <p:nvGrpSpPr>
          <p:cNvPr id="46" name="그룹 45">
            <a:extLst>
              <a:ext uri="{FF2B5EF4-FFF2-40B4-BE49-F238E27FC236}">
                <a16:creationId xmlns:a16="http://schemas.microsoft.com/office/drawing/2014/main" id="{A50D4522-E125-A2BB-87DF-EED41E36DAA0}"/>
              </a:ext>
            </a:extLst>
          </p:cNvPr>
          <p:cNvGrpSpPr/>
          <p:nvPr/>
        </p:nvGrpSpPr>
        <p:grpSpPr>
          <a:xfrm>
            <a:off x="313892" y="3512715"/>
            <a:ext cx="2572184" cy="308819"/>
            <a:chOff x="228599" y="3523614"/>
            <a:chExt cx="3535682" cy="424498"/>
          </a:xfrm>
        </p:grpSpPr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F5548A21-6F27-7E88-F13E-E651F9CB26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3371"/>
            <a:stretch/>
          </p:blipFill>
          <p:spPr>
            <a:xfrm>
              <a:off x="228599" y="3552824"/>
              <a:ext cx="2215025" cy="395288"/>
            </a:xfrm>
            <a:prstGeom prst="rect">
              <a:avLst/>
            </a:prstGeom>
          </p:spPr>
        </p:pic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3780B06A-6C28-1C51-3AD4-33FF004EF8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9925" r="44104"/>
            <a:stretch/>
          </p:blipFill>
          <p:spPr>
            <a:xfrm>
              <a:off x="2526175" y="3523614"/>
              <a:ext cx="1238106" cy="424498"/>
            </a:xfrm>
            <a:prstGeom prst="rect">
              <a:avLst/>
            </a:prstGeom>
          </p:spPr>
        </p:pic>
      </p:grpSp>
      <p:pic>
        <p:nvPicPr>
          <p:cNvPr id="48" name="그림 47">
            <a:extLst>
              <a:ext uri="{FF2B5EF4-FFF2-40B4-BE49-F238E27FC236}">
                <a16:creationId xmlns:a16="http://schemas.microsoft.com/office/drawing/2014/main" id="{4AE72949-0184-6342-8C05-57E22B16DB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6720" y="0"/>
            <a:ext cx="3247159" cy="6858000"/>
          </a:xfrm>
          <a:prstGeom prst="rect">
            <a:avLst/>
          </a:prstGeom>
        </p:spPr>
      </p:pic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81C01B8B-0E33-BBD6-11AF-E2BE31225207}"/>
              </a:ext>
            </a:extLst>
          </p:cNvPr>
          <p:cNvCxnSpPr>
            <a:cxnSpLocks/>
          </p:cNvCxnSpPr>
          <p:nvPr/>
        </p:nvCxnSpPr>
        <p:spPr>
          <a:xfrm flipV="1">
            <a:off x="3247159" y="1145009"/>
            <a:ext cx="5149561" cy="26765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87E635B-9DC3-0571-FDEB-89F9F8F39D97}"/>
              </a:ext>
            </a:extLst>
          </p:cNvPr>
          <p:cNvSpPr txBox="1"/>
          <p:nvPr/>
        </p:nvSpPr>
        <p:spPr>
          <a:xfrm>
            <a:off x="4520940" y="3525796"/>
            <a:ext cx="2601998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 u="sng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앱 최초 설치 시 표시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되는 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algn="just"/>
            <a:r>
              <a:rPr lang="ko-KR" altLang="en-US" sz="10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이용 안내 팝업 추가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부탁드립니다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pPr algn="just"/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algn="just"/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이용 안내 팝업은 최초 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회만 표시되므로 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algn="just"/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‘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오늘 하루 그만 보기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’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버튼 필요 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x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 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algn="just"/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algn="just"/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팝업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클릭 시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[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이용 안내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]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페이지로 이동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BB5CD2-7A38-4B34-71E4-3FF867CCDAFE}"/>
              </a:ext>
            </a:extLst>
          </p:cNvPr>
          <p:cNvSpPr txBox="1"/>
          <p:nvPr/>
        </p:nvSpPr>
        <p:spPr>
          <a:xfrm>
            <a:off x="4520940" y="3289290"/>
            <a:ext cx="994035" cy="246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시안 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08D3A7-A328-EBA1-C11E-E0A5651168B6}"/>
              </a:ext>
            </a:extLst>
          </p:cNvPr>
          <p:cNvSpPr txBox="1"/>
          <p:nvPr/>
        </p:nvSpPr>
        <p:spPr>
          <a:xfrm>
            <a:off x="5514976" y="3290887"/>
            <a:ext cx="441208" cy="246221"/>
          </a:xfrm>
          <a:prstGeom prst="rect">
            <a:avLst/>
          </a:prstGeom>
          <a:solidFill>
            <a:srgbClr val="43CAE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개발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5135" y="1175060"/>
            <a:ext cx="3120890" cy="161582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[APP] when start APP</a:t>
            </a:r>
          </a:p>
          <a:p>
            <a:endParaRPr lang="en-US" altLang="ko-K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show this popup just once when APP run </a:t>
            </a:r>
            <a:b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(if it’s shown, don’t show from next time)</a:t>
            </a:r>
          </a:p>
          <a:p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1.if clicks, move to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이용안내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스토리포인트 안내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(/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guide/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ecoPoint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2.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닫기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(close) button</a:t>
            </a:r>
            <a:b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- if clicks, close the popup</a:t>
            </a:r>
          </a:p>
          <a:p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81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073E196-6F41-5060-B0D3-341C64151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82" y="0"/>
            <a:ext cx="3836885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E1EEB4BA-C380-8589-037E-4EC18DE86D5B}"/>
              </a:ext>
            </a:extLst>
          </p:cNvPr>
          <p:cNvSpPr/>
          <p:nvPr/>
        </p:nvSpPr>
        <p:spPr>
          <a:xfrm>
            <a:off x="666750" y="3057525"/>
            <a:ext cx="3352800" cy="10572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E26F0EC3-6EA3-F8C0-8931-8607EBF20E6C}"/>
              </a:ext>
            </a:extLst>
          </p:cNvPr>
          <p:cNvCxnSpPr>
            <a:cxnSpLocks/>
          </p:cNvCxnSpPr>
          <p:nvPr/>
        </p:nvCxnSpPr>
        <p:spPr>
          <a:xfrm flipV="1">
            <a:off x="4001242" y="3057525"/>
            <a:ext cx="977158" cy="1451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2A8B670-1880-1CC0-E12C-2B1567678E72}"/>
              </a:ext>
            </a:extLst>
          </p:cNvPr>
          <p:cNvSpPr txBox="1"/>
          <p:nvPr/>
        </p:nvSpPr>
        <p:spPr>
          <a:xfrm>
            <a:off x="4978400" y="2916310"/>
            <a:ext cx="5162550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포인트는 고객이 철도 대중교통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지하철 및 기차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을 이용할 때 이동한 직선 거리에 따라 지급됩니다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위치정보 이용 및 수집에 동의해야지만 적립 서비스 이용이 가능하며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위치정보 이용 및 수집에 동의하지 않는 경우에는 이용이 불가합니다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지하철역과 기차역 간 출발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도착 처리는 불가하며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이동 거리는 역 간 직선 거리에 따라 계산되기 때문에 실제 이동 거리와는 다소 차이가 발생할 수 있습니다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8C0E2A1-C596-005E-BB7E-CF1D4E46F356}"/>
              </a:ext>
            </a:extLst>
          </p:cNvPr>
          <p:cNvSpPr/>
          <p:nvPr/>
        </p:nvSpPr>
        <p:spPr>
          <a:xfrm>
            <a:off x="666750" y="4548120"/>
            <a:ext cx="3352800" cy="5477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2621DECC-5CE7-56FA-6616-F2D4D7704A1C}"/>
              </a:ext>
            </a:extLst>
          </p:cNvPr>
          <p:cNvCxnSpPr>
            <a:cxnSpLocks/>
          </p:cNvCxnSpPr>
          <p:nvPr/>
        </p:nvCxnSpPr>
        <p:spPr>
          <a:xfrm flipV="1">
            <a:off x="4001242" y="4548120"/>
            <a:ext cx="977158" cy="1451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4CC196-D06B-E484-DE93-2031E7DA9C60}"/>
              </a:ext>
            </a:extLst>
          </p:cNvPr>
          <p:cNvSpPr txBox="1"/>
          <p:nvPr/>
        </p:nvSpPr>
        <p:spPr>
          <a:xfrm>
            <a:off x="4978400" y="4389840"/>
            <a:ext cx="516255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포인트 지급은 보통 도착 처리 즉시 이루어집니다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다만 교통 사용 내역 증가로 인해 간혹 적립이 지연될 수 있습니다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작업 처리량에 따라 소요 시간이 변동될 수 있으므로 양해를 부탁드립니다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16F17-38BE-F71D-9FCE-BC0DDB1794C0}"/>
              </a:ext>
            </a:extLst>
          </p:cNvPr>
          <p:cNvSpPr txBox="1"/>
          <p:nvPr/>
        </p:nvSpPr>
        <p:spPr>
          <a:xfrm>
            <a:off x="4978400" y="2654877"/>
            <a:ext cx="641610" cy="246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368A5-7506-F27D-CF09-20FD153B9829}"/>
              </a:ext>
            </a:extLst>
          </p:cNvPr>
          <p:cNvSpPr txBox="1"/>
          <p:nvPr/>
        </p:nvSpPr>
        <p:spPr>
          <a:xfrm>
            <a:off x="4978400" y="4148705"/>
            <a:ext cx="641610" cy="246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42AECC4-B738-1EF8-33F8-7E6B494B806C}"/>
              </a:ext>
            </a:extLst>
          </p:cNvPr>
          <p:cNvSpPr/>
          <p:nvPr/>
        </p:nvSpPr>
        <p:spPr>
          <a:xfrm>
            <a:off x="1137021" y="894984"/>
            <a:ext cx="2425329" cy="9753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9D995952-F86F-8A21-C02D-893C26B19862}"/>
              </a:ext>
            </a:extLst>
          </p:cNvPr>
          <p:cNvCxnSpPr>
            <a:cxnSpLocks/>
          </p:cNvCxnSpPr>
          <p:nvPr/>
        </p:nvCxnSpPr>
        <p:spPr>
          <a:xfrm flipV="1">
            <a:off x="3562350" y="1163806"/>
            <a:ext cx="977158" cy="1451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807EC7-4590-1183-B4C0-7A222DD9C396}"/>
              </a:ext>
            </a:extLst>
          </p:cNvPr>
          <p:cNvSpPr txBox="1"/>
          <p:nvPr/>
        </p:nvSpPr>
        <p:spPr>
          <a:xfrm>
            <a:off x="4539508" y="1005526"/>
            <a:ext cx="217598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STORY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로 수정 부탁드립니다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4FD326-62F5-0748-0BAB-2A42368C5817}"/>
              </a:ext>
            </a:extLst>
          </p:cNvPr>
          <p:cNvSpPr txBox="1"/>
          <p:nvPr/>
        </p:nvSpPr>
        <p:spPr>
          <a:xfrm>
            <a:off x="4539508" y="769641"/>
            <a:ext cx="994035" cy="246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시안 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C32356-A870-E6D2-7F05-112CED4D3EC1}"/>
              </a:ext>
            </a:extLst>
          </p:cNvPr>
          <p:cNvSpPr txBox="1"/>
          <p:nvPr/>
        </p:nvSpPr>
        <p:spPr>
          <a:xfrm>
            <a:off x="7535554" y="554362"/>
            <a:ext cx="441208" cy="246221"/>
          </a:xfrm>
          <a:prstGeom prst="rect">
            <a:avLst/>
          </a:prstGeom>
          <a:solidFill>
            <a:srgbClr val="43CAE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개발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16A962-33C6-7D25-14B5-DB415EDD3A15}"/>
              </a:ext>
            </a:extLst>
          </p:cNvPr>
          <p:cNvSpPr txBox="1"/>
          <p:nvPr/>
        </p:nvSpPr>
        <p:spPr>
          <a:xfrm>
            <a:off x="7535553" y="791471"/>
            <a:ext cx="256129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하단에 들어가는 안내 내용 추가를 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포함해서 해당 페이지 전체에 대한 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 수정 작업 완료된 상태입니다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06ACDA8-A942-9379-463B-F45EECE3E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343" y="102377"/>
            <a:ext cx="1242334" cy="65098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08243" y="1517388"/>
            <a:ext cx="312089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[APP] </a:t>
            </a:r>
            <a:r>
              <a:rPr lang="ko-KR" alt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포인트 적립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ko-KR" alt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사용 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(/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guide/use/point)</a:t>
            </a:r>
          </a:p>
          <a:p>
            <a:endParaRPr lang="en-US" altLang="ko-KR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포인트 적립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TAB 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- replace with published html</a:t>
            </a:r>
          </a:p>
          <a:p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2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89CD507-0298-3855-0E93-FE9A7692A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82" y="0"/>
            <a:ext cx="3870562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0F9BB07-64AB-00AF-78EA-B83FA6806E38}"/>
              </a:ext>
            </a:extLst>
          </p:cNvPr>
          <p:cNvSpPr/>
          <p:nvPr/>
        </p:nvSpPr>
        <p:spPr>
          <a:xfrm flipV="1">
            <a:off x="695325" y="2628572"/>
            <a:ext cx="3352800" cy="145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43596566-DA16-5B4B-D9B9-4472ECD9CE47}"/>
              </a:ext>
            </a:extLst>
          </p:cNvPr>
          <p:cNvCxnSpPr>
            <a:cxnSpLocks/>
          </p:cNvCxnSpPr>
          <p:nvPr/>
        </p:nvCxnSpPr>
        <p:spPr>
          <a:xfrm flipV="1">
            <a:off x="4048125" y="2508885"/>
            <a:ext cx="977158" cy="1451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4488DA2-1CB6-2A88-8DD0-455F069C1361}"/>
              </a:ext>
            </a:extLst>
          </p:cNvPr>
          <p:cNvSpPr txBox="1"/>
          <p:nvPr/>
        </p:nvSpPr>
        <p:spPr>
          <a:xfrm>
            <a:off x="5025283" y="2344757"/>
            <a:ext cx="2141436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[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메뉴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쇼핑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업체보기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]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4A03300-C465-2C35-F7BF-9307AD222E57}"/>
              </a:ext>
            </a:extLst>
          </p:cNvPr>
          <p:cNvSpPr/>
          <p:nvPr/>
        </p:nvSpPr>
        <p:spPr>
          <a:xfrm flipV="1">
            <a:off x="695325" y="3596311"/>
            <a:ext cx="3352800" cy="3584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BA3E83E8-11DC-FABB-D10C-7F8C9FDE250C}"/>
              </a:ext>
            </a:extLst>
          </p:cNvPr>
          <p:cNvCxnSpPr>
            <a:cxnSpLocks/>
          </p:cNvCxnSpPr>
          <p:nvPr/>
        </p:nvCxnSpPr>
        <p:spPr>
          <a:xfrm flipV="1">
            <a:off x="4048124" y="3640752"/>
            <a:ext cx="977158" cy="1451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40B4357-8C90-8EC0-8FF3-1F45A8FF83EC}"/>
              </a:ext>
            </a:extLst>
          </p:cNvPr>
          <p:cNvSpPr txBox="1"/>
          <p:nvPr/>
        </p:nvSpPr>
        <p:spPr>
          <a:xfrm>
            <a:off x="5025282" y="3476624"/>
            <a:ext cx="49340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역사에 있는 오프라인 매장에서 포인트 사용 바코드를 스캔하여 포인트를 사용하거나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앱을 통해 주문한 후 매장에서 상품을 수령할 수 있습니다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A1398D-EFB9-B6E0-479D-3851DFFE7BB3}"/>
              </a:ext>
            </a:extLst>
          </p:cNvPr>
          <p:cNvSpPr txBox="1"/>
          <p:nvPr/>
        </p:nvSpPr>
        <p:spPr>
          <a:xfrm>
            <a:off x="5025282" y="2093744"/>
            <a:ext cx="641610" cy="246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AF879-14DD-DDAC-18B1-3955E3EDEA92}"/>
              </a:ext>
            </a:extLst>
          </p:cNvPr>
          <p:cNvSpPr txBox="1"/>
          <p:nvPr/>
        </p:nvSpPr>
        <p:spPr>
          <a:xfrm>
            <a:off x="5025282" y="3227173"/>
            <a:ext cx="641610" cy="246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2EB93-C608-0F6A-6015-CF767FEB2CE7}"/>
              </a:ext>
            </a:extLst>
          </p:cNvPr>
          <p:cNvSpPr txBox="1"/>
          <p:nvPr/>
        </p:nvSpPr>
        <p:spPr>
          <a:xfrm>
            <a:off x="5387972" y="550218"/>
            <a:ext cx="441208" cy="246221"/>
          </a:xfrm>
          <a:prstGeom prst="rect">
            <a:avLst/>
          </a:prstGeom>
          <a:solidFill>
            <a:srgbClr val="43CAE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개발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AE49A-D313-81B6-82D2-6ECC7CE98449}"/>
              </a:ext>
            </a:extLst>
          </p:cNvPr>
          <p:cNvSpPr txBox="1"/>
          <p:nvPr/>
        </p:nvSpPr>
        <p:spPr>
          <a:xfrm>
            <a:off x="5387971" y="787327"/>
            <a:ext cx="256129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하단에 들어가는 안내 내용 추가를 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포함해서 해당 페이지 전체에 대한 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 수정 작업 완료된 상태입니다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77799BA-258A-5EC0-91AB-DA17B4963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0778" y="0"/>
            <a:ext cx="671826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11274" y="1489889"/>
            <a:ext cx="312089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[APP] </a:t>
            </a:r>
            <a:r>
              <a:rPr lang="ko-KR" alt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포인트 적립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ko-KR" alt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사용 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(/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guide/use/point)</a:t>
            </a:r>
          </a:p>
          <a:p>
            <a:endParaRPr lang="en-US" altLang="ko-KR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포인트 사용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TAB 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- replace with published html</a:t>
            </a:r>
          </a:p>
          <a:p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2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D16B9B4B-DA1B-C23D-148F-903DC9784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81" y="0"/>
            <a:ext cx="3830782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3D1CC24-A695-3DD6-E6AD-596DF3154EF4}"/>
              </a:ext>
            </a:extLst>
          </p:cNvPr>
          <p:cNvSpPr/>
          <p:nvPr/>
        </p:nvSpPr>
        <p:spPr>
          <a:xfrm flipV="1">
            <a:off x="549275" y="4162095"/>
            <a:ext cx="3632200" cy="5305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67C03C35-7BE6-0A5D-B5CC-44B697CB04FD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181475" y="4208264"/>
            <a:ext cx="958107" cy="15070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D7B613D-05C5-AFDB-BB5B-AFC8C4AFBE9B}"/>
              </a:ext>
            </a:extLst>
          </p:cNvPr>
          <p:cNvSpPr txBox="1"/>
          <p:nvPr/>
        </p:nvSpPr>
        <p:spPr>
          <a:xfrm>
            <a:off x="5139582" y="3885098"/>
            <a:ext cx="44920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포인트는 사용자 위치 정보를 기반으로 출발 및 도착 역을 확인하며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이동 거리 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1km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당 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3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원의 포인트를 지급합니다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포인트는 하루 최대 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100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원 적립할 수 있습니다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42734C-1850-7BA0-1457-7E4A861152D9}"/>
              </a:ext>
            </a:extLst>
          </p:cNvPr>
          <p:cNvSpPr txBox="1"/>
          <p:nvPr/>
        </p:nvSpPr>
        <p:spPr>
          <a:xfrm>
            <a:off x="5139582" y="3628362"/>
            <a:ext cx="641610" cy="246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8A3E782C-222C-6C52-A96D-8ADFC1FA5D87}"/>
              </a:ext>
            </a:extLst>
          </p:cNvPr>
          <p:cNvCxnSpPr>
            <a:cxnSpLocks/>
          </p:cNvCxnSpPr>
          <p:nvPr/>
        </p:nvCxnSpPr>
        <p:spPr>
          <a:xfrm flipV="1">
            <a:off x="2286000" y="1527280"/>
            <a:ext cx="2853582" cy="8071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F968444-AD61-ACCC-6278-706FDA3A0B9D}"/>
              </a:ext>
            </a:extLst>
          </p:cNvPr>
          <p:cNvSpPr txBox="1"/>
          <p:nvPr/>
        </p:nvSpPr>
        <p:spPr>
          <a:xfrm>
            <a:off x="5139582" y="1386065"/>
            <a:ext cx="244231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‘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포인트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’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로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수정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부탁드립니다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57DAD1-BDAD-BCB2-7081-7F9603170534}"/>
              </a:ext>
            </a:extLst>
          </p:cNvPr>
          <p:cNvSpPr txBox="1"/>
          <p:nvPr/>
        </p:nvSpPr>
        <p:spPr>
          <a:xfrm>
            <a:off x="5139582" y="1152691"/>
            <a:ext cx="994035" cy="246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시안 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925AF3-0751-4E1E-FCF1-42787A02B940}"/>
              </a:ext>
            </a:extLst>
          </p:cNvPr>
          <p:cNvSpPr txBox="1"/>
          <p:nvPr/>
        </p:nvSpPr>
        <p:spPr>
          <a:xfrm>
            <a:off x="7535554" y="2000440"/>
            <a:ext cx="441208" cy="246221"/>
          </a:xfrm>
          <a:prstGeom prst="rect">
            <a:avLst/>
          </a:prstGeom>
          <a:solidFill>
            <a:srgbClr val="43CAE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개발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6AEA62-187B-6F12-AD17-0061CF848DBC}"/>
              </a:ext>
            </a:extLst>
          </p:cNvPr>
          <p:cNvSpPr txBox="1"/>
          <p:nvPr/>
        </p:nvSpPr>
        <p:spPr>
          <a:xfrm>
            <a:off x="7535553" y="2237549"/>
            <a:ext cx="25612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해당 페이지 전체에 대한 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 수정 작업 완료된 상태입니다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56158" y="814136"/>
            <a:ext cx="312089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[APP] </a:t>
            </a:r>
            <a:r>
              <a:rPr lang="ko-KR" alt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스토리포인트 안내 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(/guide/</a:t>
            </a:r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ecoPoint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ko-KR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1.page 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- replace with published html</a:t>
            </a:r>
          </a:p>
          <a:p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7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38675560-4908-40E8-0A40-E7902DD1C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81" y="0"/>
            <a:ext cx="3810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515A02B-C37E-A602-7D1E-D671232E8B63}"/>
              </a:ext>
            </a:extLst>
          </p:cNvPr>
          <p:cNvSpPr/>
          <p:nvPr/>
        </p:nvSpPr>
        <p:spPr>
          <a:xfrm flipV="1">
            <a:off x="669181" y="4038270"/>
            <a:ext cx="3350369" cy="3693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1472C7DE-8F86-D0A5-EFC0-AEF4762DBC48}"/>
              </a:ext>
            </a:extLst>
          </p:cNvPr>
          <p:cNvCxnSpPr>
            <a:cxnSpLocks/>
          </p:cNvCxnSpPr>
          <p:nvPr/>
        </p:nvCxnSpPr>
        <p:spPr>
          <a:xfrm flipV="1">
            <a:off x="4019549" y="4060682"/>
            <a:ext cx="958107" cy="15070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AF4CE82-B763-578C-2D38-49B1301CB8D5}"/>
              </a:ext>
            </a:extLst>
          </p:cNvPr>
          <p:cNvSpPr txBox="1"/>
          <p:nvPr/>
        </p:nvSpPr>
        <p:spPr>
          <a:xfrm>
            <a:off x="4977656" y="3927167"/>
            <a:ext cx="537319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삭제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5AE962B-C78B-5B64-9214-A6E9135C2669}"/>
              </a:ext>
            </a:extLst>
          </p:cNvPr>
          <p:cNvSpPr/>
          <p:nvPr/>
        </p:nvSpPr>
        <p:spPr>
          <a:xfrm flipV="1">
            <a:off x="669181" y="5876595"/>
            <a:ext cx="3350369" cy="3693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EC7DFB0-9ADB-C2B1-010F-06C6775C0663}"/>
              </a:ext>
            </a:extLst>
          </p:cNvPr>
          <p:cNvSpPr/>
          <p:nvPr/>
        </p:nvSpPr>
        <p:spPr>
          <a:xfrm flipV="1">
            <a:off x="669180" y="4895189"/>
            <a:ext cx="3350369" cy="6769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00CF5A50-CFAE-D29A-D80B-356A5BAD6A8A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019549" y="6036328"/>
            <a:ext cx="958107" cy="1114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9396F82-0B01-9508-1F8F-AE6BB85EF4AE}"/>
              </a:ext>
            </a:extLst>
          </p:cNvPr>
          <p:cNvSpPr txBox="1"/>
          <p:nvPr/>
        </p:nvSpPr>
        <p:spPr>
          <a:xfrm>
            <a:off x="4977656" y="6009285"/>
            <a:ext cx="537319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삭제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EFC40481-637D-CA95-534D-EA4C2074E125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 flipV="1">
            <a:off x="4019549" y="5055938"/>
            <a:ext cx="958107" cy="1777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DADEE17-80C8-84F5-D4F6-0F4109B15A95}"/>
              </a:ext>
            </a:extLst>
          </p:cNvPr>
          <p:cNvSpPr txBox="1"/>
          <p:nvPr/>
        </p:nvSpPr>
        <p:spPr>
          <a:xfrm>
            <a:off x="4977656" y="4455773"/>
            <a:ext cx="449209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[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오더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]</a:t>
            </a: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앱에서 주문 가능한 스토리 오더 매장을 확인하고 주문할 수 있습니다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[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전체 매장 안내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]</a:t>
            </a: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앱에서 주문 가능한 매장을 포함한 역사 내 전체 매장입니다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오프라인 포인트 사용이 가능한 매장을 확인할 수 있습니다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403C19-61E2-2EF5-D671-C83952EC01E0}"/>
              </a:ext>
            </a:extLst>
          </p:cNvPr>
          <p:cNvSpPr txBox="1"/>
          <p:nvPr/>
        </p:nvSpPr>
        <p:spPr>
          <a:xfrm>
            <a:off x="4336046" y="4455773"/>
            <a:ext cx="641610" cy="246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771317-8C3C-A477-DE0F-867932629311}"/>
              </a:ext>
            </a:extLst>
          </p:cNvPr>
          <p:cNvSpPr txBox="1"/>
          <p:nvPr/>
        </p:nvSpPr>
        <p:spPr>
          <a:xfrm>
            <a:off x="7535554" y="2000440"/>
            <a:ext cx="441208" cy="246221"/>
          </a:xfrm>
          <a:prstGeom prst="rect">
            <a:avLst/>
          </a:prstGeom>
          <a:solidFill>
            <a:srgbClr val="43CAE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개발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FEEA9B-E274-6FB6-5A3A-09B2D9D57CF8}"/>
              </a:ext>
            </a:extLst>
          </p:cNvPr>
          <p:cNvSpPr txBox="1"/>
          <p:nvPr/>
        </p:nvSpPr>
        <p:spPr>
          <a:xfrm>
            <a:off x="7535553" y="2237549"/>
            <a:ext cx="25612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해당 페이지 전체에 대한 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 수정 작업 완료된 상태입니다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55872" y="825503"/>
            <a:ext cx="312089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[APP]</a:t>
            </a:r>
            <a:r>
              <a: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앱 가입 및 사용 안내 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(/guide/use/app)</a:t>
            </a:r>
            <a:endParaRPr lang="en-US" altLang="ko-KR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1.page 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- replace with published html</a:t>
            </a:r>
          </a:p>
          <a:p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0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DDAEEA-514B-4E0C-AD29-4DEB029FCCFD}"/>
              </a:ext>
            </a:extLst>
          </p:cNvPr>
          <p:cNvSpPr txBox="1"/>
          <p:nvPr/>
        </p:nvSpPr>
        <p:spPr>
          <a:xfrm>
            <a:off x="3729941" y="2837178"/>
            <a:ext cx="473211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메인 노출 상품 할인 표시</a:t>
            </a:r>
            <a:endParaRPr lang="en-US" altLang="ko-KR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9E13F1-37DF-2BFB-F634-1957C1C8D2BB}"/>
              </a:ext>
            </a:extLst>
          </p:cNvPr>
          <p:cNvSpPr txBox="1"/>
          <p:nvPr/>
        </p:nvSpPr>
        <p:spPr>
          <a:xfrm>
            <a:off x="3729941" y="3198167"/>
            <a:ext cx="4732117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메인페이지 할인 가격 표시</a:t>
            </a:r>
            <a:endParaRPr lang="en-US" altLang="ko-KR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335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FC1BA7CF-F919-833E-64DE-799B53638D36}"/>
              </a:ext>
            </a:extLst>
          </p:cNvPr>
          <p:cNvGrpSpPr/>
          <p:nvPr/>
        </p:nvGrpSpPr>
        <p:grpSpPr>
          <a:xfrm>
            <a:off x="567042" y="1"/>
            <a:ext cx="3706953" cy="6769100"/>
            <a:chOff x="567042" y="0"/>
            <a:chExt cx="3837964" cy="7008333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F061955C-7BAD-101A-0549-DC55EAD65C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2083"/>
            <a:stretch/>
          </p:blipFill>
          <p:spPr>
            <a:xfrm>
              <a:off x="567043" y="0"/>
              <a:ext cx="3837963" cy="3286125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96A24B5-0234-BEC3-485A-B431C30EE027}"/>
                </a:ext>
              </a:extLst>
            </p:cNvPr>
            <p:cNvSpPr/>
            <p:nvPr/>
          </p:nvSpPr>
          <p:spPr>
            <a:xfrm>
              <a:off x="695325" y="2752725"/>
              <a:ext cx="714375" cy="338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148F37F6-F2CA-AC8D-7C93-31976F0DB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175" y="2786856"/>
              <a:ext cx="995362" cy="566978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43D1FB82-7E35-502D-77A0-885B40E07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8904"/>
            <a:stretch/>
          </p:blipFill>
          <p:spPr>
            <a:xfrm>
              <a:off x="567042" y="3504167"/>
              <a:ext cx="3837963" cy="3504166"/>
            </a:xfrm>
            <a:prstGeom prst="rect">
              <a:avLst/>
            </a:prstGeom>
          </p:spPr>
        </p:pic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DE542E5-39B4-0A4A-AB3E-7D203C759D17}"/>
              </a:ext>
            </a:extLst>
          </p:cNvPr>
          <p:cNvSpPr/>
          <p:nvPr/>
        </p:nvSpPr>
        <p:spPr>
          <a:xfrm flipV="1">
            <a:off x="567042" y="2596202"/>
            <a:ext cx="1499883" cy="7229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CF00CB5-9E71-54FB-CA44-2B45559079C3}"/>
              </a:ext>
            </a:extLst>
          </p:cNvPr>
          <p:cNvSpPr/>
          <p:nvPr/>
        </p:nvSpPr>
        <p:spPr>
          <a:xfrm flipV="1">
            <a:off x="567042" y="5478772"/>
            <a:ext cx="1499883" cy="5315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ADE944AA-65E8-311C-0E53-DAD99913AB9C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066925" y="1926938"/>
            <a:ext cx="3328474" cy="11814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6AEF030B-49B0-7E65-1684-093A0A1550FC}"/>
              </a:ext>
            </a:extLst>
          </p:cNvPr>
          <p:cNvCxnSpPr>
            <a:cxnSpLocks/>
          </p:cNvCxnSpPr>
          <p:nvPr/>
        </p:nvCxnSpPr>
        <p:spPr>
          <a:xfrm flipV="1">
            <a:off x="2066925" y="2151221"/>
            <a:ext cx="3328473" cy="356320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1834DAD-6F2D-5109-F9FE-AF3E483AF518}"/>
              </a:ext>
            </a:extLst>
          </p:cNvPr>
          <p:cNvSpPr txBox="1"/>
          <p:nvPr/>
        </p:nvSpPr>
        <p:spPr>
          <a:xfrm>
            <a:off x="5395401" y="1274330"/>
            <a:ext cx="441208" cy="246221"/>
          </a:xfrm>
          <a:prstGeom prst="rect">
            <a:avLst/>
          </a:prstGeom>
          <a:solidFill>
            <a:srgbClr val="43CAE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개발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16782D-2A02-BD22-9FEB-49FBFA45E1A8}"/>
              </a:ext>
            </a:extLst>
          </p:cNvPr>
          <p:cNvSpPr txBox="1"/>
          <p:nvPr/>
        </p:nvSpPr>
        <p:spPr>
          <a:xfrm>
            <a:off x="5395399" y="1511439"/>
            <a:ext cx="358667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메인페이지의 스토리 오더 상품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쇼핑 상품에 대한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일반 할인가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임직원 할인가 표시 추가를 부탁드립니다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 수정 작업 완료된 상태입니다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0311" y="3108379"/>
            <a:ext cx="3120890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[APP]</a:t>
            </a:r>
            <a:r>
              <a: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</a:p>
          <a:p>
            <a:endParaRPr lang="en-US" altLang="ko-KR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1.STORY ORDER / STORY SHOPPING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1) main product list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a) 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if 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login </a:t>
            </a:r>
            <a:r>
              <a:rPr lang="en-US" altLang="ko-KR" sz="900" b="1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user_grade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= ‘UG02’ (</a:t>
            </a:r>
            <a:r>
              <a:rPr lang="ko-KR" altLang="en-US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임직원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: staff) AND </a:t>
            </a:r>
            <a:r>
              <a:rPr lang="en-US" altLang="ko-KR" sz="900" b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staff </a:t>
            </a:r>
            <a:r>
              <a:rPr lang="en-US" altLang="ko-KR" sz="900" b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discount </a:t>
            </a:r>
            <a:r>
              <a:rPr lang="en-US" altLang="ko-KR" sz="900" b="1" smtClean="0"/>
              <a:t>rate(amount</a:t>
            </a:r>
            <a:r>
              <a:rPr lang="en-US" altLang="ko-KR" sz="900" b="1" dirty="0"/>
              <a:t>) &gt; 0</a:t>
            </a:r>
            <a:endParaRPr lang="en-US" altLang="ko-KR" sz="900" b="1" dirty="0" smtClean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- 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display </a:t>
            </a:r>
            <a:r>
              <a:rPr lang="ko-KR" altLang="en-US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임직원 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{staff discount rate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}% {</a:t>
            </a:r>
            <a:r>
              <a:rPr lang="en-US" altLang="ko-KR" sz="900" b="1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staff_sale_price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}</a:t>
            </a:r>
            <a:r>
              <a:rPr lang="ko-KR" altLang="en-US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원 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row (refer to design)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- if {</a:t>
            </a:r>
            <a:r>
              <a:rPr lang="en-US" altLang="ko-KR" sz="900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staff_discount_type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} = ‘amount’, show </a:t>
            </a:r>
            <a:r>
              <a:rPr lang="en-US" altLang="ko-KR" sz="900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computued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statf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discount rate (refer to current logic)</a:t>
            </a:r>
          </a:p>
          <a:p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9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DDAEEA-514B-4E0C-AD29-4DEB029FCCFD}"/>
              </a:ext>
            </a:extLst>
          </p:cNvPr>
          <p:cNvSpPr txBox="1"/>
          <p:nvPr/>
        </p:nvSpPr>
        <p:spPr>
          <a:xfrm>
            <a:off x="3729941" y="2837178"/>
            <a:ext cx="473211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메인 스토리 오더 상품 연결 페이지</a:t>
            </a:r>
            <a:endParaRPr lang="en-US" altLang="ko-KR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9E13F1-37DF-2BFB-F634-1957C1C8D2BB}"/>
              </a:ext>
            </a:extLst>
          </p:cNvPr>
          <p:cNvSpPr txBox="1"/>
          <p:nvPr/>
        </p:nvSpPr>
        <p:spPr>
          <a:xfrm>
            <a:off x="3729941" y="3198167"/>
            <a:ext cx="4732117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메인페이지 상품 연결 페이지</a:t>
            </a:r>
            <a:endParaRPr lang="en-US" altLang="ko-KR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3746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770</Words>
  <Application>Microsoft Office PowerPoint</Application>
  <PresentationFormat>Widescreen</PresentationFormat>
  <Paragraphs>126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G마켓 산스 Medium</vt:lpstr>
      <vt:lpstr>Pretendard</vt:lpstr>
      <vt:lpstr>맑은 고딕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지수</dc:creator>
  <cp:lastModifiedBy>gram</cp:lastModifiedBy>
  <cp:revision>10</cp:revision>
  <dcterms:created xsi:type="dcterms:W3CDTF">2024-04-16T03:32:15Z</dcterms:created>
  <dcterms:modified xsi:type="dcterms:W3CDTF">2024-04-29T09:34:29Z</dcterms:modified>
</cp:coreProperties>
</file>