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  <a:srgbClr val="FFFF00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88" y="-4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F83A82-212F-896E-493B-FE34C5277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BF4190A-BB48-3F40-4CFC-E10D7C8B93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1DDE8C1-6C8E-BBFD-F9ED-A72499494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0082-F363-490E-8666-0BD7F3F87107}" type="datetimeFigureOut">
              <a:rPr lang="ko-KR" altLang="en-US" smtClean="0"/>
              <a:t>2024-05-07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9AA0006-6DD8-DC81-76D2-EE63C65DD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381EFC1-180D-59E4-28CE-DF14A6A5E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6E5BA-2EA6-4976-A2C4-BCD61AD28D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1271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3D0BD1-59AE-3FF5-44C4-A1E044CEE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E866149-C2C4-F0FA-D7CD-75F11E21F2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C5D7EAA-DDB4-62BA-B1D5-5B23BA5E2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0082-F363-490E-8666-0BD7F3F87107}" type="datetimeFigureOut">
              <a:rPr lang="ko-KR" altLang="en-US" smtClean="0"/>
              <a:t>2024-05-07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DA44ED4-46E8-C30E-ECC9-B91933333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221E602-B96A-4E3F-550F-293C9FBDB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6E5BA-2EA6-4976-A2C4-BCD61AD28D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039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A8677CA-FACD-E06C-1A6F-8A780A01F5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1EB38C5-BB1D-8316-F1EF-D6C7274328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B50CC65-E01A-ECB7-B9E6-97E3CB49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0082-F363-490E-8666-0BD7F3F87107}" type="datetimeFigureOut">
              <a:rPr lang="ko-KR" altLang="en-US" smtClean="0"/>
              <a:t>2024-05-07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7732799-48EE-D4EF-0038-55AF0E99F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CBA66D4-023E-E727-2B4F-00CF7E57C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6E5BA-2EA6-4976-A2C4-BCD61AD28D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1845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D98F27A-2791-AD27-40B4-56DC6B79E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85E73B-0D2F-2FC6-A49F-DB1E2C729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80237CD-D701-4583-BF91-A97F4B7B6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0082-F363-490E-8666-0BD7F3F87107}" type="datetimeFigureOut">
              <a:rPr lang="ko-KR" altLang="en-US" smtClean="0"/>
              <a:t>2024-05-07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2D7807D-2541-36DF-5290-2F93B1B0A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1992501-DEAA-875C-40B3-CD2C8E407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6E5BA-2EA6-4976-A2C4-BCD61AD28D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31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4269F3-F0F3-ED83-0334-EB9313C38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F15E05F-640C-A833-B1F7-C5E110E53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1E919F1-8DB2-577F-2452-9791AFFA8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0082-F363-490E-8666-0BD7F3F87107}" type="datetimeFigureOut">
              <a:rPr lang="ko-KR" altLang="en-US" smtClean="0"/>
              <a:t>2024-05-07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A17D482-AB5F-A48C-6E72-8908ED65F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91A9BA0-C17B-F475-83B9-AE9F4F7CF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6E5BA-2EA6-4976-A2C4-BCD61AD28D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103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8B87E8-6509-0C22-C6AD-1B1960D21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13F2DFF-5494-2FF9-C9FD-980A63D7CD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E737190-8743-C01C-8A72-C416F98D72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14FC39A-2324-6F1E-046F-BD4D5FD40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0082-F363-490E-8666-0BD7F3F87107}" type="datetimeFigureOut">
              <a:rPr lang="ko-KR" altLang="en-US" smtClean="0"/>
              <a:t>2024-05-07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598474F-4D8F-A696-520B-0F5773296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8F152C9-9DA2-A5AC-AD0E-58CD34234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6E5BA-2EA6-4976-A2C4-BCD61AD28D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0181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A7D979-6445-D987-C3FD-B1D7288A4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FE2C048-69AB-DA52-17F9-D8164361D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66E67EE-128A-1617-2322-2855904B4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195B275-D9FE-D8AC-AE2E-805026B2A5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6F1FCFF-3BFF-5849-D386-2EC73AE68A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C0FC7D8-B9C1-93C4-63F4-FD5C7FBFB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0082-F363-490E-8666-0BD7F3F87107}" type="datetimeFigureOut">
              <a:rPr lang="ko-KR" altLang="en-US" smtClean="0"/>
              <a:t>2024-05-07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6EEA5FD-0178-48B0-1216-E1B2E7495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4F234FF-BEF4-1FCF-1EF6-AB370E35C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6E5BA-2EA6-4976-A2C4-BCD61AD28D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0919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063D6A1-5EA1-841F-7A98-66C818B13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36412FE-B126-0865-3BAA-2E8648147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0082-F363-490E-8666-0BD7F3F87107}" type="datetimeFigureOut">
              <a:rPr lang="ko-KR" altLang="en-US" smtClean="0"/>
              <a:t>2024-05-07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38C2B80-A599-094A-3E72-026D38BF2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73C45D4-EBEB-73C2-2F23-238580C42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6E5BA-2EA6-4976-A2C4-BCD61AD28D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016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F3E878A-CB7E-5497-148B-F9B07A5E9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0082-F363-490E-8666-0BD7F3F87107}" type="datetimeFigureOut">
              <a:rPr lang="ko-KR" altLang="en-US" smtClean="0"/>
              <a:t>2024-05-07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9CF8E96-263F-451A-7864-DFF840DC2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390D7DB-E305-BCD7-472B-88BBCD563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6E5BA-2EA6-4976-A2C4-BCD61AD28D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563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7DB095D-38E4-0050-E981-49531D86D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FF52FAC-C34C-F87B-1318-5263F4E01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B00F31D-B1A8-B59C-9610-4406E0817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65E2155-2F04-4320-1547-FFEE048FA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0082-F363-490E-8666-0BD7F3F87107}" type="datetimeFigureOut">
              <a:rPr lang="ko-KR" altLang="en-US" smtClean="0"/>
              <a:t>2024-05-07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F927824-4E44-1728-34E6-194E2604F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1F1BE3F-3249-031C-6ADB-97F27295B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6E5BA-2EA6-4976-A2C4-BCD61AD28D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502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7CF0E4A-3055-6631-73FA-9222C54F4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1EEBF08-E05C-D7DB-762D-A8430A57FC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C7D37A9-14A4-F126-9131-11FB0D49C2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7686E55-C979-C0C2-814E-B4386D0F5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0082-F363-490E-8666-0BD7F3F87107}" type="datetimeFigureOut">
              <a:rPr lang="ko-KR" altLang="en-US" smtClean="0"/>
              <a:t>2024-05-07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397D6CC-6CE8-F657-2021-E3B698C36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1C37E8A-4B50-886A-36B6-EEC1ABDC5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6E5BA-2EA6-4976-A2C4-BCD61AD28D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6686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11EAE72-6D04-48FD-1DF4-4E2BFAA71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B5656AD-AD09-E8B5-EA86-0F66400F5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777768F-E099-2560-6096-F0D8610781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F00082-F363-490E-8666-0BD7F3F87107}" type="datetimeFigureOut">
              <a:rPr lang="ko-KR" altLang="en-US" smtClean="0"/>
              <a:t>2024-05-07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9F5D71-82B3-BD93-41A6-8898DA5D47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48B01AB-74DA-2996-2E2F-1FE9A93ABE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76E5BA-2EA6-4976-A2C4-BCD61AD28D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4710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FD1D51D2-AB25-0963-A0E9-10FD67885A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42228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9C71EFE-EE74-74D1-8BA2-C1E955ACC14B}"/>
              </a:ext>
            </a:extLst>
          </p:cNvPr>
          <p:cNvSpPr txBox="1"/>
          <p:nvPr/>
        </p:nvSpPr>
        <p:spPr>
          <a:xfrm>
            <a:off x="2884846" y="2253545"/>
            <a:ext cx="15716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포장 봉투 선택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610CA8AE-1C32-3779-F0E5-69D7BE1D60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239" y="2598874"/>
            <a:ext cx="145257" cy="14525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CF42D75-1C2E-97CD-67C6-030B8FDECC96}"/>
              </a:ext>
            </a:extLst>
          </p:cNvPr>
          <p:cNvSpPr txBox="1"/>
          <p:nvPr/>
        </p:nvSpPr>
        <p:spPr>
          <a:xfrm>
            <a:off x="3097967" y="2552112"/>
            <a:ext cx="15716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봉투 미사용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0ED3225-0856-1970-5631-46D08BB17D74}"/>
              </a:ext>
            </a:extLst>
          </p:cNvPr>
          <p:cNvSpPr txBox="1"/>
          <p:nvPr/>
        </p:nvSpPr>
        <p:spPr>
          <a:xfrm>
            <a:off x="4231407" y="2552112"/>
            <a:ext cx="15716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0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</a:t>
            </a: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7F0FAF69-B5EA-1FB9-AB47-058319C2D5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7239" y="2848909"/>
            <a:ext cx="145257" cy="14525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ABDE5D6-DC90-4C6E-9222-56A6332AF0E5}"/>
              </a:ext>
            </a:extLst>
          </p:cNvPr>
          <p:cNvSpPr txBox="1"/>
          <p:nvPr/>
        </p:nvSpPr>
        <p:spPr>
          <a:xfrm>
            <a:off x="3097967" y="2804436"/>
            <a:ext cx="15716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종이 봉투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대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endParaRPr lang="ko-KR" altLang="en-US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54A0A12-4372-DAA6-A298-2EB62BD67706}"/>
              </a:ext>
            </a:extLst>
          </p:cNvPr>
          <p:cNvSpPr txBox="1"/>
          <p:nvPr/>
        </p:nvSpPr>
        <p:spPr>
          <a:xfrm>
            <a:off x="4231406" y="2803432"/>
            <a:ext cx="15716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150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</a:t>
            </a:r>
          </a:p>
        </p:txBody>
      </p: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20D96BAD-1153-50F7-1199-29B5BA0B5B28}"/>
              </a:ext>
            </a:extLst>
          </p:cNvPr>
          <p:cNvCxnSpPr>
            <a:cxnSpLocks/>
          </p:cNvCxnSpPr>
          <p:nvPr/>
        </p:nvCxnSpPr>
        <p:spPr>
          <a:xfrm flipV="1">
            <a:off x="1846690" y="3354658"/>
            <a:ext cx="971480" cy="182349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1454DCD3-36F8-D198-8EBC-6F673317ABA7}"/>
              </a:ext>
            </a:extLst>
          </p:cNvPr>
          <p:cNvSpPr/>
          <p:nvPr/>
        </p:nvSpPr>
        <p:spPr>
          <a:xfrm>
            <a:off x="2818170" y="2154485"/>
            <a:ext cx="3102699" cy="185166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2878E6AE-3E77-E55E-9921-39B895F78E4B}"/>
              </a:ext>
            </a:extLst>
          </p:cNvPr>
          <p:cNvSpPr/>
          <p:nvPr/>
        </p:nvSpPr>
        <p:spPr>
          <a:xfrm>
            <a:off x="1" y="5088974"/>
            <a:ext cx="1842228" cy="178351"/>
          </a:xfrm>
          <a:prstGeom prst="rect">
            <a:avLst/>
          </a:prstGeom>
          <a:solidFill>
            <a:srgbClr val="FFFF00">
              <a:alpha val="54902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6741D4F5-6840-3CAF-A46D-16CD20314C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7239" y="3109628"/>
            <a:ext cx="145257" cy="145257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6B8F7B58-903C-A28A-4A02-46718BE7AC85}"/>
              </a:ext>
            </a:extLst>
          </p:cNvPr>
          <p:cNvSpPr txBox="1"/>
          <p:nvPr/>
        </p:nvSpPr>
        <p:spPr>
          <a:xfrm>
            <a:off x="3097967" y="3065155"/>
            <a:ext cx="15716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종이 봉투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소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endParaRPr lang="ko-KR" altLang="en-US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5D4A335-A522-9B44-6533-81882CD723C1}"/>
              </a:ext>
            </a:extLst>
          </p:cNvPr>
          <p:cNvSpPr txBox="1"/>
          <p:nvPr/>
        </p:nvSpPr>
        <p:spPr>
          <a:xfrm>
            <a:off x="4231406" y="3064151"/>
            <a:ext cx="15716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100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</a:t>
            </a:r>
          </a:p>
        </p:txBody>
      </p:sp>
      <p:pic>
        <p:nvPicPr>
          <p:cNvPr id="29" name="그림 28">
            <a:extLst>
              <a:ext uri="{FF2B5EF4-FFF2-40B4-BE49-F238E27FC236}">
                <a16:creationId xmlns:a16="http://schemas.microsoft.com/office/drawing/2014/main" id="{873103D2-D158-D349-EEDA-2CB636BB97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87239" y="3400355"/>
            <a:ext cx="2815792" cy="437078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DF7AB5E4-03F7-C86A-C5BC-1742BD105683}"/>
              </a:ext>
            </a:extLst>
          </p:cNvPr>
          <p:cNvSpPr txBox="1"/>
          <p:nvPr/>
        </p:nvSpPr>
        <p:spPr>
          <a:xfrm>
            <a:off x="2999143" y="3466649"/>
            <a:ext cx="2747966" cy="307777"/>
          </a:xfrm>
          <a:prstGeom prst="rect">
            <a:avLst/>
          </a:prstGeom>
          <a:solidFill>
            <a:srgbClr val="F5F5F5"/>
          </a:solidFill>
        </p:spPr>
        <p:txBody>
          <a:bodyPr wrap="square" rtlCol="0">
            <a:spAutoFit/>
          </a:bodyPr>
          <a:lstStyle/>
          <a:p>
            <a:r>
              <a:rPr lang="ko-KR" altLang="en-US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일회용품 무상제공 규제 정책에 따라 주문 시</a:t>
            </a:r>
            <a:r>
              <a:rPr lang="en-US" altLang="ko-KR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포장 봉투 등의 구매 비용이 추가됩니다</a:t>
            </a:r>
            <a:r>
              <a:rPr lang="en-US" altLang="ko-KR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  <a:endParaRPr lang="ko-KR" altLang="en-US" sz="7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C8D6444-09A2-AE2D-82A1-5A84F4955DFB}"/>
              </a:ext>
            </a:extLst>
          </p:cNvPr>
          <p:cNvSpPr txBox="1"/>
          <p:nvPr/>
        </p:nvSpPr>
        <p:spPr>
          <a:xfrm>
            <a:off x="337279" y="4297509"/>
            <a:ext cx="1571625" cy="23083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내역에는 봉투 관련 내용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x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D29E53B-4823-F002-FFE3-0F39C57FD09D}"/>
              </a:ext>
            </a:extLst>
          </p:cNvPr>
          <p:cNvSpPr txBox="1"/>
          <p:nvPr/>
        </p:nvSpPr>
        <p:spPr>
          <a:xfrm>
            <a:off x="2818169" y="4080505"/>
            <a:ext cx="2858731" cy="507831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매장이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편의점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’(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사업구분코드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102)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 경우에만 표시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내역과 총 결제금액 사이에 추가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상품일 경우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X</a:t>
            </a: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C6E88B94-C165-ED94-D744-4E75945E7B60}"/>
              </a:ext>
            </a:extLst>
          </p:cNvPr>
          <p:cNvSpPr/>
          <p:nvPr/>
        </p:nvSpPr>
        <p:spPr>
          <a:xfrm>
            <a:off x="0" y="4587012"/>
            <a:ext cx="1842228" cy="18713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1" name="그림 40">
            <a:extLst>
              <a:ext uri="{FF2B5EF4-FFF2-40B4-BE49-F238E27FC236}">
                <a16:creationId xmlns:a16="http://schemas.microsoft.com/office/drawing/2014/main" id="{6A026897-7926-CE4A-9504-223A2E352FC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54702"/>
          <a:stretch/>
        </p:blipFill>
        <p:spPr>
          <a:xfrm>
            <a:off x="6762750" y="3573854"/>
            <a:ext cx="3848101" cy="925001"/>
          </a:xfrm>
          <a:prstGeom prst="rect">
            <a:avLst/>
          </a:prstGeom>
        </p:spPr>
      </p:pic>
      <p:pic>
        <p:nvPicPr>
          <p:cNvPr id="42" name="그림 41">
            <a:extLst>
              <a:ext uri="{FF2B5EF4-FFF2-40B4-BE49-F238E27FC236}">
                <a16:creationId xmlns:a16="http://schemas.microsoft.com/office/drawing/2014/main" id="{017AC612-3293-5620-CC44-E82EFC1D71F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44691"/>
          <a:stretch/>
        </p:blipFill>
        <p:spPr>
          <a:xfrm>
            <a:off x="6762750" y="4759049"/>
            <a:ext cx="3848101" cy="1129436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BE28AF4D-8DBC-6004-EC82-F034F33D269F}"/>
              </a:ext>
            </a:extLst>
          </p:cNvPr>
          <p:cNvSpPr txBox="1"/>
          <p:nvPr/>
        </p:nvSpPr>
        <p:spPr>
          <a:xfrm>
            <a:off x="6880222" y="4486567"/>
            <a:ext cx="15716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>
                <a:solidFill>
                  <a:srgbClr val="777777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포장 봉투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6720E77-C531-1EE1-33C9-604E083A1CE2}"/>
              </a:ext>
            </a:extLst>
          </p:cNvPr>
          <p:cNvSpPr txBox="1"/>
          <p:nvPr/>
        </p:nvSpPr>
        <p:spPr>
          <a:xfrm>
            <a:off x="9865449" y="4486476"/>
            <a:ext cx="6272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100</a:t>
            </a: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</a:t>
            </a: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2A94FB08-2649-7DF1-6C63-C02A8D490DEE}"/>
              </a:ext>
            </a:extLst>
          </p:cNvPr>
          <p:cNvSpPr/>
          <p:nvPr/>
        </p:nvSpPr>
        <p:spPr>
          <a:xfrm>
            <a:off x="6783025" y="4477730"/>
            <a:ext cx="3827826" cy="28031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7" name="직선 화살표 연결선 46">
            <a:extLst>
              <a:ext uri="{FF2B5EF4-FFF2-40B4-BE49-F238E27FC236}">
                <a16:creationId xmlns:a16="http://schemas.microsoft.com/office/drawing/2014/main" id="{2A51C461-D2AA-5DE9-A47C-71FAFFAE7194}"/>
              </a:ext>
            </a:extLst>
          </p:cNvPr>
          <p:cNvCxnSpPr>
            <a:cxnSpLocks/>
            <a:stCxn id="57" idx="3"/>
            <a:endCxn id="45" idx="1"/>
          </p:cNvCxnSpPr>
          <p:nvPr/>
        </p:nvCxnSpPr>
        <p:spPr>
          <a:xfrm flipV="1">
            <a:off x="1842228" y="4617888"/>
            <a:ext cx="4940797" cy="99304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80034BFD-4A00-5563-849D-8A4EB290BFE5}"/>
              </a:ext>
            </a:extLst>
          </p:cNvPr>
          <p:cNvSpPr txBox="1"/>
          <p:nvPr/>
        </p:nvSpPr>
        <p:spPr>
          <a:xfrm>
            <a:off x="6762750" y="2950346"/>
            <a:ext cx="2894520" cy="36933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포장 봉투 선택 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해당 내용 추가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-&gt;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총 결제금액에 반영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‘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봉투 미사용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 경우 미표시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25095F0B-8619-AD4F-DD78-A07433646BF3}"/>
              </a:ext>
            </a:extLst>
          </p:cNvPr>
          <p:cNvSpPr/>
          <p:nvPr/>
        </p:nvSpPr>
        <p:spPr>
          <a:xfrm>
            <a:off x="0" y="5572628"/>
            <a:ext cx="1842228" cy="76612"/>
          </a:xfrm>
          <a:prstGeom prst="rect">
            <a:avLst/>
          </a:prstGeom>
          <a:solidFill>
            <a:srgbClr val="FFFF00">
              <a:alpha val="54902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548D886-1C50-06F0-36FA-85D6C8DEAB74}"/>
              </a:ext>
            </a:extLst>
          </p:cNvPr>
          <p:cNvSpPr txBox="1"/>
          <p:nvPr/>
        </p:nvSpPr>
        <p:spPr>
          <a:xfrm>
            <a:off x="6762749" y="2360170"/>
            <a:ext cx="3729990" cy="5078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봉투도 상품으로 등록되어 있어서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오더 상품과 동일하게 판매 처리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가능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상품코드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8052039)</a:t>
            </a: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에이전트로 발송할 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정보 추가 필요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831472DB-4ACB-4196-1112-3DAAC65F398A}"/>
              </a:ext>
            </a:extLst>
          </p:cNvPr>
          <p:cNvSpPr/>
          <p:nvPr/>
        </p:nvSpPr>
        <p:spPr>
          <a:xfrm>
            <a:off x="2941138" y="2830999"/>
            <a:ext cx="2861892" cy="178351"/>
          </a:xfrm>
          <a:prstGeom prst="rect">
            <a:avLst/>
          </a:prstGeom>
          <a:solidFill>
            <a:srgbClr val="C00000">
              <a:alpha val="54902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/>
              <a:t>삭제</a:t>
            </a:r>
          </a:p>
        </p:txBody>
      </p:sp>
      <p:cxnSp>
        <p:nvCxnSpPr>
          <p:cNvPr id="3" name="직선 화살표 연결선 2">
            <a:extLst>
              <a:ext uri="{FF2B5EF4-FFF2-40B4-BE49-F238E27FC236}">
                <a16:creationId xmlns:a16="http://schemas.microsoft.com/office/drawing/2014/main" id="{0A9718D9-55BC-2198-6C1F-9AA2BC301986}"/>
              </a:ext>
            </a:extLst>
          </p:cNvPr>
          <p:cNvCxnSpPr>
            <a:cxnSpLocks/>
          </p:cNvCxnSpPr>
          <p:nvPr/>
        </p:nvCxnSpPr>
        <p:spPr>
          <a:xfrm flipV="1">
            <a:off x="5191160" y="1805032"/>
            <a:ext cx="1009506" cy="103520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CC62A412-409F-5E7E-50AB-5506C5C02D11}"/>
              </a:ext>
            </a:extLst>
          </p:cNvPr>
          <p:cNvSpPr txBox="1"/>
          <p:nvPr/>
        </p:nvSpPr>
        <p:spPr>
          <a:xfrm>
            <a:off x="6096000" y="1435700"/>
            <a:ext cx="2727960" cy="36933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퍼블리싱 기준으로는 종이 봉투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대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까지 표시해뒀는데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</a:p>
          <a:p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종이 봉투</a:t>
            </a:r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소</a:t>
            </a:r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만 부탁드립니다</a:t>
            </a:r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69315" y="4851872"/>
            <a:ext cx="3643895" cy="270843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주문하기 </a:t>
            </a:r>
            <a:r>
              <a:rPr lang="en-US" altLang="ko-KR" sz="1000" b="1" dirty="0"/>
              <a:t>(/</a:t>
            </a:r>
            <a:r>
              <a:rPr lang="en-US" altLang="ko-KR" sz="1000" b="1" dirty="0" err="1" smtClean="0"/>
              <a:t>smartorder</a:t>
            </a:r>
            <a:r>
              <a:rPr lang="en-US" altLang="ko-KR" sz="1000" b="1" dirty="0" smtClean="0"/>
              <a:t>/payment)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1.</a:t>
            </a:r>
            <a:r>
              <a:rPr lang="en-US" altLang="ko-KR" sz="1000" b="1" dirty="0" smtClean="0"/>
              <a:t>if </a:t>
            </a:r>
            <a:r>
              <a:rPr lang="en-US" altLang="ko-KR" sz="1000" b="1" dirty="0" err="1" smtClean="0"/>
              <a:t>st_mall.krs_bsns_se_cd</a:t>
            </a:r>
            <a:r>
              <a:rPr lang="en-US" altLang="ko-KR" sz="1000" b="1" dirty="0" smtClean="0"/>
              <a:t>=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‘102’ (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편의점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altLang="ko-KR" sz="1000" dirty="0" smtClean="0"/>
              <a:t>  1)</a:t>
            </a:r>
            <a:r>
              <a:rPr lang="en-US" altLang="ko-KR" sz="1000" b="1" dirty="0" smtClean="0"/>
              <a:t> </a:t>
            </a:r>
            <a:r>
              <a:rPr lang="en-US" altLang="ko-KR" sz="1000" b="1" dirty="0"/>
              <a:t>if product code </a:t>
            </a:r>
            <a:r>
              <a:rPr lang="en-US" altLang="ko-KR" sz="1000" b="1" dirty="0" smtClean="0"/>
              <a:t>(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‘{</a:t>
            </a:r>
            <a:r>
              <a:rPr lang="en-US" altLang="ko-KR" sz="1000" b="1" dirty="0" err="1" smtClean="0">
                <a:solidFill>
                  <a:srgbClr val="FF0000"/>
                </a:solidFill>
              </a:rPr>
              <a:t>mall_cd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}-8028008’</a:t>
            </a:r>
            <a:r>
              <a:rPr lang="en-US" altLang="ko-KR" sz="1000" b="1" dirty="0" smtClean="0"/>
              <a:t>) (</a:t>
            </a:r>
            <a:r>
              <a:rPr lang="ko-KR" altLang="en-US" sz="1000" b="1" dirty="0" smtClean="0"/>
              <a:t>봉투</a:t>
            </a:r>
            <a:r>
              <a:rPr lang="en-US" altLang="ko-KR" sz="1000" b="1" dirty="0" smtClean="0"/>
              <a:t>) is existed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a) add </a:t>
            </a:r>
            <a:r>
              <a:rPr lang="ko-KR" altLang="en-US" sz="1000" b="1" dirty="0" smtClean="0"/>
              <a:t>포장 봉투 선택 </a:t>
            </a:r>
            <a:r>
              <a:rPr lang="en-US" altLang="ko-KR" sz="1000" b="1" dirty="0"/>
              <a:t>(packaging </a:t>
            </a:r>
            <a:r>
              <a:rPr lang="en-US" altLang="ko-KR" sz="1000" b="1" dirty="0" smtClean="0"/>
              <a:t>bag) area (No 1)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a-1) radio options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  - “</a:t>
            </a:r>
            <a:r>
              <a:rPr lang="ko-KR" altLang="en-US" sz="1000" dirty="0" smtClean="0"/>
              <a:t>봉투 미사용</a:t>
            </a:r>
            <a:r>
              <a:rPr lang="en-US" altLang="ko-KR" sz="1000" dirty="0" smtClean="0"/>
              <a:t>” (Not use): 0</a:t>
            </a:r>
            <a:r>
              <a:rPr lang="ko-KR" altLang="en-US" sz="1000" dirty="0" smtClean="0"/>
              <a:t>원 </a:t>
            </a:r>
            <a:r>
              <a:rPr lang="en-US" altLang="ko-KR" sz="1000" dirty="0" smtClean="0"/>
              <a:t>(default)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  - “</a:t>
            </a:r>
            <a:r>
              <a:rPr lang="ko-KR" altLang="en-US" sz="1000" dirty="0" smtClean="0"/>
              <a:t>종이 봉투</a:t>
            </a:r>
            <a:r>
              <a:rPr lang="en-US" altLang="ko-KR" sz="1000" dirty="0" smtClean="0"/>
              <a:t>(</a:t>
            </a:r>
            <a:r>
              <a:rPr lang="ko-KR" altLang="en-US" sz="1000" dirty="0" smtClean="0"/>
              <a:t>소</a:t>
            </a:r>
            <a:r>
              <a:rPr lang="en-US" altLang="ko-KR" sz="1000" dirty="0" smtClean="0"/>
              <a:t>)” (Use) : {</a:t>
            </a:r>
            <a:r>
              <a:rPr lang="en-US" altLang="ko-KR" sz="1000" dirty="0" err="1" smtClean="0"/>
              <a:t>sale_price</a:t>
            </a:r>
            <a:r>
              <a:rPr lang="en-US" altLang="ko-KR" sz="1000" dirty="0" smtClean="0"/>
              <a:t>}</a:t>
            </a:r>
            <a:r>
              <a:rPr lang="ko-KR" altLang="en-US" sz="1000" dirty="0" smtClean="0"/>
              <a:t>원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a-2) guide text : refer to design</a:t>
            </a:r>
            <a:br>
              <a:rPr lang="en-US" altLang="ko-KR" sz="1000" dirty="0" smtClean="0"/>
            </a:b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b) </a:t>
            </a:r>
            <a:r>
              <a:rPr lang="ko-KR" altLang="en-US" sz="1000" b="1" dirty="0" smtClean="0"/>
              <a:t>총 결제금액 </a:t>
            </a:r>
            <a:r>
              <a:rPr lang="en-US" altLang="ko-KR" sz="1000" b="1" dirty="0" smtClean="0"/>
              <a:t>(payment amount) (No 2)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a-1) if packaging bag is selected with </a:t>
            </a:r>
            <a:r>
              <a:rPr lang="en-US" altLang="ko-KR" sz="1000" dirty="0"/>
              <a:t>“</a:t>
            </a:r>
            <a:r>
              <a:rPr lang="ko-KR" altLang="en-US" sz="1000" dirty="0"/>
              <a:t>종이 봉투</a:t>
            </a:r>
            <a:r>
              <a:rPr lang="en-US" altLang="ko-KR" sz="1000" dirty="0"/>
              <a:t>(</a:t>
            </a:r>
            <a:r>
              <a:rPr lang="ko-KR" altLang="en-US" sz="1000" dirty="0"/>
              <a:t>소</a:t>
            </a:r>
            <a:r>
              <a:rPr lang="en-US" altLang="ko-KR" sz="1000" dirty="0"/>
              <a:t>)” (Use</a:t>
            </a:r>
            <a:r>
              <a:rPr lang="en-US" altLang="ko-KR" sz="1000" dirty="0" smtClean="0"/>
              <a:t>)</a:t>
            </a:r>
            <a:br>
              <a:rPr lang="en-US" altLang="ko-KR" sz="1000" dirty="0" smtClean="0"/>
            </a:br>
            <a:r>
              <a:rPr lang="en-US" altLang="ko-KR" sz="1000" dirty="0" smtClean="0"/>
              <a:t>       - show “</a:t>
            </a:r>
            <a:r>
              <a:rPr lang="ko-KR" altLang="en-US" sz="1000" dirty="0" smtClean="0"/>
              <a:t>포장 봉투</a:t>
            </a:r>
            <a:r>
              <a:rPr lang="en-US" altLang="ko-KR" sz="1000" dirty="0" smtClean="0"/>
              <a:t>“ {</a:t>
            </a:r>
            <a:r>
              <a:rPr lang="en-US" altLang="ko-KR" sz="1000" dirty="0"/>
              <a:t>{</a:t>
            </a:r>
            <a:r>
              <a:rPr lang="en-US" altLang="ko-KR" sz="1000" dirty="0" err="1"/>
              <a:t>sale_price</a:t>
            </a:r>
            <a:r>
              <a:rPr lang="en-US" altLang="ko-KR" sz="1000" dirty="0"/>
              <a:t>}</a:t>
            </a:r>
            <a:r>
              <a:rPr lang="ko-KR" altLang="en-US" sz="1000" dirty="0" smtClean="0"/>
              <a:t>원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 - when call order API, </a:t>
            </a:r>
            <a:r>
              <a:rPr lang="en-US" altLang="ko-KR" sz="1000" b="1" dirty="0"/>
              <a:t>product code (‘{</a:t>
            </a:r>
            <a:r>
              <a:rPr lang="en-US" altLang="ko-KR" sz="1000" b="1" dirty="0" err="1"/>
              <a:t>mall_cd</a:t>
            </a:r>
            <a:r>
              <a:rPr lang="en-US" altLang="ko-KR" sz="1000" b="1" dirty="0"/>
              <a:t>}-8028008’) </a:t>
            </a:r>
            <a:r>
              <a:rPr lang="en-US" altLang="ko-KR" sz="1000" b="1" dirty="0" smtClean="0"/>
              <a:t>is added into </a:t>
            </a:r>
            <a:r>
              <a:rPr lang="en-US" altLang="ko-KR" sz="1000" dirty="0" smtClean="0"/>
              <a:t>order products</a:t>
            </a:r>
          </a:p>
        </p:txBody>
      </p:sp>
      <p:sp>
        <p:nvSpPr>
          <p:cNvPr id="8" name="Oval 7"/>
          <p:cNvSpPr/>
          <p:nvPr/>
        </p:nvSpPr>
        <p:spPr>
          <a:xfrm>
            <a:off x="2520462" y="2253545"/>
            <a:ext cx="297707" cy="2553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5" name="Oval 34"/>
          <p:cNvSpPr/>
          <p:nvPr/>
        </p:nvSpPr>
        <p:spPr>
          <a:xfrm>
            <a:off x="6395521" y="4412925"/>
            <a:ext cx="297707" cy="2553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81586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292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Pretendard</vt:lpstr>
      <vt:lpstr>맑은 고딕</vt:lpstr>
      <vt:lpstr>Arial</vt:lpstr>
      <vt:lpstr>Office 테마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7</cp:revision>
  <dcterms:created xsi:type="dcterms:W3CDTF">2024-04-19T05:58:44Z</dcterms:created>
  <dcterms:modified xsi:type="dcterms:W3CDTF">2024-05-07T08:22:37Z</dcterms:modified>
</cp:coreProperties>
</file>