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24F49-4C73-4051-8A39-004BB1229023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38F9-E9D9-463F-9EC5-3CFAEBF14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81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38F9-E9D9-463F-9EC5-3CFAEBF1483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1462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2AAD6-0426-4F29-9469-75ED9EBE1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77BAEC8-3067-B724-9316-A53CB4CFB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149EB4-0E66-39EF-238F-1D10AA85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A7BF76-681A-AE32-E478-C3D0A68E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6BFB3C-8255-B6DB-437F-493867F7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33C4B-D26B-43C5-C07C-503FF6AC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5CF1B05-9A95-F222-B13F-5ABBEA4DD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BBA78C-1418-800A-AABB-DF4A964E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38A04-629C-4184-540D-A17055DD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1A0473-BE70-E56B-31F1-701A7EDE4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BF6EA7F-5385-E5E9-D381-CECAD6F21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A0DC22-541C-49DB-EEE7-2AF397269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8D5F99-CC9D-80F9-5CBA-9B2040AD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6F7D8B-9AD6-FD7D-2EBE-7F25BA71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C90E2C-7DE2-72AD-452C-5979EB19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99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882A8F-277E-AADF-2B43-97E8F9BF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1C260D-2546-B720-B1FA-5452207F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6F57F8-48D2-90DF-5BC7-A894FC60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A37BC2-D4F4-F5A8-A40C-27F8DFAE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CA5139-10FD-660F-7C3E-FB7AAB4A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00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2EAF88-9B73-640C-2B56-78AF1B32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A0A55B-74CC-AE68-E700-C1D04768D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150DE-3D5B-E279-BBF6-D3B28D2F8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0D87DD-6A00-A358-B8F9-B1FA544D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3884F5-4864-BE88-50F0-62A1E707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40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8D6AB9-A240-A83D-9E0F-5B307D526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77EE1C-3C7A-C63A-C3DA-93AB5070A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D69DD3-75A5-B293-A8EF-D54B03C9B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8CA949-2C02-0B3F-2977-48C7AEAC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9C06DA-B171-4BA7-B9A4-F2136A0AC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5301F6-908A-6ADA-E0FD-2710099A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54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3B8B5D-9201-DA77-EFD7-8B5D27D59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9D5E3C-2010-FCF0-19FE-62A6412D2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91E891-C4BC-3651-BF7E-C6CD40DF1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B118042-2F67-B44C-EACD-056BE4422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D4B407C-1040-F5A9-BD81-66BDBE783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67B8224-C52D-C5D8-3CE0-2C7EB1BF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043C39F-2357-171D-521C-8C2A5FA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8401B02-7B99-68ED-0DEA-77B79B91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6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28A0CE-8D4F-E568-30DA-15A95992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278BEF9-F254-AEEE-FBD0-4A18DF866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59B02F-9909-EA52-08E9-9CB41D53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DCE1857-4C14-99FE-AF91-3A50BA67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93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D59655E-0380-6651-3D9A-2D31F758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2C24368-E51B-A54F-405C-FAE04A82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78B825-C1A5-A3C8-D0AD-FCE7AFED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9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948255-D15A-D521-B35F-C085E7822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7F50EC-5E49-633E-0E1C-47B80F34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C244D8-7BFF-E990-B99F-404F7272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8A4C41-40B1-1C1D-E3AA-205A549F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B8F584-95BC-9494-A987-57BBD978C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5B6E17-DA93-3FF5-20E3-A374028A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84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D43C80-0ED2-3105-035F-EC9F9319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602E327-EB94-77D0-34E9-F414DBA02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480A63B-1C6D-9F0B-91E0-20C87D013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3B5EB1-2077-71D2-FF06-87C348F78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60066C-8791-CDC9-7596-F5D720586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BA9858-13C8-EDF7-69B3-72ABCC65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83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0757CC6-2FCA-E0C2-FE79-7AE0975C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BE2DD53-36B4-2BA4-0746-9F18F03F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4A3C70-FE59-22F0-B33D-A665979B8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BAFA5-F5AE-4163-8FE8-8E424ED4CCBF}" type="datetimeFigureOut">
              <a:rPr lang="ko-KR" altLang="en-US" smtClean="0"/>
              <a:t>2024-06-06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0CD6CC-3B7F-1DAD-1638-3183EB9B9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F37F06-B786-B526-C3C0-1F2AEB8EF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09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5AEE73-19B5-30EE-0684-A8F0D4D634F6}"/>
              </a:ext>
            </a:extLst>
          </p:cNvPr>
          <p:cNvSpPr txBox="1"/>
          <p:nvPr/>
        </p:nvSpPr>
        <p:spPr>
          <a:xfrm>
            <a:off x="466725" y="695325"/>
            <a:ext cx="10258425" cy="39703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회원에 대한 알림톡 발송 삭제 및 </a:t>
            </a:r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후 휴면 회원으로 자동 전환되는 프로세스 삭제</a:t>
            </a:r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법령 개정으로 인해 휴면 회원 자체가 필요 없게 되어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이라는 사용자 상태 값은 일단 유지하되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회원으로 자동 전환하는 로직이 삭제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되는 상황입니다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가능하다면 기능을 아예 삭제하는 것이 아니라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자동 전환되는 프로세스만 삭제 부탁 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(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어렵다면 휴면 회원으로 바뀌는 기간만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[1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50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수정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관련</a:t>
            </a:r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즉시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보유 포인트 및 적립금 모두 즉시 소멸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정보는 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동안 분리 보관하다가 파기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*DB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관리자 페이지에서 분리 필요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회원의 주문 내역은 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(1,825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동안 분리 보관하다가 파기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*DB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관리자 페이지에서 분리 필요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회원이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6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 보관 기간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내에 재가입 시에도 회원 정보는 복구되지 않음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가입으로 처리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-&gt;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가입과 분리 필요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6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내 재가입 시에는 회원가입 적립금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자동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을 지급하지 않음 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별도 기획 필요</a:t>
            </a:r>
            <a:endParaRPr lang="en-US" altLang="ko-KR" sz="1200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**6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후에는 정보 파기되므로 재가입 시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재가입인지 식별 불가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771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3F2E922-6809-4B14-6CF4-8A01627F5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67" y="980722"/>
            <a:ext cx="2267266" cy="50489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6FAEE5-5D26-B8ED-5214-467F664A3877}"/>
              </a:ext>
            </a:extLst>
          </p:cNvPr>
          <p:cNvSpPr txBox="1"/>
          <p:nvPr/>
        </p:nvSpPr>
        <p:spPr>
          <a:xfrm>
            <a:off x="2878970" y="842222"/>
            <a:ext cx="235267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관리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메뉴 추가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63263B3-59DE-2C8E-4803-160878EDC804}"/>
              </a:ext>
            </a:extLst>
          </p:cNvPr>
          <p:cNvSpPr/>
          <p:nvPr/>
        </p:nvSpPr>
        <p:spPr>
          <a:xfrm>
            <a:off x="314168" y="2562225"/>
            <a:ext cx="2267266" cy="7381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EBC71CA-0FF3-77D8-3A8D-2EF99B8C678A}"/>
              </a:ext>
            </a:extLst>
          </p:cNvPr>
          <p:cNvCxnSpPr>
            <a:cxnSpLocks/>
          </p:cNvCxnSpPr>
          <p:nvPr/>
        </p:nvCxnSpPr>
        <p:spPr>
          <a:xfrm flipV="1">
            <a:off x="2114550" y="943812"/>
            <a:ext cx="764420" cy="16184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그림 11">
            <a:extLst>
              <a:ext uri="{FF2B5EF4-FFF2-40B4-BE49-F238E27FC236}">
                <a16:creationId xmlns:a16="http://schemas.microsoft.com/office/drawing/2014/main" id="{F51F48BB-7826-FA4F-E341-8BCA50605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019" y="3895271"/>
            <a:ext cx="6524625" cy="256550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00F60E0-A698-7397-EBD8-9D2D520DCE6F}"/>
              </a:ext>
            </a:extLst>
          </p:cNvPr>
          <p:cNvSpPr txBox="1"/>
          <p:nvPr/>
        </p:nvSpPr>
        <p:spPr>
          <a:xfrm>
            <a:off x="9039381" y="4739305"/>
            <a:ext cx="2971643" cy="11079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저장된 상태 기준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사용자 상태가 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회원탈퇴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경우만 표시됨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관리자의 사용자 상태 수정 가능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모든 내용 및 기능은 사용자 회원 관리와 동일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해당 회원에 대한 정보를 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삭제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*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내역은 구분 필요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4E61EC5F-B648-F066-74A9-E32923A0A918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6208115" y="5293303"/>
            <a:ext cx="2831266" cy="7349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68667A4-3773-3317-B816-308D1ADA957F}"/>
              </a:ext>
            </a:extLst>
          </p:cNvPr>
          <p:cNvSpPr txBox="1"/>
          <p:nvPr/>
        </p:nvSpPr>
        <p:spPr>
          <a:xfrm>
            <a:off x="3931640" y="4154537"/>
            <a:ext cx="247407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B8759C1E-8C99-F961-7EA1-CF06050EF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7598" y="1346634"/>
            <a:ext cx="6960355" cy="243118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592FA11B-BD8B-E83C-5219-F0D51559789C}"/>
              </a:ext>
            </a:extLst>
          </p:cNvPr>
          <p:cNvCxnSpPr>
            <a:cxnSpLocks/>
          </p:cNvCxnSpPr>
          <p:nvPr/>
        </p:nvCxnSpPr>
        <p:spPr>
          <a:xfrm flipV="1">
            <a:off x="5168679" y="2471861"/>
            <a:ext cx="4613653" cy="225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67CB3E-DE4A-44BC-FDAA-20EAB18E2D40}"/>
              </a:ext>
            </a:extLst>
          </p:cNvPr>
          <p:cNvSpPr txBox="1"/>
          <p:nvPr/>
        </p:nvSpPr>
        <p:spPr>
          <a:xfrm>
            <a:off x="3713696" y="1552461"/>
            <a:ext cx="247407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관리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154A19-1548-FEB9-7C68-BB0C6FA11301}"/>
              </a:ext>
            </a:extLst>
          </p:cNvPr>
          <p:cNvSpPr txBox="1"/>
          <p:nvPr/>
        </p:nvSpPr>
        <p:spPr>
          <a:xfrm>
            <a:off x="9782332" y="2355924"/>
            <a:ext cx="2095500" cy="5770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회원탈퇴인 경우만 표시되므로 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검색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조건에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상태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는 해당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182357-D5A3-3730-3A9E-A76A6636A806}"/>
              </a:ext>
            </a:extLst>
          </p:cNvPr>
          <p:cNvSpPr txBox="1"/>
          <p:nvPr/>
        </p:nvSpPr>
        <p:spPr>
          <a:xfrm>
            <a:off x="5292347" y="851747"/>
            <a:ext cx="387070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상태가 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회원탈퇴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경우만 분리해서 데이터 표시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A7EA5F-879A-46B3-7B4E-D6ECEB20AE9A}"/>
              </a:ext>
            </a:extLst>
          </p:cNvPr>
          <p:cNvSpPr txBox="1"/>
          <p:nvPr/>
        </p:nvSpPr>
        <p:spPr>
          <a:xfrm>
            <a:off x="314166" y="224449"/>
            <a:ext cx="30291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정보 분리 보관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(6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73384" y="1870464"/>
            <a:ext cx="3749339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탈퇴 회원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withdrawUser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– New menu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1.List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reuse [ADMIN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회원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(/user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except</a:t>
            </a:r>
          </a:p>
          <a:p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search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user_status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Remove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Grid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DB: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st_withdraw_user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same with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엑셀다운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(excel download)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same except DB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6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71DD7F8-1CC6-EF5C-C916-801878BA29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60"/>
          <a:stretch/>
        </p:blipFill>
        <p:spPr>
          <a:xfrm>
            <a:off x="314166" y="771169"/>
            <a:ext cx="8591550" cy="29626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0C6E45A-D034-0605-73D9-DA7CF975C8C8}"/>
              </a:ext>
            </a:extLst>
          </p:cNvPr>
          <p:cNvSpPr/>
          <p:nvPr/>
        </p:nvSpPr>
        <p:spPr>
          <a:xfrm>
            <a:off x="4778058" y="3114676"/>
            <a:ext cx="3168807" cy="127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AD5C43E9-CA07-5E88-D0A2-0ECDED87198E}"/>
              </a:ext>
            </a:extLst>
          </p:cNvPr>
          <p:cNvCxnSpPr>
            <a:cxnSpLocks/>
          </p:cNvCxnSpPr>
          <p:nvPr/>
        </p:nvCxnSpPr>
        <p:spPr>
          <a:xfrm flipH="1">
            <a:off x="4609941" y="3241676"/>
            <a:ext cx="254000" cy="7440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1833A21-16B6-6DF9-8703-2348117384B8}"/>
              </a:ext>
            </a:extLst>
          </p:cNvPr>
          <p:cNvSpPr txBox="1"/>
          <p:nvPr/>
        </p:nvSpPr>
        <p:spPr>
          <a:xfrm>
            <a:off x="3089751" y="3958093"/>
            <a:ext cx="4977924" cy="1708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사용자가 회원 탈퇴를 한 경우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하단에 해당 내용 및 일시 기록</a:t>
            </a:r>
            <a:endParaRPr lang="en-US" altLang="ko-KR" sz="105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*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hh24:mi:ss</a:t>
            </a:r>
          </a:p>
          <a:p>
            <a:endParaRPr lang="en-US" altLang="ko-KR" sz="105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관리자가 회원 탈퇴로 저장한 경우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하단에 해당 내용 및 일시 기록 </a:t>
            </a:r>
            <a:endParaRPr lang="en-US" altLang="ko-KR" sz="105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*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YYYY-MM-DD hh24:mi:ss</a:t>
            </a:r>
          </a:p>
          <a:p>
            <a:endParaRPr lang="en-US" altLang="ko-KR" sz="105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위 내용은 </a:t>
            </a:r>
            <a:r>
              <a:rPr lang="ko-KR" altLang="en-US" sz="1050" u="sng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사용자 상태와 상관없이 생성된 후 계속 유지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 파기되기 전까지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[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와 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관리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모두에 해당</a:t>
            </a:r>
            <a:endParaRPr lang="en-US" altLang="ko-KR" sz="105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재가입한 경우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회원 정보와는 분리하므로 무관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관리자가 처리한 경우 해당 건에 대한 위치 변경 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E8505D-40D8-7EE4-1E1B-4C92EE06518B}"/>
              </a:ext>
            </a:extLst>
          </p:cNvPr>
          <p:cNvSpPr txBox="1"/>
          <p:nvPr/>
        </p:nvSpPr>
        <p:spPr>
          <a:xfrm>
            <a:off x="2064424" y="1346920"/>
            <a:ext cx="247407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CA1AD7-DCDC-8A41-8CD5-C8C2C90C47F6}"/>
              </a:ext>
            </a:extLst>
          </p:cNvPr>
          <p:cNvSpPr txBox="1"/>
          <p:nvPr/>
        </p:nvSpPr>
        <p:spPr>
          <a:xfrm>
            <a:off x="2064423" y="1023070"/>
            <a:ext cx="260266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E3034B-3280-79D1-47AC-E1F2BE51918C}"/>
              </a:ext>
            </a:extLst>
          </p:cNvPr>
          <p:cNvSpPr txBox="1"/>
          <p:nvPr/>
        </p:nvSpPr>
        <p:spPr>
          <a:xfrm>
            <a:off x="314166" y="224449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 시 해당 이력 기록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누적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4150" y="397801"/>
            <a:ext cx="3895835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탈퇴 회원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withdrawUser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– New menu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(details)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same with [ADMIN] /user except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all fields are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상태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append “</a:t>
            </a:r>
            <a:r>
              <a:rPr lang="en-US" altLang="ko-KR" sz="900" dirty="0">
                <a:solidFill>
                  <a:srgbClr val="C0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*</a:t>
            </a:r>
            <a:r>
              <a:rPr lang="ko-KR" altLang="en-US" sz="900" dirty="0">
                <a:solidFill>
                  <a:srgbClr val="C0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회원 </a:t>
            </a:r>
            <a:r>
              <a:rPr lang="ko-KR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탈퇴 </a:t>
            </a:r>
            <a:r>
              <a:rPr lang="en-US" altLang="ko-KR" sz="900" dirty="0">
                <a:solidFill>
                  <a:srgbClr val="C0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YYYY-MM-DD </a:t>
            </a:r>
            <a:r>
              <a:rPr lang="en-US" altLang="ko-KR" sz="900" dirty="0" smtClean="0">
                <a:solidFill>
                  <a:srgbClr val="C0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hh24:mi:ss”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text with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withdraw_date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확인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(ok)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clicks, move to list page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0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EB8C9E8-16CC-53B0-0334-EC43DE066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04" y="675851"/>
            <a:ext cx="6382641" cy="60777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B90A06E-C990-302C-2762-7246D2759983}"/>
              </a:ext>
            </a:extLst>
          </p:cNvPr>
          <p:cNvSpPr/>
          <p:nvPr/>
        </p:nvSpPr>
        <p:spPr>
          <a:xfrm>
            <a:off x="542925" y="1304926"/>
            <a:ext cx="2338388" cy="8096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E455369-E23F-EA18-FF5E-AD89FA8C75C0}"/>
              </a:ext>
            </a:extLst>
          </p:cNvPr>
          <p:cNvCxnSpPr>
            <a:cxnSpLocks/>
          </p:cNvCxnSpPr>
          <p:nvPr/>
        </p:nvCxnSpPr>
        <p:spPr>
          <a:xfrm flipV="1">
            <a:off x="2881313" y="1175385"/>
            <a:ext cx="4037647" cy="5343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B1A19AF-4ED2-1685-B7D4-5388207349DF}"/>
              </a:ext>
            </a:extLst>
          </p:cNvPr>
          <p:cNvSpPr txBox="1"/>
          <p:nvPr/>
        </p:nvSpPr>
        <p:spPr>
          <a:xfrm>
            <a:off x="6918960" y="953467"/>
            <a:ext cx="4037646" cy="154657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미사용 포인트 및 적립금은 즉시 소멸됩니다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고객 문의 대응 및 회원 관련 어뷰징 방지를 목적으로 회원 정보는 동의하신 개인정보처리방침에 따라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 보관됩니다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거래 정보가 있는 경우 판매 거래 정보 관리를 위하여 주문 내역 등에 대한 정보는 탈퇴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회원 정보 파기와 별도로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간 분리 보관됩니다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후에는 주문에 대한 신속한 처리가 어려울 수 있으므로 진행 중인 주문이 있는 경우 처리 완료 후 탈퇴 처리 부탁 드립니다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포인트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적립금을 포함하여 회원 정보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거래 내역 복구는 불가능하며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회원가입으로 처리됩니다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239175-D4A2-1AE9-574E-FF5F09480A64}"/>
              </a:ext>
            </a:extLst>
          </p:cNvPr>
          <p:cNvSpPr txBox="1"/>
          <p:nvPr/>
        </p:nvSpPr>
        <p:spPr>
          <a:xfrm>
            <a:off x="6918959" y="2635575"/>
            <a:ext cx="3434716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/SNS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 화면 두 가지 모두 적용 부탁 드립니다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515689-8236-A496-F63C-568443002A3F}"/>
              </a:ext>
            </a:extLst>
          </p:cNvPr>
          <p:cNvSpPr txBox="1"/>
          <p:nvPr/>
        </p:nvSpPr>
        <p:spPr>
          <a:xfrm>
            <a:off x="314166" y="195874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시 안내 내용 수정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18959" y="3129173"/>
            <a:ext cx="3895835" cy="34163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 탈퇴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(member withdraw)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1.Guide text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replace it with blue box text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2.Process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add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a)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login user’s current point &gt; 0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- create minus save point to make point by 0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a-1) INSERT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st_user_save_point</a:t>
            </a: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login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'SP03'</a:t>
            </a: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save_point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minus current point</a:t>
            </a: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current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datetime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if login user’s current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monet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0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- create minus save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to make money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by 0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b-1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INSERT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st_user_save_money</a:t>
            </a: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login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save_money_type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'SM04'</a:t>
            </a: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save_money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: minus current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current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datetime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2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D89FD0E-ABF8-4000-0937-3733D65B2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775010"/>
            <a:ext cx="7596460" cy="585439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BEA7DB61-DEF3-1791-2CC0-8CACAE197B28}"/>
              </a:ext>
            </a:extLst>
          </p:cNvPr>
          <p:cNvSpPr/>
          <p:nvPr/>
        </p:nvSpPr>
        <p:spPr>
          <a:xfrm>
            <a:off x="3085635" y="3076111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68DE826-98EF-913F-6E02-9D5AB5708349}"/>
              </a:ext>
            </a:extLst>
          </p:cNvPr>
          <p:cNvCxnSpPr>
            <a:cxnSpLocks/>
          </p:cNvCxnSpPr>
          <p:nvPr/>
        </p:nvCxnSpPr>
        <p:spPr>
          <a:xfrm flipV="1">
            <a:off x="3971925" y="2729726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D426002-A638-9B13-FEAA-2001B5AD43D1}"/>
              </a:ext>
            </a:extLst>
          </p:cNvPr>
          <p:cNvSpPr txBox="1"/>
          <p:nvPr/>
        </p:nvSpPr>
        <p:spPr>
          <a:xfrm>
            <a:off x="7423752" y="2619956"/>
            <a:ext cx="1617620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탈퇴로 인한 포인트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FA45663-3671-D324-E731-7D51ED313965}"/>
              </a:ext>
            </a:extLst>
          </p:cNvPr>
          <p:cNvSpPr/>
          <p:nvPr/>
        </p:nvSpPr>
        <p:spPr>
          <a:xfrm>
            <a:off x="3085635" y="4167540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9599A9B-E5E3-89F2-2125-B87454CC6C19}"/>
              </a:ext>
            </a:extLst>
          </p:cNvPr>
          <p:cNvCxnSpPr>
            <a:cxnSpLocks/>
          </p:cNvCxnSpPr>
          <p:nvPr/>
        </p:nvCxnSpPr>
        <p:spPr>
          <a:xfrm flipV="1">
            <a:off x="3971925" y="3821155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0C4B1A8-2C92-6834-4D58-F2E870114915}"/>
              </a:ext>
            </a:extLst>
          </p:cNvPr>
          <p:cNvSpPr txBox="1"/>
          <p:nvPr/>
        </p:nvSpPr>
        <p:spPr>
          <a:xfrm>
            <a:off x="7423751" y="3711385"/>
            <a:ext cx="2677803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잔여 포인트 전액 차감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(-)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9B9B76F-F15D-718B-DEA5-4DF40F34A6A7}"/>
              </a:ext>
            </a:extLst>
          </p:cNvPr>
          <p:cNvSpPr/>
          <p:nvPr/>
        </p:nvSpPr>
        <p:spPr>
          <a:xfrm>
            <a:off x="2118035" y="4749727"/>
            <a:ext cx="4358268" cy="14975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FC13BC1F-2901-894A-1C77-6E70CC87BEF0}"/>
              </a:ext>
            </a:extLst>
          </p:cNvPr>
          <p:cNvCxnSpPr>
            <a:cxnSpLocks/>
          </p:cNvCxnSpPr>
          <p:nvPr/>
        </p:nvCxnSpPr>
        <p:spPr>
          <a:xfrm flipV="1">
            <a:off x="6476303" y="4912583"/>
            <a:ext cx="942394" cy="2339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CB1C9F3-72FC-2B31-8F10-72F60C7E9D03}"/>
              </a:ext>
            </a:extLst>
          </p:cNvPr>
          <p:cNvSpPr txBox="1"/>
          <p:nvPr/>
        </p:nvSpPr>
        <p:spPr>
          <a:xfrm>
            <a:off x="7418696" y="4810186"/>
            <a:ext cx="2677803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포인트에 대한 내용과 동일하게 처리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일시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일시와 동일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C3234B-A8A7-0F39-6000-4E5337689335}"/>
              </a:ext>
            </a:extLst>
          </p:cNvPr>
          <p:cNvSpPr txBox="1"/>
          <p:nvPr/>
        </p:nvSpPr>
        <p:spPr>
          <a:xfrm>
            <a:off x="314166" y="195874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시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전액 삭제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885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8BB227-8B00-4B3D-0C32-1790EDE5C34D}"/>
              </a:ext>
            </a:extLst>
          </p:cNvPr>
          <p:cNvSpPr txBox="1"/>
          <p:nvPr/>
        </p:nvSpPr>
        <p:spPr>
          <a:xfrm>
            <a:off x="314166" y="195874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시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전액 삭제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BD39CDD3-2ECB-5BB0-2DD2-E0D9F5673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72935"/>
            <a:ext cx="10149048" cy="489444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497A4F55-1C6B-53E4-7725-819D42F83F2B}"/>
              </a:ext>
            </a:extLst>
          </p:cNvPr>
          <p:cNvSpPr/>
          <p:nvPr/>
        </p:nvSpPr>
        <p:spPr>
          <a:xfrm>
            <a:off x="3942885" y="3599986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42392FB-4F29-E79E-B2BA-400F7C3AE8AA}"/>
              </a:ext>
            </a:extLst>
          </p:cNvPr>
          <p:cNvCxnSpPr>
            <a:cxnSpLocks/>
          </p:cNvCxnSpPr>
          <p:nvPr/>
        </p:nvCxnSpPr>
        <p:spPr>
          <a:xfrm flipV="1">
            <a:off x="4829175" y="3511357"/>
            <a:ext cx="1907218" cy="19839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F5352F2-8461-6314-19B7-526C4F451000}"/>
              </a:ext>
            </a:extLst>
          </p:cNvPr>
          <p:cNvSpPr txBox="1"/>
          <p:nvPr/>
        </p:nvSpPr>
        <p:spPr>
          <a:xfrm>
            <a:off x="6736393" y="3401588"/>
            <a:ext cx="1617620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탈퇴로 인한 적립금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DC6B1AB-CAEC-4A87-D9E3-F7B1B467AC45}"/>
              </a:ext>
            </a:extLst>
          </p:cNvPr>
          <p:cNvSpPr/>
          <p:nvPr/>
        </p:nvSpPr>
        <p:spPr>
          <a:xfrm>
            <a:off x="3942884" y="3251739"/>
            <a:ext cx="1253955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5ACBDD5F-3E64-E1D4-8FEB-96859337C80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5196839" y="2983300"/>
            <a:ext cx="3079108" cy="38767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264B1CE-3A30-C8B2-0417-ADB08B92CE53}"/>
              </a:ext>
            </a:extLst>
          </p:cNvPr>
          <p:cNvSpPr txBox="1"/>
          <p:nvPr/>
        </p:nvSpPr>
        <p:spPr>
          <a:xfrm>
            <a:off x="8275947" y="2466276"/>
            <a:ext cx="2677803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잔여 적립금 전액 차감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(-)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3702A82-005A-4300-CAFB-76C901D687B8}"/>
              </a:ext>
            </a:extLst>
          </p:cNvPr>
          <p:cNvSpPr/>
          <p:nvPr/>
        </p:nvSpPr>
        <p:spPr>
          <a:xfrm>
            <a:off x="3942884" y="2891821"/>
            <a:ext cx="460841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8080CF7-1333-1D14-2E69-917DEF1065F9}"/>
              </a:ext>
            </a:extLst>
          </p:cNvPr>
          <p:cNvCxnSpPr>
            <a:cxnSpLocks/>
          </p:cNvCxnSpPr>
          <p:nvPr/>
        </p:nvCxnSpPr>
        <p:spPr>
          <a:xfrm flipV="1">
            <a:off x="4403725" y="2576045"/>
            <a:ext cx="3872222" cy="39273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4F171CC-2140-B45D-D08D-56EAE180C4F9}"/>
              </a:ext>
            </a:extLst>
          </p:cNvPr>
          <p:cNvSpPr txBox="1"/>
          <p:nvPr/>
        </p:nvSpPr>
        <p:spPr>
          <a:xfrm>
            <a:off x="8275947" y="2856342"/>
            <a:ext cx="1253956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일시와 동일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919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933106-D742-BD84-1B84-9395DA96B514}"/>
              </a:ext>
            </a:extLst>
          </p:cNvPr>
          <p:cNvSpPr txBox="1"/>
          <p:nvPr/>
        </p:nvSpPr>
        <p:spPr>
          <a:xfrm>
            <a:off x="314166" y="195874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스토리 오더 주문 내역 분리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4C650F4-66D4-5FCB-1675-D7F17B03F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67" y="695325"/>
            <a:ext cx="1884974" cy="5870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9BAFAA-DBE4-B803-05FE-F2352BD7DE8A}"/>
              </a:ext>
            </a:extLst>
          </p:cNvPr>
          <p:cNvSpPr txBox="1"/>
          <p:nvPr/>
        </p:nvSpPr>
        <p:spPr>
          <a:xfrm>
            <a:off x="2621793" y="5897549"/>
            <a:ext cx="2173091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주문 관리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메뉴 추가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633784D-29F0-E5D3-9504-79FDBAF75F51}"/>
              </a:ext>
            </a:extLst>
          </p:cNvPr>
          <p:cNvSpPr/>
          <p:nvPr/>
        </p:nvSpPr>
        <p:spPr>
          <a:xfrm>
            <a:off x="314166" y="4322445"/>
            <a:ext cx="1884974" cy="7381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8E6C2BD8-62F9-82E2-1E94-8DD5F1FEAFCC}"/>
              </a:ext>
            </a:extLst>
          </p:cNvPr>
          <p:cNvCxnSpPr>
            <a:cxnSpLocks/>
          </p:cNvCxnSpPr>
          <p:nvPr/>
        </p:nvCxnSpPr>
        <p:spPr>
          <a:xfrm>
            <a:off x="2008071" y="4396264"/>
            <a:ext cx="613722" cy="150128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그림 11">
            <a:extLst>
              <a:ext uri="{FF2B5EF4-FFF2-40B4-BE49-F238E27FC236}">
                <a16:creationId xmlns:a16="http://schemas.microsoft.com/office/drawing/2014/main" id="{06672AE7-235A-420A-BE8E-E58EB8C74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792" y="849042"/>
            <a:ext cx="8941557" cy="45519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2C070B9-376F-2DA3-1C3F-EFA67883FB56}"/>
              </a:ext>
            </a:extLst>
          </p:cNvPr>
          <p:cNvSpPr txBox="1"/>
          <p:nvPr/>
        </p:nvSpPr>
        <p:spPr>
          <a:xfrm>
            <a:off x="2780089" y="954769"/>
            <a:ext cx="2715836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주문 관리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CEDAD1E-97CD-28A7-870E-DBA5965BA1F7}"/>
              </a:ext>
            </a:extLst>
          </p:cNvPr>
          <p:cNvSpPr/>
          <p:nvPr/>
        </p:nvSpPr>
        <p:spPr>
          <a:xfrm>
            <a:off x="9709150" y="3593702"/>
            <a:ext cx="990600" cy="3051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B67450B-8639-0ACE-6E5F-92BE0E3DF504}"/>
              </a:ext>
            </a:extLst>
          </p:cNvPr>
          <p:cNvCxnSpPr>
            <a:cxnSpLocks/>
          </p:cNvCxnSpPr>
          <p:nvPr/>
        </p:nvCxnSpPr>
        <p:spPr>
          <a:xfrm flipH="1">
            <a:off x="9420225" y="3898900"/>
            <a:ext cx="477364" cy="18167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1F6C98A-D1C5-3A03-84C9-17133FE1FB8C}"/>
              </a:ext>
            </a:extLst>
          </p:cNvPr>
          <p:cNvSpPr txBox="1"/>
          <p:nvPr/>
        </p:nvSpPr>
        <p:spPr>
          <a:xfrm>
            <a:off x="8754232" y="5715622"/>
            <a:ext cx="163195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메뉴에서는 표시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E75959-98D7-9D6B-CE00-A34C6A68D6ED}"/>
              </a:ext>
            </a:extLst>
          </p:cNvPr>
          <p:cNvSpPr txBox="1"/>
          <p:nvPr/>
        </p:nvSpPr>
        <p:spPr>
          <a:xfrm>
            <a:off x="4596643" y="233974"/>
            <a:ext cx="6842882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주문 내역만 따로 분리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(DB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관리자 메뉴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5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(1,825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후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에서도 완전 파기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0885" y="3102954"/>
            <a:ext cx="3749339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오더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탈퇴 회원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withdrawStoreOrder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– New menu</a:t>
            </a:r>
          </a:p>
          <a:p>
            <a:endParaRPr lang="en-US" altLang="ko-KR" sz="900" kern="0" dirty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1.List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- reuse 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오더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except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a)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직접 추가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(Add) /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삭제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(delete) : Remove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2) Grid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DB: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st_withdraw_order_payment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st_withdraw_order_product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3)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엑셀다운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(excel download)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- same except DB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(details)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- same with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[ADMIN]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주문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- all fields are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2)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확인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(ok)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if clicks, move to list page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520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>
            <a:extLst>
              <a:ext uri="{FF2B5EF4-FFF2-40B4-BE49-F238E27FC236}">
                <a16:creationId xmlns:a16="http://schemas.microsoft.com/office/drawing/2014/main" id="{FC38D21B-F5C4-D3E4-D7D7-EE6A01341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65" y="683452"/>
            <a:ext cx="11249184" cy="53609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C92279-8240-BC74-C373-F1C4A7DFDF55}"/>
              </a:ext>
            </a:extLst>
          </p:cNvPr>
          <p:cNvSpPr txBox="1"/>
          <p:nvPr/>
        </p:nvSpPr>
        <p:spPr>
          <a:xfrm>
            <a:off x="314166" y="195874"/>
            <a:ext cx="4205446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7.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스토리 쇼핑 주문 내역 분리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717E3D-3791-E7C5-71BA-CC6CD0F82416}"/>
              </a:ext>
            </a:extLst>
          </p:cNvPr>
          <p:cNvSpPr txBox="1"/>
          <p:nvPr/>
        </p:nvSpPr>
        <p:spPr>
          <a:xfrm>
            <a:off x="4596643" y="233974"/>
            <a:ext cx="6842882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주문 내역만 따로 분리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(DB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관리자 메뉴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5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(1,825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후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에서도 완전 파기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1C71E3-C7AB-5138-F4AE-422E19865D39}"/>
              </a:ext>
            </a:extLst>
          </p:cNvPr>
          <p:cNvSpPr txBox="1"/>
          <p:nvPr/>
        </p:nvSpPr>
        <p:spPr>
          <a:xfrm>
            <a:off x="1964567" y="4903032"/>
            <a:ext cx="2660651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주문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관리</a:t>
            </a:r>
            <a:r>
              <a:rPr lang="en-US" altLang="ko-KR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12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메뉴 추가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77186B3-9194-517E-DF53-F166492B6A28}"/>
              </a:ext>
            </a:extLst>
          </p:cNvPr>
          <p:cNvSpPr/>
          <p:nvPr/>
        </p:nvSpPr>
        <p:spPr>
          <a:xfrm>
            <a:off x="314165" y="3017520"/>
            <a:ext cx="1412241" cy="7381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C6B7BD8C-2C8A-FF74-A83F-6B03E1744181}"/>
              </a:ext>
            </a:extLst>
          </p:cNvPr>
          <p:cNvCxnSpPr>
            <a:cxnSpLocks/>
          </p:cNvCxnSpPr>
          <p:nvPr/>
        </p:nvCxnSpPr>
        <p:spPr>
          <a:xfrm>
            <a:off x="1350845" y="3091339"/>
            <a:ext cx="754180" cy="18116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FD6E388-12FF-03C9-4437-04E592CA412F}"/>
              </a:ext>
            </a:extLst>
          </p:cNvPr>
          <p:cNvSpPr/>
          <p:nvPr/>
        </p:nvSpPr>
        <p:spPr>
          <a:xfrm>
            <a:off x="9518650" y="5289152"/>
            <a:ext cx="1117600" cy="3051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B25FE7F9-1296-8EF3-DCD5-337BEB99CD08}"/>
              </a:ext>
            </a:extLst>
          </p:cNvPr>
          <p:cNvCxnSpPr>
            <a:cxnSpLocks/>
          </p:cNvCxnSpPr>
          <p:nvPr/>
        </p:nvCxnSpPr>
        <p:spPr>
          <a:xfrm flipH="1" flipV="1">
            <a:off x="9542936" y="4786442"/>
            <a:ext cx="224479" cy="50296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279B848-C98A-B141-012C-1F9519B20205}"/>
              </a:ext>
            </a:extLst>
          </p:cNvPr>
          <p:cNvSpPr txBox="1"/>
          <p:nvPr/>
        </p:nvSpPr>
        <p:spPr>
          <a:xfrm>
            <a:off x="8197851" y="4509443"/>
            <a:ext cx="163195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메뉴에서는 표시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2780" y="1206107"/>
            <a:ext cx="3749339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탈퇴 회원 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withdrawOnlineOrder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New menu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1.List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reuse [ADMIN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except</a:t>
            </a:r>
          </a:p>
          <a:p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직접 추가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(Add) 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삭제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(delete) : Remove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Grid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DB: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st_withdraw_order_payment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st_withdraw_order_product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엑셀다운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(excel download)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same except DB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(details)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- same with [ADMIN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주문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배송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- all fields are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2)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확인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(ok)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if clicks, move to list page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3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06C78A6-8E30-4BDB-E340-4512A10A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45" y="742950"/>
            <a:ext cx="2680409" cy="56610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5436E2-1F4E-B06E-5855-C71825A196D9}"/>
              </a:ext>
            </a:extLst>
          </p:cNvPr>
          <p:cNvSpPr txBox="1"/>
          <p:nvPr/>
        </p:nvSpPr>
        <p:spPr>
          <a:xfrm>
            <a:off x="314165" y="195874"/>
            <a:ext cx="47436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8.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정보 보관 기간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 재가입 시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3B1B97-4FC1-316E-4A8F-B9DDF2F0E826}"/>
              </a:ext>
            </a:extLst>
          </p:cNvPr>
          <p:cNvSpPr txBox="1"/>
          <p:nvPr/>
        </p:nvSpPr>
        <p:spPr>
          <a:xfrm>
            <a:off x="3534347" y="4913589"/>
            <a:ext cx="191807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본인인증 정보를 기준으로 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회원인 경우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안내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DAEC77-8DAA-3408-E503-2A0FB45D5BE8}"/>
              </a:ext>
            </a:extLst>
          </p:cNvPr>
          <p:cNvSpPr/>
          <p:nvPr/>
        </p:nvSpPr>
        <p:spPr>
          <a:xfrm>
            <a:off x="599915" y="5808345"/>
            <a:ext cx="2505235" cy="5067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8D41F32F-01C3-A038-5301-86D5B9944F42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853605" y="5144422"/>
            <a:ext cx="680742" cy="66392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BDADD50E-4DEE-9270-F148-525B79AC49BC}"/>
              </a:ext>
            </a:extLst>
          </p:cNvPr>
          <p:cNvSpPr/>
          <p:nvPr/>
        </p:nvSpPr>
        <p:spPr>
          <a:xfrm>
            <a:off x="3534347" y="2910304"/>
            <a:ext cx="3904976" cy="1790164"/>
          </a:xfrm>
          <a:prstGeom prst="roundRect">
            <a:avLst>
              <a:gd name="adj" fmla="val 6178"/>
            </a:avLst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A2FAF4-B847-382A-FF68-B54F93D21615}"/>
              </a:ext>
            </a:extLst>
          </p:cNvPr>
          <p:cNvSpPr txBox="1"/>
          <p:nvPr/>
        </p:nvSpPr>
        <p:spPr>
          <a:xfrm>
            <a:off x="3650586" y="3043118"/>
            <a:ext cx="1918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 안내</a:t>
            </a:r>
            <a:endParaRPr lang="en-US" altLang="ko-KR" sz="11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0FAE65-F39A-4B4F-A536-3DD6F88294B5}"/>
              </a:ext>
            </a:extLst>
          </p:cNvPr>
          <p:cNvSpPr txBox="1"/>
          <p:nvPr/>
        </p:nvSpPr>
        <p:spPr>
          <a:xfrm>
            <a:off x="3652491" y="3422749"/>
            <a:ext cx="3678732" cy="790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본인인증 정보는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처리된 계정의 정보입니다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후 재가입 시 포인트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내역은 복구되지 않으며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가입으로 처리됩니다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회원가입하시겠습니까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?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AC2F42F-8011-2681-52C7-070AB61B98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245" t="51517" r="8738" b="45138"/>
          <a:stretch/>
        </p:blipFill>
        <p:spPr>
          <a:xfrm>
            <a:off x="6388398" y="4342864"/>
            <a:ext cx="974725" cy="22937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1A7AF9C-14F8-68D8-E808-C5AA8AD21D53}"/>
              </a:ext>
            </a:extLst>
          </p:cNvPr>
          <p:cNvSpPr txBox="1"/>
          <p:nvPr/>
        </p:nvSpPr>
        <p:spPr>
          <a:xfrm>
            <a:off x="7628247" y="2943090"/>
            <a:ext cx="2982603" cy="5770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경우 본인인증 값 중복에 대한 건이 문제가 된다면 기존 회원 정보에 대한 본인인증 값을 삭제하는 것으로 처리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731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1376</Words>
  <Application>Microsoft Office PowerPoint</Application>
  <PresentationFormat>Widescreen</PresentationFormat>
  <Paragraphs>167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Pretendard</vt:lpstr>
      <vt:lpstr>나눔고딕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9</cp:revision>
  <dcterms:created xsi:type="dcterms:W3CDTF">2024-06-03T02:04:26Z</dcterms:created>
  <dcterms:modified xsi:type="dcterms:W3CDTF">2024-06-06T03:23:52Z</dcterms:modified>
</cp:coreProperties>
</file>