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66" r:id="rId4"/>
    <p:sldId id="259" r:id="rId5"/>
    <p:sldId id="260" r:id="rId6"/>
    <p:sldId id="261" r:id="rId7"/>
    <p:sldId id="267" r:id="rId8"/>
    <p:sldId id="268" r:id="rId9"/>
    <p:sldId id="264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AF7"/>
    <a:srgbClr val="E9EC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24F49-4C73-4051-8A39-004BB1229023}" type="datetimeFigureOut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D38F9-E9D9-463F-9EC5-3CFAEBF14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9814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D38F9-E9D9-463F-9EC5-3CFAEBF1483D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1462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D38F9-E9D9-463F-9EC5-3CFAEBF1483D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560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32AAD6-0426-4F29-9469-75ED9EBE1B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77BAEC8-3067-B724-9316-A53CB4CFB5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1149EB4-0E66-39EF-238F-1D10AA85A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AFA5-F5AE-4163-8FE8-8E424ED4CCBF}" type="datetimeFigureOut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4A7BF76-681A-AE32-E478-C3D0A68E1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66BFB3C-8255-B6DB-437F-493867F74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05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E33C4B-D26B-43C5-C07C-503FF6AC0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5CF1B05-9A95-F222-B13F-5ABBEA4DDB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BBA78C-1418-800A-AABB-DF4A964E2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AFA5-F5AE-4163-8FE8-8E424ED4CCBF}" type="datetimeFigureOut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A938A04-629C-4184-540D-A17055DDF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91A0473-BE70-E56B-31F1-701A7EDE4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11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BF6EA7F-5385-E5E9-D381-CECAD6F219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CA0DC22-541C-49DB-EEE7-2AF397269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38D5F99-CC9D-80F9-5CBA-9B2040ADB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AFA5-F5AE-4163-8FE8-8E424ED4CCBF}" type="datetimeFigureOut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D6F7D8B-9AD6-FD7D-2EBE-7F25BA717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BC90E2C-7DE2-72AD-452C-5979EB19E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7999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882A8F-277E-AADF-2B43-97E8F9BF6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01C260D-2546-B720-B1FA-5452207F6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16F57F8-48D2-90DF-5BC7-A894FC603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AFA5-F5AE-4163-8FE8-8E424ED4CCBF}" type="datetimeFigureOut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4A37BC2-D4F4-F5A8-A40C-27F8DFAE7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8CA5139-10FD-660F-7C3E-FB7AAB4A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8005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2EAF88-9B73-640C-2B56-78AF1B32E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9A0A55B-74CC-AE68-E700-C1D04768D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F2150DE-3D5B-E279-BBF6-D3B28D2F8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AFA5-F5AE-4163-8FE8-8E424ED4CCBF}" type="datetimeFigureOut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C0D87DD-6A00-A358-B8F9-B1FA544D5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F3884F5-4864-BE88-50F0-62A1E7079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340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8D6AB9-A240-A83D-9E0F-5B307D526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A77EE1C-3C7A-C63A-C3DA-93AB5070AA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6D69DD3-75A5-B293-A8EF-D54B03C9B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08CA949-2C02-0B3F-2977-48C7AEAC2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AFA5-F5AE-4163-8FE8-8E424ED4CCBF}" type="datetimeFigureOut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E9C06DA-B171-4BA7-B9A4-F2136A0AC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A5301F6-908A-6ADA-E0FD-2710099A2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5438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3B8B5D-9201-DA77-EFD7-8B5D27D59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89D5E3C-2010-FCF0-19FE-62A6412D2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891E891-C4BC-3651-BF7E-C6CD40DF12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B118042-2F67-B44C-EACD-056BE44227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D4B407C-1040-F5A9-BD81-66BDBE7831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67B8224-C52D-C5D8-3CE0-2C7EB1BFE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AFA5-F5AE-4163-8FE8-8E424ED4CCBF}" type="datetimeFigureOut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043C39F-2357-171D-521C-8C2A5FA47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8401B02-7B99-68ED-0DEA-77B79B91E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360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A28A0CE-8D4F-E568-30DA-15A959926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278BEF9-F254-AEEE-FBD0-4A18DF866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AFA5-F5AE-4163-8FE8-8E424ED4CCBF}" type="datetimeFigureOut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F59B02F-9909-EA52-08E9-9CB41D531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DCE1857-4C14-99FE-AF91-3A50BA67C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7938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D59655E-0380-6651-3D9A-2D31F758F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AFA5-F5AE-4163-8FE8-8E424ED4CCBF}" type="datetimeFigureOut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2C24368-E51B-A54F-405C-FAE04A824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578B825-C1A5-A3C8-D0AD-FCE7AFED5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693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948255-D15A-D521-B35F-C085E7822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87F50EC-5E49-633E-0E1C-47B80F34D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6C244D8-7BFF-E990-B99F-404F72726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48A4C41-40B1-1C1D-E3AA-205A549F2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AFA5-F5AE-4163-8FE8-8E424ED4CCBF}" type="datetimeFigureOut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FB8F584-95BC-9494-A987-57BBD978C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15B6E17-DA93-3FF5-20E3-A374028A9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7848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D43C80-0ED2-3105-035F-EC9F93190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602E327-EB94-77D0-34E9-F414DBA02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480A63B-1C6D-9F0B-91E0-20C87D013F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53B5EB1-2077-71D2-FF06-87C348F78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AFA5-F5AE-4163-8FE8-8E424ED4CCBF}" type="datetimeFigureOut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C60066C-8791-CDC9-7596-F5D720586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EBA9858-13C8-EDF7-69B3-72ABCC651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3833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0757CC6-2FCA-E0C2-FE79-7AE0975CF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BE2DD53-36B4-2BA4-0746-9F18F03FC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74A3C70-FE59-22F0-B33D-A665979B8A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BAFA5-F5AE-4163-8FE8-8E424ED4CCBF}" type="datetimeFigureOut">
              <a:rPr lang="ko-KR" altLang="en-US" smtClean="0"/>
              <a:t>2024-06-10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A0CD6CC-3B7F-1DAD-1638-3183EB9B90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5F37F06-B786-B526-C3C0-1F2AEB8EFA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6CF09B-533D-43FD-B0D6-E2733C058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0917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35AEE73-19B5-30EE-0684-A8F0D4D634F6}"/>
              </a:ext>
            </a:extLst>
          </p:cNvPr>
          <p:cNvSpPr txBox="1"/>
          <p:nvPr/>
        </p:nvSpPr>
        <p:spPr>
          <a:xfrm>
            <a:off x="466725" y="695325"/>
            <a:ext cx="10258425" cy="397031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endParaRPr lang="en-US" altLang="ko-KR" sz="16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6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1. </a:t>
            </a:r>
            <a:r>
              <a:rPr lang="ko-KR" altLang="en-US" sz="16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휴면 회원에 대한 알림톡 발송 삭제 및 </a:t>
            </a:r>
            <a:r>
              <a:rPr lang="en-US" altLang="ko-KR" sz="16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</a:t>
            </a:r>
            <a:r>
              <a:rPr lang="ko-KR" altLang="en-US" sz="16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년 후 휴면 회원으로 자동 전환되는 프로세스 삭제</a:t>
            </a:r>
            <a:endParaRPr lang="en-US" altLang="ko-KR" sz="16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법령 개정으로 인해 휴면 회원 자체가 필요 없게 되어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휴면 회원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이라는 사용자 상태 값은 일단 유지하되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휴면 회원으로 자동 전환하는 로직이 삭제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되는 상황입니다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**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가능하다면 기능을 아예 삭제하는 것이 아니라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자동 전환되는 프로세스만 삭제 부탁 드립니다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 (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어렵다면 휴면 회원으로 바뀌는 기간만 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[1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년 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-&gt; 50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년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]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으로 수정</a:t>
            </a:r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6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2. </a:t>
            </a:r>
            <a:r>
              <a:rPr lang="ko-KR" altLang="en-US" sz="16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관련</a:t>
            </a:r>
            <a:endParaRPr lang="en-US" altLang="ko-KR" sz="16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즉시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보유 포인트 및 적립금 모두 즉시 소멸</a:t>
            </a:r>
            <a:endParaRPr lang="en-US" altLang="ko-KR" sz="120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20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 정보는 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6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개월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(180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동안 분리 보관하다가 파기</a:t>
            </a:r>
            <a:endParaRPr lang="en-US" altLang="ko-KR" sz="120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*DB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에서 분리 필요</a:t>
            </a:r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**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기존 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DB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에는 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ID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등 식별 요소를 그대로 남겨둠</a:t>
            </a:r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회원의 주문 내역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개인정보 외 모든 정보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은 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5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년 후 파기</a:t>
            </a:r>
            <a:endParaRPr lang="en-US" altLang="ko-KR" sz="120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pPr marL="171450" indent="-171450">
              <a:buFontTx/>
              <a:buChar char="-"/>
            </a:pPr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회원이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6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개월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정보 보관 기간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내에 재가입 시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회원 정보는 복구되지 않음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신규 가입으로 처리</a:t>
            </a:r>
            <a:r>
              <a:rPr lang="en-US" altLang="ko-KR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-&gt; </a:t>
            </a:r>
            <a:r>
              <a:rPr lang="ko-KR" altLang="en-US" sz="12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기존 가입과 분리 필요</a:t>
            </a:r>
            <a:endParaRPr lang="en-US" altLang="ko-KR" sz="120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단</a:t>
            </a:r>
            <a:r>
              <a:rPr lang="en-US" altLang="ko-KR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6</a:t>
            </a:r>
            <a:r>
              <a:rPr lang="ko-KR" altLang="en-US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개월 내 재가입 시에는 </a:t>
            </a:r>
            <a:r>
              <a:rPr lang="en-US" altLang="ko-KR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CI</a:t>
            </a:r>
            <a:r>
              <a:rPr lang="ko-KR" altLang="en-US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를 기준으로 회원가입 적립금</a:t>
            </a:r>
            <a:r>
              <a:rPr lang="en-US" altLang="ko-KR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포인트</a:t>
            </a:r>
            <a:r>
              <a:rPr lang="en-US" altLang="ko-KR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자동</a:t>
            </a:r>
            <a:r>
              <a:rPr lang="en-US" altLang="ko-KR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을 지급하지 않음 </a:t>
            </a:r>
            <a:r>
              <a:rPr lang="en-US" altLang="ko-KR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-&gt; </a:t>
            </a:r>
            <a:r>
              <a:rPr lang="ko-KR" altLang="en-US" sz="1200">
                <a:solidFill>
                  <a:schemeClr val="accent4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별도 적용 필요</a:t>
            </a:r>
            <a:endParaRPr lang="en-US" altLang="ko-KR" sz="1200">
              <a:solidFill>
                <a:schemeClr val="accent4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**6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개월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(180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후에는 정보 파기되므로 재가입 시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후 재가입인지 식별 불가</a:t>
            </a:r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45790" y="2566465"/>
            <a:ext cx="3895835" cy="258532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[ADMIN] Scheduler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1.Delete withdraw user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1)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crontab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every day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2) logic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a) DELETE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st_withdraw_user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 - condition: current date &gt;= (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withdraw_date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180 days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b) DELETE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st_user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 - condition: current date &gt;= (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withdraw_date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+ 180 days)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2.Delete withdraw user's order data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1)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crontab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every day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2) logic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a) DELETE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st_order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 - condition: current date &gt;= (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st_withdraw_order.withdraw_date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+ 1825 days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b) DELETE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st_withdraw_order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 - condition: current date &gt;= (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withdraw_date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+ 1825 days)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713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281BCB99-963B-5741-3BC4-32D860CE4B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04850"/>
            <a:ext cx="12192000" cy="579714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74257B8C-0F58-A798-2E9A-3FD54671DAE6}"/>
              </a:ext>
            </a:extLst>
          </p:cNvPr>
          <p:cNvSpPr/>
          <p:nvPr/>
        </p:nvSpPr>
        <p:spPr>
          <a:xfrm>
            <a:off x="4387533" y="3631997"/>
            <a:ext cx="3346767" cy="24467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1CE6322E-1CD7-0690-B6DF-F532701A2CE7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7734300" y="3631997"/>
            <a:ext cx="638175" cy="12233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7ABB725-99AB-A763-D74F-4B6F251A9C1D}"/>
              </a:ext>
            </a:extLst>
          </p:cNvPr>
          <p:cNvSpPr txBox="1"/>
          <p:nvPr/>
        </p:nvSpPr>
        <p:spPr>
          <a:xfrm>
            <a:off x="8372475" y="3239081"/>
            <a:ext cx="2800350" cy="577081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1.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관리자가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상태를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‘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회원탈퇴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로 직접 변경하지 못하도록 셀렉트 박스에서 삭제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숨김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부탁드립니다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18320A-7634-66EE-28DB-5979D0915EAE}"/>
              </a:ext>
            </a:extLst>
          </p:cNvPr>
          <p:cNvSpPr txBox="1"/>
          <p:nvPr/>
        </p:nvSpPr>
        <p:spPr>
          <a:xfrm>
            <a:off x="190340" y="196253"/>
            <a:ext cx="4534059" cy="33855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(ADMIN)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관리 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회원 관리 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상세</a:t>
            </a:r>
            <a:endParaRPr lang="en-US" altLang="ko-KR" sz="12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21282" y="3916672"/>
            <a:ext cx="3895835" cy="78483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사용자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사용자 회원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(/user) 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상세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(Modify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altLang="ko-KR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1.fields</a:t>
            </a: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회원 등급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- hide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회원탈퇴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option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855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그룹 47">
            <a:extLst>
              <a:ext uri="{FF2B5EF4-FFF2-40B4-BE49-F238E27FC236}">
                <a16:creationId xmlns:a16="http://schemas.microsoft.com/office/drawing/2014/main" id="{FEBE5319-F738-FF30-A984-563236DA8CFE}"/>
              </a:ext>
            </a:extLst>
          </p:cNvPr>
          <p:cNvGrpSpPr/>
          <p:nvPr/>
        </p:nvGrpSpPr>
        <p:grpSpPr>
          <a:xfrm>
            <a:off x="0" y="795664"/>
            <a:ext cx="4876800" cy="6071861"/>
            <a:chOff x="0" y="0"/>
            <a:chExt cx="5515862" cy="6867525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835C3B37-A48D-3AAC-EBE7-FD83966768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5515862" cy="6858000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</p:pic>
        <p:sp>
          <p:nvSpPr>
            <p:cNvPr id="4" name="직사각형 3">
              <a:extLst>
                <a:ext uri="{FF2B5EF4-FFF2-40B4-BE49-F238E27FC236}">
                  <a16:creationId xmlns:a16="http://schemas.microsoft.com/office/drawing/2014/main" id="{E16693B4-B947-E5D7-9BE1-058DCCB9A017}"/>
                </a:ext>
              </a:extLst>
            </p:cNvPr>
            <p:cNvSpPr/>
            <p:nvPr/>
          </p:nvSpPr>
          <p:spPr>
            <a:xfrm>
              <a:off x="1434783" y="9525"/>
              <a:ext cx="3346767" cy="244678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1CC8FA78-A910-CFD0-1AB7-5AD4F5676D11}"/>
                </a:ext>
              </a:extLst>
            </p:cNvPr>
            <p:cNvSpPr/>
            <p:nvPr/>
          </p:nvSpPr>
          <p:spPr>
            <a:xfrm>
              <a:off x="1434783" y="917563"/>
              <a:ext cx="3346767" cy="244678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각형: 둥근 모서리 18">
              <a:extLst>
                <a:ext uri="{FF2B5EF4-FFF2-40B4-BE49-F238E27FC236}">
                  <a16:creationId xmlns:a16="http://schemas.microsoft.com/office/drawing/2014/main" id="{E5253EE4-669A-CCEF-236D-A97F9B3554AC}"/>
                </a:ext>
              </a:extLst>
            </p:cNvPr>
            <p:cNvSpPr/>
            <p:nvPr/>
          </p:nvSpPr>
          <p:spPr>
            <a:xfrm>
              <a:off x="1434783" y="352425"/>
              <a:ext cx="3518217" cy="171450"/>
            </a:xfrm>
            <a:prstGeom prst="roundRect">
              <a:avLst/>
            </a:prstGeom>
            <a:solidFill>
              <a:srgbClr val="E9EC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각형: 둥근 모서리 19">
              <a:extLst>
                <a:ext uri="{FF2B5EF4-FFF2-40B4-BE49-F238E27FC236}">
                  <a16:creationId xmlns:a16="http://schemas.microsoft.com/office/drawing/2014/main" id="{78501BD8-FF86-DACB-ED0C-1F01E7FF2CF7}"/>
                </a:ext>
              </a:extLst>
            </p:cNvPr>
            <p:cNvSpPr/>
            <p:nvPr/>
          </p:nvSpPr>
          <p:spPr>
            <a:xfrm>
              <a:off x="1434783" y="646214"/>
              <a:ext cx="3518217" cy="171450"/>
            </a:xfrm>
            <a:prstGeom prst="roundRect">
              <a:avLst/>
            </a:prstGeom>
            <a:solidFill>
              <a:srgbClr val="E9EC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각형: 둥근 모서리 20">
              <a:extLst>
                <a:ext uri="{FF2B5EF4-FFF2-40B4-BE49-F238E27FC236}">
                  <a16:creationId xmlns:a16="http://schemas.microsoft.com/office/drawing/2014/main" id="{74C33E04-47AB-7540-1AFB-0A5C73063CF7}"/>
                </a:ext>
              </a:extLst>
            </p:cNvPr>
            <p:cNvSpPr/>
            <p:nvPr/>
          </p:nvSpPr>
          <p:spPr>
            <a:xfrm>
              <a:off x="2101977" y="1477394"/>
              <a:ext cx="1174624" cy="171450"/>
            </a:xfrm>
            <a:prstGeom prst="roundRect">
              <a:avLst/>
            </a:prstGeom>
            <a:solidFill>
              <a:srgbClr val="E9EC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사각형: 둥근 모서리 21">
              <a:extLst>
                <a:ext uri="{FF2B5EF4-FFF2-40B4-BE49-F238E27FC236}">
                  <a16:creationId xmlns:a16="http://schemas.microsoft.com/office/drawing/2014/main" id="{ABB946A6-767B-D4EB-F329-A1D1101570E6}"/>
                </a:ext>
              </a:extLst>
            </p:cNvPr>
            <p:cNvSpPr/>
            <p:nvPr/>
          </p:nvSpPr>
          <p:spPr>
            <a:xfrm>
              <a:off x="2101977" y="1699644"/>
              <a:ext cx="1174624" cy="171450"/>
            </a:xfrm>
            <a:prstGeom prst="roundRect">
              <a:avLst/>
            </a:prstGeom>
            <a:solidFill>
              <a:srgbClr val="E9EC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사각형: 둥근 모서리 22">
              <a:extLst>
                <a:ext uri="{FF2B5EF4-FFF2-40B4-BE49-F238E27FC236}">
                  <a16:creationId xmlns:a16="http://schemas.microsoft.com/office/drawing/2014/main" id="{36C53CA3-4787-FF9B-3F5D-0EFC072C010A}"/>
                </a:ext>
              </a:extLst>
            </p:cNvPr>
            <p:cNvSpPr/>
            <p:nvPr/>
          </p:nvSpPr>
          <p:spPr>
            <a:xfrm>
              <a:off x="1466977" y="1262140"/>
              <a:ext cx="1590548" cy="171450"/>
            </a:xfrm>
            <a:prstGeom prst="roundRect">
              <a:avLst/>
            </a:prstGeom>
            <a:solidFill>
              <a:srgbClr val="E9EC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사각형: 둥근 모서리 23">
              <a:extLst>
                <a:ext uri="{FF2B5EF4-FFF2-40B4-BE49-F238E27FC236}">
                  <a16:creationId xmlns:a16="http://schemas.microsoft.com/office/drawing/2014/main" id="{56CC4A29-5AB1-36E5-FEF6-9FC806E6C18E}"/>
                </a:ext>
              </a:extLst>
            </p:cNvPr>
            <p:cNvSpPr/>
            <p:nvPr/>
          </p:nvSpPr>
          <p:spPr>
            <a:xfrm>
              <a:off x="1466977" y="1994477"/>
              <a:ext cx="1174624" cy="171450"/>
            </a:xfrm>
            <a:prstGeom prst="roundRect">
              <a:avLst/>
            </a:prstGeom>
            <a:solidFill>
              <a:srgbClr val="E9EC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사각형: 둥근 모서리 24">
              <a:extLst>
                <a:ext uri="{FF2B5EF4-FFF2-40B4-BE49-F238E27FC236}">
                  <a16:creationId xmlns:a16="http://schemas.microsoft.com/office/drawing/2014/main" id="{6245C3A2-6C35-EEB4-65A3-2B90E4147E6A}"/>
                </a:ext>
              </a:extLst>
            </p:cNvPr>
            <p:cNvSpPr/>
            <p:nvPr/>
          </p:nvSpPr>
          <p:spPr>
            <a:xfrm>
              <a:off x="1484185" y="2313824"/>
              <a:ext cx="1174624" cy="171450"/>
            </a:xfrm>
            <a:prstGeom prst="roundRect">
              <a:avLst/>
            </a:prstGeom>
            <a:solidFill>
              <a:srgbClr val="E9EC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사각형: 둥근 모서리 25">
              <a:extLst>
                <a:ext uri="{FF2B5EF4-FFF2-40B4-BE49-F238E27FC236}">
                  <a16:creationId xmlns:a16="http://schemas.microsoft.com/office/drawing/2014/main" id="{581193C6-1736-4C78-D2E2-30026B5D06A5}"/>
                </a:ext>
              </a:extLst>
            </p:cNvPr>
            <p:cNvSpPr/>
            <p:nvPr/>
          </p:nvSpPr>
          <p:spPr>
            <a:xfrm>
              <a:off x="1470344" y="3065352"/>
              <a:ext cx="1174624" cy="171450"/>
            </a:xfrm>
            <a:prstGeom prst="roundRect">
              <a:avLst/>
            </a:prstGeom>
            <a:solidFill>
              <a:srgbClr val="E9EC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사각형: 둥근 모서리 26">
              <a:extLst>
                <a:ext uri="{FF2B5EF4-FFF2-40B4-BE49-F238E27FC236}">
                  <a16:creationId xmlns:a16="http://schemas.microsoft.com/office/drawing/2014/main" id="{89FE3A8E-2B7D-B63F-7BFA-D73AC33F233D}"/>
                </a:ext>
              </a:extLst>
            </p:cNvPr>
            <p:cNvSpPr/>
            <p:nvPr/>
          </p:nvSpPr>
          <p:spPr>
            <a:xfrm>
              <a:off x="1499424" y="3370398"/>
              <a:ext cx="1516825" cy="171450"/>
            </a:xfrm>
            <a:prstGeom prst="roundRect">
              <a:avLst/>
            </a:prstGeom>
            <a:solidFill>
              <a:srgbClr val="E9EC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사각형: 둥근 모서리 27">
              <a:extLst>
                <a:ext uri="{FF2B5EF4-FFF2-40B4-BE49-F238E27FC236}">
                  <a16:creationId xmlns:a16="http://schemas.microsoft.com/office/drawing/2014/main" id="{4AA57ACC-26E3-4A58-F3F8-A7E594BB7404}"/>
                </a:ext>
              </a:extLst>
            </p:cNvPr>
            <p:cNvSpPr/>
            <p:nvPr/>
          </p:nvSpPr>
          <p:spPr>
            <a:xfrm>
              <a:off x="1484185" y="3672269"/>
              <a:ext cx="1516825" cy="171450"/>
            </a:xfrm>
            <a:prstGeom prst="roundRect">
              <a:avLst/>
            </a:prstGeom>
            <a:solidFill>
              <a:srgbClr val="E9EC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사각형: 둥근 모서리 28">
              <a:extLst>
                <a:ext uri="{FF2B5EF4-FFF2-40B4-BE49-F238E27FC236}">
                  <a16:creationId xmlns:a16="http://schemas.microsoft.com/office/drawing/2014/main" id="{7CF388FA-498E-93A3-77BE-CEE474569BCC}"/>
                </a:ext>
              </a:extLst>
            </p:cNvPr>
            <p:cNvSpPr/>
            <p:nvPr/>
          </p:nvSpPr>
          <p:spPr>
            <a:xfrm>
              <a:off x="1499424" y="3974140"/>
              <a:ext cx="1516825" cy="171450"/>
            </a:xfrm>
            <a:prstGeom prst="roundRect">
              <a:avLst/>
            </a:prstGeom>
            <a:solidFill>
              <a:srgbClr val="E9EC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사각형: 둥근 모서리 29">
              <a:extLst>
                <a:ext uri="{FF2B5EF4-FFF2-40B4-BE49-F238E27FC236}">
                  <a16:creationId xmlns:a16="http://schemas.microsoft.com/office/drawing/2014/main" id="{051AB1A0-D502-AF17-D58A-C2697462665A}"/>
                </a:ext>
              </a:extLst>
            </p:cNvPr>
            <p:cNvSpPr/>
            <p:nvPr/>
          </p:nvSpPr>
          <p:spPr>
            <a:xfrm>
              <a:off x="1484185" y="4879227"/>
              <a:ext cx="1516825" cy="171450"/>
            </a:xfrm>
            <a:prstGeom prst="roundRect">
              <a:avLst/>
            </a:prstGeom>
            <a:solidFill>
              <a:srgbClr val="E9EC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사각형: 둥근 모서리 31">
              <a:extLst>
                <a:ext uri="{FF2B5EF4-FFF2-40B4-BE49-F238E27FC236}">
                  <a16:creationId xmlns:a16="http://schemas.microsoft.com/office/drawing/2014/main" id="{ED197B84-E807-10E1-45AA-0E4F02F7652B}"/>
                </a:ext>
              </a:extLst>
            </p:cNvPr>
            <p:cNvSpPr/>
            <p:nvPr/>
          </p:nvSpPr>
          <p:spPr>
            <a:xfrm>
              <a:off x="1484185" y="5181098"/>
              <a:ext cx="1174624" cy="171450"/>
            </a:xfrm>
            <a:prstGeom prst="roundRect">
              <a:avLst/>
            </a:prstGeom>
            <a:solidFill>
              <a:srgbClr val="E9EC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사각형: 둥근 모서리 32">
              <a:extLst>
                <a:ext uri="{FF2B5EF4-FFF2-40B4-BE49-F238E27FC236}">
                  <a16:creationId xmlns:a16="http://schemas.microsoft.com/office/drawing/2014/main" id="{6D4C6A01-71AF-C15D-07C7-3E72BD8D0E91}"/>
                </a:ext>
              </a:extLst>
            </p:cNvPr>
            <p:cNvSpPr/>
            <p:nvPr/>
          </p:nvSpPr>
          <p:spPr>
            <a:xfrm>
              <a:off x="1513265" y="5486144"/>
              <a:ext cx="1516825" cy="171450"/>
            </a:xfrm>
            <a:prstGeom prst="roundRect">
              <a:avLst/>
            </a:prstGeom>
            <a:solidFill>
              <a:srgbClr val="E9EC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사각형: 둥근 모서리 33">
              <a:extLst>
                <a:ext uri="{FF2B5EF4-FFF2-40B4-BE49-F238E27FC236}">
                  <a16:creationId xmlns:a16="http://schemas.microsoft.com/office/drawing/2014/main" id="{31D52DF9-E996-1A60-E93D-A69094919605}"/>
                </a:ext>
              </a:extLst>
            </p:cNvPr>
            <p:cNvSpPr/>
            <p:nvPr/>
          </p:nvSpPr>
          <p:spPr>
            <a:xfrm>
              <a:off x="1498026" y="5788015"/>
              <a:ext cx="1516825" cy="171450"/>
            </a:xfrm>
            <a:prstGeom prst="roundRect">
              <a:avLst/>
            </a:prstGeom>
            <a:solidFill>
              <a:srgbClr val="E9EC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사각형: 둥근 모서리 34">
              <a:extLst>
                <a:ext uri="{FF2B5EF4-FFF2-40B4-BE49-F238E27FC236}">
                  <a16:creationId xmlns:a16="http://schemas.microsoft.com/office/drawing/2014/main" id="{BF4A2D6D-C8B0-07FB-2C74-4025FF4D4C6B}"/>
                </a:ext>
              </a:extLst>
            </p:cNvPr>
            <p:cNvSpPr/>
            <p:nvPr/>
          </p:nvSpPr>
          <p:spPr>
            <a:xfrm>
              <a:off x="1491804" y="6089158"/>
              <a:ext cx="1174624" cy="171450"/>
            </a:xfrm>
            <a:prstGeom prst="roundRect">
              <a:avLst/>
            </a:prstGeom>
            <a:solidFill>
              <a:srgbClr val="E9EC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사각형: 둥근 모서리 35">
              <a:extLst>
                <a:ext uri="{FF2B5EF4-FFF2-40B4-BE49-F238E27FC236}">
                  <a16:creationId xmlns:a16="http://schemas.microsoft.com/office/drawing/2014/main" id="{082A81F1-40C0-9E9F-F66D-A62BB8B4FB1A}"/>
                </a:ext>
              </a:extLst>
            </p:cNvPr>
            <p:cNvSpPr/>
            <p:nvPr/>
          </p:nvSpPr>
          <p:spPr>
            <a:xfrm>
              <a:off x="1520884" y="6394204"/>
              <a:ext cx="1516825" cy="171450"/>
            </a:xfrm>
            <a:prstGeom prst="roundRect">
              <a:avLst/>
            </a:prstGeom>
            <a:solidFill>
              <a:srgbClr val="E9EC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사각형: 둥근 모서리 36">
              <a:extLst>
                <a:ext uri="{FF2B5EF4-FFF2-40B4-BE49-F238E27FC236}">
                  <a16:creationId xmlns:a16="http://schemas.microsoft.com/office/drawing/2014/main" id="{5F82339F-B5F8-6472-E147-4A1C6BF1351C}"/>
                </a:ext>
              </a:extLst>
            </p:cNvPr>
            <p:cNvSpPr/>
            <p:nvPr/>
          </p:nvSpPr>
          <p:spPr>
            <a:xfrm>
              <a:off x="1505645" y="6696075"/>
              <a:ext cx="1516825" cy="171450"/>
            </a:xfrm>
            <a:prstGeom prst="roundRect">
              <a:avLst/>
            </a:prstGeom>
            <a:solidFill>
              <a:srgbClr val="E9EC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사각형: 둥근 모서리 37">
              <a:extLst>
                <a:ext uri="{FF2B5EF4-FFF2-40B4-BE49-F238E27FC236}">
                  <a16:creationId xmlns:a16="http://schemas.microsoft.com/office/drawing/2014/main" id="{2A93DE6A-EC60-86D9-2E37-11F6F23B4373}"/>
                </a:ext>
              </a:extLst>
            </p:cNvPr>
            <p:cNvSpPr/>
            <p:nvPr/>
          </p:nvSpPr>
          <p:spPr>
            <a:xfrm>
              <a:off x="1484185" y="2611727"/>
              <a:ext cx="808959" cy="171450"/>
            </a:xfrm>
            <a:prstGeom prst="roundRect">
              <a:avLst/>
            </a:prstGeom>
            <a:solidFill>
              <a:srgbClr val="E9EC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사각형: 둥근 모서리 38">
              <a:extLst>
                <a:ext uri="{FF2B5EF4-FFF2-40B4-BE49-F238E27FC236}">
                  <a16:creationId xmlns:a16="http://schemas.microsoft.com/office/drawing/2014/main" id="{03515375-D7EF-CE91-6DEA-BABC1833C421}"/>
                </a:ext>
              </a:extLst>
            </p:cNvPr>
            <p:cNvSpPr/>
            <p:nvPr/>
          </p:nvSpPr>
          <p:spPr>
            <a:xfrm>
              <a:off x="1491804" y="2798316"/>
              <a:ext cx="808959" cy="171450"/>
            </a:xfrm>
            <a:prstGeom prst="roundRect">
              <a:avLst/>
            </a:prstGeom>
            <a:solidFill>
              <a:srgbClr val="E9EC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사각형: 둥근 모서리 39">
              <a:extLst>
                <a:ext uri="{FF2B5EF4-FFF2-40B4-BE49-F238E27FC236}">
                  <a16:creationId xmlns:a16="http://schemas.microsoft.com/office/drawing/2014/main" id="{66659BE7-994F-0FF9-C3BC-909E2AEC5CD8}"/>
                </a:ext>
              </a:extLst>
            </p:cNvPr>
            <p:cNvSpPr/>
            <p:nvPr/>
          </p:nvSpPr>
          <p:spPr>
            <a:xfrm>
              <a:off x="1484185" y="956125"/>
              <a:ext cx="1573340" cy="171450"/>
            </a:xfrm>
            <a:prstGeom prst="roundRect">
              <a:avLst/>
            </a:prstGeom>
            <a:solidFill>
              <a:srgbClr val="E9EC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600">
                  <a:solidFill>
                    <a:schemeClr val="tx1"/>
                  </a:solidFill>
                </a:rPr>
                <a:t>회원 탈퇴</a:t>
              </a:r>
            </a:p>
          </p:txBody>
        </p:sp>
        <p:sp>
          <p:nvSpPr>
            <p:cNvPr id="42" name="직사각형 41">
              <a:extLst>
                <a:ext uri="{FF2B5EF4-FFF2-40B4-BE49-F238E27FC236}">
                  <a16:creationId xmlns:a16="http://schemas.microsoft.com/office/drawing/2014/main" id="{5E7E8306-042A-4837-02C3-76C220A223F9}"/>
                </a:ext>
              </a:extLst>
            </p:cNvPr>
            <p:cNvSpPr/>
            <p:nvPr/>
          </p:nvSpPr>
          <p:spPr>
            <a:xfrm>
              <a:off x="1444752" y="1179762"/>
              <a:ext cx="3336798" cy="12700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792C8414-DB6D-48BD-43F6-0EC7E4E540E0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4227565" y="912250"/>
            <a:ext cx="1496959" cy="3686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309648A-7E0B-3D3E-F532-A2C140DACA16}"/>
              </a:ext>
            </a:extLst>
          </p:cNvPr>
          <p:cNvSpPr txBox="1"/>
          <p:nvPr/>
        </p:nvSpPr>
        <p:spPr>
          <a:xfrm>
            <a:off x="5724524" y="540534"/>
            <a:ext cx="4105275" cy="106182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2.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탈퇴 시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해당 </a:t>
            </a:r>
            <a:r>
              <a:rPr lang="ko-KR" altLang="en-US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정보를 탈퇴 회원 </a:t>
            </a:r>
            <a:r>
              <a:rPr lang="en-US" altLang="ko-KR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DB</a:t>
            </a:r>
            <a:r>
              <a:rPr lang="ko-KR" altLang="en-US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 복사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</a:t>
            </a:r>
          </a:p>
          <a:p>
            <a:r>
              <a:rPr lang="ko-KR" altLang="en-US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기존 회원 </a:t>
            </a:r>
            <a:r>
              <a:rPr lang="en-US" altLang="ko-KR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DB</a:t>
            </a:r>
            <a:r>
              <a:rPr lang="ko-KR" altLang="en-US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에는 사용자 </a:t>
            </a:r>
            <a:r>
              <a:rPr lang="en-US" altLang="ko-KR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ID, </a:t>
            </a:r>
            <a:r>
              <a:rPr lang="ko-KR" altLang="en-US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상태만 남김</a:t>
            </a:r>
            <a:endParaRPr lang="en-US" altLang="ko-KR" sz="105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관리자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페이지 메뉴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관리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회원 관리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상세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]</a:t>
            </a:r>
          </a:p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에서는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ID’, ‘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상태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만 확인 가능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나머지는 전부 비어 있는 상태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수정 비활성화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E9FDD662-3288-8C9F-02DA-CEE640239CF5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4227565" y="1162241"/>
            <a:ext cx="1496959" cy="55284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7267BE6-A631-B289-1A33-7033F5FB27AF}"/>
              </a:ext>
            </a:extLst>
          </p:cNvPr>
          <p:cNvSpPr txBox="1"/>
          <p:nvPr/>
        </p:nvSpPr>
        <p:spPr>
          <a:xfrm>
            <a:off x="5724523" y="1785369"/>
            <a:ext cx="4105275" cy="25391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3. </a:t>
            </a:r>
            <a:r>
              <a:rPr lang="en-US" altLang="ko-KR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6</a:t>
            </a:r>
            <a:r>
              <a:rPr lang="ko-KR" altLang="en-US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개월 후 해당 회원의 정보는 탈퇴 회원 </a:t>
            </a:r>
            <a:r>
              <a:rPr lang="en-US" altLang="ko-KR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DB</a:t>
            </a:r>
            <a:r>
              <a:rPr lang="ko-KR" altLang="en-US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에서 완전 파기</a:t>
            </a:r>
            <a:endParaRPr lang="en-US" altLang="ko-KR" sz="105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43" name="직선 화살표 연결선 42">
            <a:extLst>
              <a:ext uri="{FF2B5EF4-FFF2-40B4-BE49-F238E27FC236}">
                <a16:creationId xmlns:a16="http://schemas.microsoft.com/office/drawing/2014/main" id="{9E65C442-031D-C30B-B0C4-C6FB9872FF74}"/>
              </a:ext>
            </a:extLst>
          </p:cNvPr>
          <p:cNvCxnSpPr>
            <a:cxnSpLocks/>
            <a:stCxn id="42" idx="3"/>
          </p:cNvCxnSpPr>
          <p:nvPr/>
        </p:nvCxnSpPr>
        <p:spPr>
          <a:xfrm>
            <a:off x="4227565" y="1894883"/>
            <a:ext cx="1616627" cy="54735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88DC9CF2-8ED2-3237-5F97-ECFFF65650B0}"/>
              </a:ext>
            </a:extLst>
          </p:cNvPr>
          <p:cNvSpPr txBox="1"/>
          <p:nvPr/>
        </p:nvSpPr>
        <p:spPr>
          <a:xfrm>
            <a:off x="5844192" y="2313824"/>
            <a:ext cx="4977924" cy="415498"/>
          </a:xfrm>
          <a:prstGeom prst="rect">
            <a:avLst/>
          </a:prstGeom>
          <a:solidFill>
            <a:srgbClr val="DCEAF7"/>
          </a:solidFill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4. </a:t>
            </a:r>
            <a:r>
              <a:rPr lang="ko-KR" altLang="en-US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가능하다면 사용자가 회원 탈퇴를 한 경우</a:t>
            </a:r>
            <a:r>
              <a:rPr lang="en-US" altLang="ko-KR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하단에 해당 내용 및 일시 기록 부탁 드립니다</a:t>
            </a:r>
            <a:r>
              <a:rPr lang="en-US" altLang="ko-KR" sz="105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r>
              <a:rPr lang="en-US" altLang="ko-KR" sz="105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-&gt; *</a:t>
            </a:r>
            <a:r>
              <a:rPr lang="ko-KR" altLang="en-US" sz="105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탈퇴</a:t>
            </a:r>
            <a:r>
              <a:rPr lang="en-US" altLang="ko-KR" sz="105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5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</a:t>
            </a:r>
            <a:r>
              <a:rPr lang="en-US" altLang="ko-KR" sz="105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105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en-US" altLang="ko-KR" sz="105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YYYY-MM-DD hh24:mi:ss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9E2AB07-EF0E-E17B-5E26-76C37AE5832D}"/>
              </a:ext>
            </a:extLst>
          </p:cNvPr>
          <p:cNvSpPr txBox="1"/>
          <p:nvPr/>
        </p:nvSpPr>
        <p:spPr>
          <a:xfrm>
            <a:off x="190340" y="196253"/>
            <a:ext cx="4534059" cy="33855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(ADMIN)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관리 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회원 관리 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상세</a:t>
            </a:r>
            <a:endParaRPr lang="en-US" altLang="ko-KR" sz="12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829242" y="3078183"/>
            <a:ext cx="3895835" cy="78483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사용자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사용자 회원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(/user) 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상세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(Modify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altLang="ko-KR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1.if withdraw user</a:t>
            </a: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사용자 상태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- show guide text (red): </a:t>
            </a:r>
            <a:r>
              <a:rPr lang="en-US" altLang="ko-KR" sz="9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9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탈퇴</a:t>
            </a:r>
            <a:r>
              <a:rPr lang="en-US" altLang="ko-KR" sz="9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9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</a:t>
            </a:r>
            <a:r>
              <a:rPr lang="en-US" altLang="ko-KR" sz="9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9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en-US" altLang="ko-KR" sz="900" dirty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YYYY-MM-DD </a:t>
            </a:r>
            <a:r>
              <a:rPr lang="en-US" altLang="ko-KR" sz="900" dirty="0" smtClean="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hh24:mi:ss 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51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FEB8C9E8-16CC-53B0-0334-EC43DE066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204" y="675851"/>
            <a:ext cx="6382641" cy="6077798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BB90A06E-C990-302C-2762-7246D2759983}"/>
              </a:ext>
            </a:extLst>
          </p:cNvPr>
          <p:cNvSpPr/>
          <p:nvPr/>
        </p:nvSpPr>
        <p:spPr>
          <a:xfrm>
            <a:off x="542925" y="1304926"/>
            <a:ext cx="2338388" cy="8096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3E455369-E23F-EA18-FF5E-AD89FA8C75C0}"/>
              </a:ext>
            </a:extLst>
          </p:cNvPr>
          <p:cNvCxnSpPr>
            <a:cxnSpLocks/>
          </p:cNvCxnSpPr>
          <p:nvPr/>
        </p:nvCxnSpPr>
        <p:spPr>
          <a:xfrm flipV="1">
            <a:off x="2881313" y="1175385"/>
            <a:ext cx="4037647" cy="53435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B1A19AF-4ED2-1685-B7D4-5388207349DF}"/>
              </a:ext>
            </a:extLst>
          </p:cNvPr>
          <p:cNvSpPr txBox="1"/>
          <p:nvPr/>
        </p:nvSpPr>
        <p:spPr>
          <a:xfrm>
            <a:off x="6918960" y="953467"/>
            <a:ext cx="4037646" cy="15465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시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미사용 포인트 및 적립금은 즉시 소멸됩니다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단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고객 문의 대응 및 회원 관련 어뷰징 방지를 목적으로 회원 정보는 동의하신 개인정보처리방침에 따라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6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개월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간 보관됩니다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거래 정보가 있는 경우 판매 거래 정보 관리를 위하여 상품 정보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아이디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거래 내역 등 주문에 대한 정보는 탈퇴 후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5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년 간 보관됩니다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단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후에는 주문에 대한 신속한 처리가 어려울 수 있으므로 진행 중인 주문이 있는 경우 처리 완료 후 탈퇴 처리 부탁 드립니다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후 재가입 시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포인트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적립금을 포함하여 회원 정보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및 거래 내역 복구는 불가능하며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신규 회원가입으로 처리됩니다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239175-D4A2-1AE9-574E-FF5F09480A64}"/>
              </a:ext>
            </a:extLst>
          </p:cNvPr>
          <p:cNvSpPr txBox="1"/>
          <p:nvPr/>
        </p:nvSpPr>
        <p:spPr>
          <a:xfrm>
            <a:off x="6918959" y="2635575"/>
            <a:ext cx="4349116" cy="25391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5.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이메일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/SNS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가입 화면 두 경우 모두 </a:t>
            </a:r>
            <a:r>
              <a:rPr lang="ko-KR" altLang="en-US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안내 문구 수정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을 부탁드립니다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2AE2BA-2D4B-34D3-E004-BACF84C49E52}"/>
              </a:ext>
            </a:extLst>
          </p:cNvPr>
          <p:cNvSpPr txBox="1"/>
          <p:nvPr/>
        </p:nvSpPr>
        <p:spPr>
          <a:xfrm>
            <a:off x="190340" y="196253"/>
            <a:ext cx="4534059" cy="33855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(APP)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탈퇴</a:t>
            </a:r>
            <a:endParaRPr lang="en-US" altLang="ko-KR" sz="12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67726" y="3161340"/>
            <a:ext cx="3895835" cy="327782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회원 탈퇴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(member withdraw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2.Process</a:t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ko-KR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altLang="ko-KR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</a:t>
            </a:r>
            <a:r>
              <a:rPr lang="en-US" altLang="ko-KR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logic (</a:t>
            </a:r>
            <a:r>
              <a:rPr lang="en-US" altLang="ko-KR" sz="9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st_user</a:t>
            </a:r>
            <a:r>
              <a:rPr lang="en-US" altLang="ko-KR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ko-KR" sz="9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a)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copy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st_user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data of withdraw user into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st_withdraw_user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b) UPDATE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st_user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data of withdraw user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- all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column except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user_seq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id 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signup_type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user_status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reg_date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reg_user_seq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: set NULL</a:t>
            </a:r>
            <a:endParaRPr lang="en-US" altLang="ko-KR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ko-KR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altLang="ko-KR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logic </a:t>
            </a:r>
            <a:r>
              <a:rPr lang="en-US" altLang="ko-KR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9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st_order</a:t>
            </a:r>
            <a:r>
              <a:rPr lang="en-US" altLang="ko-KR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ko-KR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a) copy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st_order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of withdraw user into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st_withdraw_order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withdraw_date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(New) : set by 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st_user’s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withdraw_date</a:t>
            </a:r>
            <a:endParaRPr lang="en-US" altLang="ko-KR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b) UPDATE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st_order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data of withdraw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user(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user_seq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order_request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orderer_phone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receiver_name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receiver_phone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delivery_zipcode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delivery_address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delivery_sub_address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delivery_company_code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delivery_invoice_no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delivery_sms_yn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collector_name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collector_phone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collect_zipcode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collect_address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collect_sub_address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redelivery_receiver_name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redelivery_receiver_phone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redelivery_zipcode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redelivery_address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redelivery_sub_address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redelivery_company_code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redelivery_invoice_no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redelivery_sms_yn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 set NULL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27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CD89FD0E-ABF8-4000-0937-3733D65B2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775010"/>
            <a:ext cx="7596460" cy="5854390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BEA7DB61-DEF3-1791-2CC0-8CACAE197B28}"/>
              </a:ext>
            </a:extLst>
          </p:cNvPr>
          <p:cNvSpPr/>
          <p:nvPr/>
        </p:nvSpPr>
        <p:spPr>
          <a:xfrm>
            <a:off x="3085635" y="3076111"/>
            <a:ext cx="886290" cy="2195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D68DE826-98EF-913F-6E02-9D5AB5708349}"/>
              </a:ext>
            </a:extLst>
          </p:cNvPr>
          <p:cNvCxnSpPr>
            <a:cxnSpLocks/>
          </p:cNvCxnSpPr>
          <p:nvPr/>
        </p:nvCxnSpPr>
        <p:spPr>
          <a:xfrm flipV="1">
            <a:off x="3971925" y="2729726"/>
            <a:ext cx="3446772" cy="45615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D426002-A638-9B13-FEAA-2001B5AD43D1}"/>
              </a:ext>
            </a:extLst>
          </p:cNvPr>
          <p:cNvSpPr txBox="1"/>
          <p:nvPr/>
        </p:nvSpPr>
        <p:spPr>
          <a:xfrm>
            <a:off x="7423752" y="2619956"/>
            <a:ext cx="161762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탈퇴로 인한 포인트 삭제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FA45663-3671-D324-E731-7D51ED313965}"/>
              </a:ext>
            </a:extLst>
          </p:cNvPr>
          <p:cNvSpPr/>
          <p:nvPr/>
        </p:nvSpPr>
        <p:spPr>
          <a:xfrm>
            <a:off x="3085635" y="4167540"/>
            <a:ext cx="886290" cy="2195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D9599A9B-E5E3-89F2-2125-B87454CC6C19}"/>
              </a:ext>
            </a:extLst>
          </p:cNvPr>
          <p:cNvCxnSpPr>
            <a:cxnSpLocks/>
          </p:cNvCxnSpPr>
          <p:nvPr/>
        </p:nvCxnSpPr>
        <p:spPr>
          <a:xfrm flipV="1">
            <a:off x="3971925" y="3821155"/>
            <a:ext cx="3446772" cy="45615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0C4B1A8-2C92-6834-4D58-F2E870114915}"/>
              </a:ext>
            </a:extLst>
          </p:cNvPr>
          <p:cNvSpPr txBox="1"/>
          <p:nvPr/>
        </p:nvSpPr>
        <p:spPr>
          <a:xfrm>
            <a:off x="7423751" y="3711385"/>
            <a:ext cx="2677803" cy="25391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회원에 대한 잔여 포인트 전액 차감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(-)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9B9B76F-F15D-718B-DEA5-4DF40F34A6A7}"/>
              </a:ext>
            </a:extLst>
          </p:cNvPr>
          <p:cNvSpPr/>
          <p:nvPr/>
        </p:nvSpPr>
        <p:spPr>
          <a:xfrm>
            <a:off x="2118035" y="4749727"/>
            <a:ext cx="4358268" cy="149751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FC13BC1F-2901-894A-1C77-6E70CC87BEF0}"/>
              </a:ext>
            </a:extLst>
          </p:cNvPr>
          <p:cNvCxnSpPr>
            <a:cxnSpLocks/>
          </p:cNvCxnSpPr>
          <p:nvPr/>
        </p:nvCxnSpPr>
        <p:spPr>
          <a:xfrm flipV="1">
            <a:off x="6476303" y="4912583"/>
            <a:ext cx="942394" cy="23394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CB1C9F3-72FC-2B31-8F10-72F60C7E9D03}"/>
              </a:ext>
            </a:extLst>
          </p:cNvPr>
          <p:cNvSpPr txBox="1"/>
          <p:nvPr/>
        </p:nvSpPr>
        <p:spPr>
          <a:xfrm>
            <a:off x="7418696" y="4810186"/>
            <a:ext cx="2677803" cy="41549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 포인트에 대한 내용과 동일하게 처리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삭제 일시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일시와 동일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1C3234B-A8A7-0F39-6000-4E5337689335}"/>
              </a:ext>
            </a:extLst>
          </p:cNvPr>
          <p:cNvSpPr txBox="1"/>
          <p:nvPr/>
        </p:nvSpPr>
        <p:spPr>
          <a:xfrm>
            <a:off x="314165" y="195874"/>
            <a:ext cx="4667409" cy="33855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(ADMIN)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포인트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구매 관리 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포인트 적립 이력 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상세</a:t>
            </a:r>
            <a:endParaRPr lang="en-US" altLang="ko-KR" sz="12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B3D07F16-E91D-214E-E110-48FBBC6272DA}"/>
              </a:ext>
            </a:extLst>
          </p:cNvPr>
          <p:cNvSpPr/>
          <p:nvPr/>
        </p:nvSpPr>
        <p:spPr>
          <a:xfrm>
            <a:off x="3085635" y="1652822"/>
            <a:ext cx="886290" cy="92857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" name="직선 화살표 연결선 2">
            <a:extLst>
              <a:ext uri="{FF2B5EF4-FFF2-40B4-BE49-F238E27FC236}">
                <a16:creationId xmlns:a16="http://schemas.microsoft.com/office/drawing/2014/main" id="{C39CD972-2D41-E386-CDF4-D91718A3E9C7}"/>
              </a:ext>
            </a:extLst>
          </p:cNvPr>
          <p:cNvCxnSpPr>
            <a:cxnSpLocks/>
          </p:cNvCxnSpPr>
          <p:nvPr/>
        </p:nvCxnSpPr>
        <p:spPr>
          <a:xfrm flipV="1">
            <a:off x="3971925" y="1652821"/>
            <a:ext cx="3446772" cy="45615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70C4F96-31B9-2C6A-2C5C-04873950142C}"/>
              </a:ext>
            </a:extLst>
          </p:cNvPr>
          <p:cNvSpPr txBox="1"/>
          <p:nvPr/>
        </p:nvSpPr>
        <p:spPr>
          <a:xfrm>
            <a:off x="7423752" y="1543051"/>
            <a:ext cx="3006123" cy="41549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기존 회원 테이블을 기준으로 연결된 정보이기 때문에 사용자명은 없어도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ok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05DCE4-D4B6-112D-BE2B-5A68BE6D0367}"/>
              </a:ext>
            </a:extLst>
          </p:cNvPr>
          <p:cNvSpPr txBox="1"/>
          <p:nvPr/>
        </p:nvSpPr>
        <p:spPr>
          <a:xfrm>
            <a:off x="7088593" y="1149655"/>
            <a:ext cx="3820574" cy="253916"/>
          </a:xfrm>
          <a:prstGeom prst="rect">
            <a:avLst/>
          </a:prstGeom>
          <a:solidFill>
            <a:srgbClr val="DCEAF7"/>
          </a:solidFill>
        </p:spPr>
        <p:txBody>
          <a:bodyPr wrap="square" rtlCol="0">
            <a:spAutoFit/>
          </a:bodyPr>
          <a:lstStyle/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6.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탈퇴 즉시 잔여 포인트를 모두 삭제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마이너스 포인트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처리</a:t>
            </a:r>
            <a:endParaRPr lang="en-US" altLang="ko-KR" sz="105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78850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그림 21">
            <a:extLst>
              <a:ext uri="{FF2B5EF4-FFF2-40B4-BE49-F238E27FC236}">
                <a16:creationId xmlns:a16="http://schemas.microsoft.com/office/drawing/2014/main" id="{BD39CDD3-2ECB-5BB0-2DD2-E0D9F5673B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772935"/>
            <a:ext cx="10149048" cy="4894440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497A4F55-1C6B-53E4-7725-819D42F83F2B}"/>
              </a:ext>
            </a:extLst>
          </p:cNvPr>
          <p:cNvSpPr/>
          <p:nvPr/>
        </p:nvSpPr>
        <p:spPr>
          <a:xfrm>
            <a:off x="3942885" y="3599986"/>
            <a:ext cx="886290" cy="2195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942392FB-4F29-E79E-B2BA-400F7C3AE8AA}"/>
              </a:ext>
            </a:extLst>
          </p:cNvPr>
          <p:cNvCxnSpPr>
            <a:cxnSpLocks/>
          </p:cNvCxnSpPr>
          <p:nvPr/>
        </p:nvCxnSpPr>
        <p:spPr>
          <a:xfrm flipV="1">
            <a:off x="4829175" y="3511357"/>
            <a:ext cx="1907218" cy="19839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F5352F2-8461-6314-19B7-526C4F451000}"/>
              </a:ext>
            </a:extLst>
          </p:cNvPr>
          <p:cNvSpPr txBox="1"/>
          <p:nvPr/>
        </p:nvSpPr>
        <p:spPr>
          <a:xfrm>
            <a:off x="6736393" y="3401588"/>
            <a:ext cx="161762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탈퇴로 인한 적립금 삭제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FDC6B1AB-CAEC-4A87-D9E3-F7B1B467AC45}"/>
              </a:ext>
            </a:extLst>
          </p:cNvPr>
          <p:cNvSpPr/>
          <p:nvPr/>
        </p:nvSpPr>
        <p:spPr>
          <a:xfrm>
            <a:off x="3942884" y="3251739"/>
            <a:ext cx="1253955" cy="2195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5ACBDD5F-3E64-E1D4-8FEB-96859337C80C}"/>
              </a:ext>
            </a:extLst>
          </p:cNvPr>
          <p:cNvCxnSpPr>
            <a:cxnSpLocks/>
            <a:endCxn id="19" idx="1"/>
          </p:cNvCxnSpPr>
          <p:nvPr/>
        </p:nvCxnSpPr>
        <p:spPr>
          <a:xfrm flipV="1">
            <a:off x="5196839" y="2983300"/>
            <a:ext cx="3079108" cy="38767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264B1CE-3A30-C8B2-0417-ADB08B92CE53}"/>
              </a:ext>
            </a:extLst>
          </p:cNvPr>
          <p:cNvSpPr txBox="1"/>
          <p:nvPr/>
        </p:nvSpPr>
        <p:spPr>
          <a:xfrm>
            <a:off x="8275947" y="2466276"/>
            <a:ext cx="2677803" cy="25391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회원에 대한 잔여 적립금 전액 차감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(-)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93702A82-005A-4300-CAFB-76C901D687B8}"/>
              </a:ext>
            </a:extLst>
          </p:cNvPr>
          <p:cNvSpPr/>
          <p:nvPr/>
        </p:nvSpPr>
        <p:spPr>
          <a:xfrm>
            <a:off x="3942884" y="2891821"/>
            <a:ext cx="460841" cy="2195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78080CF7-1333-1D14-2E69-917DEF1065F9}"/>
              </a:ext>
            </a:extLst>
          </p:cNvPr>
          <p:cNvCxnSpPr>
            <a:cxnSpLocks/>
          </p:cNvCxnSpPr>
          <p:nvPr/>
        </p:nvCxnSpPr>
        <p:spPr>
          <a:xfrm flipV="1">
            <a:off x="4403725" y="2576045"/>
            <a:ext cx="3872222" cy="39273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4F171CC-2140-B45D-D08D-56EAE180C4F9}"/>
              </a:ext>
            </a:extLst>
          </p:cNvPr>
          <p:cNvSpPr txBox="1"/>
          <p:nvPr/>
        </p:nvSpPr>
        <p:spPr>
          <a:xfrm>
            <a:off x="8275947" y="2856342"/>
            <a:ext cx="1253956" cy="25391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일시와 동일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93B5E484-8FC0-261A-BE17-809E67CED7A4}"/>
              </a:ext>
            </a:extLst>
          </p:cNvPr>
          <p:cNvSpPr/>
          <p:nvPr/>
        </p:nvSpPr>
        <p:spPr>
          <a:xfrm>
            <a:off x="3960580" y="1818112"/>
            <a:ext cx="886290" cy="92857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" name="직선 화살표 연결선 2">
            <a:extLst>
              <a:ext uri="{FF2B5EF4-FFF2-40B4-BE49-F238E27FC236}">
                <a16:creationId xmlns:a16="http://schemas.microsoft.com/office/drawing/2014/main" id="{85A26FF2-F7B5-2069-027E-A4AC02831FDB}"/>
              </a:ext>
            </a:extLst>
          </p:cNvPr>
          <p:cNvCxnSpPr>
            <a:cxnSpLocks/>
          </p:cNvCxnSpPr>
          <p:nvPr/>
        </p:nvCxnSpPr>
        <p:spPr>
          <a:xfrm flipV="1">
            <a:off x="4846870" y="1818111"/>
            <a:ext cx="3446772" cy="45615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23D11360-59FD-EE10-2F16-0626E7985DE1}"/>
              </a:ext>
            </a:extLst>
          </p:cNvPr>
          <p:cNvSpPr txBox="1"/>
          <p:nvPr/>
        </p:nvSpPr>
        <p:spPr>
          <a:xfrm>
            <a:off x="8298697" y="1708341"/>
            <a:ext cx="3006123" cy="41549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기존 회원 테이블을 기준으로 연결된 정보이기 때문에 사용자명은 없어도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ok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A93C4B-1208-38E6-A2A8-694B018E2DAB}"/>
              </a:ext>
            </a:extLst>
          </p:cNvPr>
          <p:cNvSpPr txBox="1"/>
          <p:nvPr/>
        </p:nvSpPr>
        <p:spPr>
          <a:xfrm>
            <a:off x="7393393" y="1354125"/>
            <a:ext cx="3820574" cy="253916"/>
          </a:xfrm>
          <a:prstGeom prst="rect">
            <a:avLst/>
          </a:prstGeom>
          <a:solidFill>
            <a:srgbClr val="DCEAF7"/>
          </a:solidFill>
        </p:spPr>
        <p:txBody>
          <a:bodyPr wrap="square" rtlCol="0">
            <a:spAutoFit/>
          </a:bodyPr>
          <a:lstStyle/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7.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탈퇴 즉시 잔여 적립금을 모두 삭제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마이너스 적립금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처리</a:t>
            </a:r>
            <a:endParaRPr lang="en-US" altLang="ko-KR" sz="105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B30CB1-7A73-E86A-59BF-E2B5779E44D5}"/>
              </a:ext>
            </a:extLst>
          </p:cNvPr>
          <p:cNvSpPr txBox="1"/>
          <p:nvPr/>
        </p:nvSpPr>
        <p:spPr>
          <a:xfrm>
            <a:off x="314165" y="195874"/>
            <a:ext cx="4667409" cy="33855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(ADMIN)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포인트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구매 관리 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적립금 적립 이력 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상세</a:t>
            </a:r>
            <a:endParaRPr lang="en-US" altLang="ko-KR" sz="12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9197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3CAE32F2-52A1-EECF-DFDE-3A1C9E7C2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20805"/>
            <a:ext cx="12192000" cy="45591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4EE9B770-02D5-23F5-CA25-BC3CEC475016}"/>
              </a:ext>
            </a:extLst>
          </p:cNvPr>
          <p:cNvSpPr/>
          <p:nvPr/>
        </p:nvSpPr>
        <p:spPr>
          <a:xfrm>
            <a:off x="6006783" y="1638300"/>
            <a:ext cx="2457767" cy="2127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20A621CB-231A-1A0A-4CE6-79C34BBF3671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8464550" y="1744663"/>
            <a:ext cx="324577" cy="24708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086242F-238B-A59E-66B3-9FB432BA478C}"/>
              </a:ext>
            </a:extLst>
          </p:cNvPr>
          <p:cNvSpPr txBox="1"/>
          <p:nvPr/>
        </p:nvSpPr>
        <p:spPr>
          <a:xfrm>
            <a:off x="8789127" y="1991750"/>
            <a:ext cx="2602773" cy="577081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8.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회원 탈퇴 시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관리자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페이지 메뉴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오더 관리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관리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상세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]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에서는 </a:t>
            </a:r>
            <a:r>
              <a:rPr lang="ko-KR" altLang="en-US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정보와 관련된 내용 중 </a:t>
            </a:r>
            <a:r>
              <a:rPr lang="en-US" altLang="ko-KR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</a:t>
            </a:r>
            <a:r>
              <a:rPr lang="en-US" altLang="ko-KR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ID’</a:t>
            </a:r>
            <a:r>
              <a:rPr lang="ko-KR" altLang="en-US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만 확인 가능</a:t>
            </a:r>
            <a:endParaRPr lang="en-US" altLang="ko-KR" sz="105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D3FE6504-E27D-4AF0-5DE0-92EB4C9C73D0}"/>
              </a:ext>
            </a:extLst>
          </p:cNvPr>
          <p:cNvSpPr/>
          <p:nvPr/>
        </p:nvSpPr>
        <p:spPr>
          <a:xfrm>
            <a:off x="3496437" y="1671955"/>
            <a:ext cx="1174624" cy="171450"/>
          </a:xfrm>
          <a:prstGeom prst="roundRect">
            <a:avLst/>
          </a:prstGeom>
          <a:solidFill>
            <a:srgbClr val="E9EC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5A7434CA-BFD8-CD1F-0ED0-456341527DE7}"/>
              </a:ext>
            </a:extLst>
          </p:cNvPr>
          <p:cNvSpPr/>
          <p:nvPr/>
        </p:nvSpPr>
        <p:spPr>
          <a:xfrm>
            <a:off x="3496437" y="2019408"/>
            <a:ext cx="1174624" cy="171450"/>
          </a:xfrm>
          <a:prstGeom prst="roundRect">
            <a:avLst/>
          </a:prstGeom>
          <a:solidFill>
            <a:srgbClr val="E9EC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9085512-DD93-7AA0-4D92-D78B68B5CE8B}"/>
              </a:ext>
            </a:extLst>
          </p:cNvPr>
          <p:cNvSpPr/>
          <p:nvPr/>
        </p:nvSpPr>
        <p:spPr>
          <a:xfrm>
            <a:off x="3496437" y="2274239"/>
            <a:ext cx="1174624" cy="171450"/>
          </a:xfrm>
          <a:prstGeom prst="roundRect">
            <a:avLst/>
          </a:prstGeom>
          <a:solidFill>
            <a:srgbClr val="E9EC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0703C449-2A85-9991-3D63-B90E5A253B8B}"/>
              </a:ext>
            </a:extLst>
          </p:cNvPr>
          <p:cNvSpPr/>
          <p:nvPr/>
        </p:nvSpPr>
        <p:spPr>
          <a:xfrm>
            <a:off x="1625982" y="2640005"/>
            <a:ext cx="7479918" cy="254159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2EE1531-8B38-CCEB-213C-5AB88394509E}"/>
              </a:ext>
            </a:extLst>
          </p:cNvPr>
          <p:cNvSpPr txBox="1"/>
          <p:nvPr/>
        </p:nvSpPr>
        <p:spPr>
          <a:xfrm>
            <a:off x="8303352" y="5274059"/>
            <a:ext cx="3240948" cy="41549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9.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개인정보와 무관한 다른 내용은 그대로 표시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단 수정이 불가능하도록 비활성화 부탁 드립니다</a:t>
            </a:r>
            <a:r>
              <a:rPr lang="en-US" altLang="ko-KR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CA8327-E745-293E-94FC-C181FCB2543A}"/>
              </a:ext>
            </a:extLst>
          </p:cNvPr>
          <p:cNvSpPr txBox="1"/>
          <p:nvPr/>
        </p:nvSpPr>
        <p:spPr>
          <a:xfrm>
            <a:off x="314165" y="195874"/>
            <a:ext cx="4667409" cy="33855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(ADMIN)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오더 관리 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관리 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상세</a:t>
            </a:r>
            <a:endParaRPr lang="en-US" altLang="ko-KR" sz="12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BF4C22-CFD1-FB85-D22E-8E5FC133F429}"/>
              </a:ext>
            </a:extLst>
          </p:cNvPr>
          <p:cNvSpPr txBox="1"/>
          <p:nvPr/>
        </p:nvSpPr>
        <p:spPr>
          <a:xfrm>
            <a:off x="8303352" y="5782016"/>
            <a:ext cx="3317148" cy="25391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10.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회원의 주문 내역은 탈퇴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5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년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(1,825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후 파기</a:t>
            </a:r>
            <a:endParaRPr lang="en-US" altLang="ko-KR" sz="105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F11106F3-5D2C-37E2-2A7B-BD360EC51F3D}"/>
              </a:ext>
            </a:extLst>
          </p:cNvPr>
          <p:cNvCxnSpPr>
            <a:cxnSpLocks/>
          </p:cNvCxnSpPr>
          <p:nvPr/>
        </p:nvCxnSpPr>
        <p:spPr>
          <a:xfrm>
            <a:off x="7976327" y="5181600"/>
            <a:ext cx="324577" cy="24708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891298" y="3054946"/>
            <a:ext cx="3895835" cy="106182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스토리 오더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주문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storeOrder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) 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상세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(Modify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altLang="ko-KR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1.if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st_order.user_seq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withdraw user</a:t>
            </a: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1) all editable field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disable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readonly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2)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저장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save) button : disable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39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C3EBEC2C-1224-92E8-1BEB-0FD195A5E9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78" y="0"/>
            <a:ext cx="6022847" cy="3478511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AFBA9FAF-D9BF-F3D3-9EC6-7ADC10B386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879" y="3478511"/>
            <a:ext cx="5746622" cy="339089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C8D4506-79D3-8724-8F6C-8F34A255221C}"/>
              </a:ext>
            </a:extLst>
          </p:cNvPr>
          <p:cNvSpPr txBox="1"/>
          <p:nvPr/>
        </p:nvSpPr>
        <p:spPr>
          <a:xfrm>
            <a:off x="6276815" y="148249"/>
            <a:ext cx="4667409" cy="33855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(ADMIN)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쇼핑 관리 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배송 관리 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상세</a:t>
            </a:r>
            <a:endParaRPr lang="en-US" altLang="ko-KR" sz="12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58C70286-9CCA-C6E3-1EC0-BDF17A922986}"/>
              </a:ext>
            </a:extLst>
          </p:cNvPr>
          <p:cNvSpPr/>
          <p:nvPr/>
        </p:nvSpPr>
        <p:spPr>
          <a:xfrm>
            <a:off x="1562100" y="138725"/>
            <a:ext cx="3567113" cy="14321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9F2E0A99-C2D2-F9D0-A17A-5B9B2086997E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5129213" y="210333"/>
            <a:ext cx="1147602" cy="87932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AFE1B97-01DC-7A38-F98D-317AF8096A4B}"/>
              </a:ext>
            </a:extLst>
          </p:cNvPr>
          <p:cNvSpPr txBox="1"/>
          <p:nvPr/>
        </p:nvSpPr>
        <p:spPr>
          <a:xfrm>
            <a:off x="6276815" y="934135"/>
            <a:ext cx="5248435" cy="25391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11.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회원 탈퇴 시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관리자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페이지 메뉴에서는 </a:t>
            </a:r>
            <a:r>
              <a:rPr lang="ko-KR" altLang="en-US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정보와 관련된 내용 중 </a:t>
            </a:r>
            <a:r>
              <a:rPr lang="en-US" altLang="ko-KR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사용자 </a:t>
            </a:r>
            <a:r>
              <a:rPr lang="en-US" altLang="ko-KR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ID’</a:t>
            </a:r>
            <a:r>
              <a:rPr lang="ko-KR" altLang="en-US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만 확인 가능</a:t>
            </a:r>
            <a:endParaRPr lang="en-US" altLang="ko-KR" sz="105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D609CBB1-9FF2-64F8-AC29-961553B2159E}"/>
              </a:ext>
            </a:extLst>
          </p:cNvPr>
          <p:cNvSpPr/>
          <p:nvPr/>
        </p:nvSpPr>
        <p:spPr>
          <a:xfrm>
            <a:off x="251460" y="4367825"/>
            <a:ext cx="5539740" cy="102713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F513E24A-F940-7D3D-60BE-6EB29AE886C7}"/>
              </a:ext>
            </a:extLst>
          </p:cNvPr>
          <p:cNvSpPr/>
          <p:nvPr/>
        </p:nvSpPr>
        <p:spPr>
          <a:xfrm>
            <a:off x="262320" y="5647947"/>
            <a:ext cx="5539740" cy="83667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/>
              <a:t>ㅍ</a:t>
            </a:r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7177D3EC-04F5-4BC4-4440-E8D130BA9CE4}"/>
              </a:ext>
            </a:extLst>
          </p:cNvPr>
          <p:cNvCxnSpPr>
            <a:cxnSpLocks/>
          </p:cNvCxnSpPr>
          <p:nvPr/>
        </p:nvCxnSpPr>
        <p:spPr>
          <a:xfrm>
            <a:off x="5791200" y="4568171"/>
            <a:ext cx="495301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018A3FF-97B9-7083-558F-7ACCE92B66BC}"/>
              </a:ext>
            </a:extLst>
          </p:cNvPr>
          <p:cNvSpPr txBox="1"/>
          <p:nvPr/>
        </p:nvSpPr>
        <p:spPr>
          <a:xfrm>
            <a:off x="6276814" y="4452679"/>
            <a:ext cx="5248435" cy="738664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12.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회원 탈퇴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6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개월 후 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주문자 연락처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수령자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수령자 연락처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배송 주소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배송 정보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(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배송 알림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)]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부분 삭제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원래 주문 내역 삭제는 </a:t>
            </a:r>
            <a:r>
              <a:rPr lang="en-US" altLang="ko-KR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5</a:t>
            </a:r>
            <a:r>
              <a:rPr lang="ko-KR" altLang="en-US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년 후에 이루어지지만 쇼핑의 경우 주문 내역에 </a:t>
            </a:r>
            <a:r>
              <a:rPr lang="en-US" altLang="ko-KR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정보가 아니지만 개인정보에 포함되는 부분</a:t>
            </a:r>
            <a:r>
              <a:rPr lang="en-US" altLang="ko-KR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 있어서 개인정보 파기 시에 함께 삭제되어야 하는 상태입니다</a:t>
            </a:r>
            <a:r>
              <a:rPr lang="en-US" altLang="ko-KR" sz="105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CB7C661-9A56-6A8D-C6D6-0BB3CD4052F2}"/>
              </a:ext>
            </a:extLst>
          </p:cNvPr>
          <p:cNvSpPr txBox="1"/>
          <p:nvPr/>
        </p:nvSpPr>
        <p:spPr>
          <a:xfrm>
            <a:off x="6286500" y="5264731"/>
            <a:ext cx="5248435" cy="25391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13.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회원의 주문 내역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전체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은 탈퇴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5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년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(1,825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후 파기</a:t>
            </a:r>
            <a:endParaRPr lang="en-US" altLang="ko-KR" sz="1050">
              <a:solidFill>
                <a:srgbClr val="C00000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05852" y="1994228"/>
            <a:ext cx="3895835" cy="120032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스토리 쇼핑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주문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배송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onlineOrder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) 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상세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(Modify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altLang="ko-KR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1.if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st_order.user_seq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withdraw user</a:t>
            </a: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1) all editable field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disable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readonly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2)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저장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save) button : disable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937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506C78A6-8E30-4BDB-E340-4512A10A7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45" y="742950"/>
            <a:ext cx="2680409" cy="566102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5436E2-1F4E-B06E-5855-C71825A196D9}"/>
              </a:ext>
            </a:extLst>
          </p:cNvPr>
          <p:cNvSpPr txBox="1"/>
          <p:nvPr/>
        </p:nvSpPr>
        <p:spPr>
          <a:xfrm>
            <a:off x="314165" y="195874"/>
            <a:ext cx="4743609" cy="33855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[APP] (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후</a:t>
            </a:r>
            <a:r>
              <a:rPr lang="en-US" altLang="ko-KR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16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회원가입</a:t>
            </a:r>
            <a:endParaRPr lang="en-US" altLang="ko-KR" sz="1200">
              <a:solidFill>
                <a:schemeClr val="bg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3B1B97-4FC1-316E-4A8F-B9DDF2F0E826}"/>
              </a:ext>
            </a:extLst>
          </p:cNvPr>
          <p:cNvSpPr txBox="1"/>
          <p:nvPr/>
        </p:nvSpPr>
        <p:spPr>
          <a:xfrm>
            <a:off x="3534346" y="4913589"/>
            <a:ext cx="2561653" cy="46166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14. 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본인인증 정보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(CI)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를 기준으로 </a:t>
            </a:r>
            <a:endParaRPr lang="en-US" altLang="ko-KR" sz="12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회원인 경우</a:t>
            </a:r>
            <a:r>
              <a:rPr lang="en-US" altLang="ko-KR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2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팝업 안내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EDAEC77-8DAA-3408-E503-2A0FB45D5BE8}"/>
              </a:ext>
            </a:extLst>
          </p:cNvPr>
          <p:cNvSpPr/>
          <p:nvPr/>
        </p:nvSpPr>
        <p:spPr>
          <a:xfrm>
            <a:off x="599915" y="5808345"/>
            <a:ext cx="2505235" cy="5067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8D41F32F-01C3-A038-5301-86D5B9944F42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2853605" y="5144422"/>
            <a:ext cx="680741" cy="66392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BDADD50E-4DEE-9270-F148-525B79AC49BC}"/>
              </a:ext>
            </a:extLst>
          </p:cNvPr>
          <p:cNvSpPr/>
          <p:nvPr/>
        </p:nvSpPr>
        <p:spPr>
          <a:xfrm>
            <a:off x="3534347" y="2910304"/>
            <a:ext cx="3904976" cy="1790164"/>
          </a:xfrm>
          <a:prstGeom prst="roundRect">
            <a:avLst>
              <a:gd name="adj" fmla="val 6178"/>
            </a:avLst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2A2FAF4-B847-382A-FF68-B54F93D21615}"/>
              </a:ext>
            </a:extLst>
          </p:cNvPr>
          <p:cNvSpPr txBox="1"/>
          <p:nvPr/>
        </p:nvSpPr>
        <p:spPr>
          <a:xfrm>
            <a:off x="3650586" y="3043118"/>
            <a:ext cx="1918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후 재가입 안내</a:t>
            </a:r>
            <a:endParaRPr lang="en-US" altLang="ko-KR" sz="11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00FAE65-F39A-4B4F-A536-3DD6F88294B5}"/>
              </a:ext>
            </a:extLst>
          </p:cNvPr>
          <p:cNvSpPr txBox="1"/>
          <p:nvPr/>
        </p:nvSpPr>
        <p:spPr>
          <a:xfrm>
            <a:off x="3652491" y="3422749"/>
            <a:ext cx="3678732" cy="790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 본인인증 정보는 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6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개월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(180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내에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탈퇴 처리된 계정의 정보입니다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 탈퇴 후 재가입 시 포인트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적립금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내역은 복구되지 않으며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신규 가입으로 처리됩니다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 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회원가입하시겠습니까</a:t>
            </a:r>
            <a:r>
              <a:rPr lang="en-US" altLang="ko-KR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?</a:t>
            </a:r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endParaRPr lang="en-US" altLang="ko-KR" sz="105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AC2F42F-8011-2681-52C7-070AB61B981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1245" t="51517" r="8738" b="45138"/>
          <a:stretch/>
        </p:blipFill>
        <p:spPr>
          <a:xfrm>
            <a:off x="6388398" y="4342864"/>
            <a:ext cx="974725" cy="22937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621944" y="3396451"/>
            <a:ext cx="3895835" cy="189282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회원가입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(signup)</a:t>
            </a:r>
          </a:p>
          <a:p>
            <a:endParaRPr lang="en-US" altLang="ko-KR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1.if withdraw user is signup again</a:t>
            </a: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1) check logic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-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if phone verification’s ci is same with DB (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st_withdraw_user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).ci</a:t>
            </a:r>
            <a:b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2) show confirm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msg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탈퇴 후 재가입 안내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- if No(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취소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), stop signup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- if Yes(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확인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), move to user info input page as current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3)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user info input page 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저장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(save)</a:t>
            </a: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- create 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st_user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(same as current)</a:t>
            </a: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en-US" altLang="ko-KR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but, </a:t>
            </a:r>
            <a:r>
              <a:rPr lang="en-US" altLang="ko-KR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create </a:t>
            </a:r>
            <a:r>
              <a:rPr lang="en-US" altLang="ko-KR" sz="9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st_user_save_point</a:t>
            </a:r>
            <a:r>
              <a:rPr lang="en-US" altLang="ko-KR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altLang="ko-KR" sz="9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st_user_save_money</a:t>
            </a:r>
            <a:r>
              <a:rPr lang="en-US" altLang="ko-KR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(grant when signup)</a:t>
            </a:r>
          </a:p>
        </p:txBody>
      </p:sp>
    </p:spTree>
    <p:extLst>
      <p:ext uri="{BB962C8B-B14F-4D97-AF65-F5344CB8AC3E}">
        <p14:creationId xmlns:p14="http://schemas.microsoft.com/office/powerpoint/2010/main" val="2237315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1377</Words>
  <Application>Microsoft Office PowerPoint</Application>
  <PresentationFormat>Widescreen</PresentationFormat>
  <Paragraphs>136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Pretendard</vt:lpstr>
      <vt:lpstr>맑은 고딕</vt:lpstr>
      <vt:lpstr>Arial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최 지수</dc:creator>
  <cp:lastModifiedBy>gram</cp:lastModifiedBy>
  <cp:revision>12</cp:revision>
  <dcterms:created xsi:type="dcterms:W3CDTF">2024-06-03T02:04:26Z</dcterms:created>
  <dcterms:modified xsi:type="dcterms:W3CDTF">2024-06-10T12:24:57Z</dcterms:modified>
</cp:coreProperties>
</file>