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420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5C2C0-99E2-42A2-BD5A-8EBA0E5D404E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FFE5E-3D77-4F6D-A5F9-5F22C564B0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487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63DF00-8D38-97F6-FCD4-47A0B8BED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6755FBC-4795-FD56-3110-D7AD1D5F1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0FD81D7-413D-6533-4B08-DD135A3A3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94C2-6D1A-4E02-8390-9841CC459A7B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282C4F3-FA57-1DF6-AE06-0658CE469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9FF1956-E293-FFE3-88BA-D4F9C47F8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8BB6-FB99-49F1-8EB6-3CA9CE1D1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741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2D3AEB-7391-921B-5D80-6A54BD6EB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8C3F829-28AE-1F6E-A2FA-2AE28299A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45E8F1-7C42-8A1F-9482-F69AF62B7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94C2-6D1A-4E02-8390-9841CC459A7B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E0DD71F-E67C-5855-B6DC-7BD39E477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9ADFDD4-A9C5-424A-73F7-489C8C860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8BB6-FB99-49F1-8EB6-3CA9CE1D1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862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CF95F0F-BB96-7274-FC69-5EAC45E1C3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F198FDC-4810-5B0A-637E-42EF1EDEE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2130C8-8C04-C515-D70D-C6DB880B1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94C2-6D1A-4E02-8390-9841CC459A7B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3A98D59-AD95-90B3-0EF3-B464B74DF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A8B3860-AA29-4643-1C06-2542E81F7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8BB6-FB99-49F1-8EB6-3CA9CE1D1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2145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141CF0-72F1-5CB8-6C5C-286FDD813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336589F-6A9C-821B-0E07-9C43191A4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C88E7BD-EA6E-DB72-7BAD-832B90A22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94C2-6D1A-4E02-8390-9841CC459A7B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711EFC-BAB1-96DC-CE71-B3C2A156D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7AEF636-B2B1-72EA-12EA-686B850F6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8BB6-FB99-49F1-8EB6-3CA9CE1D1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010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2BB15E-3D4C-E811-9EED-1F6169D08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786D7A3-304D-F242-75C2-82AA2E079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5CEA11-006F-73C9-4B32-EBD22EAEB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94C2-6D1A-4E02-8390-9841CC459A7B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DCB6EA3-6E2F-5FBF-3014-5A1AF0AAA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4FBEBB-5C86-2D10-B4E0-C29DF89E9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8BB6-FB99-49F1-8EB6-3CA9CE1D1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63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425300-072C-DE08-A5EA-2E6C91DDF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003650B-24F3-8C6A-F1EF-6B1773C1B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F5DC3A0-D65B-9F82-6605-D6CC1A8C8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5D3E758-16CA-6345-51B6-C81405B6D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94C2-6D1A-4E02-8390-9841CC459A7B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1AA2AD9-088E-8459-839F-325E43DD2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0D01949-6729-AE14-B679-712993E18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8BB6-FB99-49F1-8EB6-3CA9CE1D1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82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B88D71-DC9A-CB37-24FA-9DA27842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53E26DA-C55A-A043-7F04-92FA0967D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7EF0A71-6A4F-68AC-0658-4105BE277F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370EA50-89D1-CA52-6E16-CCF8B622B9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284E928-E7DF-9CFE-8185-85AF658117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393A920-EAFC-7241-EDBC-256B9A5D1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94C2-6D1A-4E02-8390-9841CC459A7B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852DBE4-5E06-4195-D803-3A4E3C3F0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29F83E4-BC83-02A8-FCAD-80D564C2A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8BB6-FB99-49F1-8EB6-3CA9CE1D1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015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4ACCE7-E359-3DA9-D5D9-A1C34E62E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CC18973-C839-E2B6-565B-2A02D3D8A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94C2-6D1A-4E02-8390-9841CC459A7B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DDDA789-50E3-ADCE-6587-3DD182CC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71A3BC-E820-F184-7870-0BB7403B5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8BB6-FB99-49F1-8EB6-3CA9CE1D1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3063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90A040B-3011-5ACC-EA9D-3B80B5981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94C2-6D1A-4E02-8390-9841CC459A7B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5310188-471C-9CB3-3A60-B2B6B2B01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1C954EA-3292-1FA8-FB25-7DA0DC4AD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8BB6-FB99-49F1-8EB6-3CA9CE1D1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019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9E5683-5E2C-9064-EA29-22C215F95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89FC4A6-7E7F-F02E-F948-2E00FE11D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F4F6513-5E10-CFA4-4E53-42E4CF75E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7E89889-A02C-F4E7-D3BB-B194BD3A9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94C2-6D1A-4E02-8390-9841CC459A7B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CD1E66B-A5BA-0DC0-F082-47D4DCF9A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E99098B-A76F-01CD-9744-1DD1373E0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8BB6-FB99-49F1-8EB6-3CA9CE1D1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7839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DC2E8D-60FD-5907-EE27-82C4F2B8E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83FD7F8-7D39-E9EE-D3AF-BE44830D25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116B779-38FE-ACF4-DE3B-B2AE12706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B643C56-42A6-2BF4-5406-C1B304D36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394C2-6D1A-4E02-8390-9841CC459A7B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8D0DF47-45F5-5913-CF6B-30FD0B8DD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363C007-3D95-C46F-037B-610677C3A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8BB6-FB99-49F1-8EB6-3CA9CE1D1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588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78CD6FD-F58E-FB34-64A8-C634B79C9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1B2EC2F-64C5-F8B8-DB1A-0C91C1672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9A1A541-D35A-4467-6D78-5721CF8BB6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B394C2-6D1A-4E02-8390-9841CC459A7B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AB0A752-E724-1090-5F73-344F1F57C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E68B111-145B-18B0-79E8-9C17C896FA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4E8BB6-FB99-49F1-8EB6-3CA9CE1D1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40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70492654-5408-314D-AAAB-AF92DC26E9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b="74433"/>
          <a:stretch/>
        </p:blipFill>
        <p:spPr>
          <a:xfrm>
            <a:off x="806821" y="1104900"/>
            <a:ext cx="3728177" cy="3543300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53C65E6E-8759-4CF3-31EF-5AC4C9E49D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357" y="4686300"/>
            <a:ext cx="3343275" cy="58102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B938EAB-B556-B2BD-7EC8-B4B34B4F1B90}"/>
              </a:ext>
            </a:extLst>
          </p:cNvPr>
          <p:cNvSpPr txBox="1"/>
          <p:nvPr/>
        </p:nvSpPr>
        <p:spPr>
          <a:xfrm>
            <a:off x="1081557" y="4719638"/>
            <a:ext cx="3152775" cy="482953"/>
          </a:xfrm>
          <a:prstGeom prst="rect">
            <a:avLst/>
          </a:prstGeom>
          <a:solidFill>
            <a:srgbClr val="F5F5F5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샷 추가 등의 옵션 상품을 따로 주문할 경우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어디에 적용할지 요청사항에 작성해주세요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예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샷 추가는 아메리카노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(hot)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 넣어주세요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1F98D314-27FE-8D4E-B294-A04A70311D7B}"/>
              </a:ext>
            </a:extLst>
          </p:cNvPr>
          <p:cNvSpPr/>
          <p:nvPr/>
        </p:nvSpPr>
        <p:spPr>
          <a:xfrm>
            <a:off x="957732" y="4648200"/>
            <a:ext cx="3443288" cy="6715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0773E206-87EA-DA6B-3528-49A68A5EA5E8}"/>
              </a:ext>
            </a:extLst>
          </p:cNvPr>
          <p:cNvCxnSpPr/>
          <p:nvPr/>
        </p:nvCxnSpPr>
        <p:spPr>
          <a:xfrm flipV="1">
            <a:off x="4396257" y="4472940"/>
            <a:ext cx="1028700" cy="35052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89E47B2-096C-E92F-4D05-5B36C29ADE8E}"/>
              </a:ext>
            </a:extLst>
          </p:cNvPr>
          <p:cNvSpPr txBox="1"/>
          <p:nvPr/>
        </p:nvSpPr>
        <p:spPr>
          <a:xfrm>
            <a:off x="5424957" y="4372764"/>
            <a:ext cx="2908935" cy="36933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요청사항 아래에 요청사항 작성 안내 추가를 부탁드립니다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편의점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전문점 무관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70A46F1-CA06-122C-2727-92CB92A3A529}"/>
              </a:ext>
            </a:extLst>
          </p:cNvPr>
          <p:cNvSpPr txBox="1"/>
          <p:nvPr/>
        </p:nvSpPr>
        <p:spPr>
          <a:xfrm>
            <a:off x="806821" y="735332"/>
            <a:ext cx="2908935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주문하기</a:t>
            </a:r>
            <a:endParaRPr lang="ko-KR" altLang="en-US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D4CD27-5B94-2848-57DA-FC71B0BDA0DB}"/>
              </a:ext>
            </a:extLst>
          </p:cNvPr>
          <p:cNvSpPr txBox="1"/>
          <p:nvPr/>
        </p:nvSpPr>
        <p:spPr>
          <a:xfrm>
            <a:off x="5424957" y="3968234"/>
            <a:ext cx="2908935" cy="36933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퍼블리싱 수정 완료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경로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en-US" altLang="ko-KR" sz="900" b="0" i="0">
                <a:solidFill>
                  <a:srgbClr val="1D1C1D"/>
                </a:solidFill>
                <a:effectLst/>
                <a:highlight>
                  <a:srgbClr val="F8F8F8"/>
                </a:highlight>
                <a:latin typeface="NotoSansKR"/>
              </a:rPr>
              <a:t>/views/pages/smartorder/payment.html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0653" y="1254513"/>
            <a:ext cx="3832412" cy="86177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주문하기 </a:t>
            </a:r>
            <a:r>
              <a:rPr lang="en-US" altLang="ko-KR" sz="1000" b="1" dirty="0"/>
              <a:t>(/</a:t>
            </a:r>
            <a:r>
              <a:rPr lang="en-US" altLang="ko-KR" sz="1000" b="1" dirty="0" err="1" smtClean="0"/>
              <a:t>smartorder</a:t>
            </a:r>
            <a:r>
              <a:rPr lang="en-US" altLang="ko-KR" sz="1000" b="1" dirty="0" smtClean="0"/>
              <a:t>/payment)</a:t>
            </a:r>
            <a:endParaRPr lang="en-US" altLang="ko-KR" sz="1000" b="1" dirty="0" smtClean="0"/>
          </a:p>
          <a:p>
            <a:endParaRPr lang="en-US" altLang="ko-KR" sz="1000" dirty="0"/>
          </a:p>
          <a:p>
            <a:r>
              <a:rPr lang="en-US" altLang="ko-KR" sz="1000" dirty="0" smtClean="0"/>
              <a:t>1.</a:t>
            </a:r>
            <a:r>
              <a:rPr lang="ko-KR" altLang="en-US" sz="1000" dirty="0" smtClean="0"/>
              <a:t>요청사항</a:t>
            </a:r>
            <a:endParaRPr lang="en-US" altLang="ko-KR" sz="1000" dirty="0" smtClean="0"/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- append guide text (refer to design)</a:t>
            </a:r>
            <a:endParaRPr lang="en-US" altLang="ko-KR" sz="1000" b="1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167250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AD41940C-0B25-EC86-F4A9-8EAD491FD3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667" b="38333"/>
          <a:stretch/>
        </p:blipFill>
        <p:spPr>
          <a:xfrm>
            <a:off x="806822" y="1009650"/>
            <a:ext cx="3834655" cy="2057400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203B0F83-82D4-4603-BD63-143F720446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1065" b="41805"/>
          <a:stretch/>
        </p:blipFill>
        <p:spPr>
          <a:xfrm>
            <a:off x="806821" y="2841624"/>
            <a:ext cx="3834655" cy="1174751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F72E40D7-6B8C-7C33-24EC-B6D5FBA50B8E}"/>
              </a:ext>
            </a:extLst>
          </p:cNvPr>
          <p:cNvSpPr/>
          <p:nvPr/>
        </p:nvSpPr>
        <p:spPr>
          <a:xfrm>
            <a:off x="917575" y="3067050"/>
            <a:ext cx="965200" cy="168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DFA2F0-EDF0-6CB3-289A-A9560F2C9EBA}"/>
              </a:ext>
            </a:extLst>
          </p:cNvPr>
          <p:cNvSpPr txBox="1"/>
          <p:nvPr/>
        </p:nvSpPr>
        <p:spPr>
          <a:xfrm>
            <a:off x="917574" y="2989972"/>
            <a:ext cx="660400" cy="254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이벤트 상품 </a:t>
            </a:r>
            <a:endParaRPr lang="en-US" altLang="ko-KR" sz="8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7B5224AE-6A2F-A567-9991-0B0A771D140B}"/>
              </a:ext>
            </a:extLst>
          </p:cNvPr>
          <p:cNvSpPr/>
          <p:nvPr/>
        </p:nvSpPr>
        <p:spPr>
          <a:xfrm>
            <a:off x="1146175" y="3237789"/>
            <a:ext cx="965200" cy="397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6902CD-7F77-57FB-F0FF-578248727709}"/>
              </a:ext>
            </a:extLst>
          </p:cNvPr>
          <p:cNvSpPr txBox="1"/>
          <p:nvPr/>
        </p:nvSpPr>
        <p:spPr>
          <a:xfrm>
            <a:off x="1069975" y="3204652"/>
            <a:ext cx="660400" cy="234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받음</a:t>
            </a:r>
            <a:endParaRPr lang="en-US" altLang="ko-KR" sz="7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98AB8E-D3F8-7E03-AF5E-151DA6045B2C}"/>
              </a:ext>
            </a:extLst>
          </p:cNvPr>
          <p:cNvSpPr txBox="1"/>
          <p:nvPr/>
        </p:nvSpPr>
        <p:spPr>
          <a:xfrm>
            <a:off x="1069975" y="3385627"/>
            <a:ext cx="660400" cy="234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받지 않음</a:t>
            </a:r>
            <a:endParaRPr lang="en-US" altLang="ko-KR" sz="7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A5C53F0C-C5B0-530C-40F4-5BB6B2A7658E}"/>
              </a:ext>
            </a:extLst>
          </p:cNvPr>
          <p:cNvSpPr/>
          <p:nvPr/>
        </p:nvSpPr>
        <p:spPr>
          <a:xfrm>
            <a:off x="3560763" y="3257717"/>
            <a:ext cx="965200" cy="397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039662F1-0D98-D57A-444B-1FE597186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775" y="3722348"/>
            <a:ext cx="3492500" cy="86552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798B115-E53E-A5DD-2A49-318C8F670EE0}"/>
              </a:ext>
            </a:extLst>
          </p:cNvPr>
          <p:cNvSpPr txBox="1"/>
          <p:nvPr/>
        </p:nvSpPr>
        <p:spPr>
          <a:xfrm>
            <a:off x="1041402" y="3765212"/>
            <a:ext cx="3392486" cy="768224"/>
          </a:xfrm>
          <a:prstGeom prst="rect">
            <a:avLst/>
          </a:prstGeom>
          <a:solidFill>
            <a:srgbClr val="F5F5F5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스토리웨이 플러스 오픈 이벤트</a:t>
            </a:r>
            <a:r>
              <a:rPr lang="en-US" altLang="ko-KR" sz="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2024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년 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8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월 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31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일까지 스토리 오더 주문 시 생수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행복할수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를 증정합니다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수령 여부는 주문 전에만 선택이 가능하며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확정 후에는 변경이 불가합니다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실제 매장 재고에 따라 즉시 수령이 어려울 수 있습니다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**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이벤트는 사전 고지 없이 종료될 수 있습니다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endParaRPr lang="en-US" altLang="ko-KR" sz="6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C4D2DCDA-3640-0D07-E0A3-FA68A7A11DAE}"/>
              </a:ext>
            </a:extLst>
          </p:cNvPr>
          <p:cNvSpPr/>
          <p:nvPr/>
        </p:nvSpPr>
        <p:spPr>
          <a:xfrm>
            <a:off x="846088" y="2938906"/>
            <a:ext cx="3834654" cy="17147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3EEA4E5-AE4B-2400-1863-C01EBF754F45}"/>
              </a:ext>
            </a:extLst>
          </p:cNvPr>
          <p:cNvSpPr txBox="1"/>
          <p:nvPr/>
        </p:nvSpPr>
        <p:spPr>
          <a:xfrm>
            <a:off x="5274045" y="2033710"/>
            <a:ext cx="3086571" cy="161582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편의점 주문 화면일 경우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en-US" altLang="ko-KR" sz="900" b="0" i="0">
                <a:solidFill>
                  <a:srgbClr val="141422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krs_bsns_se_cd = '102' (</a:t>
            </a:r>
            <a:r>
              <a:rPr lang="ko-KR" altLang="en-US" sz="900" b="0" i="0">
                <a:solidFill>
                  <a:srgbClr val="141422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편의점</a:t>
            </a:r>
            <a:r>
              <a:rPr lang="en-US" altLang="ko-KR" sz="900" b="0" i="0">
                <a:solidFill>
                  <a:srgbClr val="141422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))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이벤트 상품</a:t>
            </a:r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받음</a:t>
            </a:r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받지 않음</a:t>
            </a:r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171450" indent="-171450">
              <a:buFontTx/>
              <a:buChar char="-"/>
            </a:pP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하단 안내 내용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추가 부탁드립니다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FFEF18-1A28-92D5-AEF2-948C81B26AC8}"/>
              </a:ext>
            </a:extLst>
          </p:cNvPr>
          <p:cNvSpPr txBox="1"/>
          <p:nvPr/>
        </p:nvSpPr>
        <p:spPr>
          <a:xfrm>
            <a:off x="5352579" y="3781034"/>
            <a:ext cx="3165105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받음 시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en-US" altLang="ko-KR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KRS </a:t>
            </a:r>
            <a:r>
              <a:rPr lang="ko-KR" altLang="en-US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상품코드</a:t>
            </a:r>
            <a:r>
              <a:rPr lang="en-US" altLang="ko-KR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(8054242)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를 주문 내역에 추가</a:t>
            </a:r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종이 봉투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소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를 구매할 경우와 동일한 방식입니다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.(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이슈 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#425)</a:t>
            </a: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판매 처리</a:t>
            </a:r>
            <a:r>
              <a:rPr lang="en-US" altLang="ko-KR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(0</a:t>
            </a:r>
            <a:r>
              <a:rPr lang="ko-KR" altLang="en-US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</a:t>
            </a:r>
            <a:r>
              <a:rPr lang="en-US" altLang="ko-KR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에이전트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 페이지의 </a:t>
            </a:r>
            <a:r>
              <a:rPr lang="ko-KR" altLang="en-US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목록</a:t>
            </a:r>
            <a:r>
              <a:rPr lang="en-US" altLang="ko-KR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영수증 등에 해당 상품 표시</a:t>
            </a:r>
            <a:endParaRPr lang="en-US" altLang="ko-KR" sz="900" dirty="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**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추후 이벤트 상품이 있을 때 재사용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상품코드 및 안내만 변경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 대비하여 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이벤트 상품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이라는 소제목을 사용하려고 합니다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68ACEAB-8632-E70F-DD6F-030325366024}"/>
              </a:ext>
            </a:extLst>
          </p:cNvPr>
          <p:cNvSpPr txBox="1"/>
          <p:nvPr/>
        </p:nvSpPr>
        <p:spPr>
          <a:xfrm>
            <a:off x="806821" y="735332"/>
            <a:ext cx="2908935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주문하기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매장이 편의점인 경우</a:t>
            </a:r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5F117208-D0E4-C709-DA81-10ADC67EFD89}"/>
              </a:ext>
            </a:extLst>
          </p:cNvPr>
          <p:cNvCxnSpPr>
            <a:cxnSpLocks/>
          </p:cNvCxnSpPr>
          <p:nvPr/>
        </p:nvCxnSpPr>
        <p:spPr>
          <a:xfrm flipV="1">
            <a:off x="4680739" y="3067056"/>
            <a:ext cx="632571" cy="28916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EAB1676-1173-8A44-790A-3822928E1CE1}"/>
              </a:ext>
            </a:extLst>
          </p:cNvPr>
          <p:cNvSpPr txBox="1"/>
          <p:nvPr/>
        </p:nvSpPr>
        <p:spPr>
          <a:xfrm>
            <a:off x="5274044" y="1584965"/>
            <a:ext cx="3086571" cy="36933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퍼블리싱 수정 완료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경로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en-US" altLang="ko-KR" sz="900" b="0" i="0">
                <a:solidFill>
                  <a:srgbClr val="1D1C1D"/>
                </a:solidFill>
                <a:effectLst/>
                <a:highlight>
                  <a:srgbClr val="F8F8F8"/>
                </a:highlight>
                <a:latin typeface="NotoSansKR"/>
              </a:rPr>
              <a:t>/views/pages/smartorder/payment.html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74389" y="491380"/>
            <a:ext cx="3643895" cy="193899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주문하기 </a:t>
            </a:r>
            <a:r>
              <a:rPr lang="en-US" altLang="ko-KR" sz="1000" b="1" dirty="0"/>
              <a:t>(/</a:t>
            </a:r>
            <a:r>
              <a:rPr lang="en-US" altLang="ko-KR" sz="1000" b="1" dirty="0" err="1" smtClean="0"/>
              <a:t>smartorder</a:t>
            </a:r>
            <a:r>
              <a:rPr lang="en-US" altLang="ko-KR" sz="1000" b="1" dirty="0" smtClean="0"/>
              <a:t>/payment</a:t>
            </a:r>
            <a:r>
              <a:rPr lang="en-US" altLang="ko-KR" sz="1000" b="1" dirty="0" smtClean="0"/>
              <a:t>)</a:t>
            </a:r>
            <a:br>
              <a:rPr lang="en-US" altLang="ko-KR" sz="1000" b="1" dirty="0" smtClean="0"/>
            </a:br>
            <a:r>
              <a:rPr lang="en-US" altLang="ko-KR" sz="1000" b="1" dirty="0" smtClean="0"/>
              <a:t>-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 refer to #425 issue - 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포장 </a:t>
            </a:r>
            <a:r>
              <a:rPr lang="ko-KR" altLang="en-US" sz="1000" b="1" dirty="0">
                <a:solidFill>
                  <a:srgbClr val="FF0000"/>
                </a:solidFill>
              </a:rPr>
              <a:t>봉투 선택 </a:t>
            </a:r>
            <a:r>
              <a:rPr lang="en-US" altLang="ko-KR" sz="1000" b="1" dirty="0">
                <a:solidFill>
                  <a:srgbClr val="FF0000"/>
                </a:solidFill>
              </a:rPr>
              <a:t>(packaging bag)</a:t>
            </a:r>
            <a:endParaRPr lang="en-US" altLang="ko-KR" sz="1000" b="1" dirty="0" smtClean="0">
              <a:solidFill>
                <a:srgbClr val="FF0000"/>
              </a:solidFill>
            </a:endParaRPr>
          </a:p>
          <a:p>
            <a:endParaRPr lang="en-US" altLang="ko-KR" sz="1000" dirty="0"/>
          </a:p>
          <a:p>
            <a:r>
              <a:rPr lang="en-US" altLang="ko-KR" sz="1000" dirty="0" smtClean="0"/>
              <a:t>1.</a:t>
            </a:r>
            <a:r>
              <a:rPr lang="en-US" altLang="ko-KR" sz="1000" b="1" dirty="0" smtClean="0"/>
              <a:t>if </a:t>
            </a:r>
            <a:r>
              <a:rPr lang="en-US" altLang="ko-KR" sz="1000" b="1" dirty="0" err="1" smtClean="0"/>
              <a:t>st_mall.krs_bsns_se_cd</a:t>
            </a:r>
            <a:r>
              <a:rPr lang="en-US" altLang="ko-KR" sz="1000" b="1" dirty="0" smtClean="0"/>
              <a:t>=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‘102’ (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편의점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altLang="ko-KR" sz="1000" dirty="0" smtClean="0"/>
              <a:t>  1)</a:t>
            </a:r>
            <a:r>
              <a:rPr lang="en-US" altLang="ko-KR" sz="1000" b="1" dirty="0" smtClean="0"/>
              <a:t> </a:t>
            </a:r>
            <a:r>
              <a:rPr lang="en-US" altLang="ko-KR" sz="1000" b="1" dirty="0"/>
              <a:t>if product code </a:t>
            </a:r>
            <a:r>
              <a:rPr lang="en-US" altLang="ko-KR" sz="1000" b="1" dirty="0" smtClean="0"/>
              <a:t>(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‘{</a:t>
            </a:r>
            <a:r>
              <a:rPr lang="en-US" altLang="ko-KR" sz="1000" b="1" dirty="0" err="1" smtClean="0">
                <a:solidFill>
                  <a:srgbClr val="FF0000"/>
                </a:solidFill>
              </a:rPr>
              <a:t>mall_cd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}-8054242</a:t>
            </a:r>
            <a:r>
              <a:rPr lang="en-US" altLang="ko-KR" sz="1000" b="1" dirty="0">
                <a:solidFill>
                  <a:srgbClr val="FF0000"/>
                </a:solidFill>
              </a:rPr>
              <a:t>’</a:t>
            </a:r>
            <a:r>
              <a:rPr lang="en-US" altLang="ko-KR" sz="1000" b="1" dirty="0" smtClean="0"/>
              <a:t>) (</a:t>
            </a:r>
            <a:r>
              <a:rPr lang="ko-KR" altLang="en-US" sz="1000" b="1" dirty="0" smtClean="0"/>
              <a:t>이벤트 상품</a:t>
            </a:r>
            <a:r>
              <a:rPr lang="en-US" altLang="ko-KR" sz="1000" b="1" dirty="0" smtClean="0"/>
              <a:t>) </a:t>
            </a:r>
            <a:r>
              <a:rPr lang="en-US" altLang="ko-KR" sz="1000" b="1" dirty="0" smtClean="0"/>
              <a:t>is existed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add </a:t>
            </a:r>
            <a:r>
              <a:rPr lang="ko-KR" altLang="en-US" sz="1000" b="1" dirty="0" smtClean="0"/>
              <a:t>이벤트 상품</a:t>
            </a:r>
            <a:r>
              <a:rPr lang="en-US" altLang="ko-KR" sz="1000" b="1" dirty="0" smtClean="0"/>
              <a:t> </a:t>
            </a:r>
            <a:r>
              <a:rPr lang="en-US" altLang="ko-KR" sz="1000" b="1" dirty="0" smtClean="0"/>
              <a:t>area (No 1)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a-1) radio options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  - </a:t>
            </a:r>
            <a:r>
              <a:rPr lang="en-US" altLang="ko-KR" sz="1000" dirty="0" smtClean="0"/>
              <a:t>“</a:t>
            </a:r>
            <a:r>
              <a:rPr lang="ko-KR" altLang="en-US" sz="1000" dirty="0" smtClean="0"/>
              <a:t>받음</a:t>
            </a:r>
            <a:r>
              <a:rPr lang="en-US" altLang="ko-KR" sz="1000" dirty="0" smtClean="0"/>
              <a:t>” (receive)(</a:t>
            </a:r>
            <a:r>
              <a:rPr lang="en-US" altLang="ko-KR" sz="1000" dirty="0" smtClean="0"/>
              <a:t>default)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  - </a:t>
            </a:r>
            <a:r>
              <a:rPr lang="en-US" altLang="ko-KR" sz="1000" dirty="0" smtClean="0"/>
              <a:t>“</a:t>
            </a:r>
            <a:r>
              <a:rPr lang="ko-KR" altLang="en-US" sz="1000" dirty="0" smtClean="0"/>
              <a:t>받지 않음</a:t>
            </a:r>
            <a:r>
              <a:rPr lang="en-US" altLang="ko-KR" sz="1000" dirty="0" smtClean="0"/>
              <a:t>” (</a:t>
            </a:r>
            <a:r>
              <a:rPr lang="en-US" altLang="ko-KR" sz="1000" dirty="0" smtClean="0"/>
              <a:t>not receive</a:t>
            </a:r>
            <a:r>
              <a:rPr lang="en-US" altLang="ko-KR" sz="1000" dirty="0" smtClean="0"/>
              <a:t>)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a-2) guide text : refer to design</a:t>
            </a:r>
            <a:br>
              <a:rPr lang="en-US" altLang="ko-KR" sz="1000" dirty="0" smtClean="0"/>
            </a:br>
            <a:endParaRPr lang="en-US" altLang="ko-KR" sz="1000" dirty="0" smtClean="0"/>
          </a:p>
        </p:txBody>
      </p:sp>
      <p:sp>
        <p:nvSpPr>
          <p:cNvPr id="23" name="Oval 22"/>
          <p:cNvSpPr/>
          <p:nvPr/>
        </p:nvSpPr>
        <p:spPr>
          <a:xfrm>
            <a:off x="4316731" y="2935286"/>
            <a:ext cx="297707" cy="2553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38771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4B2ACCD-4320-ED36-E4AF-A5B6EF35E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821" y="1203500"/>
            <a:ext cx="4129467" cy="3630459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DDE6B41D-3226-7FD9-C836-7D00EFA7AD0A}"/>
              </a:ext>
            </a:extLst>
          </p:cNvPr>
          <p:cNvSpPr/>
          <p:nvPr/>
        </p:nvSpPr>
        <p:spPr>
          <a:xfrm>
            <a:off x="806821" y="1241600"/>
            <a:ext cx="4129466" cy="76233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9D0D0B8C-A1C9-2F58-2787-1D5F0F58C89E}"/>
              </a:ext>
            </a:extLst>
          </p:cNvPr>
          <p:cNvCxnSpPr>
            <a:cxnSpLocks/>
          </p:cNvCxnSpPr>
          <p:nvPr/>
        </p:nvCxnSpPr>
        <p:spPr>
          <a:xfrm flipV="1">
            <a:off x="4936287" y="1066340"/>
            <a:ext cx="337759" cy="25179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514527D-7B66-11FA-A147-687DD9163B69}"/>
              </a:ext>
            </a:extLst>
          </p:cNvPr>
          <p:cNvSpPr txBox="1"/>
          <p:nvPr/>
        </p:nvSpPr>
        <p:spPr>
          <a:xfrm>
            <a:off x="5274046" y="966164"/>
            <a:ext cx="2908935" cy="64633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 상품이므로 봉투와 동일하게 주문 화면에서의 주문 내역에는 추가되지 않아도 됩니다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7D88CB1A-007E-D8F0-1F5C-A83D241275ED}"/>
              </a:ext>
            </a:extLst>
          </p:cNvPr>
          <p:cNvSpPr/>
          <p:nvPr/>
        </p:nvSpPr>
        <p:spPr>
          <a:xfrm>
            <a:off x="806821" y="3251696"/>
            <a:ext cx="4129466" cy="141923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18C125E2-E2DB-28A4-6E30-3BC8EDF7E54F}"/>
              </a:ext>
            </a:extLst>
          </p:cNvPr>
          <p:cNvCxnSpPr>
            <a:cxnSpLocks/>
            <a:endCxn id="12" idx="1"/>
          </p:cNvCxnSpPr>
          <p:nvPr/>
        </p:nvCxnSpPr>
        <p:spPr>
          <a:xfrm flipV="1">
            <a:off x="4936287" y="3299427"/>
            <a:ext cx="337759" cy="2880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1F8F160-9093-0E6B-B170-9DB30717C2B0}"/>
              </a:ext>
            </a:extLst>
          </p:cNvPr>
          <p:cNvSpPr txBox="1"/>
          <p:nvPr/>
        </p:nvSpPr>
        <p:spPr>
          <a:xfrm>
            <a:off x="5274046" y="2976261"/>
            <a:ext cx="2908935" cy="64633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 상품이므로 봉투와는 달리 결제 내역에 추가되지 않아도 됩니다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B673F6-EA4B-5E26-B900-C13D17AE4A5D}"/>
              </a:ext>
            </a:extLst>
          </p:cNvPr>
          <p:cNvSpPr txBox="1"/>
          <p:nvPr/>
        </p:nvSpPr>
        <p:spPr>
          <a:xfrm>
            <a:off x="806821" y="735332"/>
            <a:ext cx="2908935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주문하기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매장이 편의점인 경우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4389" y="491380"/>
            <a:ext cx="3643895" cy="193899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주문하기 </a:t>
            </a:r>
            <a:r>
              <a:rPr lang="en-US" altLang="ko-KR" sz="1000" b="1" dirty="0"/>
              <a:t>(/</a:t>
            </a:r>
            <a:r>
              <a:rPr lang="en-US" altLang="ko-KR" sz="1000" b="1" dirty="0" err="1" smtClean="0"/>
              <a:t>smartorder</a:t>
            </a:r>
            <a:r>
              <a:rPr lang="en-US" altLang="ko-KR" sz="1000" b="1" dirty="0" smtClean="0"/>
              <a:t>/payment)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</a:t>
            </a:r>
            <a:r>
              <a:rPr lang="en-US" altLang="ko-KR" sz="1000" b="1" dirty="0" smtClean="0"/>
              <a:t>if </a:t>
            </a:r>
            <a:r>
              <a:rPr lang="en-US" altLang="ko-KR" sz="1000" b="1" dirty="0" err="1" smtClean="0"/>
              <a:t>st_mall.krs_bsns_se_cd</a:t>
            </a:r>
            <a:r>
              <a:rPr lang="en-US" altLang="ko-KR" sz="1000" b="1" dirty="0" smtClean="0"/>
              <a:t>=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‘102’ (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편의점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altLang="ko-KR" sz="1000" dirty="0" smtClean="0"/>
              <a:t>  1)</a:t>
            </a:r>
            <a:r>
              <a:rPr lang="en-US" altLang="ko-KR" sz="1000" b="1" dirty="0" smtClean="0"/>
              <a:t> </a:t>
            </a:r>
            <a:r>
              <a:rPr lang="en-US" altLang="ko-KR" sz="1000" b="1" dirty="0"/>
              <a:t>if product code </a:t>
            </a:r>
            <a:r>
              <a:rPr lang="en-US" altLang="ko-KR" sz="1000" b="1" dirty="0" smtClean="0"/>
              <a:t>(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‘{</a:t>
            </a:r>
            <a:r>
              <a:rPr lang="en-US" altLang="ko-KR" sz="1000" b="1" dirty="0" err="1" smtClean="0">
                <a:solidFill>
                  <a:srgbClr val="FF0000"/>
                </a:solidFill>
              </a:rPr>
              <a:t>mall_cd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}-8054242</a:t>
            </a:r>
            <a:r>
              <a:rPr lang="en-US" altLang="ko-KR" sz="1000" b="1" dirty="0">
                <a:solidFill>
                  <a:srgbClr val="FF0000"/>
                </a:solidFill>
              </a:rPr>
              <a:t>’</a:t>
            </a:r>
            <a:r>
              <a:rPr lang="en-US" altLang="ko-KR" sz="1000" b="1" dirty="0" smtClean="0"/>
              <a:t>) (</a:t>
            </a:r>
            <a:r>
              <a:rPr lang="ko-KR" altLang="en-US" sz="1000" b="1" dirty="0" smtClean="0"/>
              <a:t>이벤트 상품</a:t>
            </a:r>
            <a:r>
              <a:rPr lang="en-US" altLang="ko-KR" sz="1000" b="1" dirty="0" smtClean="0"/>
              <a:t>) </a:t>
            </a:r>
            <a:r>
              <a:rPr lang="en-US" altLang="ko-KR" sz="1000" b="1" dirty="0" smtClean="0"/>
              <a:t>is </a:t>
            </a:r>
            <a:r>
              <a:rPr lang="en-US" altLang="ko-KR" sz="1000" b="1" dirty="0" smtClean="0"/>
              <a:t>existed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b) </a:t>
            </a:r>
            <a:r>
              <a:rPr lang="ko-KR" altLang="en-US" sz="1000" b="1" dirty="0" smtClean="0"/>
              <a:t>총 결제금액 </a:t>
            </a:r>
            <a:r>
              <a:rPr lang="en-US" altLang="ko-KR" sz="1000" b="1" dirty="0" smtClean="0"/>
              <a:t>(payment amount) (No 2)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</a:t>
            </a:r>
            <a:r>
              <a:rPr lang="en-US" altLang="ko-KR" sz="1000" dirty="0" smtClean="0"/>
              <a:t>- this </a:t>
            </a:r>
            <a:r>
              <a:rPr lang="ko-KR" altLang="en-US" sz="1000" dirty="0" smtClean="0"/>
              <a:t>이벤트 상품 </a:t>
            </a:r>
            <a:r>
              <a:rPr lang="en-US" altLang="ko-KR" sz="1000" dirty="0" smtClean="0"/>
              <a:t>is not added into payment list </a:t>
            </a:r>
            <a:r>
              <a:rPr lang="en-US" altLang="ko-KR" sz="1000" dirty="0" err="1" smtClean="0"/>
              <a:t>bcz</a:t>
            </a:r>
            <a:r>
              <a:rPr lang="en-US" altLang="ko-KR" sz="1000" dirty="0" smtClean="0"/>
              <a:t> </a:t>
            </a:r>
            <a:r>
              <a:rPr lang="en-US" altLang="ko-KR" sz="1000" dirty="0" err="1" smtClean="0"/>
              <a:t>sale_price</a:t>
            </a:r>
            <a:r>
              <a:rPr lang="en-US" altLang="ko-KR" sz="1000" dirty="0" smtClean="0"/>
              <a:t> = 0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     - but when </a:t>
            </a:r>
            <a:r>
              <a:rPr lang="en-US" altLang="ko-KR" sz="1000" dirty="0" smtClean="0"/>
              <a:t>call order API, </a:t>
            </a:r>
            <a:r>
              <a:rPr lang="en-US" altLang="ko-KR" sz="1000" b="1" dirty="0"/>
              <a:t>product code (‘{</a:t>
            </a:r>
            <a:r>
              <a:rPr lang="en-US" altLang="ko-KR" sz="1000" b="1" dirty="0" err="1"/>
              <a:t>mall_cd</a:t>
            </a:r>
            <a:r>
              <a:rPr lang="en-US" altLang="ko-KR" sz="1000" b="1" dirty="0"/>
              <a:t>}-8054242’) </a:t>
            </a:r>
            <a:r>
              <a:rPr lang="en-US" altLang="ko-KR" sz="1000" b="1" dirty="0" smtClean="0"/>
              <a:t>is added into </a:t>
            </a:r>
            <a:r>
              <a:rPr lang="en-US" altLang="ko-KR" sz="1000" dirty="0" smtClean="0"/>
              <a:t>order </a:t>
            </a:r>
            <a:r>
              <a:rPr lang="en-US" altLang="ko-KR" sz="1000" dirty="0" smtClean="0"/>
              <a:t>products with </a:t>
            </a:r>
            <a:r>
              <a:rPr lang="en-US" altLang="ko-KR" sz="1000" dirty="0" err="1" smtClean="0"/>
              <a:t>sale_price</a:t>
            </a:r>
            <a:r>
              <a:rPr lang="en-US" altLang="ko-KR" sz="1000" dirty="0" smtClean="0"/>
              <a:t>=0</a:t>
            </a:r>
            <a:endParaRPr lang="en-US" altLang="ko-KR" sz="1000" dirty="0" smtClean="0"/>
          </a:p>
        </p:txBody>
      </p:sp>
      <p:sp>
        <p:nvSpPr>
          <p:cNvPr id="16" name="Oval 15"/>
          <p:cNvSpPr/>
          <p:nvPr/>
        </p:nvSpPr>
        <p:spPr>
          <a:xfrm>
            <a:off x="4300822" y="3299426"/>
            <a:ext cx="297707" cy="2553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5657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456</Words>
  <Application>Microsoft Office PowerPoint</Application>
  <PresentationFormat>Widescreen</PresentationFormat>
  <Paragraphs>63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NotoSansKR</vt:lpstr>
      <vt:lpstr>Pretendard</vt:lpstr>
      <vt:lpstr>맑은 고딕</vt:lpstr>
      <vt:lpstr>Arial</vt:lpstr>
      <vt:lpstr>Office 테마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최 지수</dc:creator>
  <cp:lastModifiedBy>gram</cp:lastModifiedBy>
  <cp:revision>9</cp:revision>
  <dcterms:created xsi:type="dcterms:W3CDTF">2024-06-21T02:46:26Z</dcterms:created>
  <dcterms:modified xsi:type="dcterms:W3CDTF">2024-06-24T11:35:44Z</dcterms:modified>
</cp:coreProperties>
</file>