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67"/>
  </p:notesMasterIdLst>
  <p:sldIdLst>
    <p:sldId id="256" r:id="rId2"/>
    <p:sldId id="257" r:id="rId3"/>
    <p:sldId id="336" r:id="rId4"/>
    <p:sldId id="337" r:id="rId5"/>
    <p:sldId id="338" r:id="rId6"/>
    <p:sldId id="339" r:id="rId7"/>
    <p:sldId id="261" r:id="rId8"/>
    <p:sldId id="259" r:id="rId9"/>
    <p:sldId id="260" r:id="rId10"/>
    <p:sldId id="344" r:id="rId11"/>
    <p:sldId id="314" r:id="rId12"/>
    <p:sldId id="262" r:id="rId13"/>
    <p:sldId id="340" r:id="rId14"/>
    <p:sldId id="341" r:id="rId15"/>
    <p:sldId id="271" r:id="rId16"/>
    <p:sldId id="263" r:id="rId17"/>
    <p:sldId id="273" r:id="rId18"/>
    <p:sldId id="318" r:id="rId19"/>
    <p:sldId id="316" r:id="rId20"/>
    <p:sldId id="319" r:id="rId21"/>
    <p:sldId id="320" r:id="rId22"/>
    <p:sldId id="321" r:id="rId23"/>
    <p:sldId id="322" r:id="rId24"/>
    <p:sldId id="323" r:id="rId25"/>
    <p:sldId id="324" r:id="rId26"/>
    <p:sldId id="283" r:id="rId27"/>
    <p:sldId id="325" r:id="rId28"/>
    <p:sldId id="326" r:id="rId29"/>
    <p:sldId id="327" r:id="rId30"/>
    <p:sldId id="328" r:id="rId31"/>
    <p:sldId id="329" r:id="rId32"/>
    <p:sldId id="286" r:id="rId33"/>
    <p:sldId id="287" r:id="rId34"/>
    <p:sldId id="288" r:id="rId35"/>
    <p:sldId id="289" r:id="rId36"/>
    <p:sldId id="290" r:id="rId37"/>
    <p:sldId id="301" r:id="rId38"/>
    <p:sldId id="302" r:id="rId39"/>
    <p:sldId id="303" r:id="rId40"/>
    <p:sldId id="304" r:id="rId41"/>
    <p:sldId id="305" r:id="rId42"/>
    <p:sldId id="306" r:id="rId43"/>
    <p:sldId id="308" r:id="rId44"/>
    <p:sldId id="330" r:id="rId45"/>
    <p:sldId id="331" r:id="rId46"/>
    <p:sldId id="332" r:id="rId47"/>
    <p:sldId id="333" r:id="rId48"/>
    <p:sldId id="334" r:id="rId49"/>
    <p:sldId id="343" r:id="rId50"/>
    <p:sldId id="335" r:id="rId51"/>
    <p:sldId id="298" r:id="rId52"/>
    <p:sldId id="291" r:id="rId53"/>
    <p:sldId id="292" r:id="rId54"/>
    <p:sldId id="293" r:id="rId55"/>
    <p:sldId id="294" r:id="rId56"/>
    <p:sldId id="295" r:id="rId57"/>
    <p:sldId id="296" r:id="rId58"/>
    <p:sldId id="297" r:id="rId59"/>
    <p:sldId id="299" r:id="rId60"/>
    <p:sldId id="300" r:id="rId61"/>
    <p:sldId id="307" r:id="rId62"/>
    <p:sldId id="309" r:id="rId63"/>
    <p:sldId id="310" r:id="rId64"/>
    <p:sldId id="311" r:id="rId65"/>
    <p:sldId id="312" r:id="rId66"/>
  </p:sldIdLst>
  <p:sldSz cx="14400213" cy="7920038"/>
  <p:notesSz cx="6858000" cy="9144000"/>
  <p:defaultTextStyle>
    <a:defPPr>
      <a:defRPr lang="ko-KR"/>
    </a:defPPr>
    <a:lvl1pPr marL="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1pPr>
    <a:lvl2pPr marL="51837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2pPr>
    <a:lvl3pPr marL="103674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3pPr>
    <a:lvl4pPr marL="155512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4pPr>
    <a:lvl5pPr marL="207349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5pPr>
    <a:lvl6pPr marL="259186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6pPr>
    <a:lvl7pPr marL="311024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7pPr>
    <a:lvl8pPr marL="3628614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8pPr>
    <a:lvl9pPr marL="414698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E5575A0C-3B60-4EC7-BAD1-35734DB5EEB3}">
          <p14:sldIdLst>
            <p14:sldId id="256"/>
            <p14:sldId id="257"/>
            <p14:sldId id="336"/>
            <p14:sldId id="337"/>
            <p14:sldId id="338"/>
            <p14:sldId id="339"/>
          </p14:sldIdLst>
        </p14:section>
        <p14:section name="공통" id="{54730647-D14F-4214-89A4-20A4946A8CEE}">
          <p14:sldIdLst>
            <p14:sldId id="261"/>
            <p14:sldId id="259"/>
            <p14:sldId id="260"/>
            <p14:sldId id="344"/>
            <p14:sldId id="314"/>
            <p14:sldId id="262"/>
            <p14:sldId id="340"/>
            <p14:sldId id="341"/>
            <p14:sldId id="271"/>
            <p14:sldId id="263"/>
          </p14:sldIdLst>
        </p14:section>
        <p14:section name="프로그램" id="{4653D501-1977-4702-86B5-DD7C0776D0CA}">
          <p14:sldIdLst>
            <p14:sldId id="273"/>
            <p14:sldId id="318"/>
            <p14:sldId id="316"/>
          </p14:sldIdLst>
        </p14:section>
        <p14:section name="마이페이지" id="{17867F73-0860-49E6-BBA9-75F1CDD90EA6}">
          <p14:sldIdLst>
            <p14:sldId id="319"/>
            <p14:sldId id="320"/>
            <p14:sldId id="321"/>
            <p14:sldId id="322"/>
            <p14:sldId id="323"/>
            <p14:sldId id="324"/>
            <p14:sldId id="283"/>
            <p14:sldId id="325"/>
            <p14:sldId id="326"/>
            <p14:sldId id="327"/>
            <p14:sldId id="328"/>
            <p14:sldId id="329"/>
          </p14:sldIdLst>
        </p14:section>
        <p14:section name="내 정보" id="{991322BF-D1B9-454A-8C22-C50239279AD5}">
          <p14:sldIdLst>
            <p14:sldId id="286"/>
            <p14:sldId id="287"/>
            <p14:sldId id="288"/>
            <p14:sldId id="289"/>
            <p14:sldId id="290"/>
            <p14:sldId id="301"/>
            <p14:sldId id="302"/>
            <p14:sldId id="303"/>
            <p14:sldId id="304"/>
            <p14:sldId id="305"/>
            <p14:sldId id="306"/>
            <p14:sldId id="308"/>
            <p14:sldId id="330"/>
            <p14:sldId id="331"/>
            <p14:sldId id="332"/>
          </p14:sldIdLst>
        </p14:section>
        <p14:section name="커뮤니티" id="{E53DEDF0-4C0A-4B32-AD1A-39F43F60EA7C}">
          <p14:sldIdLst>
            <p14:sldId id="333"/>
            <p14:sldId id="334"/>
            <p14:sldId id="343"/>
          </p14:sldIdLst>
        </p14:section>
        <p14:section name="콘텐츠 등록" id="{CDD79E30-E1A4-4480-A287-D15558BDF7A9}">
          <p14:sldIdLst>
            <p14:sldId id="335"/>
          </p14:sldIdLst>
        </p14:section>
        <p14:section name="전자출결-인문활동가" id="{F868CC0B-2223-498E-9C54-8ED3E4EF50AF}">
          <p14:sldIdLst>
            <p14:sldId id="298"/>
            <p14:sldId id="291"/>
            <p14:sldId id="292"/>
            <p14:sldId id="293"/>
            <p14:sldId id="294"/>
            <p14:sldId id="295"/>
          </p14:sldIdLst>
        </p14:section>
        <p14:section name="전자출결-일반학습자" id="{6ECD0F56-0518-42A9-91A2-3ADF4468BC7C}">
          <p14:sldIdLst>
            <p14:sldId id="296"/>
            <p14:sldId id="297"/>
            <p14:sldId id="299"/>
            <p14:sldId id="300"/>
          </p14:sldIdLst>
        </p14:section>
        <p14:section name="LOGIN" id="{2227A877-0B3B-43F4-B2E4-0092AB449AD2}">
          <p14:sldIdLst>
            <p14:sldId id="307"/>
          </p14:sldIdLst>
        </p14:section>
        <p14:section name="회원가입" id="{1CE5E42D-B0E2-48E7-810F-7B7D6D131325}">
          <p14:sldIdLst>
            <p14:sldId id="309"/>
            <p14:sldId id="310"/>
          </p14:sldIdLst>
        </p14:section>
        <p14:section name="아이디/비밀번호 찾기" id="{FACAB41B-C7D3-4C3F-AEEB-C70C5F2B9A28}">
          <p14:sldIdLst>
            <p14:sldId id="311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7067"/>
    <a:srgbClr val="056854"/>
    <a:srgbClr val="000000"/>
    <a:srgbClr val="FFFFFF"/>
    <a:srgbClr val="0D0D0D"/>
    <a:srgbClr val="0099FF"/>
    <a:srgbClr val="0099CC"/>
    <a:srgbClr val="FCB504"/>
    <a:srgbClr val="00F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10" autoAdjust="0"/>
    <p:restoredTop sz="97465" autoAdjust="0"/>
  </p:normalViewPr>
  <p:slideViewPr>
    <p:cSldViewPr>
      <p:cViewPr varScale="1">
        <p:scale>
          <a:sx n="87" d="100"/>
          <a:sy n="87" d="100"/>
        </p:scale>
        <p:origin x="348" y="102"/>
      </p:cViewPr>
      <p:guideLst>
        <p:guide orient="horz" pos="249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AB43A-4F17-4351-9388-F37BD2D6A71A}" type="datetimeFigureOut">
              <a:rPr lang="ko-KR" altLang="en-US" smtClean="0"/>
              <a:t>2024-02-13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738" y="685800"/>
            <a:ext cx="623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A2F2C-AD02-4ABF-95A4-3D0517FA52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31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540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0166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541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3329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3186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8131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420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654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245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25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061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147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0375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2405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413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4759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416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889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754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760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502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7915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271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1376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9995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50546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35714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11982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08759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9332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7760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2410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03478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5008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3704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1835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7200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1753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2250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7240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3488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9912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6125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76145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2573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7007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81392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58297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2425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71686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9614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71540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170758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0937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75405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5736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70736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7646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67567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72188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164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Document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ID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879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75370" y="1026781"/>
            <a:ext cx="1883336" cy="406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Revision</a:t>
            </a:r>
            <a:r>
              <a:rPr lang="en-US" altLang="ko-KR" baseline="0" dirty="0"/>
              <a:t> History</a:t>
            </a:r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45840" y="1655763"/>
            <a:ext cx="1296144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194352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814192" y="1655763"/>
            <a:ext cx="605021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986440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11736610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Remarks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645840" y="201687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1943522" y="201687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3814192" y="201687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9864402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11736610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645840" y="237691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943522" y="237691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3814192" y="237691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9864402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36610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645840" y="273695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943522" y="273695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3814192" y="273695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 userDrawn="1"/>
        </p:nvSpPr>
        <p:spPr>
          <a:xfrm>
            <a:off x="9864402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 userDrawn="1"/>
        </p:nvSpPr>
        <p:spPr>
          <a:xfrm>
            <a:off x="11736610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 userDrawn="1"/>
        </p:nvSpPr>
        <p:spPr>
          <a:xfrm>
            <a:off x="645840" y="309699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 userDrawn="1"/>
        </p:nvSpPr>
        <p:spPr>
          <a:xfrm>
            <a:off x="1943522" y="309699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 userDrawn="1"/>
        </p:nvSpPr>
        <p:spPr>
          <a:xfrm>
            <a:off x="3814192" y="309699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 userDrawn="1"/>
        </p:nvSpPr>
        <p:spPr>
          <a:xfrm>
            <a:off x="9864402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 userDrawn="1"/>
        </p:nvSpPr>
        <p:spPr>
          <a:xfrm>
            <a:off x="11736610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 userDrawn="1"/>
        </p:nvSpPr>
        <p:spPr>
          <a:xfrm>
            <a:off x="645840" y="34559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 userDrawn="1"/>
        </p:nvSpPr>
        <p:spPr>
          <a:xfrm>
            <a:off x="1943522" y="34559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 userDrawn="1"/>
        </p:nvSpPr>
        <p:spPr>
          <a:xfrm>
            <a:off x="3814192" y="345596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 userDrawn="1"/>
        </p:nvSpPr>
        <p:spPr>
          <a:xfrm>
            <a:off x="9864402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 userDrawn="1"/>
        </p:nvSpPr>
        <p:spPr>
          <a:xfrm>
            <a:off x="11736610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 userDrawn="1"/>
        </p:nvSpPr>
        <p:spPr>
          <a:xfrm>
            <a:off x="645840" y="38160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 userDrawn="1"/>
        </p:nvSpPr>
        <p:spPr>
          <a:xfrm>
            <a:off x="1943522" y="38160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 userDrawn="1"/>
        </p:nvSpPr>
        <p:spPr>
          <a:xfrm>
            <a:off x="3814192" y="381600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 userDrawn="1"/>
        </p:nvSpPr>
        <p:spPr>
          <a:xfrm>
            <a:off x="9864402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 userDrawn="1"/>
        </p:nvSpPr>
        <p:spPr>
          <a:xfrm>
            <a:off x="11736610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 userDrawn="1"/>
        </p:nvSpPr>
        <p:spPr>
          <a:xfrm>
            <a:off x="645840" y="41760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 userDrawn="1"/>
        </p:nvSpPr>
        <p:spPr>
          <a:xfrm>
            <a:off x="1943522" y="41760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 userDrawn="1"/>
        </p:nvSpPr>
        <p:spPr>
          <a:xfrm>
            <a:off x="3814192" y="417604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 userDrawn="1"/>
        </p:nvSpPr>
        <p:spPr>
          <a:xfrm>
            <a:off x="9864402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 userDrawn="1"/>
        </p:nvSpPr>
        <p:spPr>
          <a:xfrm>
            <a:off x="11736610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 userDrawn="1"/>
        </p:nvSpPr>
        <p:spPr>
          <a:xfrm>
            <a:off x="645840" y="45360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 userDrawn="1"/>
        </p:nvSpPr>
        <p:spPr>
          <a:xfrm>
            <a:off x="1943522" y="45360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 userDrawn="1"/>
        </p:nvSpPr>
        <p:spPr>
          <a:xfrm>
            <a:off x="3814192" y="453608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 userDrawn="1"/>
        </p:nvSpPr>
        <p:spPr>
          <a:xfrm>
            <a:off x="9864402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 userDrawn="1"/>
        </p:nvSpPr>
        <p:spPr>
          <a:xfrm>
            <a:off x="11738148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 userDrawn="1"/>
        </p:nvSpPr>
        <p:spPr>
          <a:xfrm>
            <a:off x="644302" y="48961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 userDrawn="1"/>
        </p:nvSpPr>
        <p:spPr>
          <a:xfrm>
            <a:off x="1941984" y="48961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 userDrawn="1"/>
        </p:nvSpPr>
        <p:spPr>
          <a:xfrm>
            <a:off x="3811116" y="48961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 userDrawn="1"/>
        </p:nvSpPr>
        <p:spPr>
          <a:xfrm>
            <a:off x="9864402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 userDrawn="1"/>
        </p:nvSpPr>
        <p:spPr>
          <a:xfrm>
            <a:off x="11736610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 userDrawn="1"/>
        </p:nvSpPr>
        <p:spPr>
          <a:xfrm>
            <a:off x="644302" y="52561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9" name="직사각형 58"/>
          <p:cNvSpPr/>
          <p:nvPr userDrawn="1"/>
        </p:nvSpPr>
        <p:spPr>
          <a:xfrm>
            <a:off x="1941984" y="52561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 userDrawn="1"/>
        </p:nvSpPr>
        <p:spPr>
          <a:xfrm>
            <a:off x="3811116" y="52561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 userDrawn="1"/>
        </p:nvSpPr>
        <p:spPr>
          <a:xfrm>
            <a:off x="9864402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 userDrawn="1"/>
        </p:nvSpPr>
        <p:spPr>
          <a:xfrm>
            <a:off x="11736610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 userDrawn="1"/>
        </p:nvSpPr>
        <p:spPr>
          <a:xfrm>
            <a:off x="644302" y="56162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 userDrawn="1"/>
        </p:nvSpPr>
        <p:spPr>
          <a:xfrm>
            <a:off x="1941984" y="56162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 userDrawn="1"/>
        </p:nvSpPr>
        <p:spPr>
          <a:xfrm>
            <a:off x="3811116" y="561620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 userDrawn="1"/>
        </p:nvSpPr>
        <p:spPr>
          <a:xfrm>
            <a:off x="9864402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 userDrawn="1"/>
        </p:nvSpPr>
        <p:spPr>
          <a:xfrm>
            <a:off x="11736610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 userDrawn="1"/>
        </p:nvSpPr>
        <p:spPr>
          <a:xfrm>
            <a:off x="644302" y="59762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 userDrawn="1"/>
        </p:nvSpPr>
        <p:spPr>
          <a:xfrm>
            <a:off x="1941984" y="59762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0" name="직사각형 69"/>
          <p:cNvSpPr/>
          <p:nvPr userDrawn="1"/>
        </p:nvSpPr>
        <p:spPr>
          <a:xfrm>
            <a:off x="3811116" y="597624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 userDrawn="1"/>
        </p:nvSpPr>
        <p:spPr>
          <a:xfrm>
            <a:off x="9864402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 userDrawn="1"/>
        </p:nvSpPr>
        <p:spPr>
          <a:xfrm>
            <a:off x="11736610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직사각형 72"/>
          <p:cNvSpPr/>
          <p:nvPr userDrawn="1"/>
        </p:nvSpPr>
        <p:spPr>
          <a:xfrm>
            <a:off x="644302" y="63362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 userDrawn="1"/>
        </p:nvSpPr>
        <p:spPr>
          <a:xfrm>
            <a:off x="1941984" y="63362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 userDrawn="1"/>
        </p:nvSpPr>
        <p:spPr>
          <a:xfrm>
            <a:off x="3811116" y="633628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 userDrawn="1"/>
        </p:nvSpPr>
        <p:spPr>
          <a:xfrm>
            <a:off x="9864402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7" name="직사각형 76"/>
          <p:cNvSpPr/>
          <p:nvPr userDrawn="1"/>
        </p:nvSpPr>
        <p:spPr>
          <a:xfrm>
            <a:off x="11736610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8" name="직사각형 77"/>
          <p:cNvSpPr/>
          <p:nvPr userDrawn="1"/>
        </p:nvSpPr>
        <p:spPr>
          <a:xfrm>
            <a:off x="644302" y="66963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9" name="직사각형 78"/>
          <p:cNvSpPr/>
          <p:nvPr userDrawn="1"/>
        </p:nvSpPr>
        <p:spPr>
          <a:xfrm>
            <a:off x="1941984" y="66963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0" name="직사각형 79"/>
          <p:cNvSpPr/>
          <p:nvPr userDrawn="1"/>
        </p:nvSpPr>
        <p:spPr>
          <a:xfrm>
            <a:off x="3811116" y="66963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 userDrawn="1"/>
        </p:nvSpPr>
        <p:spPr>
          <a:xfrm>
            <a:off x="9864402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 userDrawn="1"/>
        </p:nvSpPr>
        <p:spPr>
          <a:xfrm>
            <a:off x="11736610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3" name="직사각형 82"/>
          <p:cNvSpPr/>
          <p:nvPr userDrawn="1"/>
        </p:nvSpPr>
        <p:spPr>
          <a:xfrm>
            <a:off x="644302" y="70563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4" name="직사각형 83"/>
          <p:cNvSpPr/>
          <p:nvPr userDrawn="1"/>
        </p:nvSpPr>
        <p:spPr>
          <a:xfrm>
            <a:off x="1941984" y="70563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5" name="직사각형 84"/>
          <p:cNvSpPr/>
          <p:nvPr userDrawn="1"/>
        </p:nvSpPr>
        <p:spPr>
          <a:xfrm>
            <a:off x="3811116" y="70563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6" name="직사각형 85"/>
          <p:cNvSpPr/>
          <p:nvPr userDrawn="1"/>
        </p:nvSpPr>
        <p:spPr>
          <a:xfrm>
            <a:off x="9864402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7" name="직사각형 86"/>
          <p:cNvSpPr/>
          <p:nvPr userDrawn="1"/>
        </p:nvSpPr>
        <p:spPr>
          <a:xfrm>
            <a:off x="11736610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2" name="그림 1" descr="블랙, 어둠이(가) 표시된 사진&#10;&#10;자동 생성된 설명">
            <a:extLst>
              <a:ext uri="{FF2B5EF4-FFF2-40B4-BE49-F238E27FC236}">
                <a16:creationId xmlns:a16="http://schemas.microsoft.com/office/drawing/2014/main" id="{AA1D30AB-705F-42B2-F2BD-E5EC07DA03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02" y="385083"/>
            <a:ext cx="741160" cy="74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1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569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</a:t>
            </a:r>
            <a:r>
              <a:rPr lang="en-US" altLang="ko-KR" sz="1100" baseline="0" dirty="0">
                <a:solidFill>
                  <a:schemeClr val="tx1"/>
                </a:solidFill>
                <a:latin typeface="+mn-lt"/>
              </a:rPr>
              <a:t>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10656490" y="6304657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Note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555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87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2024-02-13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89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21669"/>
            <a:ext cx="3105046" cy="671186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21669"/>
            <a:ext cx="9135135" cy="671186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2024-02-13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38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21669"/>
            <a:ext cx="12420184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108344"/>
            <a:ext cx="12420184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3F21B-08E5-4EE0-8472-1F0F3DBCFA5A}" type="datetimeFigureOut">
              <a:rPr lang="ko-KR" altLang="en-US" smtClean="0"/>
              <a:t>2024-02-13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7340702"/>
            <a:ext cx="4860072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08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5" r:id="rId5"/>
    <p:sldLayoutId id="2147483706" r:id="rId6"/>
    <p:sldLayoutId id="2147483707" r:id="rId7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4.xml"/><Relationship Id="rId13" Type="http://schemas.openxmlformats.org/officeDocument/2006/relationships/slide" Target="slide18.xml"/><Relationship Id="rId3" Type="http://schemas.openxmlformats.org/officeDocument/2006/relationships/slide" Target="slide8.xml"/><Relationship Id="rId7" Type="http://schemas.openxmlformats.org/officeDocument/2006/relationships/slide" Target="slide63.xml"/><Relationship Id="rId12" Type="http://schemas.openxmlformats.org/officeDocument/2006/relationships/slide" Target="slide17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2.xml"/><Relationship Id="rId11" Type="http://schemas.openxmlformats.org/officeDocument/2006/relationships/slide" Target="slide16.xml"/><Relationship Id="rId5" Type="http://schemas.openxmlformats.org/officeDocument/2006/relationships/slide" Target="slide11.xml"/><Relationship Id="rId10" Type="http://schemas.openxmlformats.org/officeDocument/2006/relationships/slide" Target="slide12.xml"/><Relationship Id="rId4" Type="http://schemas.openxmlformats.org/officeDocument/2006/relationships/slide" Target="slide9.xml"/><Relationship Id="rId9" Type="http://schemas.openxmlformats.org/officeDocument/2006/relationships/slide" Target="slide65.xml"/><Relationship Id="rId14" Type="http://schemas.openxmlformats.org/officeDocument/2006/relationships/slide" Target="slide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slide" Target="slide31.xml"/><Relationship Id="rId3" Type="http://schemas.openxmlformats.org/officeDocument/2006/relationships/slide" Target="slide20.xml"/><Relationship Id="rId7" Type="http://schemas.openxmlformats.org/officeDocument/2006/relationships/slide" Target="slide25.xml"/><Relationship Id="rId12" Type="http://schemas.openxmlformats.org/officeDocument/2006/relationships/slide" Target="slide3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3.xml"/><Relationship Id="rId11" Type="http://schemas.openxmlformats.org/officeDocument/2006/relationships/slide" Target="slide28.xml"/><Relationship Id="rId5" Type="http://schemas.openxmlformats.org/officeDocument/2006/relationships/slide" Target="slide22.xml"/><Relationship Id="rId15" Type="http://schemas.openxmlformats.org/officeDocument/2006/relationships/slide" Target="slide29.xml"/><Relationship Id="rId10" Type="http://schemas.openxmlformats.org/officeDocument/2006/relationships/slide" Target="slide27.xml"/><Relationship Id="rId4" Type="http://schemas.openxmlformats.org/officeDocument/2006/relationships/slide" Target="slide21.xml"/><Relationship Id="rId9" Type="http://schemas.openxmlformats.org/officeDocument/2006/relationships/slide" Target="slide26.xml"/><Relationship Id="rId14" Type="http://schemas.openxmlformats.org/officeDocument/2006/relationships/slide" Target="slide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13" Type="http://schemas.openxmlformats.org/officeDocument/2006/relationships/slide" Target="slide42.xml"/><Relationship Id="rId18" Type="http://schemas.openxmlformats.org/officeDocument/2006/relationships/slide" Target="slide47.xml"/><Relationship Id="rId3" Type="http://schemas.openxmlformats.org/officeDocument/2006/relationships/slide" Target="slide32.xml"/><Relationship Id="rId7" Type="http://schemas.openxmlformats.org/officeDocument/2006/relationships/slide" Target="slide36.xml"/><Relationship Id="rId12" Type="http://schemas.openxmlformats.org/officeDocument/2006/relationships/slide" Target="slide41.xml"/><Relationship Id="rId17" Type="http://schemas.openxmlformats.org/officeDocument/2006/relationships/slide" Target="slide46.xml"/><Relationship Id="rId2" Type="http://schemas.openxmlformats.org/officeDocument/2006/relationships/notesSlide" Target="../notesSlides/notesSlide2.xml"/><Relationship Id="rId16" Type="http://schemas.openxmlformats.org/officeDocument/2006/relationships/slide" Target="slide4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5.xml"/><Relationship Id="rId11" Type="http://schemas.openxmlformats.org/officeDocument/2006/relationships/slide" Target="slide40.xml"/><Relationship Id="rId5" Type="http://schemas.openxmlformats.org/officeDocument/2006/relationships/slide" Target="slide34.xml"/><Relationship Id="rId15" Type="http://schemas.openxmlformats.org/officeDocument/2006/relationships/slide" Target="slide44.xml"/><Relationship Id="rId10" Type="http://schemas.openxmlformats.org/officeDocument/2006/relationships/slide" Target="slide39.xml"/><Relationship Id="rId19" Type="http://schemas.openxmlformats.org/officeDocument/2006/relationships/slide" Target="slide48.xml"/><Relationship Id="rId4" Type="http://schemas.openxmlformats.org/officeDocument/2006/relationships/slide" Target="slide33.xml"/><Relationship Id="rId9" Type="http://schemas.openxmlformats.org/officeDocument/2006/relationships/slide" Target="slide38.xml"/><Relationship Id="rId14" Type="http://schemas.openxmlformats.org/officeDocument/2006/relationships/slide" Target="slide4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59.xml"/><Relationship Id="rId3" Type="http://schemas.openxmlformats.org/officeDocument/2006/relationships/slide" Target="slide44.xml"/><Relationship Id="rId7" Type="http://schemas.openxmlformats.org/officeDocument/2006/relationships/slide" Target="slide43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5" Type="http://schemas.openxmlformats.org/officeDocument/2006/relationships/slide" Target="slide55.xml"/><Relationship Id="rId4" Type="http://schemas.openxmlformats.org/officeDocument/2006/relationships/slide" Target="slide54.xml"/><Relationship Id="rId9" Type="http://schemas.openxmlformats.org/officeDocument/2006/relationships/slide" Target="slide6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slide" Target="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7.xml"/><Relationship Id="rId5" Type="http://schemas.openxmlformats.org/officeDocument/2006/relationships/image" Target="../media/image42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4.png"/><Relationship Id="rId4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slide" Target="slide5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3.png"/><Relationship Id="rId4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5" Type="http://schemas.openxmlformats.org/officeDocument/2006/relationships/image" Target="../media/image94.png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5" Type="http://schemas.openxmlformats.org/officeDocument/2006/relationships/slide" Target="slide49.xml"/><Relationship Id="rId4" Type="http://schemas.openxmlformats.org/officeDocument/2006/relationships/image" Target="../media/image10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5" Type="http://schemas.openxmlformats.org/officeDocument/2006/relationships/slide" Target="slide49.xml"/><Relationship Id="rId4" Type="http://schemas.openxmlformats.org/officeDocument/2006/relationships/image" Target="../media/image10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30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9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7.png"/><Relationship Id="rId5" Type="http://schemas.openxmlformats.org/officeDocument/2006/relationships/image" Target="../media/image154.png"/><Relationship Id="rId4" Type="http://schemas.openxmlformats.org/officeDocument/2006/relationships/image" Target="../media/image1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63958" y="3390129"/>
            <a:ext cx="7673896" cy="9680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2023</a:t>
            </a:r>
            <a:r>
              <a:rPr lang="ko-KR" altLang="en-US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년 디지털 인문뉴딜 인문네트워크 모바일 앱 개발</a:t>
            </a:r>
            <a:endParaRPr lang="en-US" altLang="ko-KR" sz="2400" b="1" dirty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Project</a:t>
            </a: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 화면 기능 설명</a:t>
            </a:r>
          </a:p>
        </p:txBody>
      </p:sp>
      <p:cxnSp>
        <p:nvCxnSpPr>
          <p:cNvPr id="10" name="직선 연결선 9"/>
          <p:cNvCxnSpPr>
            <a:cxnSpLocks/>
          </p:cNvCxnSpPr>
          <p:nvPr/>
        </p:nvCxnSpPr>
        <p:spPr>
          <a:xfrm>
            <a:off x="6998683" y="4617388"/>
            <a:ext cx="40444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6483402" y="4831574"/>
            <a:ext cx="1435008" cy="3336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2023</a:t>
            </a:r>
            <a:r>
              <a:rPr lang="ko-KR" altLang="en-US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년 </a:t>
            </a:r>
            <a:r>
              <a:rPr lang="en-US" altLang="ko-KR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11</a:t>
            </a:r>
            <a:r>
              <a:rPr lang="ko-KR" altLang="en-US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월 </a:t>
            </a:r>
            <a:r>
              <a:rPr lang="en-US" altLang="ko-KR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30</a:t>
            </a:r>
            <a:r>
              <a:rPr lang="ko-KR" altLang="en-US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일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336663" y="5172245"/>
            <a:ext cx="1728487" cy="6106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Stone Integrity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연구소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Noto Sans Korean DemiLight" panose="020B0400000000000000" pitchFamily="34" charset="-127"/>
              <a:ea typeface="Noto Sans Korean DemiLight" panose="020B0400000000000000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윤용근</a:t>
            </a:r>
          </a:p>
        </p:txBody>
      </p:sp>
      <p:pic>
        <p:nvPicPr>
          <p:cNvPr id="3" name="그림 2" descr="블랙, 어둠이(가) 표시된 사진&#10;&#10;자동 생성된 설명">
            <a:extLst>
              <a:ext uri="{FF2B5EF4-FFF2-40B4-BE49-F238E27FC236}">
                <a16:creationId xmlns:a16="http://schemas.microsoft.com/office/drawing/2014/main" id="{C85EBFDB-21B9-1ABD-C57D-C2051008F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46" y="2015803"/>
            <a:ext cx="1483921" cy="1483921"/>
          </a:xfrm>
          <a:prstGeom prst="rect">
            <a:avLst/>
          </a:prstGeom>
        </p:spPr>
      </p:pic>
      <p:pic>
        <p:nvPicPr>
          <p:cNvPr id="16" name="Picture 0">
            <a:extLst>
              <a:ext uri="{FF2B5EF4-FFF2-40B4-BE49-F238E27FC236}">
                <a16:creationId xmlns:a16="http://schemas.microsoft.com/office/drawing/2014/main" id="{D675483A-C9EA-7B44-23D8-B510AD60D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53" y="431627"/>
            <a:ext cx="2630693" cy="28803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C45668C-B48F-D816-DC9C-857FA189298F}"/>
              </a:ext>
            </a:extLst>
          </p:cNvPr>
          <p:cNvSpPr txBox="1"/>
          <p:nvPr/>
        </p:nvSpPr>
        <p:spPr>
          <a:xfrm>
            <a:off x="12024642" y="431627"/>
            <a:ext cx="19442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/>
              <a:t>문서번호 </a:t>
            </a:r>
            <a:r>
              <a:rPr lang="en-US" altLang="ko-KR" sz="1200" dirty="0"/>
              <a:t>: </a:t>
            </a:r>
            <a:r>
              <a:rPr lang="ko-KR" altLang="en-US" sz="1200" dirty="0"/>
              <a:t>DIN</a:t>
            </a:r>
            <a:r>
              <a:rPr lang="en-US" altLang="ko-KR" sz="1200" dirty="0"/>
              <a:t>-</a:t>
            </a:r>
            <a:r>
              <a:rPr lang="ko-KR" altLang="en-US" sz="1200" dirty="0"/>
              <a:t>ST</a:t>
            </a:r>
            <a:r>
              <a:rPr lang="en-US" altLang="ko-KR" sz="1200" dirty="0"/>
              <a:t>-PL-</a:t>
            </a:r>
            <a:r>
              <a:rPr lang="ko-KR" altLang="en-US" sz="120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98204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886322"/>
              </p:ext>
            </p:extLst>
          </p:nvPr>
        </p:nvGraphicFramePr>
        <p:xfrm>
          <a:off x="647378" y="2015803"/>
          <a:ext cx="12961440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0.5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2023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년 디지털 인문뉴딜 인문네트워크 모바일 앱 개발 기획서 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스톤인테그리티 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최초작성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0.9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2024.01.02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문서 보완 및 정리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0.91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2024.01.09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피드백 반영 및 추가 수정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0.92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2024.01.10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피드백 반영 및 추가 수정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1.0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2024.01.19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피드백 반영 및 추가 수정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1.1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2024.01.31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기능 수정 반영 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- Page12, 13, 48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추가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1.2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2024.02.14</a:t>
                      </a: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로그인 프로세스 정리 추가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간편비밀번호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생체인증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10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5CB36D2E-21BB-2A6A-3BD3-2A6725A77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459220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화면 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6F4C14A-E406-75A5-703D-1645DE153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625932"/>
              </p:ext>
            </p:extLst>
          </p:nvPr>
        </p:nvGraphicFramePr>
        <p:xfrm>
          <a:off x="287338" y="935683"/>
          <a:ext cx="13753529" cy="6696732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008616">
                  <a:extLst>
                    <a:ext uri="{9D8B030D-6E8A-4147-A177-3AD203B41FA5}">
                      <a16:colId xmlns:a16="http://schemas.microsoft.com/office/drawing/2014/main" val="2864259405"/>
                    </a:ext>
                  </a:extLst>
                </a:gridCol>
                <a:gridCol w="1007608">
                  <a:extLst>
                    <a:ext uri="{9D8B030D-6E8A-4147-A177-3AD203B41FA5}">
                      <a16:colId xmlns:a16="http://schemas.microsoft.com/office/drawing/2014/main" val="367638637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30482566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86203379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9285167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98266293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01230695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84305756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22620187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166182227"/>
                    </a:ext>
                  </a:extLst>
                </a:gridCol>
                <a:gridCol w="2808313">
                  <a:extLst>
                    <a:ext uri="{9D8B030D-6E8A-4147-A177-3AD203B41FA5}">
                      <a16:colId xmlns:a16="http://schemas.microsoft.com/office/drawing/2014/main" val="445936568"/>
                    </a:ext>
                  </a:extLst>
                </a:gridCol>
              </a:tblGrid>
              <a:tr h="3764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ID</a:t>
                      </a:r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UI</a:t>
                      </a:r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모델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88445"/>
                  </a:ext>
                </a:extLst>
              </a:tr>
              <a:tr h="47052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1Depth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2Depth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3Depth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4Depth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+mj-ea"/>
                          <a:ea typeface="+mj-ea"/>
                        </a:rPr>
                        <a:t>메뉴</a:t>
                      </a:r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+mj-ea"/>
                          <a:ea typeface="+mj-ea"/>
                        </a:rPr>
                        <a:t>화면</a:t>
                      </a:r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메뉴유형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프로그램유형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94322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시작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err="1">
                          <a:effectLst/>
                          <a:latin typeface="+mj-ea"/>
                          <a:ea typeface="+mj-ea"/>
                        </a:rPr>
                        <a:t>스플래시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SP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2" action="ppaction://hlinksldjump"/>
                        </a:rPr>
                        <a:t>IM-SP-001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스플래시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114883"/>
                  </a:ext>
                </a:extLst>
              </a:tr>
              <a:tr h="1828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바로가기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바로가기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  <a:hlinkClick r:id="rId2" action="ppaction://hlinksldjump"/>
                        </a:rPr>
                        <a:t>IM-QU-001</a:t>
                      </a:r>
                      <a:endParaRPr lang="en-US" sz="900" u="none" strike="noStrike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바로가기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1162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바로가기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2" action="ppaction://hlinksldjump"/>
                        </a:rPr>
                        <a:t>IM-QU-002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바로가기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537787"/>
                  </a:ext>
                </a:extLst>
              </a:tr>
              <a:tr h="1828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로그인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로그인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로그인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LO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3" action="ppaction://hlinksldjump"/>
                        </a:rPr>
                        <a:t>IM-LO-001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로그인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45568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간편 비밀번호 로그인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LO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IM-LO-002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로그인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904202"/>
                  </a:ext>
                </a:extLst>
              </a:tr>
              <a:tr h="1828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푸시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수신 동의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알림 수신 동의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IM-PU-001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푸시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00281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처리 결과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IM-PU-002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푸시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892556"/>
                  </a:ext>
                </a:extLst>
              </a:tr>
              <a:tr h="18280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회원가입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회원가입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약관동의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SU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IM-SU-001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회원가입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690442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본인확인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SU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IM-SU-002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회원가입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503137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기본 정보 입력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SU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7" action="ppaction://hlinksldjump"/>
                        </a:rPr>
                        <a:t>IM-SU-003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회원가입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175330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가입 완료 알림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SU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7" action="ppaction://hlinksldjump"/>
                        </a:rPr>
                        <a:t>IM-SU-004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회원가입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057830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가입완료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SU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7" action="ppaction://hlinksldjump"/>
                        </a:rPr>
                        <a:t>IM-SU-005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회원가입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298937"/>
                  </a:ext>
                </a:extLst>
              </a:tr>
              <a:tr h="18280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아이디 찾기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아이디 찾기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유형 선택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FI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IM-FI-001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아이디 찾기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089816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본인 인증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FI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IM-FI-002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아이디 찾기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369515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회원 정보 불가 알림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FI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IM-FI-003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아이디 찾기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001707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가입 정보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FI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IM-FI-004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아이디 찾기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523806"/>
                  </a:ext>
                </a:extLst>
              </a:tr>
              <a:tr h="18280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비밀번호 찾기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비밀번호 찾기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인증 방법 선택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FI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IM-FI-005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비밀번호 변경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012931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회원 정보 불가 알림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FI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IM-FI-003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비밀번호 변경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04867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가입 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FI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IM-FI-006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비밀번호 변경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306911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변경 완료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FI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IM-FI-007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비밀번호 변경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2024"/>
                  </a:ext>
                </a:extLst>
              </a:tr>
              <a:tr h="1828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메인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홈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비회원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일반 학습자용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HO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0" action="ppaction://hlinksldjump"/>
                        </a:rPr>
                        <a:t>IM-HO-001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홈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844184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시설관리자용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HO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0" action="ppaction://hlinksldjump"/>
                        </a:rPr>
                        <a:t>IM-HO-002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홈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481517"/>
                  </a:ext>
                </a:extLst>
              </a:tr>
              <a:tr h="1828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알림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알림 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알림 타임라인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NT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1" action="ppaction://hlinksldjump"/>
                        </a:rPr>
                        <a:t>IM-NT-001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알림 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714378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알림 상세 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NT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1" action="ppaction://hlinksldjump"/>
                        </a:rPr>
                        <a:t>IM-NT-002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알림 상세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888264"/>
                  </a:ext>
                </a:extLst>
              </a:tr>
              <a:tr h="18280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2" action="ppaction://hlinksldjump"/>
                        </a:rPr>
                        <a:t>IM-PR-001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599508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상세 검색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2" action="ppaction://hlinksldjump"/>
                        </a:rPr>
                        <a:t>IM-PR-002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826666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상세 정보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2" action="ppaction://hlinksldjump"/>
                        </a:rPr>
                        <a:t>IM-PR-003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P0009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947917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시설정보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SI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2" action="ppaction://hlinksldjump"/>
                        </a:rPr>
                        <a:t>IM-SI-001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시설정보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759782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회차 정보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개요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004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3" action="ppaction://hlinksldjump"/>
                        </a:rPr>
                        <a:t>IM-PR-004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인문프로그램 개요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43983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신청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3" action="ppaction://hlinksldjump"/>
                        </a:rPr>
                        <a:t>IM-PR-005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인문프로그램 신청 알림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550120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회차 정보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만족도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4" action="ppaction://hlinksldjump"/>
                        </a:rPr>
                        <a:t>IM-PR-006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인문프로그램 만족도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976605"/>
                  </a:ext>
                </a:extLst>
              </a:tr>
              <a:tr h="1828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만족도 평가 설문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4" action="ppaction://hlinksldjump"/>
                        </a:rPr>
                        <a:t>IM-PR-007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인문프로그램 만족도 평가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527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418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5CB36D2E-21BB-2A6A-3BD3-2A6725A7778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화면 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6F4C14A-E406-75A5-703D-1645DE153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232301"/>
              </p:ext>
            </p:extLst>
          </p:nvPr>
        </p:nvGraphicFramePr>
        <p:xfrm>
          <a:off x="287338" y="935683"/>
          <a:ext cx="13753529" cy="6768768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008616">
                  <a:extLst>
                    <a:ext uri="{9D8B030D-6E8A-4147-A177-3AD203B41FA5}">
                      <a16:colId xmlns:a16="http://schemas.microsoft.com/office/drawing/2014/main" val="2864259405"/>
                    </a:ext>
                  </a:extLst>
                </a:gridCol>
                <a:gridCol w="1007608">
                  <a:extLst>
                    <a:ext uri="{9D8B030D-6E8A-4147-A177-3AD203B41FA5}">
                      <a16:colId xmlns:a16="http://schemas.microsoft.com/office/drawing/2014/main" val="367638637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30482566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86203379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9285167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98266293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01230695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84305756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22620187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166182227"/>
                    </a:ext>
                  </a:extLst>
                </a:gridCol>
                <a:gridCol w="2808313">
                  <a:extLst>
                    <a:ext uri="{9D8B030D-6E8A-4147-A177-3AD203B41FA5}">
                      <a16:colId xmlns:a16="http://schemas.microsoft.com/office/drawing/2014/main" val="445936568"/>
                    </a:ext>
                  </a:extLst>
                </a:gridCol>
              </a:tblGrid>
              <a:tr h="3607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ID</a:t>
                      </a:r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UI</a:t>
                      </a:r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모델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88445"/>
                  </a:ext>
                </a:extLst>
              </a:tr>
              <a:tr h="45096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1Depth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2Depth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3Depth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4Depth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+mj-ea"/>
                          <a:ea typeface="+mj-ea"/>
                        </a:rPr>
                        <a:t>메뉴</a:t>
                      </a:r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+mj-ea"/>
                          <a:ea typeface="+mj-ea"/>
                        </a:rPr>
                        <a:t>화면</a:t>
                      </a:r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메뉴유형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프로그램유형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94322"/>
                  </a:ext>
                </a:extLst>
              </a:tr>
              <a:tr h="175207"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b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</a:b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일반 학습자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6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나의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MP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3" action="ppaction://hlinksldjump"/>
                        </a:rPr>
                        <a:t>IM-MP-001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나의 프로그램 목록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197555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 상세 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MP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IM-MP-002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532637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회차 정보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개요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MP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IM-MP-003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082461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1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커뮤니티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공지사항 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IM-CO-001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965701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공지사항 상세보기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IM-CO-002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상세정보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08995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과제 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IM-CO-003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24647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과제 상세 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IM-CO-004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상세정보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372124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Q&amp;A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IM-CO-005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622559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Q&amp;A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상세 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006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IM-CO-006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상세정보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205277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Q&amp;A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등록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7" action="ppaction://hlinksldjump"/>
                        </a:rPr>
                        <a:t>IM-CO-007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콘텐츠 등록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293071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후기 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IM-CO-008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344881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후기 상세 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IM-CO-009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상세정보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872624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후기 등록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7" action="ppaction://hlinksldjump"/>
                        </a:rPr>
                        <a:t>IM-CO-010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콘텐츠 등록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674901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채팅 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CH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IM-CH-01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채팅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592577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대화방 생성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CH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IM-CH-02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채팅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74590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채팅 화면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CH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IM-CH-03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채팅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19783"/>
                  </a:ext>
                </a:extLst>
              </a:tr>
              <a:tr h="175207"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b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</a:b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 활동가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8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나의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MP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0" action="ppaction://hlinksldjump"/>
                        </a:rPr>
                        <a:t>IM-MP-004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378123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 상세 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MP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1" action="ppaction://hlinksldjump"/>
                        </a:rPr>
                        <a:t>IM-MP-005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921170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회차 정보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개요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MP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1" action="ppaction://hlinksldjump"/>
                        </a:rPr>
                        <a:t>IM-MP-006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23877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회차 정보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MP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2" action="ppaction://hlinksldjump"/>
                        </a:rPr>
                        <a:t>IM-MP-007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475574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 상태 변경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MP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2" action="ppaction://hlinksldjump"/>
                        </a:rPr>
                        <a:t>IM-MP-008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035633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 </a:t>
                      </a:r>
                      <a:r>
                        <a:rPr lang="ko-KR" altLang="en-US" sz="900" u="none" strike="noStrike" dirty="0" err="1">
                          <a:effectLst/>
                          <a:latin typeface="+mj-ea"/>
                          <a:ea typeface="+mj-ea"/>
                        </a:rPr>
                        <a:t>회차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 정보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만족도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MP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3" action="ppaction://hlinksldjump"/>
                        </a:rPr>
                        <a:t>IM-MP-009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569888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만족도 평가 설문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4" action="ppaction://hlinksldjump"/>
                        </a:rPr>
                        <a:t>IM-PR-007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673343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11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커뮤니티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공지사항 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IM-CO-011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765603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공지사항 상세보기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IM-CO-012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상세정보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267348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과제 목록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IM-CO-013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665622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과제 상세 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IM-CO-014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상세정보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17118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Q&amp;A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IM-CO-015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117596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Q&amp;A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상세 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IM-CO-016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상세정보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978672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후기 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IM-CO-017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054640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후기 상세 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IM-CO-018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상세정보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992288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채팅 목록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CH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IM-CH-001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채팅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162321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대화방 생성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CH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IM-CH-002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채팅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356784"/>
                  </a:ext>
                </a:extLst>
              </a:tr>
              <a:tr h="175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채팅 화면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CH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IM-CH-003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채팅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10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301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5CB36D2E-21BB-2A6A-3BD3-2A6725A7778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화면 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6F4C14A-E406-75A5-703D-1645DE153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749701"/>
              </p:ext>
            </p:extLst>
          </p:nvPr>
        </p:nvGraphicFramePr>
        <p:xfrm>
          <a:off x="287338" y="935682"/>
          <a:ext cx="13753529" cy="6840765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008616">
                  <a:extLst>
                    <a:ext uri="{9D8B030D-6E8A-4147-A177-3AD203B41FA5}">
                      <a16:colId xmlns:a16="http://schemas.microsoft.com/office/drawing/2014/main" val="2864259405"/>
                    </a:ext>
                  </a:extLst>
                </a:gridCol>
                <a:gridCol w="1007608">
                  <a:extLst>
                    <a:ext uri="{9D8B030D-6E8A-4147-A177-3AD203B41FA5}">
                      <a16:colId xmlns:a16="http://schemas.microsoft.com/office/drawing/2014/main" val="367638637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30482566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86203379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9285167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98266293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01230695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84305756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22620187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166182227"/>
                    </a:ext>
                  </a:extLst>
                </a:gridCol>
                <a:gridCol w="2808313">
                  <a:extLst>
                    <a:ext uri="{9D8B030D-6E8A-4147-A177-3AD203B41FA5}">
                      <a16:colId xmlns:a16="http://schemas.microsoft.com/office/drawing/2014/main" val="445936568"/>
                    </a:ext>
                  </a:extLst>
                </a:gridCol>
              </a:tblGrid>
              <a:tr h="3155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ID</a:t>
                      </a:r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UI</a:t>
                      </a:r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모델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88445"/>
                  </a:ext>
                </a:extLst>
              </a:tr>
              <a:tr h="39449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1Depth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2Depth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3Depth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4Depth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+mj-ea"/>
                          <a:ea typeface="+mj-ea"/>
                        </a:rPr>
                        <a:t>메뉴</a:t>
                      </a:r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+mj-ea"/>
                          <a:ea typeface="+mj-ea"/>
                        </a:rPr>
                        <a:t>화면</a:t>
                      </a:r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메뉴유형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프로그램유형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94322"/>
                  </a:ext>
                </a:extLst>
              </a:tr>
              <a:tr h="153267">
                <a:tc rowSpan="40">
                  <a:txBody>
                    <a:bodyPr/>
                    <a:lstStyle/>
                    <a:p>
                      <a:pPr marL="0" marR="0" lvl="0" indent="0" algn="ctr" defTabSz="1056041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마이페이지</a:t>
                      </a:r>
                      <a:br>
                        <a:rPr lang="ko-KR" altLang="en-U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인문 활동가</a:t>
                      </a:r>
                      <a:r>
                        <a:rPr lang="en-US" altLang="ko-K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0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나의 정보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3" action="ppaction://hlinksldjump"/>
                        </a:rPr>
                        <a:t>IM-IF-001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013897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이름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이메일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전화번호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IM-IF-002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224973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이메일 변경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IM-IF-003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063027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이메일 변경 완료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IM-IF-004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767143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전화번호 변경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IM-IF-005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654600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전화번호 변경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IM-IF-006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782092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비밀번호 변경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IM-IF-007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062978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회원 탈퇴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IM-IF-008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512067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간편 비밀번호 변경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등록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7" action="ppaction://hlinksldjump"/>
                        </a:rPr>
                        <a:t>IM-IF-009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304076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비밀번호 설정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7" action="ppaction://hlinksldjump"/>
                        </a:rPr>
                        <a:t>IM-IF-010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661542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바이오 인증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IM-IF-011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925250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생체정보 활용 동의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IM-IF-012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428360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FAQ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IM-IF-013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674799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FAQ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분류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IM-IF-014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010609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FAQ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상세 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IM-IF-015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801825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1:1 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문의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sngStrike" dirty="0">
                          <a:effectLst/>
                          <a:latin typeface="+mj-ea"/>
                          <a:ea typeface="+mj-ea"/>
                          <a:hlinkClick r:id="rId10" action="ppaction://hlinksldjump"/>
                        </a:rPr>
                        <a:t>IM-IF-016</a:t>
                      </a:r>
                      <a:endParaRPr lang="en-US" sz="900" b="0" i="0" u="none" strike="sng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223642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수기 관리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0" action="ppaction://hlinksldjump"/>
                        </a:rPr>
                        <a:t>IM-IF-017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34107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홍보관리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1" action="ppaction://hlinksldjump"/>
                        </a:rPr>
                        <a:t>IM-IF-018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267169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정보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1" action="ppaction://hlinksldjump"/>
                        </a:rPr>
                        <a:t>IM-IF-019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763524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홍보 등록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1" action="ppaction://hlinksldjump"/>
                        </a:rPr>
                        <a:t>IM-IF-020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637397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알림 받기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알림 설정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2" action="ppaction://hlinksldjump"/>
                        </a:rPr>
                        <a:t>IM-IF-021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746226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개인정보처리방침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상세보기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3" action="ppaction://hlinksldjump"/>
                        </a:rPr>
                        <a:t>IM-IF-022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590674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이용약관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상세보기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3" action="ppaction://hlinksldjump"/>
                        </a:rPr>
                        <a:t>IM-IF-023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153744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저작권정책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상세보기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3" action="ppaction://hlinksldjump"/>
                        </a:rPr>
                        <a:t>IM-IF-024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789465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이메일무단수집거부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상세보기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3" action="ppaction://hlinksldjump"/>
                        </a:rPr>
                        <a:t>IM-IF-025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769456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소프트웨어 버전 정보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3" action="ppaction://hlinksldjump"/>
                        </a:rPr>
                        <a:t>IM-IF-026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952623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출결관리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일반학습자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수강내역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4" action="ppaction://hlinksldjump"/>
                        </a:rPr>
                        <a:t>IM-IF-027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916362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상세 정보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4" action="ppaction://hlinksldjump"/>
                        </a:rPr>
                        <a:t>IM-IF-028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134820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Q&amp;A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등록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4" action="ppaction://hlinksldjump"/>
                        </a:rPr>
                        <a:t>IM-IF-029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497896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출결관리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IM-IF-030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175319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상세 정보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IM-IF-031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257769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 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5" action="ppaction://hlinksldjump"/>
                        </a:rPr>
                        <a:t>IM-IF-032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070577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평가관리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일반학습자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수강내역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6" action="ppaction://hlinksldjump"/>
                        </a:rPr>
                        <a:t>IM-IF-033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224733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상세 정보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6" action="ppaction://hlinksldjump"/>
                        </a:rPr>
                        <a:t>IM-IF-034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142691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만족도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6" action="ppaction://hlinksldjump"/>
                        </a:rPr>
                        <a:t>IM-IF-035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21728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평가관리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7" action="ppaction://hlinksldjump"/>
                        </a:rPr>
                        <a:t>IM-IF-036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335269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 상세 정보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7" action="ppaction://hlinksldjump"/>
                        </a:rPr>
                        <a:t>IM-IF-037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132684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만족도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7" action="ppaction://hlinksldjump"/>
                        </a:rPr>
                        <a:t>IM-IF-038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마이페이지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822881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커뮤니티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일반학습자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8" action="ppaction://hlinksldjump"/>
                        </a:rPr>
                        <a:t>IM-CO-001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749537"/>
                  </a:ext>
                </a:extLst>
              </a:tr>
              <a:tr h="15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커뮤니티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19" action="ppaction://hlinksldjump"/>
                        </a:rPr>
                        <a:t>IM-CO-011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게시판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목록형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688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41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5CB36D2E-21BB-2A6A-3BD3-2A6725A7778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화면 목록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6F4C14A-E406-75A5-703D-1645DE153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351926"/>
              </p:ext>
            </p:extLst>
          </p:nvPr>
        </p:nvGraphicFramePr>
        <p:xfrm>
          <a:off x="287338" y="935683"/>
          <a:ext cx="13753529" cy="6768745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008616">
                  <a:extLst>
                    <a:ext uri="{9D8B030D-6E8A-4147-A177-3AD203B41FA5}">
                      <a16:colId xmlns:a16="http://schemas.microsoft.com/office/drawing/2014/main" val="2864259405"/>
                    </a:ext>
                  </a:extLst>
                </a:gridCol>
                <a:gridCol w="1007608">
                  <a:extLst>
                    <a:ext uri="{9D8B030D-6E8A-4147-A177-3AD203B41FA5}">
                      <a16:colId xmlns:a16="http://schemas.microsoft.com/office/drawing/2014/main" val="367638637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30482566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86203379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9285167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98266293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01230695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84305756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22620187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166182227"/>
                    </a:ext>
                  </a:extLst>
                </a:gridCol>
                <a:gridCol w="2808313">
                  <a:extLst>
                    <a:ext uri="{9D8B030D-6E8A-4147-A177-3AD203B41FA5}">
                      <a16:colId xmlns:a16="http://schemas.microsoft.com/office/drawing/2014/main" val="445936568"/>
                    </a:ext>
                  </a:extLst>
                </a:gridCol>
              </a:tblGrid>
              <a:tr h="3703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ID</a:t>
                      </a:r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UI</a:t>
                      </a:r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모델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88445"/>
                  </a:ext>
                </a:extLst>
              </a:tr>
              <a:tr h="46294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1Depth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2Depth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3Depth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4Depth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+mj-ea"/>
                          <a:ea typeface="+mj-ea"/>
                        </a:rPr>
                        <a:t>메뉴</a:t>
                      </a:r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+mj-ea"/>
                          <a:ea typeface="+mj-ea"/>
                        </a:rPr>
                        <a:t>화면</a:t>
                      </a:r>
                      <a:r>
                        <a:rPr lang="en-US" sz="1000" b="1" u="none" strike="noStrike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r>
                        <a:rPr lang="en-US" sz="1000" b="1" u="none" strike="noStrike" dirty="0">
                          <a:effectLst/>
                          <a:latin typeface="+mj-ea"/>
                          <a:ea typeface="+mj-ea"/>
                        </a:rPr>
                        <a:t>ID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메뉴유형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j-ea"/>
                          <a:ea typeface="+mj-ea"/>
                        </a:rPr>
                        <a:t>프로그램유형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94322"/>
                  </a:ext>
                </a:extLst>
              </a:tr>
              <a:tr h="179862">
                <a:tc rowSpan="3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err="1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 설정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QR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생성 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출석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2" action="ppaction://hlinksldjump"/>
                        </a:rPr>
                        <a:t>IM-IO-001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err="1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583382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QR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생성 </a:t>
                      </a:r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체크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2" action="ppaction://hlinksldjump"/>
                        </a:rPr>
                        <a:t>IM-IO-002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89818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err="1">
                          <a:effectLst/>
                          <a:latin typeface="+mj-ea"/>
                          <a:ea typeface="+mj-ea"/>
                        </a:rPr>
                        <a:t>출결내역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3" action="ppaction://hlinksldjump"/>
                        </a:rPr>
                        <a:t>IM-IF-032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86347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QR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생성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퇴실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2" action="ppaction://hlinksldjump"/>
                        </a:rPr>
                        <a:t>IM-IO-003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285946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GPS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생성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IM-IO-004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715871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GPS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생성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체크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IM-IO-005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543002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3" action="ppaction://hlinksldjump"/>
                        </a:rPr>
                        <a:t>IM-IF-032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816357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GPS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생성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퇴실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IM-IO-006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88742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위치기반 서비스 동의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4" action="ppaction://hlinksldjump"/>
                        </a:rPr>
                        <a:t>IM-IO-007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734487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신호 생성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j-ea"/>
                          <a:ea typeface="+mj-ea"/>
                        </a:rPr>
                        <a:t>008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IM-IO-008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898260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신호 생성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체크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IM-IO-009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754853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032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3" action="ppaction://hlinksldjump"/>
                        </a:rPr>
                        <a:t>IM-IF-032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88526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신호 생성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퇴실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5" action="ppaction://hlinksldjump"/>
                        </a:rPr>
                        <a:t>IM-IO-010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654750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0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일반학습자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QR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스캔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IM-IO-011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474677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카메라 허용 동의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IM-IO-012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533504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인식불가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IM-IO-013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043310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강의 퇴실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IM-IO-014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799827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QR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스캔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체크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IM-IO-015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26599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7" action="ppaction://hlinksldjump"/>
                        </a:rPr>
                        <a:t>IM-IF-027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385131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QR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스캔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퇴실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6" action="ppaction://hlinksldjump"/>
                        </a:rPr>
                        <a:t>IM-IO-016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94406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GPS 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IM-IO-017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19640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위치기반 서비스 동의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IM-IO-007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894350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출석 불가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IM-IO-018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452250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강의 퇴실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IM-IO-014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922630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GPS 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체크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IM-IO-019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0257748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3" action="ppaction://hlinksldjump"/>
                        </a:rPr>
                        <a:t>IM-IF-027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116569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GPS 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퇴실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8" action="ppaction://hlinksldjump"/>
                        </a:rPr>
                        <a:t>IM-IO-020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10136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신호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IM-IO-021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10169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출석 불가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IM-IO-018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706733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강의 퇴실 알림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IM-IO-014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630985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신호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체크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IM-IO-022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740887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출결내역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3" action="ppaction://hlinksldjump"/>
                        </a:rPr>
                        <a:t>IM-IF-027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j-ea"/>
                          <a:ea typeface="+mj-ea"/>
                        </a:rPr>
                        <a:t>인문 프로그램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296968"/>
                  </a:ext>
                </a:extLst>
              </a:tr>
              <a:tr h="179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신호 </a:t>
                      </a:r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퇴실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IO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j-ea"/>
                          <a:ea typeface="+mj-ea"/>
                        </a:rPr>
                        <a:t>023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j-ea"/>
                          <a:ea typeface="+mj-ea"/>
                          <a:hlinkClick r:id="rId9" action="ppaction://hlinksldjump"/>
                        </a:rPr>
                        <a:t>IM-IO-023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j-ea"/>
                          <a:ea typeface="+mj-ea"/>
                        </a:rPr>
                        <a:t>P0023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err="1">
                          <a:effectLst/>
                          <a:latin typeface="+mj-ea"/>
                          <a:ea typeface="+mj-ea"/>
                        </a:rPr>
                        <a:t>전자출결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90" marR="1190" marT="119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339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71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448BE47-C74E-CC9F-4448-1ABE73D30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682" y="1510004"/>
            <a:ext cx="2657161" cy="563666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F5E40AE-707F-5CD7-58DB-DF3BD7680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882" y="1516146"/>
            <a:ext cx="2647502" cy="5607495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878373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시작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IM-SP-001, IM-QU-001, IM-QU-002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60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스플래시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앱 실행 </a:t>
            </a:r>
            <a:r>
              <a:rPr lang="ko-KR" altLang="en-US" sz="1000" dirty="0" err="1">
                <a:latin typeface="+mj-ea"/>
                <a:ea typeface="+mj-ea"/>
              </a:rPr>
              <a:t>스플래시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일반학습자 또는 로그인 하지 않은 경우 바로가기 화면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메인화면</a:t>
            </a:r>
            <a:r>
              <a:rPr lang="ko-KR" altLang="en-US" sz="1000" dirty="0">
                <a:latin typeface="+mj-ea"/>
                <a:ea typeface="+mj-ea"/>
              </a:rPr>
              <a:t> 바로가기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메인 화면으로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[</a:t>
            </a:r>
            <a:r>
              <a:rPr lang="ko-KR" altLang="en-US" sz="1000" dirty="0">
                <a:latin typeface="+mj-ea"/>
                <a:ea typeface="+mj-ea"/>
              </a:rPr>
              <a:t>출석하기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ko-KR" altLang="en-US" sz="1000" dirty="0">
                <a:latin typeface="+mj-ea"/>
                <a:ea typeface="+mj-ea"/>
              </a:rPr>
              <a:t> 가능 프로그램이 존재할 경우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인문활동가의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전자출결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설정에 맞는 출결 모드로 전환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전자출결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가능 프로그램이 존재하지 않을 경우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선택화면으로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로그인 하지 않았을 경우 로그인 화면으로 이동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</a:b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 또는 시설관리자로 로그인 한 경우 바로가기 화면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 err="1">
                <a:latin typeface="+mj-ea"/>
                <a:ea typeface="+mj-ea"/>
              </a:rPr>
              <a:t>메인화면</a:t>
            </a:r>
            <a:r>
              <a:rPr lang="ko-KR" altLang="en-US" sz="1000" dirty="0">
                <a:latin typeface="+mj-ea"/>
                <a:ea typeface="+mj-ea"/>
              </a:rPr>
              <a:t> 바로가기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메인 화면으로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[</a:t>
            </a: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ko-KR" altLang="en-US" sz="1000" dirty="0">
                <a:latin typeface="+mj-ea"/>
                <a:ea typeface="+mj-ea"/>
              </a:rPr>
              <a:t> 가능 프로그램이 존재할 경우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3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QR : QR</a:t>
            </a:r>
            <a:r>
              <a:rPr lang="ko-KR" altLang="en-US" sz="1000" dirty="0">
                <a:latin typeface="+mj-ea"/>
                <a:ea typeface="+mj-ea"/>
              </a:rPr>
              <a:t>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3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GPS : </a:t>
            </a:r>
            <a:r>
              <a:rPr lang="ko-KR" altLang="en-US" sz="1000" dirty="0">
                <a:latin typeface="+mj-ea"/>
                <a:ea typeface="+mj-ea"/>
              </a:rPr>
              <a:t>위치 추적 </a:t>
            </a: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ko-KR" altLang="en-US" sz="1000" dirty="0">
                <a:latin typeface="+mj-ea"/>
                <a:ea typeface="+mj-ea"/>
              </a:rPr>
              <a:t>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3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신호출결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 err="1">
                <a:latin typeface="+mj-ea"/>
                <a:ea typeface="+mj-ea"/>
              </a:rPr>
              <a:t>신호출결</a:t>
            </a:r>
            <a:r>
              <a:rPr lang="ko-KR" altLang="en-US" sz="1000" dirty="0">
                <a:latin typeface="+mj-ea"/>
                <a:ea typeface="+mj-ea"/>
              </a:rPr>
              <a:t>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전자출결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가능 프로그램이 존재하지 않을 경우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선택화면으로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9" name="그림 8" descr="책, 스크린샷, 텍스트, 실내이(가) 표시된 사진&#10;&#10;자동 생성된 설명">
            <a:extLst>
              <a:ext uri="{FF2B5EF4-FFF2-40B4-BE49-F238E27FC236}">
                <a16:creationId xmlns:a16="http://schemas.microsoft.com/office/drawing/2014/main" id="{17149C78-5B29-D30A-C529-FFF2D3E9AD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78" y="1510006"/>
            <a:ext cx="2655064" cy="5607492"/>
          </a:xfrm>
          <a:prstGeom prst="rect">
            <a:avLst/>
          </a:prstGeom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647378" y="12343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C7BF5E1E-AB12-5310-833D-4B503B56E5D2}"/>
              </a:ext>
            </a:extLst>
          </p:cNvPr>
          <p:cNvSpPr/>
          <p:nvPr/>
        </p:nvSpPr>
        <p:spPr>
          <a:xfrm>
            <a:off x="3933882" y="12343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35A8122-99D3-460E-6554-F0432B087C54}"/>
              </a:ext>
            </a:extLst>
          </p:cNvPr>
          <p:cNvSpPr/>
          <p:nvPr/>
        </p:nvSpPr>
        <p:spPr>
          <a:xfrm>
            <a:off x="7192682" y="12343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889B3A9-8DCB-7F7D-1CA5-1929CC07AB26}"/>
              </a:ext>
            </a:extLst>
          </p:cNvPr>
          <p:cNvSpPr/>
          <p:nvPr/>
        </p:nvSpPr>
        <p:spPr>
          <a:xfrm>
            <a:off x="4067758" y="6322912"/>
            <a:ext cx="2412268" cy="587237"/>
          </a:xfrm>
          <a:prstGeom prst="roundRect">
            <a:avLst/>
          </a:prstGeom>
          <a:solidFill>
            <a:srgbClr val="056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출석하기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38B06D-6D14-6403-2988-C0BD5A6CD279}"/>
              </a:ext>
            </a:extLst>
          </p:cNvPr>
          <p:cNvSpPr txBox="1"/>
          <p:nvPr/>
        </p:nvSpPr>
        <p:spPr>
          <a:xfrm>
            <a:off x="4149906" y="120383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일반학습자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37DDB6-67F8-7693-0A3C-52C241289684}"/>
              </a:ext>
            </a:extLst>
          </p:cNvPr>
          <p:cNvSpPr txBox="1"/>
          <p:nvPr/>
        </p:nvSpPr>
        <p:spPr>
          <a:xfrm>
            <a:off x="7408706" y="1203832"/>
            <a:ext cx="19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인문활동가 </a:t>
            </a:r>
            <a:r>
              <a:rPr lang="en-US" altLang="ko-KR" sz="1200" dirty="0">
                <a:latin typeface="+mj-ea"/>
                <a:ea typeface="+mj-ea"/>
              </a:rPr>
              <a:t>&amp; </a:t>
            </a:r>
            <a:r>
              <a:rPr lang="ko-KR" altLang="en-US" sz="1200" dirty="0">
                <a:latin typeface="+mj-ea"/>
                <a:ea typeface="+mj-ea"/>
              </a:rPr>
              <a:t>시설관리자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F9EA0DE9-AEC6-90C8-D955-9BF071B4B651}"/>
              </a:ext>
            </a:extLst>
          </p:cNvPr>
          <p:cNvSpPr/>
          <p:nvPr/>
        </p:nvSpPr>
        <p:spPr>
          <a:xfrm>
            <a:off x="3684828" y="632291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E3A30433-15C7-BD17-8A42-00838D2EE213}"/>
              </a:ext>
            </a:extLst>
          </p:cNvPr>
          <p:cNvSpPr/>
          <p:nvPr/>
        </p:nvSpPr>
        <p:spPr>
          <a:xfrm>
            <a:off x="3735207" y="335898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49172B0A-AC7D-951F-E766-A4FF54327BB5}"/>
              </a:ext>
            </a:extLst>
          </p:cNvPr>
          <p:cNvSpPr/>
          <p:nvPr/>
        </p:nvSpPr>
        <p:spPr>
          <a:xfrm>
            <a:off x="6912791" y="624773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2A3A57E-8714-223C-CD5E-1CBC70CAFB52}"/>
              </a:ext>
            </a:extLst>
          </p:cNvPr>
          <p:cNvSpPr/>
          <p:nvPr/>
        </p:nvSpPr>
        <p:spPr>
          <a:xfrm>
            <a:off x="6963170" y="328380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16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655001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로그인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IM-LO-001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그림 5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289D7439-EDE4-973E-C7B0-DBCF7ED99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82" y="969714"/>
            <a:ext cx="3168352" cy="66915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타원 6">
            <a:extLst>
              <a:ext uri="{FF2B5EF4-FFF2-40B4-BE49-F238E27FC236}">
                <a16:creationId xmlns:a16="http://schemas.microsoft.com/office/drawing/2014/main" id="{B9D8BEC3-257D-7844-7B90-B3B1AE3A4A85}"/>
              </a:ext>
            </a:extLst>
          </p:cNvPr>
          <p:cNvSpPr/>
          <p:nvPr/>
        </p:nvSpPr>
        <p:spPr>
          <a:xfrm>
            <a:off x="1583482" y="240987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7A7E8B7-7074-CC3C-1C22-31FB7FF1A763}"/>
              </a:ext>
            </a:extLst>
          </p:cNvPr>
          <p:cNvSpPr/>
          <p:nvPr/>
        </p:nvSpPr>
        <p:spPr>
          <a:xfrm>
            <a:off x="1577156" y="309135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A90CCCC7-B31E-3E0E-12B2-8AE552D04CE2}"/>
              </a:ext>
            </a:extLst>
          </p:cNvPr>
          <p:cNvSpPr/>
          <p:nvPr/>
        </p:nvSpPr>
        <p:spPr>
          <a:xfrm>
            <a:off x="1566139" y="366482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4B325900-9F93-D569-962B-32372086D6B7}"/>
              </a:ext>
            </a:extLst>
          </p:cNvPr>
          <p:cNvSpPr/>
          <p:nvPr/>
        </p:nvSpPr>
        <p:spPr>
          <a:xfrm>
            <a:off x="1566139" y="423829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EF2F700-C422-3F7E-D001-BE379DFDCF2A}"/>
              </a:ext>
            </a:extLst>
          </p:cNvPr>
          <p:cNvSpPr/>
          <p:nvPr/>
        </p:nvSpPr>
        <p:spPr>
          <a:xfrm>
            <a:off x="2591594" y="507417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E72DDA8-CB2C-7B41-2C62-5453B5C97D1C}"/>
              </a:ext>
            </a:extLst>
          </p:cNvPr>
          <p:cNvSpPr/>
          <p:nvPr/>
        </p:nvSpPr>
        <p:spPr>
          <a:xfrm>
            <a:off x="2340884" y="536220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6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CBC61DF7-0C9B-86B3-8B27-DE4708CE0F54}"/>
              </a:ext>
            </a:extLst>
          </p:cNvPr>
          <p:cNvSpPr/>
          <p:nvPr/>
        </p:nvSpPr>
        <p:spPr>
          <a:xfrm>
            <a:off x="2339249" y="587995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7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910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아이디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아이디 입력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로그인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버튼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로그인 성공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Main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화면으로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로그인 실패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alert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활성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“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아이디와 비밀번호를 확인 후 다시 로그인 하세요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.”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자동로그인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자동 로그인 체크 활성 시 로그인 유지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재 실행 시 로그인 화면 비활성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사용자 설정에서 변경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기본값 체크 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회원가입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회원가입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아이디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비밀번호 찾기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로그인 성공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Main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화면으로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로그인 실패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alert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다른 방식으로 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간편비밀번호 로그인 가능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 설정에서 변경 가능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7FBC1EBC-6E0D-BF55-8F4B-F25CEC3DA130}"/>
              </a:ext>
            </a:extLst>
          </p:cNvPr>
          <p:cNvGrpSpPr/>
          <p:nvPr/>
        </p:nvGrpSpPr>
        <p:grpSpPr>
          <a:xfrm>
            <a:off x="6047978" y="958230"/>
            <a:ext cx="3168352" cy="6691560"/>
            <a:chOff x="5318300" y="963661"/>
            <a:chExt cx="3168352" cy="6691560"/>
          </a:xfrm>
        </p:grpSpPr>
        <p:pic>
          <p:nvPicPr>
            <p:cNvPr id="15" name="그림 14" descr="텍스트, 스크린샷, 폰트, 번호이(가) 표시된 사진&#10;&#10;자동 생성된 설명">
              <a:extLst>
                <a:ext uri="{FF2B5EF4-FFF2-40B4-BE49-F238E27FC236}">
                  <a16:creationId xmlns:a16="http://schemas.microsoft.com/office/drawing/2014/main" id="{3ED34E23-A104-4680-B7C7-DD8872C59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8300" y="963661"/>
              <a:ext cx="3168352" cy="669156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DE3D85D-8896-59C5-4C1A-8D8F3BC18A33}"/>
                </a:ext>
              </a:extLst>
            </p:cNvPr>
            <p:cNvSpPr/>
            <p:nvPr/>
          </p:nvSpPr>
          <p:spPr>
            <a:xfrm>
              <a:off x="5318300" y="963661"/>
              <a:ext cx="3168352" cy="6691560"/>
            </a:xfrm>
            <a:prstGeom prst="rect">
              <a:avLst/>
            </a:prstGeom>
            <a:solidFill>
              <a:srgbClr val="0D0D0D">
                <a:alpha val="50196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FA60A1D8-9B4F-D116-6C67-B09C42DD1B63}"/>
                </a:ext>
              </a:extLst>
            </p:cNvPr>
            <p:cNvSpPr/>
            <p:nvPr/>
          </p:nvSpPr>
          <p:spPr>
            <a:xfrm>
              <a:off x="5606332" y="2697906"/>
              <a:ext cx="2592288" cy="2664296"/>
            </a:xfrm>
            <a:prstGeom prst="roundRect">
              <a:avLst>
                <a:gd name="adj" fmla="val 43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아이디 또는 비밀번호가</a:t>
              </a:r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일치하지 않습니다</a:t>
              </a:r>
              <a:r>
                <a:rPr lang="en-US" altLang="ko-KR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.</a:t>
              </a:r>
              <a:br>
                <a:rPr lang="en-US" altLang="ko-KR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</a:br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아이디와 비밀번호를 확인 후 다시 로그인 하세요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pic>
          <p:nvPicPr>
            <p:cNvPr id="20" name="그래픽 19" descr="경고 윤곽선">
              <a:extLst>
                <a:ext uri="{FF2B5EF4-FFF2-40B4-BE49-F238E27FC236}">
                  <a16:creationId xmlns:a16="http://schemas.microsoft.com/office/drawing/2014/main" id="{8F1264B8-E6FA-FAEE-19FA-5BE3FF4C8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45276" y="3050690"/>
              <a:ext cx="914400" cy="914400"/>
            </a:xfrm>
            <a:prstGeom prst="rect">
              <a:avLst/>
            </a:prstGeom>
          </p:spPr>
        </p:pic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B7F7D98-A000-88DE-AF6D-A7B69EF45731}"/>
                </a:ext>
              </a:extLst>
            </p:cNvPr>
            <p:cNvCxnSpPr/>
            <p:nvPr/>
          </p:nvCxnSpPr>
          <p:spPr>
            <a:xfrm>
              <a:off x="5606332" y="4896123"/>
              <a:ext cx="2592288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84D237-D620-5770-E470-ABEA22694324}"/>
                </a:ext>
              </a:extLst>
            </p:cNvPr>
            <p:cNvSpPr txBox="1"/>
            <p:nvPr/>
          </p:nvSpPr>
          <p:spPr>
            <a:xfrm>
              <a:off x="6656254" y="4990663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solidFill>
                    <a:srgbClr val="00B050"/>
                  </a:solidFill>
                  <a:latin typeface="+mj-ea"/>
                  <a:ea typeface="+mj-ea"/>
                </a:rPr>
                <a:t>확인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1466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3280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로그인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&gt;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간편비밀번호 로그인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IM-LO-002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289D7439-EDE4-973E-C7B0-DBCF7ED99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9506" y="964741"/>
            <a:ext cx="3168352" cy="669155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타원 6">
            <a:extLst>
              <a:ext uri="{FF2B5EF4-FFF2-40B4-BE49-F238E27FC236}">
                <a16:creationId xmlns:a16="http://schemas.microsoft.com/office/drawing/2014/main" id="{B9D8BEC3-257D-7844-7B90-B3B1AE3A4A85}"/>
              </a:ext>
            </a:extLst>
          </p:cNvPr>
          <p:cNvSpPr/>
          <p:nvPr/>
        </p:nvSpPr>
        <p:spPr>
          <a:xfrm>
            <a:off x="2159546" y="242867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7A7E8B7-7074-CC3C-1C22-31FB7FF1A763}"/>
              </a:ext>
            </a:extLst>
          </p:cNvPr>
          <p:cNvSpPr/>
          <p:nvPr/>
        </p:nvSpPr>
        <p:spPr>
          <a:xfrm>
            <a:off x="1691494" y="480493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2370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간편 비밀번호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키보드 입력 시 비밀번호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*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표시함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입력 키보드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초기화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번호</a:t>
            </a:r>
            <a:r>
              <a:rPr lang="en-US" altLang="ko-KR" sz="1000" dirty="0">
                <a:latin typeface="+mj-ea"/>
                <a:ea typeface="+mj-ea"/>
              </a:rPr>
              <a:t>(0~9) : </a:t>
            </a:r>
            <a:r>
              <a:rPr lang="ko-KR" altLang="en-US" sz="1000" dirty="0">
                <a:latin typeface="+mj-ea"/>
                <a:ea typeface="+mj-ea"/>
              </a:rPr>
              <a:t>랜덤 배열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삭제 키 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로그인 실패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로그인 실패 시 </a:t>
            </a:r>
            <a:r>
              <a:rPr lang="en-US" altLang="ko-KR" sz="1000" dirty="0">
                <a:latin typeface="+mj-ea"/>
                <a:ea typeface="+mj-ea"/>
              </a:rPr>
              <a:t>Alert </a:t>
            </a:r>
            <a:r>
              <a:rPr lang="ko-KR" altLang="en-US" sz="1000" dirty="0">
                <a:latin typeface="+mj-ea"/>
                <a:ea typeface="+mj-ea"/>
              </a:rPr>
              <a:t>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“</a:t>
            </a:r>
            <a:r>
              <a:rPr lang="ko-KR" altLang="en-US" sz="1000" dirty="0">
                <a:latin typeface="+mj-ea"/>
                <a:ea typeface="+mj-ea"/>
              </a:rPr>
              <a:t>아이디 또는 비밀번호가 일치하지 않습니다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ko-KR" altLang="en-US" sz="1000" dirty="0">
                <a:latin typeface="+mj-ea"/>
                <a:ea typeface="+mj-ea"/>
              </a:rPr>
              <a:t>비밀번호를 확인 후 다시 로그인 하세요</a:t>
            </a:r>
            <a:r>
              <a:rPr lang="en-US" altLang="ko-KR" sz="1000" dirty="0">
                <a:latin typeface="+mj-ea"/>
                <a:ea typeface="+mj-ea"/>
              </a:rPr>
              <a:t>”</a:t>
            </a: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확인</a:t>
            </a:r>
            <a:r>
              <a:rPr lang="en-US" altLang="ko-KR" sz="1000" dirty="0">
                <a:latin typeface="+mj-ea"/>
                <a:ea typeface="+mj-ea"/>
              </a:rPr>
              <a:t>] – </a:t>
            </a:r>
            <a:r>
              <a:rPr lang="ko-KR" altLang="en-US" sz="1000" dirty="0">
                <a:latin typeface="+mj-ea"/>
                <a:ea typeface="+mj-ea"/>
              </a:rPr>
              <a:t>비밀번호 입력 모드로 전환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FA3C768-1E8D-6C34-1CA0-03007DBFA1E1}"/>
              </a:ext>
            </a:extLst>
          </p:cNvPr>
          <p:cNvGrpSpPr/>
          <p:nvPr/>
        </p:nvGrpSpPr>
        <p:grpSpPr>
          <a:xfrm>
            <a:off x="6047978" y="958230"/>
            <a:ext cx="3168352" cy="6691560"/>
            <a:chOff x="5318300" y="963661"/>
            <a:chExt cx="3168352" cy="6691560"/>
          </a:xfrm>
        </p:grpSpPr>
        <p:pic>
          <p:nvPicPr>
            <p:cNvPr id="5" name="그림 4" descr="텍스트, 스크린샷, 폰트, 번호이(가) 표시된 사진&#10;&#10;자동 생성된 설명">
              <a:extLst>
                <a:ext uri="{FF2B5EF4-FFF2-40B4-BE49-F238E27FC236}">
                  <a16:creationId xmlns:a16="http://schemas.microsoft.com/office/drawing/2014/main" id="{F162737A-B5AA-8F24-83D2-2D9734688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8300" y="963661"/>
              <a:ext cx="3168352" cy="669156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02FB840-ED45-C59C-3D33-A5814F3F7C4E}"/>
                </a:ext>
              </a:extLst>
            </p:cNvPr>
            <p:cNvSpPr/>
            <p:nvPr/>
          </p:nvSpPr>
          <p:spPr>
            <a:xfrm>
              <a:off x="5318300" y="963661"/>
              <a:ext cx="3168352" cy="6691560"/>
            </a:xfrm>
            <a:prstGeom prst="rect">
              <a:avLst/>
            </a:prstGeom>
            <a:solidFill>
              <a:srgbClr val="0D0D0D">
                <a:alpha val="50196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AE8F2875-992B-F6C1-9346-7F39CDFC5AA9}"/>
                </a:ext>
              </a:extLst>
            </p:cNvPr>
            <p:cNvSpPr/>
            <p:nvPr/>
          </p:nvSpPr>
          <p:spPr>
            <a:xfrm>
              <a:off x="5606332" y="2697906"/>
              <a:ext cx="2592288" cy="2664296"/>
            </a:xfrm>
            <a:prstGeom prst="roundRect">
              <a:avLst>
                <a:gd name="adj" fmla="val 43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아이디 또는 비밀번호가</a:t>
              </a:r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일치하지 않습니다</a:t>
              </a:r>
              <a:r>
                <a:rPr lang="en-US" altLang="ko-KR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.</a:t>
              </a:r>
              <a:br>
                <a:rPr lang="en-US" altLang="ko-KR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</a:br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비밀번호를 확인 후 다시 로그인 하세요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pic>
          <p:nvPicPr>
            <p:cNvPr id="21" name="그래픽 20" descr="경고 윤곽선">
              <a:extLst>
                <a:ext uri="{FF2B5EF4-FFF2-40B4-BE49-F238E27FC236}">
                  <a16:creationId xmlns:a16="http://schemas.microsoft.com/office/drawing/2014/main" id="{5ECB7676-027C-3F21-A41E-F4460CB77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45276" y="3050690"/>
              <a:ext cx="914400" cy="914400"/>
            </a:xfrm>
            <a:prstGeom prst="rect">
              <a:avLst/>
            </a:prstGeom>
          </p:spPr>
        </p:pic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11442D68-CC0A-7324-0F0C-2FF876E3D55D}"/>
                </a:ext>
              </a:extLst>
            </p:cNvPr>
            <p:cNvCxnSpPr/>
            <p:nvPr/>
          </p:nvCxnSpPr>
          <p:spPr>
            <a:xfrm>
              <a:off x="5606332" y="4896123"/>
              <a:ext cx="2592288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92C3AE-32C6-0B78-81C8-3F4217C48005}"/>
                </a:ext>
              </a:extLst>
            </p:cNvPr>
            <p:cNvSpPr txBox="1"/>
            <p:nvPr/>
          </p:nvSpPr>
          <p:spPr>
            <a:xfrm>
              <a:off x="6656254" y="4990663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solidFill>
                    <a:srgbClr val="00B050"/>
                  </a:solidFill>
                  <a:latin typeface="+mj-ea"/>
                  <a:ea typeface="+mj-ea"/>
                </a:rPr>
                <a:t>확인</a:t>
              </a:r>
            </a:p>
          </p:txBody>
        </p:sp>
      </p:grpSp>
      <p:sp>
        <p:nvSpPr>
          <p:cNvPr id="27" name="타원 26">
            <a:extLst>
              <a:ext uri="{FF2B5EF4-FFF2-40B4-BE49-F238E27FC236}">
                <a16:creationId xmlns:a16="http://schemas.microsoft.com/office/drawing/2014/main" id="{4EB4C26D-8482-BBD9-B020-689B7632F544}"/>
              </a:ext>
            </a:extLst>
          </p:cNvPr>
          <p:cNvSpPr/>
          <p:nvPr/>
        </p:nvSpPr>
        <p:spPr>
          <a:xfrm>
            <a:off x="5939966" y="378416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pic>
        <p:nvPicPr>
          <p:cNvPr id="9" name="그림 8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DB07428F-67C7-DD0E-BFC1-7EF823CBEB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71590" r="27272" b="21954"/>
          <a:stretch/>
        </p:blipFill>
        <p:spPr>
          <a:xfrm>
            <a:off x="2627598" y="3550129"/>
            <a:ext cx="1512168" cy="43204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545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33124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로그인 프로세스 정리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6" name="그림 45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26D93693-58E8-0560-614B-916C3D6520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522" y="1511747"/>
            <a:ext cx="1334797" cy="28190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5F1D593-ADF3-E0B8-E525-B7AC0DC78713}"/>
              </a:ext>
            </a:extLst>
          </p:cNvPr>
          <p:cNvSpPr txBox="1"/>
          <p:nvPr/>
        </p:nvSpPr>
        <p:spPr>
          <a:xfrm>
            <a:off x="1871514" y="1191399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최초 로그인 시</a:t>
            </a: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3BF242B9-DDFD-66AD-D679-E9A3902F91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452" y="1511749"/>
            <a:ext cx="1188261" cy="250960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F3893D9-F13B-3AAF-F53F-36BE57543F7F}"/>
              </a:ext>
            </a:extLst>
          </p:cNvPr>
          <p:cNvSpPr txBox="1"/>
          <p:nvPr/>
        </p:nvSpPr>
        <p:spPr>
          <a:xfrm>
            <a:off x="4071985" y="1006733"/>
            <a:ext cx="3046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이 후 로그인 시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간편비밀번호 사용 설정된 상태</a:t>
            </a:r>
            <a:endParaRPr lang="en-US" altLang="ko-KR" sz="1000" dirty="0">
              <a:latin typeface="+mj-ea"/>
              <a:ea typeface="+mj-ea"/>
            </a:endParaRPr>
          </a:p>
          <a:p>
            <a:r>
              <a:rPr lang="ko-KR" altLang="en-US" sz="1000" dirty="0">
                <a:latin typeface="+mj-ea"/>
                <a:ea typeface="+mj-ea"/>
              </a:rPr>
              <a:t>로그인 화면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DB73F1E-796E-D93F-0E2F-0AB1235BFE6D}"/>
              </a:ext>
            </a:extLst>
          </p:cNvPr>
          <p:cNvSpPr txBox="1"/>
          <p:nvPr/>
        </p:nvSpPr>
        <p:spPr>
          <a:xfrm>
            <a:off x="4127700" y="4139950"/>
            <a:ext cx="2789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이 후 로그인 시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생체정보 사용 설정된 상태</a:t>
            </a:r>
            <a:endParaRPr lang="en-US" altLang="ko-KR" sz="1000" dirty="0">
              <a:latin typeface="+mj-ea"/>
              <a:ea typeface="+mj-ea"/>
            </a:endParaRPr>
          </a:p>
          <a:p>
            <a:r>
              <a:rPr lang="ko-KR" altLang="en-US" sz="1000" dirty="0">
                <a:latin typeface="+mj-ea"/>
                <a:ea typeface="+mj-ea"/>
              </a:rPr>
              <a:t>로그인 화면</a:t>
            </a:r>
          </a:p>
        </p:txBody>
      </p:sp>
      <p:pic>
        <p:nvPicPr>
          <p:cNvPr id="51" name="그림 50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DE3E343D-3B27-DB87-7E7B-3116A13C6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065" y="4601615"/>
            <a:ext cx="1334797" cy="28190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2" name="그림 51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86CEA17E-5C60-F8AB-E7D5-3F58C412A3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254" y="4601614"/>
            <a:ext cx="1334797" cy="28190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6E51C2CD-FEC4-6466-06BA-A804BF7AB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213" y="5495806"/>
            <a:ext cx="952500" cy="952500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54766674-4AEE-DA58-1A99-7E549015F4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9927" y="5501263"/>
            <a:ext cx="933450" cy="962025"/>
          </a:xfrm>
          <a:prstGeom prst="rect">
            <a:avLst/>
          </a:prstGeom>
        </p:spPr>
      </p:pic>
      <p:pic>
        <p:nvPicPr>
          <p:cNvPr id="55" name="그림 54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41A37F4A-A01C-FEBE-8CAE-43EE2AB550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772" y="1376775"/>
            <a:ext cx="2504337" cy="528916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6" name="직사각형 55">
            <a:extLst>
              <a:ext uri="{FF2B5EF4-FFF2-40B4-BE49-F238E27FC236}">
                <a16:creationId xmlns:a16="http://schemas.microsoft.com/office/drawing/2014/main" id="{B6CB5770-DF7D-D326-CF94-E520964D3516}"/>
              </a:ext>
            </a:extLst>
          </p:cNvPr>
          <p:cNvSpPr/>
          <p:nvPr/>
        </p:nvSpPr>
        <p:spPr>
          <a:xfrm>
            <a:off x="8411772" y="1376775"/>
            <a:ext cx="2504337" cy="5289161"/>
          </a:xfrm>
          <a:prstGeom prst="rect">
            <a:avLst/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ECA6D35E-D24C-F1A7-038A-2F344E661848}"/>
              </a:ext>
            </a:extLst>
          </p:cNvPr>
          <p:cNvGrpSpPr/>
          <p:nvPr/>
        </p:nvGrpSpPr>
        <p:grpSpPr>
          <a:xfrm>
            <a:off x="8639438" y="1749634"/>
            <a:ext cx="2049003" cy="2105920"/>
            <a:chOff x="7688477" y="2499796"/>
            <a:chExt cx="2049003" cy="2105920"/>
          </a:xfrm>
        </p:grpSpPr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E56BC204-39E9-10D0-FFD2-FFDD6C935441}"/>
                </a:ext>
              </a:extLst>
            </p:cNvPr>
            <p:cNvSpPr/>
            <p:nvPr/>
          </p:nvSpPr>
          <p:spPr>
            <a:xfrm>
              <a:off x="7688477" y="2499796"/>
              <a:ext cx="2049003" cy="2105920"/>
            </a:xfrm>
            <a:prstGeom prst="roundRect">
              <a:avLst>
                <a:gd name="adj" fmla="val 43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비밀번호가</a:t>
              </a:r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일치하지 않습니다</a:t>
              </a:r>
              <a:r>
                <a:rPr lang="en-US" altLang="ko-KR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.</a:t>
              </a:r>
              <a:br>
                <a:rPr lang="en-US" altLang="ko-KR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</a:br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비밀번호를 확인 후 다시 로그인 하세요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pic>
          <p:nvPicPr>
            <p:cNvPr id="59" name="그래픽 58" descr="경고 윤곽선">
              <a:extLst>
                <a:ext uri="{FF2B5EF4-FFF2-40B4-BE49-F238E27FC236}">
                  <a16:creationId xmlns:a16="http://schemas.microsoft.com/office/drawing/2014/main" id="{B284696E-EB4E-8B5F-407E-341C1C73E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484559" y="2646652"/>
              <a:ext cx="461294" cy="461295"/>
            </a:xfrm>
            <a:prstGeom prst="rect">
              <a:avLst/>
            </a:prstGeom>
          </p:spPr>
        </p:pic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E4A91A8E-FC9C-E5CD-F2CB-43A39AA2822D}"/>
                </a:ext>
              </a:extLst>
            </p:cNvPr>
            <p:cNvCxnSpPr/>
            <p:nvPr/>
          </p:nvCxnSpPr>
          <p:spPr>
            <a:xfrm>
              <a:off x="7688477" y="4237316"/>
              <a:ext cx="204900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3981D98-028A-AADF-BD9A-19A73DC42F65}"/>
                </a:ext>
              </a:extLst>
            </p:cNvPr>
            <p:cNvSpPr txBox="1"/>
            <p:nvPr/>
          </p:nvSpPr>
          <p:spPr>
            <a:xfrm>
              <a:off x="8461161" y="429840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>
                  <a:solidFill>
                    <a:srgbClr val="00B050"/>
                  </a:solidFill>
                  <a:latin typeface="+mj-ea"/>
                  <a:ea typeface="+mj-ea"/>
                </a:rPr>
                <a:t>확인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32764FE1-A48B-D693-D80F-CC2839BCF3A0}"/>
              </a:ext>
            </a:extLst>
          </p:cNvPr>
          <p:cNvGrpSpPr/>
          <p:nvPr/>
        </p:nvGrpSpPr>
        <p:grpSpPr>
          <a:xfrm>
            <a:off x="8641421" y="4236772"/>
            <a:ext cx="2049003" cy="2105920"/>
            <a:chOff x="7688477" y="2499796"/>
            <a:chExt cx="2049003" cy="2105920"/>
          </a:xfrm>
        </p:grpSpPr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F6E66917-D18E-5490-7C13-2064BBDE9E6C}"/>
                </a:ext>
              </a:extLst>
            </p:cNvPr>
            <p:cNvSpPr/>
            <p:nvPr/>
          </p:nvSpPr>
          <p:spPr>
            <a:xfrm>
              <a:off x="7688477" y="2499796"/>
              <a:ext cx="2049003" cy="2105920"/>
            </a:xfrm>
            <a:prstGeom prst="roundRect">
              <a:avLst>
                <a:gd name="adj" fmla="val 43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생체 정보를 </a:t>
              </a:r>
              <a:endParaRPr lang="en-US" altLang="ko-KR" sz="1000" dirty="0">
                <a:solidFill>
                  <a:schemeClr val="tx1"/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확인할 수 없습니다</a:t>
              </a:r>
              <a:r>
                <a:rPr lang="en-US" altLang="ko-KR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.</a:t>
              </a:r>
            </a:p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다시 로그인 하세요</a:t>
              </a:r>
              <a:r>
                <a:rPr lang="en-US" altLang="ko-KR" sz="1000" dirty="0">
                  <a:solidFill>
                    <a:schemeClr val="tx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.</a:t>
              </a:r>
            </a:p>
          </p:txBody>
        </p:sp>
        <p:pic>
          <p:nvPicPr>
            <p:cNvPr id="64" name="그래픽 63" descr="경고 윤곽선">
              <a:extLst>
                <a:ext uri="{FF2B5EF4-FFF2-40B4-BE49-F238E27FC236}">
                  <a16:creationId xmlns:a16="http://schemas.microsoft.com/office/drawing/2014/main" id="{A94F6676-2BBA-3F4B-D59A-80D2AFDF8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484559" y="2646652"/>
              <a:ext cx="461294" cy="461295"/>
            </a:xfrm>
            <a:prstGeom prst="rect">
              <a:avLst/>
            </a:prstGeom>
          </p:spPr>
        </p:pic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92818BFA-B5CC-BA3B-4C52-9DEFE7566049}"/>
                </a:ext>
              </a:extLst>
            </p:cNvPr>
            <p:cNvCxnSpPr/>
            <p:nvPr/>
          </p:nvCxnSpPr>
          <p:spPr>
            <a:xfrm>
              <a:off x="7688477" y="4237316"/>
              <a:ext cx="204900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8077FC5-F538-AB93-5619-A8B348422001}"/>
                </a:ext>
              </a:extLst>
            </p:cNvPr>
            <p:cNvSpPr txBox="1"/>
            <p:nvPr/>
          </p:nvSpPr>
          <p:spPr>
            <a:xfrm>
              <a:off x="8461161" y="429840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>
                  <a:solidFill>
                    <a:srgbClr val="00B050"/>
                  </a:solidFill>
                  <a:latin typeface="+mj-ea"/>
                  <a:ea typeface="+mj-ea"/>
                </a:rPr>
                <a:t>확인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1673C52A-1FEE-F730-C981-5557AA6E3127}"/>
              </a:ext>
            </a:extLst>
          </p:cNvPr>
          <p:cNvSpPr txBox="1"/>
          <p:nvPr/>
        </p:nvSpPr>
        <p:spPr>
          <a:xfrm>
            <a:off x="11014481" y="2630695"/>
            <a:ext cx="23907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+mj-ea"/>
                <a:ea typeface="+mj-ea"/>
              </a:rPr>
              <a:t>간편비밀번호 로그인 실패 경고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BCE2F59-DFE8-403E-1062-1E062BBB8E84}"/>
              </a:ext>
            </a:extLst>
          </p:cNvPr>
          <p:cNvSpPr txBox="1"/>
          <p:nvPr/>
        </p:nvSpPr>
        <p:spPr>
          <a:xfrm>
            <a:off x="11064244" y="5289732"/>
            <a:ext cx="23907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생체인증 실패 경고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AB911186-2FF8-8651-9068-1FF40F5DF7A6}"/>
              </a:ext>
            </a:extLst>
          </p:cNvPr>
          <p:cNvSpPr/>
          <p:nvPr/>
        </p:nvSpPr>
        <p:spPr>
          <a:xfrm>
            <a:off x="2337891" y="3518084"/>
            <a:ext cx="577500" cy="2763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5BD47B7F-18C4-1117-DC65-0E68D7EC7B10}"/>
              </a:ext>
            </a:extLst>
          </p:cNvPr>
          <p:cNvSpPr/>
          <p:nvPr/>
        </p:nvSpPr>
        <p:spPr>
          <a:xfrm>
            <a:off x="4188452" y="1525438"/>
            <a:ext cx="190378" cy="148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159F2AD7-E99D-9541-1075-EA812426C9AB}"/>
              </a:ext>
            </a:extLst>
          </p:cNvPr>
          <p:cNvCxnSpPr>
            <a:stCxn id="69" idx="3"/>
            <a:endCxn id="70" idx="1"/>
          </p:cNvCxnSpPr>
          <p:nvPr/>
        </p:nvCxnSpPr>
        <p:spPr>
          <a:xfrm flipV="1">
            <a:off x="2915391" y="1599460"/>
            <a:ext cx="1273061" cy="2056815"/>
          </a:xfrm>
          <a:prstGeom prst="bentConnector3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F46AA902-E9D5-985E-2A84-1870FFA8429C}"/>
              </a:ext>
            </a:extLst>
          </p:cNvPr>
          <p:cNvSpPr txBox="1"/>
          <p:nvPr/>
        </p:nvSpPr>
        <p:spPr>
          <a:xfrm>
            <a:off x="3533713" y="1806310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불필요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ko-KR" altLang="en-US" sz="1000" dirty="0">
                <a:latin typeface="+mj-ea"/>
                <a:ea typeface="+mj-ea"/>
              </a:rPr>
              <a:t>삭제</a:t>
            </a:r>
          </a:p>
        </p:txBody>
      </p:sp>
      <p:pic>
        <p:nvPicPr>
          <p:cNvPr id="73" name="그림 72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8C7CA0EA-8722-F595-A3B7-95748FFC982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8" t="71219" r="17431" b="19519"/>
          <a:stretch/>
        </p:blipFill>
        <p:spPr>
          <a:xfrm>
            <a:off x="4250188" y="2541496"/>
            <a:ext cx="955594" cy="261098"/>
          </a:xfrm>
          <a:prstGeom prst="rect">
            <a:avLst/>
          </a:prstGeom>
          <a:ln>
            <a:noFill/>
          </a:ln>
        </p:spPr>
      </p:pic>
      <p:sp>
        <p:nvSpPr>
          <p:cNvPr id="74" name="직사각형 73">
            <a:extLst>
              <a:ext uri="{FF2B5EF4-FFF2-40B4-BE49-F238E27FC236}">
                <a16:creationId xmlns:a16="http://schemas.microsoft.com/office/drawing/2014/main" id="{0CBBBAC9-2B2C-7938-961B-6C6FD6373B31}"/>
              </a:ext>
            </a:extLst>
          </p:cNvPr>
          <p:cNvSpPr/>
          <p:nvPr/>
        </p:nvSpPr>
        <p:spPr>
          <a:xfrm>
            <a:off x="4462054" y="2526213"/>
            <a:ext cx="577500" cy="2763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4E1A57F-559A-1479-6C2B-46F3E5D32AE7}"/>
              </a:ext>
            </a:extLst>
          </p:cNvPr>
          <p:cNvSpPr txBox="1"/>
          <p:nvPr/>
        </p:nvSpPr>
        <p:spPr>
          <a:xfrm>
            <a:off x="5127527" y="2310664"/>
            <a:ext cx="2390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다른 방식으로 로그인 추가</a:t>
            </a: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아이디로그인 페이지로 이동</a:t>
            </a:r>
            <a:endParaRPr lang="ko-KR" altLang="en-US" sz="1000" dirty="0">
              <a:latin typeface="+mj-ea"/>
              <a:ea typeface="+mj-ea"/>
            </a:endParaRPr>
          </a:p>
        </p:txBody>
      </p:sp>
      <p:cxnSp>
        <p:nvCxnSpPr>
          <p:cNvPr id="76" name="연결선: 꺾임 75">
            <a:extLst>
              <a:ext uri="{FF2B5EF4-FFF2-40B4-BE49-F238E27FC236}">
                <a16:creationId xmlns:a16="http://schemas.microsoft.com/office/drawing/2014/main" id="{955A71D3-18B7-55E5-4213-11C246047DDB}"/>
              </a:ext>
            </a:extLst>
          </p:cNvPr>
          <p:cNvCxnSpPr>
            <a:stCxn id="74" idx="1"/>
            <a:endCxn id="46" idx="3"/>
          </p:cNvCxnSpPr>
          <p:nvPr/>
        </p:nvCxnSpPr>
        <p:spPr>
          <a:xfrm rot="10800000" flipV="1">
            <a:off x="3278320" y="2664403"/>
            <a:ext cx="1183735" cy="25688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7950483-DFDD-B460-F3A0-76934CF8C5F7}"/>
              </a:ext>
            </a:extLst>
          </p:cNvPr>
          <p:cNvSpPr/>
          <p:nvPr/>
        </p:nvSpPr>
        <p:spPr>
          <a:xfrm>
            <a:off x="4611713" y="6578663"/>
            <a:ext cx="577500" cy="2763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F1C4077-30BA-3DE1-5CEC-2A58A16F8AA9}"/>
              </a:ext>
            </a:extLst>
          </p:cNvPr>
          <p:cNvSpPr/>
          <p:nvPr/>
        </p:nvSpPr>
        <p:spPr>
          <a:xfrm>
            <a:off x="6316743" y="6578663"/>
            <a:ext cx="577500" cy="2763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7E05B7BA-12A5-96B4-8583-A607996A0B2D}"/>
              </a:ext>
            </a:extLst>
          </p:cNvPr>
          <p:cNvCxnSpPr>
            <a:cxnSpLocks/>
            <a:stCxn id="77" idx="1"/>
            <a:endCxn id="46" idx="2"/>
          </p:cNvCxnSpPr>
          <p:nvPr/>
        </p:nvCxnSpPr>
        <p:spPr>
          <a:xfrm rot="10800000">
            <a:off x="2610921" y="4330838"/>
            <a:ext cx="2000792" cy="238601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연결선: 꺾임 79">
            <a:extLst>
              <a:ext uri="{FF2B5EF4-FFF2-40B4-BE49-F238E27FC236}">
                <a16:creationId xmlns:a16="http://schemas.microsoft.com/office/drawing/2014/main" id="{33A88278-3D3B-C4D1-D92F-7063139F6B7F}"/>
              </a:ext>
            </a:extLst>
          </p:cNvPr>
          <p:cNvCxnSpPr>
            <a:cxnSpLocks/>
            <a:stCxn id="78" idx="2"/>
            <a:endCxn id="46" idx="2"/>
          </p:cNvCxnSpPr>
          <p:nvPr/>
        </p:nvCxnSpPr>
        <p:spPr>
          <a:xfrm rot="5400000" flipH="1">
            <a:off x="3346104" y="3595655"/>
            <a:ext cx="2524206" cy="3994572"/>
          </a:xfrm>
          <a:prstGeom prst="bentConnector3">
            <a:avLst>
              <a:gd name="adj1" fmla="val -905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F49805E-67AB-EF64-6B15-E54A2C40A1EA}"/>
              </a:ext>
            </a:extLst>
          </p:cNvPr>
          <p:cNvCxnSpPr>
            <a:stCxn id="61" idx="1"/>
          </p:cNvCxnSpPr>
          <p:nvPr/>
        </p:nvCxnSpPr>
        <p:spPr>
          <a:xfrm rot="10800000">
            <a:off x="5376714" y="3292731"/>
            <a:ext cx="4035409" cy="3786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FBAF8C4F-35B4-EF38-0743-89F12A0528F9}"/>
              </a:ext>
            </a:extLst>
          </p:cNvPr>
          <p:cNvSpPr txBox="1"/>
          <p:nvPr/>
        </p:nvSpPr>
        <p:spPr>
          <a:xfrm>
            <a:off x="6601842" y="3328067"/>
            <a:ext cx="792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재시도</a:t>
            </a:r>
          </a:p>
        </p:txBody>
      </p: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62DEF186-A8BA-D9D9-67CB-885A554506A5}"/>
              </a:ext>
            </a:extLst>
          </p:cNvPr>
          <p:cNvCxnSpPr>
            <a:cxnSpLocks/>
            <a:stCxn id="66" idx="1"/>
          </p:cNvCxnSpPr>
          <p:nvPr/>
        </p:nvCxnSpPr>
        <p:spPr>
          <a:xfrm rot="10800000">
            <a:off x="7272893" y="5535953"/>
            <a:ext cx="2141213" cy="62254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502A25E-3A84-D489-9A91-154C7B45E669}"/>
              </a:ext>
            </a:extLst>
          </p:cNvPr>
          <p:cNvSpPr txBox="1"/>
          <p:nvPr/>
        </p:nvSpPr>
        <p:spPr>
          <a:xfrm>
            <a:off x="7550151" y="5601002"/>
            <a:ext cx="792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재시도</a:t>
            </a:r>
          </a:p>
        </p:txBody>
      </p:sp>
    </p:spTree>
    <p:extLst>
      <p:ext uri="{BB962C8B-B14F-4D97-AF65-F5344CB8AC3E}">
        <p14:creationId xmlns:p14="http://schemas.microsoft.com/office/powerpoint/2010/main" val="27517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E00B6B08-95CA-BF5E-F902-4A712A502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543" y="1583755"/>
            <a:ext cx="2905125" cy="61531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1EF12AF-AAED-E88F-C7FA-F5E6A1D4B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787" y="1583755"/>
            <a:ext cx="2905125" cy="61531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1039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0.91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로그인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&gt;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앱 푸시 알림 동의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IM-PU-001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타원 6">
            <a:extLst>
              <a:ext uri="{FF2B5EF4-FFF2-40B4-BE49-F238E27FC236}">
                <a16:creationId xmlns:a16="http://schemas.microsoft.com/office/drawing/2014/main" id="{B9D8BEC3-257D-7844-7B90-B3B1AE3A4A85}"/>
              </a:ext>
            </a:extLst>
          </p:cNvPr>
          <p:cNvSpPr/>
          <p:nvPr/>
        </p:nvSpPr>
        <p:spPr>
          <a:xfrm>
            <a:off x="1583482" y="147574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7A7E8B7-7074-CC3C-1C22-31FB7FF1A763}"/>
              </a:ext>
            </a:extLst>
          </p:cNvPr>
          <p:cNvSpPr/>
          <p:nvPr/>
        </p:nvSpPr>
        <p:spPr>
          <a:xfrm>
            <a:off x="5464394" y="147574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214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앱 푸시 알림 동의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로그인 성공 시 앱 푸시 알림 설정 동의 </a:t>
            </a:r>
            <a:r>
              <a:rPr lang="en-US" altLang="ko-KR" sz="1000" dirty="0">
                <a:latin typeface="+mj-ea"/>
                <a:ea typeface="+mj-ea"/>
              </a:rPr>
              <a:t>Alert </a:t>
            </a:r>
            <a:r>
              <a:rPr lang="ko-KR" altLang="en-US" sz="1000" dirty="0">
                <a:latin typeface="+mj-ea"/>
                <a:ea typeface="+mj-ea"/>
              </a:rPr>
              <a:t>활성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허용안함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수신 거부 알림 활성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- 2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푸시 알림 처리 결과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푸시 알림 처리 결과 알림 활성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전송자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일시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내용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닫기 버튼으로 팝업 종료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허용 시에는 알림 없음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ko-KR" altLang="en-US" sz="1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38988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300F8E5-05AF-D870-E52D-38EF8F3AB5E8}"/>
              </a:ext>
            </a:extLst>
          </p:cNvPr>
          <p:cNvSpPr txBox="1"/>
          <p:nvPr/>
        </p:nvSpPr>
        <p:spPr>
          <a:xfrm>
            <a:off x="6492312" y="991308"/>
            <a:ext cx="19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인문활동가 </a:t>
            </a:r>
            <a:r>
              <a:rPr lang="en-US" altLang="ko-KR" sz="1200" dirty="0">
                <a:latin typeface="+mj-ea"/>
                <a:ea typeface="+mj-ea"/>
              </a:rPr>
              <a:t>&amp; </a:t>
            </a:r>
            <a:r>
              <a:rPr lang="ko-KR" altLang="en-US" sz="1200" dirty="0">
                <a:latin typeface="+mj-ea"/>
                <a:ea typeface="+mj-ea"/>
              </a:rPr>
              <a:t>시설관리자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EAF596E-D4E4-11ED-F7F7-E8D950EFB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312" y="1335915"/>
            <a:ext cx="2905125" cy="61531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2357BAE-3001-A30F-B2FA-564972347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81" y="1349425"/>
            <a:ext cx="2905125" cy="61531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3711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1.1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홈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IM-HO-001, IM-HO-002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인문네트워크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알림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알림 메시지가 있을 경우 </a:t>
            </a:r>
            <a:r>
              <a:rPr lang="ko-KR" altLang="en-US" sz="1000" dirty="0" err="1">
                <a:latin typeface="+mj-ea"/>
                <a:ea typeface="+mj-ea"/>
              </a:rPr>
              <a:t>뱃지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메뉴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메뉴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불필요 기능일 경우 삭제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협의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검색 모드 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리스트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 </a:t>
            </a:r>
            <a:r>
              <a:rPr lang="ko-KR" altLang="en-US" sz="1000" dirty="0" err="1">
                <a:latin typeface="+mj-ea"/>
                <a:ea typeface="+mj-ea"/>
              </a:rPr>
              <a:t>신청중이거나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수강등록된</a:t>
            </a:r>
            <a:r>
              <a:rPr lang="ko-KR" altLang="en-US" sz="1000" dirty="0">
                <a:latin typeface="+mj-ea"/>
                <a:ea typeface="+mj-ea"/>
              </a:rPr>
              <a:t> 프로그램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프로그램이 다수일 경우 슬라이드 기능을 통해 좌우로 슬라이드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바로가기 메뉴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인문 프로그램 목록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수강신청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”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으로 버튼 이름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변경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(1/31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협의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)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평가관리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사용자 평가 내역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로그인 필요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커뮤니티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커뮤니티 목록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로그인 필요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가능 프로그램이 존재할 경우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일반학습자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인문활동가의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전자출결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설정에 맞는 출결 모드로 전환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42925" lvl="2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인문활동가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or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시설관리자</a:t>
            </a:r>
            <a:endParaRPr lang="en-US" altLang="ko-KR" sz="1000" dirty="0">
              <a:latin typeface="+mj-ea"/>
              <a:ea typeface="+mj-ea"/>
            </a:endParaRPr>
          </a:p>
          <a:p>
            <a:pPr marL="895350" lvl="3" indent="-180975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QR : QR</a:t>
            </a:r>
            <a:r>
              <a:rPr lang="ko-KR" altLang="en-US" sz="1000" dirty="0">
                <a:latin typeface="+mj-ea"/>
                <a:ea typeface="+mj-ea"/>
              </a:rPr>
              <a:t> 스캔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895350" lvl="3" indent="-180975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GPS : </a:t>
            </a:r>
            <a:r>
              <a:rPr lang="ko-KR" altLang="en-US" sz="1000" dirty="0">
                <a:latin typeface="+mj-ea"/>
                <a:ea typeface="+mj-ea"/>
              </a:rPr>
              <a:t>위치 추적 </a:t>
            </a: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ko-KR" altLang="en-US" sz="1000" dirty="0">
                <a:latin typeface="+mj-ea"/>
                <a:ea typeface="+mj-ea"/>
              </a:rPr>
              <a:t>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895350" lvl="3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신호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 err="1">
                <a:latin typeface="+mj-ea"/>
                <a:ea typeface="+mj-ea"/>
              </a:rPr>
              <a:t>신호출결</a:t>
            </a:r>
            <a:r>
              <a:rPr lang="ko-KR" altLang="en-US" sz="1000" dirty="0">
                <a:latin typeface="+mj-ea"/>
                <a:ea typeface="+mj-ea"/>
              </a:rPr>
              <a:t>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가능 프로그램이 존재하지 않을 경우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선택 화면으로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네비게이션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홈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메인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목록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나의 정보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커뮤니티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커뮤니티 목록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콘텐츠 등록 </a:t>
            </a:r>
            <a:r>
              <a:rPr lang="en-US" altLang="ko-KR" sz="1000" dirty="0">
                <a:latin typeface="+mj-ea"/>
                <a:ea typeface="+mj-ea"/>
              </a:rPr>
              <a:t>:</a:t>
            </a: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일반학습자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>
                <a:latin typeface="+mj-ea"/>
                <a:ea typeface="+mj-ea"/>
              </a:rPr>
              <a:t>후기 목록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시설관리자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홍보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자동 숨김 </a:t>
            </a:r>
            <a:r>
              <a:rPr lang="en-US" altLang="ko-KR" sz="1000" dirty="0">
                <a:latin typeface="+mj-ea"/>
                <a:ea typeface="+mj-ea"/>
              </a:rPr>
              <a:t>(3</a:t>
            </a:r>
            <a:r>
              <a:rPr lang="ko-KR" altLang="en-US" sz="1000" dirty="0">
                <a:latin typeface="+mj-ea"/>
                <a:ea typeface="+mj-ea"/>
              </a:rPr>
              <a:t>초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페이지 스크롤 및 </a:t>
            </a:r>
            <a:r>
              <a:rPr lang="ko-KR" altLang="en-US" sz="1000" dirty="0" err="1">
                <a:latin typeface="+mj-ea"/>
                <a:ea typeface="+mj-ea"/>
              </a:rPr>
              <a:t>스와이프</a:t>
            </a:r>
            <a:r>
              <a:rPr lang="ko-KR" altLang="en-US" sz="1000" dirty="0">
                <a:latin typeface="+mj-ea"/>
                <a:ea typeface="+mj-ea"/>
              </a:rPr>
              <a:t> 시 활성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483094" y="11198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C7BF5E1E-AB12-5310-833D-4B503B56E5D2}"/>
              </a:ext>
            </a:extLst>
          </p:cNvPr>
          <p:cNvSpPr/>
          <p:nvPr/>
        </p:nvSpPr>
        <p:spPr>
          <a:xfrm>
            <a:off x="2875100" y="134942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35A8122-99D3-460E-6554-F0432B087C54}"/>
              </a:ext>
            </a:extLst>
          </p:cNvPr>
          <p:cNvSpPr/>
          <p:nvPr/>
        </p:nvSpPr>
        <p:spPr>
          <a:xfrm>
            <a:off x="3587187" y="127933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2EDFBAE3-DE8C-5476-65D1-A44B14FE2B81}"/>
              </a:ext>
            </a:extLst>
          </p:cNvPr>
          <p:cNvSpPr/>
          <p:nvPr/>
        </p:nvSpPr>
        <p:spPr>
          <a:xfrm>
            <a:off x="643142" y="290172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22759032-A41C-D375-51BB-041BF12144FF}"/>
              </a:ext>
            </a:extLst>
          </p:cNvPr>
          <p:cNvSpPr/>
          <p:nvPr/>
        </p:nvSpPr>
        <p:spPr>
          <a:xfrm>
            <a:off x="647222" y="371292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1047D8F5-995C-4AF9-BCF4-13B393AFB08A}"/>
              </a:ext>
            </a:extLst>
          </p:cNvPr>
          <p:cNvSpPr/>
          <p:nvPr/>
        </p:nvSpPr>
        <p:spPr>
          <a:xfrm>
            <a:off x="643142" y="52652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6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BD14593C-74E1-88F7-E825-70BA9BD042A2}"/>
              </a:ext>
            </a:extLst>
          </p:cNvPr>
          <p:cNvSpPr/>
          <p:nvPr/>
        </p:nvSpPr>
        <p:spPr>
          <a:xfrm>
            <a:off x="643142" y="59684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7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CC94D7C5-6853-E86A-80FD-8962D12ACB63}"/>
              </a:ext>
            </a:extLst>
          </p:cNvPr>
          <p:cNvSpPr/>
          <p:nvPr/>
        </p:nvSpPr>
        <p:spPr>
          <a:xfrm>
            <a:off x="591106" y="705495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8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09BFC2-000E-720F-93DE-DA52160E2E9E}"/>
              </a:ext>
            </a:extLst>
          </p:cNvPr>
          <p:cNvSpPr txBox="1"/>
          <p:nvPr/>
        </p:nvSpPr>
        <p:spPr>
          <a:xfrm>
            <a:off x="816512" y="1035275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일반학습자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B26F6B12-3598-D45B-34F2-8362407BAF70}"/>
              </a:ext>
            </a:extLst>
          </p:cNvPr>
          <p:cNvSpPr/>
          <p:nvPr/>
        </p:nvSpPr>
        <p:spPr>
          <a:xfrm>
            <a:off x="6170692" y="595472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7-1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1C2DDE8-0EAB-126D-AD96-76E4B17945E7}"/>
              </a:ext>
            </a:extLst>
          </p:cNvPr>
          <p:cNvSpPr/>
          <p:nvPr/>
        </p:nvSpPr>
        <p:spPr>
          <a:xfrm>
            <a:off x="2159546" y="3928946"/>
            <a:ext cx="2823329" cy="895169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일반학습자 메인 수정됨</a:t>
            </a:r>
            <a:endParaRPr lang="en-US" altLang="ko-KR" sz="1200" dirty="0"/>
          </a:p>
          <a:p>
            <a:pPr algn="ctr"/>
            <a:r>
              <a:rPr lang="en-US" altLang="ko-KR" sz="1200" dirty="0">
                <a:sym typeface="Wingdings" panose="05000000000000000000" pitchFamily="2" charset="2"/>
              </a:rPr>
              <a:t> </a:t>
            </a:r>
            <a:r>
              <a:rPr lang="ko-KR" altLang="en-US" sz="1200" dirty="0">
                <a:sym typeface="Wingdings" panose="05000000000000000000" pitchFamily="2" charset="2"/>
                <a:hlinkClick r:id="rId5" action="ppaction://hlinksldjump"/>
              </a:rPr>
              <a:t>수정된 슬라이드 보기</a:t>
            </a:r>
            <a:endParaRPr lang="ko-KR" altLang="en-US" sz="1200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E2396D9-0806-258B-4BFA-E8A62DE4E16C}"/>
              </a:ext>
            </a:extLst>
          </p:cNvPr>
          <p:cNvSpPr/>
          <p:nvPr/>
        </p:nvSpPr>
        <p:spPr>
          <a:xfrm>
            <a:off x="7515358" y="3928946"/>
            <a:ext cx="2823329" cy="895169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인문활동가 메인 수정됨</a:t>
            </a:r>
            <a:endParaRPr lang="en-US" altLang="ko-KR" sz="1200" dirty="0"/>
          </a:p>
          <a:p>
            <a:pPr algn="ctr"/>
            <a:r>
              <a:rPr lang="en-US" altLang="ko-KR" sz="1200" dirty="0">
                <a:sym typeface="Wingdings" panose="05000000000000000000" pitchFamily="2" charset="2"/>
              </a:rPr>
              <a:t> </a:t>
            </a:r>
            <a:r>
              <a:rPr lang="ko-KR" altLang="en-US" sz="1200" dirty="0">
                <a:sym typeface="Wingdings" panose="05000000000000000000" pitchFamily="2" charset="2"/>
                <a:hlinkClick r:id="rId6" action="ppaction://hlinksldjump"/>
              </a:rPr>
              <a:t>수정된 슬라이드 보기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08432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>
            <a:extLst>
              <a:ext uri="{FF2B5EF4-FFF2-40B4-BE49-F238E27FC236}">
                <a16:creationId xmlns:a16="http://schemas.microsoft.com/office/drawing/2014/main" id="{AE4277BC-C6EE-8F52-9967-0680C5B1D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10" y="782020"/>
            <a:ext cx="1971297" cy="698101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81434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1.1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홈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일반학습자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IM-HO-001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인문네트워크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알림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알림 메시지가 있을 경우 </a:t>
            </a:r>
            <a:r>
              <a:rPr lang="ko-KR" altLang="en-US" sz="1000" dirty="0" err="1">
                <a:latin typeface="+mj-ea"/>
                <a:ea typeface="+mj-ea"/>
              </a:rPr>
              <a:t>뱃지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메뉴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메뉴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불필요 기능일 경우 삭제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협의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검색 모드 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리스트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 </a:t>
            </a:r>
            <a:r>
              <a:rPr lang="ko-KR" altLang="en-US" sz="1000" dirty="0" err="1">
                <a:latin typeface="+mj-ea"/>
                <a:ea typeface="+mj-ea"/>
              </a:rPr>
              <a:t>신청중이거나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수강등록된</a:t>
            </a:r>
            <a:r>
              <a:rPr lang="ko-KR" altLang="en-US" sz="1000" dirty="0">
                <a:latin typeface="+mj-ea"/>
                <a:ea typeface="+mj-ea"/>
              </a:rPr>
              <a:t> 프로그램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프로그램이 다수일 경우 슬라이드 기능을 통해 좌우로 슬라이드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바로가기 메뉴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인문 프로그램 목록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수강신청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”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으로 버튼 이름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변경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(1/31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협의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)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평가관리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사용자 평가 내역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로그인 필요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커뮤니티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커뮤니티 목록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로그인 필요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가능 프로그램이 존재할 경우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일반학습자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인문활동가의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전자출결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설정에 맞는 출결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가능 프로그램이 존재하지 않을 경우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인문프로그램 목록 화면으로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공지사항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공지사항 목록 출력 </a:t>
            </a:r>
            <a:r>
              <a:rPr lang="en-US" altLang="ko-KR" sz="1000" dirty="0">
                <a:latin typeface="+mj-ea"/>
                <a:ea typeface="+mj-ea"/>
              </a:rPr>
              <a:t>– 5</a:t>
            </a:r>
            <a:r>
              <a:rPr lang="ko-KR" altLang="en-US" sz="1000" dirty="0">
                <a:latin typeface="+mj-ea"/>
                <a:ea typeface="+mj-ea"/>
              </a:rPr>
              <a:t>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공지사항 상세내용 팝업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네비게이션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홈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메인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목록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나의 정보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커뮤니티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커뮤니티 목록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콘텐츠 등록 </a:t>
            </a:r>
            <a:r>
              <a:rPr lang="en-US" altLang="ko-KR" sz="1000" dirty="0">
                <a:latin typeface="+mj-ea"/>
                <a:ea typeface="+mj-ea"/>
              </a:rPr>
              <a:t>:</a:t>
            </a: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일반학습자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>
                <a:latin typeface="+mj-ea"/>
                <a:ea typeface="+mj-ea"/>
              </a:rPr>
              <a:t>후기 목록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시설관리자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홍보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자동 숨김 </a:t>
            </a:r>
            <a:r>
              <a:rPr lang="en-US" altLang="ko-KR" sz="1000" dirty="0">
                <a:latin typeface="+mj-ea"/>
                <a:ea typeface="+mj-ea"/>
              </a:rPr>
              <a:t>(3</a:t>
            </a:r>
            <a:r>
              <a:rPr lang="ko-KR" altLang="en-US" sz="1000" dirty="0">
                <a:latin typeface="+mj-ea"/>
                <a:ea typeface="+mj-ea"/>
              </a:rPr>
              <a:t>초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페이지 스크롤 및 </a:t>
            </a:r>
            <a:r>
              <a:rPr lang="ko-KR" altLang="en-US" sz="1000" dirty="0" err="1">
                <a:latin typeface="+mj-ea"/>
                <a:ea typeface="+mj-ea"/>
              </a:rPr>
              <a:t>스와이프</a:t>
            </a:r>
            <a:r>
              <a:rPr lang="ko-KR" altLang="en-US" sz="1000" dirty="0">
                <a:latin typeface="+mj-ea"/>
                <a:ea typeface="+mj-ea"/>
              </a:rPr>
              <a:t> 시 활성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512252" y="78347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C7BF5E1E-AB12-5310-833D-4B503B56E5D2}"/>
              </a:ext>
            </a:extLst>
          </p:cNvPr>
          <p:cNvSpPr/>
          <p:nvPr/>
        </p:nvSpPr>
        <p:spPr>
          <a:xfrm>
            <a:off x="2087538" y="78347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35A8122-99D3-460E-6554-F0432B087C54}"/>
              </a:ext>
            </a:extLst>
          </p:cNvPr>
          <p:cNvSpPr/>
          <p:nvPr/>
        </p:nvSpPr>
        <p:spPr>
          <a:xfrm>
            <a:off x="2784707" y="80720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2EDFBAE3-DE8C-5476-65D1-A44B14FE2B81}"/>
              </a:ext>
            </a:extLst>
          </p:cNvPr>
          <p:cNvSpPr/>
          <p:nvPr/>
        </p:nvSpPr>
        <p:spPr>
          <a:xfrm>
            <a:off x="643142" y="113506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22759032-A41C-D375-51BB-041BF12144FF}"/>
              </a:ext>
            </a:extLst>
          </p:cNvPr>
          <p:cNvSpPr/>
          <p:nvPr/>
        </p:nvSpPr>
        <p:spPr>
          <a:xfrm>
            <a:off x="643142" y="16539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1047D8F5-995C-4AF9-BCF4-13B393AFB08A}"/>
              </a:ext>
            </a:extLst>
          </p:cNvPr>
          <p:cNvSpPr/>
          <p:nvPr/>
        </p:nvSpPr>
        <p:spPr>
          <a:xfrm>
            <a:off x="543820" y="312205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6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BD14593C-74E1-88F7-E825-70BA9BD042A2}"/>
              </a:ext>
            </a:extLst>
          </p:cNvPr>
          <p:cNvSpPr/>
          <p:nvPr/>
        </p:nvSpPr>
        <p:spPr>
          <a:xfrm>
            <a:off x="535130" y="397658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7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CC94D7C5-6853-E86A-80FD-8962D12ACB63}"/>
              </a:ext>
            </a:extLst>
          </p:cNvPr>
          <p:cNvSpPr/>
          <p:nvPr/>
        </p:nvSpPr>
        <p:spPr>
          <a:xfrm>
            <a:off x="542189" y="469949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8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07EA65F4-D94F-C52C-F8A2-02EE920A455F}"/>
              </a:ext>
            </a:extLst>
          </p:cNvPr>
          <p:cNvSpPr/>
          <p:nvPr/>
        </p:nvSpPr>
        <p:spPr>
          <a:xfrm>
            <a:off x="758213" y="2951028"/>
            <a:ext cx="825269" cy="7929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7886509E-3077-3FF9-C4A0-5BEDE063E1D6}"/>
              </a:ext>
            </a:extLst>
          </p:cNvPr>
          <p:cNvSpPr/>
          <p:nvPr/>
        </p:nvSpPr>
        <p:spPr>
          <a:xfrm>
            <a:off x="535130" y="748427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9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FD3C58-4C08-60A9-2196-FE5F66BAEF4F}"/>
              </a:ext>
            </a:extLst>
          </p:cNvPr>
          <p:cNvSpPr txBox="1"/>
          <p:nvPr/>
        </p:nvSpPr>
        <p:spPr>
          <a:xfrm>
            <a:off x="3455690" y="2407529"/>
            <a:ext cx="3168352" cy="8225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일반학습자 메인 페이지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19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바로가기 버튼 이름 변경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19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프로그램 </a:t>
            </a:r>
            <a:r>
              <a:rPr lang="en-US" altLang="ko-KR" sz="11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수강신청</a:t>
            </a:r>
            <a:endParaRPr lang="ko-KR" altLang="en-US" sz="11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F3616DF1-A388-853A-CFD4-9EE2973F726E}"/>
              </a:ext>
            </a:extLst>
          </p:cNvPr>
          <p:cNvCxnSpPr>
            <a:stCxn id="3" idx="6"/>
            <a:endCxn id="22" idx="1"/>
          </p:cNvCxnSpPr>
          <p:nvPr/>
        </p:nvCxnSpPr>
        <p:spPr>
          <a:xfrm flipV="1">
            <a:off x="1583482" y="2818796"/>
            <a:ext cx="1872208" cy="528716"/>
          </a:xfrm>
          <a:prstGeom prst="bentConnector3">
            <a:avLst>
              <a:gd name="adj1" fmla="val 7849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26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EBD809-8ED0-F5E2-D838-21E3962D8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267" y="817350"/>
            <a:ext cx="1992573" cy="70563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00F8E5-05AF-D870-E52D-38EF8F3AB5E8}"/>
              </a:ext>
            </a:extLst>
          </p:cNvPr>
          <p:cNvSpPr txBox="1"/>
          <p:nvPr/>
        </p:nvSpPr>
        <p:spPr>
          <a:xfrm>
            <a:off x="3887738" y="1905679"/>
            <a:ext cx="19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인문활동가 </a:t>
            </a:r>
            <a:r>
              <a:rPr lang="en-US" altLang="ko-KR" sz="1200" dirty="0">
                <a:latin typeface="+mj-ea"/>
                <a:ea typeface="+mj-ea"/>
              </a:rPr>
              <a:t>&amp; </a:t>
            </a:r>
            <a:r>
              <a:rPr lang="ko-KR" altLang="en-US" sz="1200" dirty="0">
                <a:latin typeface="+mj-ea"/>
                <a:ea typeface="+mj-ea"/>
              </a:rPr>
              <a:t>시설관리자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66649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1.1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홈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시설관리자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IM-HO-002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인문네트워크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알림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알림 메시지가 있을 경우 </a:t>
            </a:r>
            <a:r>
              <a:rPr lang="ko-KR" altLang="en-US" sz="1000" dirty="0" err="1">
                <a:latin typeface="+mj-ea"/>
                <a:ea typeface="+mj-ea"/>
              </a:rPr>
              <a:t>뱃지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메뉴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메뉴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불필요 기능일 경우 삭제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협의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검색 모드 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리스트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 </a:t>
            </a:r>
            <a:r>
              <a:rPr lang="ko-KR" altLang="en-US" sz="1000" dirty="0" err="1">
                <a:latin typeface="+mj-ea"/>
                <a:ea typeface="+mj-ea"/>
              </a:rPr>
              <a:t>신청중이거나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수강등록된</a:t>
            </a:r>
            <a:r>
              <a:rPr lang="ko-KR" altLang="en-US" sz="1000" dirty="0">
                <a:latin typeface="+mj-ea"/>
                <a:ea typeface="+mj-ea"/>
              </a:rPr>
              <a:t> 프로그램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프로그램이 다수일 경우 슬라이드 기능을 통해 좌우로 슬라이드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바로가기 메뉴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인문 프로그램 목록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“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수강신청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”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으로 버튼 이름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변경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(1/31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협의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)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평가관리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사용자 평가 내역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일반학습자 로그인 필요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커뮤니티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커뮤니티 목록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로그인 필요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가능 프로그램이 존재할 경우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인문활동가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or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시설관리자</a:t>
            </a:r>
            <a:endParaRPr lang="en-US" altLang="ko-KR" sz="1000" dirty="0">
              <a:latin typeface="+mj-ea"/>
              <a:ea typeface="+mj-ea"/>
            </a:endParaRPr>
          </a:p>
          <a:p>
            <a:pPr marL="895350" lvl="3" indent="-180975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QR : QR</a:t>
            </a:r>
            <a:r>
              <a:rPr lang="ko-KR" altLang="en-US" sz="1000" dirty="0">
                <a:latin typeface="+mj-ea"/>
                <a:ea typeface="+mj-ea"/>
              </a:rPr>
              <a:t> 스캔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895350" lvl="3" indent="-180975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GPS : </a:t>
            </a:r>
            <a:r>
              <a:rPr lang="ko-KR" altLang="en-US" sz="1000" dirty="0">
                <a:latin typeface="+mj-ea"/>
                <a:ea typeface="+mj-ea"/>
              </a:rPr>
              <a:t>위치 추적 </a:t>
            </a: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ko-KR" altLang="en-US" sz="1000" dirty="0">
                <a:latin typeface="+mj-ea"/>
                <a:ea typeface="+mj-ea"/>
              </a:rPr>
              <a:t>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895350" lvl="3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신호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 err="1">
                <a:latin typeface="+mj-ea"/>
                <a:ea typeface="+mj-ea"/>
              </a:rPr>
              <a:t>신호출결</a:t>
            </a:r>
            <a:r>
              <a:rPr lang="ko-KR" altLang="en-US" sz="1000" dirty="0">
                <a:latin typeface="+mj-ea"/>
                <a:ea typeface="+mj-ea"/>
              </a:rPr>
              <a:t>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가능 프로그램이 존재하지 않을 경우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선택 화면으로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네비게이션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홈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메인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목록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나의 정보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커뮤니티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커뮤니티 목록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콘텐츠 등록 </a:t>
            </a:r>
            <a:r>
              <a:rPr lang="en-US" altLang="ko-KR" sz="1000" dirty="0">
                <a:latin typeface="+mj-ea"/>
                <a:ea typeface="+mj-ea"/>
              </a:rPr>
              <a:t>:</a:t>
            </a: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일반학습자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>
                <a:latin typeface="+mj-ea"/>
                <a:ea typeface="+mj-ea"/>
              </a:rPr>
              <a:t>후기 목록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시설관리자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홍보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자동 숨김 </a:t>
            </a:r>
            <a:r>
              <a:rPr lang="en-US" altLang="ko-KR" sz="1000" dirty="0">
                <a:latin typeface="+mj-ea"/>
                <a:ea typeface="+mj-ea"/>
              </a:rPr>
              <a:t>(3</a:t>
            </a:r>
            <a:r>
              <a:rPr lang="ko-KR" altLang="en-US" sz="1000" dirty="0">
                <a:latin typeface="+mj-ea"/>
                <a:ea typeface="+mj-ea"/>
              </a:rPr>
              <a:t>초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363538" lvl="1" indent="-18732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페이지 스크롤 및 </a:t>
            </a:r>
            <a:r>
              <a:rPr lang="ko-KR" altLang="en-US" sz="1000" dirty="0" err="1">
                <a:latin typeface="+mj-ea"/>
                <a:ea typeface="+mj-ea"/>
              </a:rPr>
              <a:t>스와이프</a:t>
            </a:r>
            <a:r>
              <a:rPr lang="ko-KR" altLang="en-US" sz="1000" dirty="0">
                <a:latin typeface="+mj-ea"/>
                <a:ea typeface="+mj-ea"/>
              </a:rPr>
              <a:t> 시 활성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1057243" y="88275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C7BF5E1E-AB12-5310-833D-4B503B56E5D2}"/>
              </a:ext>
            </a:extLst>
          </p:cNvPr>
          <p:cNvSpPr/>
          <p:nvPr/>
        </p:nvSpPr>
        <p:spPr>
          <a:xfrm>
            <a:off x="2613117" y="85068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35A8122-99D3-460E-6554-F0432B087C54}"/>
              </a:ext>
            </a:extLst>
          </p:cNvPr>
          <p:cNvSpPr/>
          <p:nvPr/>
        </p:nvSpPr>
        <p:spPr>
          <a:xfrm>
            <a:off x="3275183" y="85068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2EDFBAE3-DE8C-5476-65D1-A44B14FE2B81}"/>
              </a:ext>
            </a:extLst>
          </p:cNvPr>
          <p:cNvSpPr/>
          <p:nvPr/>
        </p:nvSpPr>
        <p:spPr>
          <a:xfrm>
            <a:off x="1144884" y="11679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22759032-A41C-D375-51BB-041BF12144FF}"/>
              </a:ext>
            </a:extLst>
          </p:cNvPr>
          <p:cNvSpPr/>
          <p:nvPr/>
        </p:nvSpPr>
        <p:spPr>
          <a:xfrm>
            <a:off x="1107334" y="162647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1047D8F5-995C-4AF9-BCF4-13B393AFB08A}"/>
              </a:ext>
            </a:extLst>
          </p:cNvPr>
          <p:cNvSpPr/>
          <p:nvPr/>
        </p:nvSpPr>
        <p:spPr>
          <a:xfrm>
            <a:off x="1082289" y="323593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6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BD14593C-74E1-88F7-E825-70BA9BD042A2}"/>
              </a:ext>
            </a:extLst>
          </p:cNvPr>
          <p:cNvSpPr/>
          <p:nvPr/>
        </p:nvSpPr>
        <p:spPr>
          <a:xfrm>
            <a:off x="1057243" y="418351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7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CC94D7C5-6853-E86A-80FD-8962D12ACB63}"/>
              </a:ext>
            </a:extLst>
          </p:cNvPr>
          <p:cNvSpPr/>
          <p:nvPr/>
        </p:nvSpPr>
        <p:spPr>
          <a:xfrm>
            <a:off x="1036872" y="481922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8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22AE6AE3-9FB0-FA5C-37F7-1991B195FCA5}"/>
              </a:ext>
            </a:extLst>
          </p:cNvPr>
          <p:cNvSpPr/>
          <p:nvPr/>
        </p:nvSpPr>
        <p:spPr>
          <a:xfrm>
            <a:off x="1107334" y="744350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9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468CB6FA-8D79-C8E5-CA62-1AE3FC64EE3A}"/>
              </a:ext>
            </a:extLst>
          </p:cNvPr>
          <p:cNvSpPr/>
          <p:nvPr/>
        </p:nvSpPr>
        <p:spPr>
          <a:xfrm>
            <a:off x="1249653" y="2984161"/>
            <a:ext cx="825269" cy="7929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82163D-61A3-3AB6-BEB4-D260FB64D735}"/>
              </a:ext>
            </a:extLst>
          </p:cNvPr>
          <p:cNvSpPr txBox="1"/>
          <p:nvPr/>
        </p:nvSpPr>
        <p:spPr>
          <a:xfrm>
            <a:off x="3947130" y="2440662"/>
            <a:ext cx="3168352" cy="13292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인문활동가 메인 페이지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19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바로가기 버튼 이름 변경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714375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프로그램 </a:t>
            </a:r>
            <a:r>
              <a:rPr lang="en-US" altLang="ko-KR" sz="11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수강신청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버튼 클릭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714375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일반학습자용 이라는 알림 팝업</a:t>
            </a:r>
          </a:p>
        </p:txBody>
      </p: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2C26C69D-EC93-593A-C489-247525231917}"/>
              </a:ext>
            </a:extLst>
          </p:cNvPr>
          <p:cNvCxnSpPr>
            <a:stCxn id="20" idx="6"/>
            <a:endCxn id="21" idx="1"/>
          </p:cNvCxnSpPr>
          <p:nvPr/>
        </p:nvCxnSpPr>
        <p:spPr>
          <a:xfrm flipV="1">
            <a:off x="2074922" y="3105267"/>
            <a:ext cx="1872208" cy="27537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7B719DF-A7BB-57DF-3C54-EA15AD33EB3C}"/>
              </a:ext>
            </a:extLst>
          </p:cNvPr>
          <p:cNvSpPr txBox="1"/>
          <p:nvPr/>
        </p:nvSpPr>
        <p:spPr>
          <a:xfrm>
            <a:off x="4002782" y="4262628"/>
            <a:ext cx="3168352" cy="15831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인문활동가 메인 페이지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19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평가관리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714375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인문활동가</a:t>
            </a:r>
            <a:r>
              <a:rPr lang="en-US" altLang="ko-KR" sz="1100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시설관리자는 평가관리 기능 없음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pPr marL="3619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버튼 클릭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714375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일반학습자용 이라는 알림 팝업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DE01BDB8-B164-DC35-CC40-FD067DA71EEA}"/>
              </a:ext>
            </a:extLst>
          </p:cNvPr>
          <p:cNvSpPr/>
          <p:nvPr/>
        </p:nvSpPr>
        <p:spPr>
          <a:xfrm>
            <a:off x="1878311" y="2984161"/>
            <a:ext cx="825269" cy="7929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F3F2304E-AF84-FBC0-16F7-64D7F55D00BC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2414595" y="3769874"/>
            <a:ext cx="1588187" cy="128431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>
            <a:extLst>
              <a:ext uri="{FF2B5EF4-FFF2-40B4-BE49-F238E27FC236}">
                <a16:creationId xmlns:a16="http://schemas.microsoft.com/office/drawing/2014/main" id="{7CEA21C8-840B-35A5-F654-E1F9D64A0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959" y="3323258"/>
            <a:ext cx="2666721" cy="178628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6DFEC931-721B-DE42-5846-F800A819A8D4}"/>
              </a:ext>
            </a:extLst>
          </p:cNvPr>
          <p:cNvSpPr/>
          <p:nvPr/>
        </p:nvSpPr>
        <p:spPr>
          <a:xfrm>
            <a:off x="7908076" y="3849136"/>
            <a:ext cx="2172350" cy="758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일반학습자만 사용할 수 있는 </a:t>
            </a:r>
            <a:endParaRPr lang="en-US" altLang="ko-KR" sz="900" dirty="0">
              <a:solidFill>
                <a:schemeClr val="tx1"/>
              </a:solidFill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기능입니다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일반학습자로 로그인 해 주세요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17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7969F4C-020A-8011-873B-193B8A1F5C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39"/>
          <a:stretch/>
        </p:blipFill>
        <p:spPr>
          <a:xfrm>
            <a:off x="3732707" y="3240361"/>
            <a:ext cx="4113093" cy="71965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537017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홈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네비게이션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IM_U_Navi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283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+mj-ea"/>
                <a:ea typeface="+mj-ea"/>
              </a:rPr>
              <a:t>네비게이션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홈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Main </a:t>
            </a:r>
            <a:r>
              <a:rPr lang="ko-KR" altLang="en-US" sz="1000" dirty="0">
                <a:latin typeface="+mj-ea"/>
                <a:ea typeface="+mj-ea"/>
              </a:rPr>
              <a:t>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 프로그램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마이페이지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나의 프로그램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커뮤니티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커뮤니티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콘텐츠 등록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일반학습자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후기관리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시설관리자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홍보 페이지로 이동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4071983" y="303513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C7BF5E1E-AB12-5310-833D-4B503B56E5D2}"/>
              </a:ext>
            </a:extLst>
          </p:cNvPr>
          <p:cNvSpPr/>
          <p:nvPr/>
        </p:nvSpPr>
        <p:spPr>
          <a:xfrm>
            <a:off x="4841679" y="303513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35A8122-99D3-460E-6554-F0432B087C54}"/>
              </a:ext>
            </a:extLst>
          </p:cNvPr>
          <p:cNvSpPr/>
          <p:nvPr/>
        </p:nvSpPr>
        <p:spPr>
          <a:xfrm>
            <a:off x="5628016" y="303513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EB91E0E7-33BF-AF5F-44F6-346E7DB4847B}"/>
              </a:ext>
            </a:extLst>
          </p:cNvPr>
          <p:cNvSpPr/>
          <p:nvPr/>
        </p:nvSpPr>
        <p:spPr>
          <a:xfrm>
            <a:off x="6414353" y="304257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5FE6C655-5C1E-4B4D-24C8-700E8BB5827E}"/>
              </a:ext>
            </a:extLst>
          </p:cNvPr>
          <p:cNvSpPr/>
          <p:nvPr/>
        </p:nvSpPr>
        <p:spPr>
          <a:xfrm>
            <a:off x="7215039" y="303513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21751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867A9E3F-EA53-8324-335D-A29C2589B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82" y="982599"/>
            <a:ext cx="3115824" cy="65806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629155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알림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IM-NT-001, IM-NT-002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756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이전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이전 화면 </a:t>
            </a:r>
            <a:r>
              <a:rPr lang="ko-KR" altLang="en-US" sz="1000" dirty="0" err="1">
                <a:latin typeface="+mj-ea"/>
                <a:ea typeface="+mj-ea"/>
              </a:rPr>
              <a:t>으로</a:t>
            </a:r>
            <a:r>
              <a:rPr lang="ko-KR" altLang="en-US" sz="1000" dirty="0">
                <a:latin typeface="+mj-ea"/>
                <a:ea typeface="+mj-ea"/>
              </a:rPr>
              <a:t>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타임라인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알림 메시지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알림 항목 논의 필요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시스템 알림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공지사항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커뮤니티 게시글 알림 등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알림 목록 클릭 시 상세 내용 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알림 상세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알림 상세 내용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indent="-34216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알림 케이스</a:t>
            </a:r>
            <a:endParaRPr lang="en-US" altLang="ko-KR" sz="1000" dirty="0">
              <a:latin typeface="+mj-ea"/>
              <a:ea typeface="+mj-ea"/>
            </a:endParaRPr>
          </a:p>
          <a:p>
            <a:pPr lvl="1" indent="-34216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강의프로그램</a:t>
            </a:r>
          </a:p>
          <a:p>
            <a:pPr marL="539750" lvl="2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수강신청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취소 관련 알림</a:t>
            </a:r>
          </a:p>
          <a:p>
            <a:pPr marL="539750" lvl="2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프로그램 스케줄 알림</a:t>
            </a:r>
          </a:p>
          <a:p>
            <a:pPr marL="892175" lvl="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>
                <a:latin typeface="+mj-ea"/>
                <a:ea typeface="+mj-ea"/>
              </a:rPr>
              <a:t>7</a:t>
            </a:r>
            <a:r>
              <a:rPr lang="ko-KR" altLang="en-US" sz="1000" dirty="0">
                <a:latin typeface="+mj-ea"/>
                <a:ea typeface="+mj-ea"/>
              </a:rPr>
              <a:t>일전</a:t>
            </a:r>
          </a:p>
          <a:p>
            <a:pPr marL="892175" lvl="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일전</a:t>
            </a:r>
          </a:p>
          <a:p>
            <a:pPr marL="892175" lvl="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시작 </a:t>
            </a: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시간 전</a:t>
            </a:r>
          </a:p>
          <a:p>
            <a:pPr marL="539750" lvl="2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프로그램 시작 알림</a:t>
            </a:r>
          </a:p>
          <a:p>
            <a:pPr marL="892175" lvl="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프로그램 시작 </a:t>
            </a:r>
            <a:r>
              <a:rPr lang="en-US" altLang="ko-KR" sz="1000" dirty="0">
                <a:latin typeface="+mj-ea"/>
                <a:ea typeface="+mj-ea"/>
              </a:rPr>
              <a:t>5</a:t>
            </a:r>
            <a:r>
              <a:rPr lang="ko-KR" altLang="en-US" sz="1000" dirty="0">
                <a:latin typeface="+mj-ea"/>
                <a:ea typeface="+mj-ea"/>
              </a:rPr>
              <a:t>분 전</a:t>
            </a:r>
          </a:p>
          <a:p>
            <a:pPr marL="892175" lvl="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프로그램 출석 가능 알림</a:t>
            </a:r>
          </a:p>
          <a:p>
            <a:pPr marL="892175" lvl="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프로그램 종료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퇴실 알림</a:t>
            </a:r>
          </a:p>
          <a:p>
            <a:pPr lvl="1" indent="-34216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채팅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강의</a:t>
            </a:r>
          </a:p>
          <a:p>
            <a:pPr marL="539750" lvl="2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강사 알림 발송</a:t>
            </a:r>
          </a:p>
          <a:p>
            <a:pPr marL="539750" lvl="2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채팅 알림 발송</a:t>
            </a:r>
          </a:p>
          <a:p>
            <a:pPr lvl="1" indent="-34216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시스템관리자 알림</a:t>
            </a:r>
          </a:p>
          <a:p>
            <a:pPr marL="539750" lvl="2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이벤트</a:t>
            </a:r>
          </a:p>
          <a:p>
            <a:pPr marL="539750" lvl="2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설문 </a:t>
            </a:r>
          </a:p>
          <a:p>
            <a:pPr marL="539750" lvl="2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j-ea"/>
                <a:ea typeface="+mj-ea"/>
              </a:rPr>
              <a:t>시스템 점검 안내 등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224170" y="110326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C7BF5E1E-AB12-5310-833D-4B503B56E5D2}"/>
              </a:ext>
            </a:extLst>
          </p:cNvPr>
          <p:cNvSpPr/>
          <p:nvPr/>
        </p:nvSpPr>
        <p:spPr>
          <a:xfrm>
            <a:off x="170164" y="147427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pic>
        <p:nvPicPr>
          <p:cNvPr id="12" name="그림 11" descr="텍스트, 폰트, 스크린샷, 편지이(가) 표시된 사진&#10;&#10;자동 생성된 설명">
            <a:extLst>
              <a:ext uri="{FF2B5EF4-FFF2-40B4-BE49-F238E27FC236}">
                <a16:creationId xmlns:a16="http://schemas.microsoft.com/office/drawing/2014/main" id="{DA3EEF05-AD29-0978-C3BC-06DA0CD02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707" y="982599"/>
            <a:ext cx="3115824" cy="65806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9B30F236-8905-3C5C-217A-C53B245D928F}"/>
              </a:ext>
            </a:extLst>
          </p:cNvPr>
          <p:cNvSpPr/>
          <p:nvPr/>
        </p:nvSpPr>
        <p:spPr>
          <a:xfrm>
            <a:off x="3542748" y="147427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C5870C2-D111-BC51-7610-89D429A62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6981" y="1308926"/>
            <a:ext cx="3014472" cy="639380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6" name="그림 25" descr="텍스트, 스크린샷, 소프트웨어, 멀티미디어 소프트웨어이(가) 표시된 사진&#10;&#10;자동 생성된 설명">
            <a:extLst>
              <a:ext uri="{FF2B5EF4-FFF2-40B4-BE49-F238E27FC236}">
                <a16:creationId xmlns:a16="http://schemas.microsoft.com/office/drawing/2014/main" id="{D258DE04-95A8-E6EC-19FE-E11F9FFB2A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t="35780" r="7756" b="36035"/>
          <a:stretch/>
        </p:blipFill>
        <p:spPr>
          <a:xfrm>
            <a:off x="7266982" y="5040139"/>
            <a:ext cx="3014472" cy="212383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E493549-524D-AB56-8895-388B3BA9FFA4}"/>
              </a:ext>
            </a:extLst>
          </p:cNvPr>
          <p:cNvSpPr txBox="1"/>
          <p:nvPr/>
        </p:nvSpPr>
        <p:spPr>
          <a:xfrm>
            <a:off x="7283760" y="958468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>
                <a:latin typeface="+mj-ea"/>
                <a:ea typeface="+mj-ea"/>
              </a:rPr>
              <a:t>알림 예시</a:t>
            </a:r>
            <a:endParaRPr lang="ko-KR" altLang="en-US" sz="12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79107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726193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0.92 (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수정됨</a:t>
                      </a: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b="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&gt;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IM-PR-001, IM-PR-002, IM-PR-003, IM-SI-001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인문프로그램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네비게이션 프로그램 클릭 시 표출 됨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검색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검색어 입력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상세 검색 확장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축소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상세 검색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기간 입력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분야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문학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역사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철학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문화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예술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융복합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고전읽기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글쓰기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기타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5963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검색결과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하단 프로그램 목록 영역에 표출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목록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프로그램 총 수 표출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프로그램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상태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분야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명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기간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인문활동가명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 err="1">
                <a:latin typeface="+mj-ea"/>
                <a:ea typeface="+mj-ea"/>
              </a:rPr>
              <a:t>시설명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클릭</a:t>
            </a:r>
            <a:r>
              <a:rPr lang="en-US" altLang="ko-KR" sz="1000" dirty="0">
                <a:latin typeface="+mj-ea"/>
                <a:ea typeface="+mj-ea"/>
              </a:rPr>
              <a:t>] – </a:t>
            </a:r>
            <a:r>
              <a:rPr lang="ko-KR" altLang="en-US" sz="1000" dirty="0">
                <a:latin typeface="+mj-ea"/>
                <a:ea typeface="+mj-ea"/>
              </a:rPr>
              <a:t>프로그램 상세 페이지로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목록 확장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축소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시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목록 보이기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감추기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2-4. </a:t>
            </a: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주제명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시간정보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상태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 err="1">
                <a:latin typeface="+mj-ea"/>
                <a:ea typeface="+mj-ea"/>
              </a:rPr>
              <a:t>시설명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참여인원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정원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2-5.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정보 상세 보기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정보 상세 보기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상세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상세 정보 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개요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프로그램명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유형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분야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기간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운영방법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활동지역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홍보 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시설정보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시설명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클릭 시 시설 상세 정보 팝업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문의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연락처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80A1B69-3AA2-50C3-25B8-AD61FB447C53}"/>
              </a:ext>
            </a:extLst>
          </p:cNvPr>
          <p:cNvSpPr/>
          <p:nvPr/>
        </p:nvSpPr>
        <p:spPr>
          <a:xfrm>
            <a:off x="935410" y="6840339"/>
            <a:ext cx="158417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ABF7CB3-F8BE-CB64-946E-DB1C05C79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70" y="835096"/>
            <a:ext cx="2232248" cy="6930947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219AC5DE-8963-CDD8-6BA5-7FCE50D9C5EB}"/>
              </a:ext>
            </a:extLst>
          </p:cNvPr>
          <p:cNvSpPr/>
          <p:nvPr/>
        </p:nvSpPr>
        <p:spPr>
          <a:xfrm>
            <a:off x="308584" y="10902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61E38A55-45E4-BDA9-C22A-35DC126FBD6A}"/>
              </a:ext>
            </a:extLst>
          </p:cNvPr>
          <p:cNvSpPr/>
          <p:nvPr/>
        </p:nvSpPr>
        <p:spPr>
          <a:xfrm>
            <a:off x="756877" y="124143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94F7D47-0C55-F082-276B-17A86238B7BF}"/>
              </a:ext>
            </a:extLst>
          </p:cNvPr>
          <p:cNvSpPr/>
          <p:nvPr/>
        </p:nvSpPr>
        <p:spPr>
          <a:xfrm>
            <a:off x="2717338" y="121457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1DB5E224-BD26-7AD2-65A6-E3643CEA8BCD}"/>
              </a:ext>
            </a:extLst>
          </p:cNvPr>
          <p:cNvSpPr/>
          <p:nvPr/>
        </p:nvSpPr>
        <p:spPr>
          <a:xfrm>
            <a:off x="311284" y="151078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084F95CA-8431-C27A-6AA4-1D222A2CF027}"/>
              </a:ext>
            </a:extLst>
          </p:cNvPr>
          <p:cNvSpPr/>
          <p:nvPr/>
        </p:nvSpPr>
        <p:spPr>
          <a:xfrm>
            <a:off x="1105609" y="156026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BD6889B7-2581-7104-5C9E-F8F2553ABE6E}"/>
              </a:ext>
            </a:extLst>
          </p:cNvPr>
          <p:cNvSpPr/>
          <p:nvPr/>
        </p:nvSpPr>
        <p:spPr>
          <a:xfrm>
            <a:off x="266662" y="184224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40DE31FD-FB6F-669E-6B4F-5FD8EE6DCF43}"/>
              </a:ext>
            </a:extLst>
          </p:cNvPr>
          <p:cNvSpPr/>
          <p:nvPr/>
        </p:nvSpPr>
        <p:spPr>
          <a:xfrm>
            <a:off x="1943522" y="244785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A8D0B1FA-BEC3-91C4-473B-E49EFD305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912" y="835096"/>
            <a:ext cx="2234448" cy="6725323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566F4A3F-7D4F-9D64-BB9E-99B3C3ACDF62}"/>
              </a:ext>
            </a:extLst>
          </p:cNvPr>
          <p:cNvSpPr/>
          <p:nvPr/>
        </p:nvSpPr>
        <p:spPr>
          <a:xfrm>
            <a:off x="3277766" y="1510782"/>
            <a:ext cx="2165848" cy="8223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CB4E6063-7097-E45D-42A3-CF57468F1899}"/>
              </a:ext>
            </a:extLst>
          </p:cNvPr>
          <p:cNvCxnSpPr>
            <a:cxnSpLocks/>
            <a:stCxn id="21" idx="2"/>
            <a:endCxn id="29" idx="1"/>
          </p:cNvCxnSpPr>
          <p:nvPr/>
        </p:nvCxnSpPr>
        <p:spPr>
          <a:xfrm rot="16200000" flipH="1">
            <a:off x="2814279" y="1458465"/>
            <a:ext cx="545078" cy="381895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A9697C56-BA03-F88A-8DC0-C9F7C30A7C9A}"/>
              </a:ext>
            </a:extLst>
          </p:cNvPr>
          <p:cNvSpPr/>
          <p:nvPr/>
        </p:nvSpPr>
        <p:spPr>
          <a:xfrm>
            <a:off x="308584" y="355346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D2CEEC33-8F25-6156-29DC-6A553D8EDDBE}"/>
              </a:ext>
            </a:extLst>
          </p:cNvPr>
          <p:cNvSpPr/>
          <p:nvPr/>
        </p:nvSpPr>
        <p:spPr>
          <a:xfrm>
            <a:off x="2629559" y="364893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2-5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2F08A55E-36DA-AD3C-9A60-5DBEED4CB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0526" y="835096"/>
            <a:ext cx="2165921" cy="6930947"/>
          </a:xfrm>
          <a:prstGeom prst="rect">
            <a:avLst/>
          </a:prstGeom>
        </p:spPr>
      </p:pic>
      <p:sp>
        <p:nvSpPr>
          <p:cNvPr id="39" name="타원 38">
            <a:extLst>
              <a:ext uri="{FF2B5EF4-FFF2-40B4-BE49-F238E27FC236}">
                <a16:creationId xmlns:a16="http://schemas.microsoft.com/office/drawing/2014/main" id="{ABC88501-F782-BD7D-538B-0AFAF838756C}"/>
              </a:ext>
            </a:extLst>
          </p:cNvPr>
          <p:cNvSpPr/>
          <p:nvPr/>
        </p:nvSpPr>
        <p:spPr>
          <a:xfrm>
            <a:off x="5805829" y="106392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2E5C265E-9B97-FB38-33C7-F367294C30C3}"/>
              </a:ext>
            </a:extLst>
          </p:cNvPr>
          <p:cNvSpPr/>
          <p:nvPr/>
        </p:nvSpPr>
        <p:spPr>
          <a:xfrm>
            <a:off x="5745136" y="134848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C7A91B94-61D2-F533-1E02-DFDD59D98185}"/>
              </a:ext>
            </a:extLst>
          </p:cNvPr>
          <p:cNvSpPr/>
          <p:nvPr/>
        </p:nvSpPr>
        <p:spPr>
          <a:xfrm>
            <a:off x="5745136" y="217081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A1EF54-9F52-7C87-33B3-BBE0210564D6}"/>
              </a:ext>
            </a:extLst>
          </p:cNvPr>
          <p:cNvSpPr/>
          <p:nvPr/>
        </p:nvSpPr>
        <p:spPr>
          <a:xfrm>
            <a:off x="3306066" y="2538909"/>
            <a:ext cx="2165848" cy="9558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B94E29B6-7083-BA94-E196-B27481B6A329}"/>
              </a:ext>
            </a:extLst>
          </p:cNvPr>
          <p:cNvCxnSpPr>
            <a:stCxn id="43" idx="3"/>
            <a:endCxn id="39" idx="2"/>
          </p:cNvCxnSpPr>
          <p:nvPr/>
        </p:nvCxnSpPr>
        <p:spPr>
          <a:xfrm flipV="1">
            <a:off x="5471914" y="1171936"/>
            <a:ext cx="333915" cy="1844885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그림 47">
            <a:extLst>
              <a:ext uri="{FF2B5EF4-FFF2-40B4-BE49-F238E27FC236}">
                <a16:creationId xmlns:a16="http://schemas.microsoft.com/office/drawing/2014/main" id="{78FD5A04-4543-8C3D-0823-19398C01A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1144" y="3715763"/>
            <a:ext cx="1912283" cy="4050280"/>
          </a:xfrm>
          <a:prstGeom prst="rect">
            <a:avLst/>
          </a:prstGeom>
        </p:spPr>
      </p:pic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54BD4C1E-3A79-417B-445C-BFA4DC431A88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V="1">
            <a:off x="8125105" y="5740903"/>
            <a:ext cx="336039" cy="966101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71B4F134-4A18-4A10-2743-CEF59E82496C}"/>
              </a:ext>
            </a:extLst>
          </p:cNvPr>
          <p:cNvSpPr/>
          <p:nvPr/>
        </p:nvSpPr>
        <p:spPr>
          <a:xfrm>
            <a:off x="7894744" y="6552307"/>
            <a:ext cx="230361" cy="3093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C71BD57-989F-9832-FAF4-60E4571008C9}"/>
              </a:ext>
            </a:extLst>
          </p:cNvPr>
          <p:cNvSpPr txBox="1"/>
          <p:nvPr/>
        </p:nvSpPr>
        <p:spPr>
          <a:xfrm>
            <a:off x="8487323" y="879548"/>
            <a:ext cx="1900515" cy="507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+mj-ea"/>
                <a:ea typeface="+mj-ea"/>
              </a:rPr>
              <a:t>프로그램 </a:t>
            </a:r>
            <a:r>
              <a:rPr lang="ko-KR" altLang="en-US" sz="900" dirty="0" err="1">
                <a:latin typeface="+mj-ea"/>
                <a:ea typeface="+mj-ea"/>
              </a:rPr>
              <a:t>상태값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진행중</a:t>
            </a:r>
            <a:r>
              <a:rPr lang="en-US" altLang="ko-KR" sz="900" dirty="0">
                <a:latin typeface="+mj-ea"/>
                <a:ea typeface="+mj-ea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진행완료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E29B23-1358-5905-8A37-5A52AA856B96}"/>
              </a:ext>
            </a:extLst>
          </p:cNvPr>
          <p:cNvSpPr txBox="1"/>
          <p:nvPr/>
        </p:nvSpPr>
        <p:spPr>
          <a:xfrm>
            <a:off x="8487323" y="1562059"/>
            <a:ext cx="1900515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+mj-ea"/>
                <a:ea typeface="+mj-ea"/>
              </a:rPr>
              <a:t>프로그램 </a:t>
            </a:r>
            <a:r>
              <a:rPr lang="ko-KR" altLang="en-US" sz="900" dirty="0" err="1">
                <a:latin typeface="+mj-ea"/>
                <a:ea typeface="+mj-ea"/>
              </a:rPr>
              <a:t>회차</a:t>
            </a:r>
            <a:r>
              <a:rPr lang="ko-KR" altLang="en-US" sz="900" dirty="0">
                <a:latin typeface="+mj-ea"/>
                <a:ea typeface="+mj-ea"/>
              </a:rPr>
              <a:t> </a:t>
            </a:r>
            <a:r>
              <a:rPr lang="ko-KR" altLang="en-US" sz="900" dirty="0" err="1">
                <a:latin typeface="+mj-ea"/>
                <a:ea typeface="+mj-ea"/>
              </a:rPr>
              <a:t>상태값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진행중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신청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승인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결석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3438454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BB545E8A-7455-A96B-BEFC-BD097DFF2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276" y="800349"/>
            <a:ext cx="2316867" cy="676007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1BB3D0B-612A-91F4-18FD-F7F0D68AA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869" y="800349"/>
            <a:ext cx="2321871" cy="676007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9F01EF-C59F-35B8-3221-F6F49BD01B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775" y="800349"/>
            <a:ext cx="2200153" cy="704049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543309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0.92 (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수정됨</a:t>
                      </a: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b="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&gt;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회차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상세 및 프로그램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회차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신청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IM-PR-003, IM-PR-004, IM-PR-005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834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인문프로그램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네비게이션 프로그램 클릭 시 표출 됨</a:t>
            </a:r>
            <a:br>
              <a:rPr lang="en-US" altLang="ko-KR" sz="1000" dirty="0">
                <a:latin typeface="+mj-ea"/>
                <a:ea typeface="+mj-ea"/>
              </a:rPr>
            </a:b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진행중인 프로그램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회차에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일반 학습자가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신청전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상태 일 경우</a:t>
            </a: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정보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목록 보기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클릭 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목록 보이기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 정보 보기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상세 정보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상태값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en-US" altLang="ko-KR" sz="1000" dirty="0">
                <a:latin typeface="+mj-ea"/>
                <a:ea typeface="+mj-ea"/>
              </a:rPr>
              <a:t>], </a:t>
            </a:r>
            <a:r>
              <a:rPr lang="ko-KR" altLang="en-US" sz="1000" dirty="0" err="1">
                <a:latin typeface="+mj-ea"/>
                <a:ea typeface="+mj-ea"/>
              </a:rPr>
              <a:t>회차별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주제명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기간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장소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정원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 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인문활동가 명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 소개 내용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[</a:t>
            </a:r>
            <a:r>
              <a:rPr lang="ko-KR" altLang="en-US" sz="1000" dirty="0">
                <a:latin typeface="+mj-ea"/>
                <a:ea typeface="+mj-ea"/>
              </a:rPr>
              <a:t>프로그램 신청하기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회차의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상태값이</a:t>
            </a:r>
            <a:r>
              <a:rPr lang="ko-KR" altLang="en-US" sz="1000" dirty="0">
                <a:latin typeface="+mj-ea"/>
                <a:ea typeface="+mj-ea"/>
              </a:rPr>
              <a:t> 진행중이고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학습자가 해당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신청 전 일 때 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완료된 프로그램 회차에서는 비활성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신청 알림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프로그램 신청 완료 알림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프로그램 신청 불가 알림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일반학습자 회원이 아닌 다른 회원이 신청할 경우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회원이 아닌 일반인 사용자가 신청할 경우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알림 팝업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219AC5DE-8963-CDD8-6BA5-7FCE50D9C5EB}"/>
              </a:ext>
            </a:extLst>
          </p:cNvPr>
          <p:cNvSpPr/>
          <p:nvPr/>
        </p:nvSpPr>
        <p:spPr>
          <a:xfrm>
            <a:off x="203272" y="104755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61E38A55-45E4-BDA9-C22A-35DC126FBD6A}"/>
              </a:ext>
            </a:extLst>
          </p:cNvPr>
          <p:cNvSpPr/>
          <p:nvPr/>
        </p:nvSpPr>
        <p:spPr>
          <a:xfrm>
            <a:off x="152143" y="200851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94F7D47-0C55-F082-276B-17A86238B7BF}"/>
              </a:ext>
            </a:extLst>
          </p:cNvPr>
          <p:cNvSpPr/>
          <p:nvPr/>
        </p:nvSpPr>
        <p:spPr>
          <a:xfrm>
            <a:off x="1905878" y="208966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1DB5E224-BD26-7AD2-65A6-E3643CEA8BCD}"/>
              </a:ext>
            </a:extLst>
          </p:cNvPr>
          <p:cNvSpPr/>
          <p:nvPr/>
        </p:nvSpPr>
        <p:spPr>
          <a:xfrm>
            <a:off x="2786819" y="100786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084F95CA-8431-C27A-6AA4-1D222A2CF027}"/>
              </a:ext>
            </a:extLst>
          </p:cNvPr>
          <p:cNvSpPr/>
          <p:nvPr/>
        </p:nvSpPr>
        <p:spPr>
          <a:xfrm>
            <a:off x="2754102" y="144120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BD6889B7-2581-7104-5C9E-F8F2553ABE6E}"/>
              </a:ext>
            </a:extLst>
          </p:cNvPr>
          <p:cNvSpPr/>
          <p:nvPr/>
        </p:nvSpPr>
        <p:spPr>
          <a:xfrm>
            <a:off x="2732437" y="222845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A9697C56-BA03-F88A-8DC0-C9F7C30A7C9A}"/>
              </a:ext>
            </a:extLst>
          </p:cNvPr>
          <p:cNvSpPr/>
          <p:nvPr/>
        </p:nvSpPr>
        <p:spPr>
          <a:xfrm>
            <a:off x="4873348" y="661466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ABC88501-F782-BD7D-538B-0AFAF838756C}"/>
              </a:ext>
            </a:extLst>
          </p:cNvPr>
          <p:cNvSpPr/>
          <p:nvPr/>
        </p:nvSpPr>
        <p:spPr>
          <a:xfrm>
            <a:off x="5450176" y="79709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CF33BE20-3221-F609-44DD-0276A0ACE6B8}"/>
              </a:ext>
            </a:extLst>
          </p:cNvPr>
          <p:cNvCxnSpPr>
            <a:cxnSpLocks/>
            <a:stCxn id="35" idx="3"/>
            <a:endCxn id="8" idx="1"/>
          </p:cNvCxnSpPr>
          <p:nvPr/>
        </p:nvCxnSpPr>
        <p:spPr>
          <a:xfrm flipV="1">
            <a:off x="5230414" y="4180384"/>
            <a:ext cx="445862" cy="2515432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그림 27">
            <a:extLst>
              <a:ext uri="{FF2B5EF4-FFF2-40B4-BE49-F238E27FC236}">
                <a16:creationId xmlns:a16="http://schemas.microsoft.com/office/drawing/2014/main" id="{F1DC0A83-575C-50C7-6B52-6381448C98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6351" y="808616"/>
            <a:ext cx="2319031" cy="6751803"/>
          </a:xfrm>
          <a:prstGeom prst="rect">
            <a:avLst/>
          </a:prstGeom>
        </p:spPr>
      </p:pic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C1FED0C1-D837-71CA-3FC6-5D6F8D02331F}"/>
              </a:ext>
            </a:extLst>
          </p:cNvPr>
          <p:cNvSpPr/>
          <p:nvPr/>
        </p:nvSpPr>
        <p:spPr>
          <a:xfrm>
            <a:off x="5580003" y="228771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3B12CCD3-66C0-AE8B-7FAE-9212BEE1509E}"/>
              </a:ext>
            </a:extLst>
          </p:cNvPr>
          <p:cNvSpPr/>
          <p:nvPr/>
        </p:nvSpPr>
        <p:spPr>
          <a:xfrm>
            <a:off x="8168146" y="230960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918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96827C16-EA5A-0397-5C8C-7CF61953E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429" y="800349"/>
            <a:ext cx="2273739" cy="481585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755E76D-8BF3-EAA9-56D0-C8F160685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843" y="800350"/>
            <a:ext cx="2334076" cy="704049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9F01EF-C59F-35B8-3221-F6F49BD01B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775" y="800349"/>
            <a:ext cx="2200153" cy="704049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32313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0.92 (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수정됨</a:t>
                      </a: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b="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&gt;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완료된 프로그램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회차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상세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IM-PR-004,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IM-PR-006, IM-PR-007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인문프로그램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네비게이션 프로그램 클릭 시 표출 됨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정보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목록 보기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클릭 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목록 보이기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 정보 보기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상세 정보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개요 및 만족도 선택 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개요</a:t>
            </a:r>
            <a:r>
              <a:rPr lang="en-US" altLang="ko-KR" sz="1000" dirty="0">
                <a:latin typeface="+mj-ea"/>
                <a:ea typeface="+mj-ea"/>
              </a:rPr>
              <a:t>] –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 정보 보기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만족도</a:t>
            </a:r>
            <a:r>
              <a:rPr lang="en-US" altLang="ko-KR" sz="1000" dirty="0">
                <a:latin typeface="+mj-ea"/>
                <a:ea typeface="+mj-ea"/>
              </a:rPr>
              <a:t>] – </a:t>
            </a: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만족도 제출 현황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완료된 회차에서만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</a:rPr>
              <a:t>보여짐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상태값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en-US" altLang="ko-KR" sz="1000" dirty="0">
                <a:latin typeface="+mj-ea"/>
                <a:ea typeface="+mj-ea"/>
              </a:rPr>
              <a:t>], </a:t>
            </a:r>
            <a:r>
              <a:rPr lang="ko-KR" altLang="en-US" sz="1000" dirty="0" err="1">
                <a:latin typeface="+mj-ea"/>
                <a:ea typeface="+mj-ea"/>
              </a:rPr>
              <a:t>회차별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주제명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기간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장소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정원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 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인문활동가 명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 소개 내용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2-4. [</a:t>
            </a:r>
            <a:r>
              <a:rPr lang="ko-KR" altLang="en-US" sz="1000" dirty="0">
                <a:latin typeface="+mj-ea"/>
                <a:ea typeface="+mj-ea"/>
              </a:rPr>
              <a:t>프로그램 신청하기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회차의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상태값이</a:t>
            </a:r>
            <a:r>
              <a:rPr lang="ko-KR" altLang="en-US" sz="1000" dirty="0">
                <a:latin typeface="+mj-ea"/>
                <a:ea typeface="+mj-ea"/>
              </a:rPr>
              <a:t> 진행중이고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학습자가 해당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신청 전 일 때 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완료된 프로그램 회차에서는 비활성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만족도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프로그램 만족도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시설 만족도 선택 탭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만족도 설문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만족도 제출이 완료된 경우 알림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제출이 안된 경우 만족도 설문 표출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만족도 설문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만족도 설문 답변 선택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/>
            <a:r>
              <a:rPr lang="en-US" altLang="ko-KR" sz="1000" dirty="0">
                <a:latin typeface="+mj-ea"/>
                <a:ea typeface="+mj-ea"/>
              </a:rPr>
              <a:t>3-4. [</a:t>
            </a:r>
            <a:r>
              <a:rPr lang="ko-KR" altLang="en-US" sz="1000" dirty="0">
                <a:latin typeface="+mj-ea"/>
                <a:ea typeface="+mj-ea"/>
              </a:rPr>
              <a:t>버튼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초기화</a:t>
            </a:r>
            <a:r>
              <a:rPr lang="en-US" altLang="ko-KR" sz="1000" dirty="0">
                <a:latin typeface="+mj-ea"/>
                <a:ea typeface="+mj-ea"/>
              </a:rPr>
              <a:t>] – </a:t>
            </a:r>
            <a:r>
              <a:rPr lang="ko-KR" altLang="en-US" sz="1000" dirty="0">
                <a:latin typeface="+mj-ea"/>
                <a:ea typeface="+mj-ea"/>
              </a:rPr>
              <a:t>선택한 답변 초기화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제출하기</a:t>
            </a:r>
            <a:r>
              <a:rPr lang="en-US" altLang="ko-KR" sz="1000" dirty="0">
                <a:latin typeface="+mj-ea"/>
                <a:ea typeface="+mj-ea"/>
              </a:rPr>
              <a:t>] – </a:t>
            </a:r>
            <a:r>
              <a:rPr lang="ko-KR" altLang="en-US" sz="1000" dirty="0">
                <a:latin typeface="+mj-ea"/>
                <a:ea typeface="+mj-ea"/>
              </a:rPr>
              <a:t>답변 선택된 설문 제출하기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선택 안된 문항이 있을 경우 경고 알림 팝업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219AC5DE-8963-CDD8-6BA5-7FCE50D9C5EB}"/>
              </a:ext>
            </a:extLst>
          </p:cNvPr>
          <p:cNvSpPr/>
          <p:nvPr/>
        </p:nvSpPr>
        <p:spPr>
          <a:xfrm>
            <a:off x="203272" y="104755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61E38A55-45E4-BDA9-C22A-35DC126FBD6A}"/>
              </a:ext>
            </a:extLst>
          </p:cNvPr>
          <p:cNvSpPr/>
          <p:nvPr/>
        </p:nvSpPr>
        <p:spPr>
          <a:xfrm>
            <a:off x="152143" y="200851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94F7D47-0C55-F082-276B-17A86238B7BF}"/>
              </a:ext>
            </a:extLst>
          </p:cNvPr>
          <p:cNvSpPr/>
          <p:nvPr/>
        </p:nvSpPr>
        <p:spPr>
          <a:xfrm>
            <a:off x="1905878" y="208966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1DB5E224-BD26-7AD2-65A6-E3643CEA8BCD}"/>
              </a:ext>
            </a:extLst>
          </p:cNvPr>
          <p:cNvSpPr/>
          <p:nvPr/>
        </p:nvSpPr>
        <p:spPr>
          <a:xfrm>
            <a:off x="2786819" y="100786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084F95CA-8431-C27A-6AA4-1D222A2CF027}"/>
              </a:ext>
            </a:extLst>
          </p:cNvPr>
          <p:cNvSpPr/>
          <p:nvPr/>
        </p:nvSpPr>
        <p:spPr>
          <a:xfrm>
            <a:off x="2754102" y="144120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BD6889B7-2581-7104-5C9E-F8F2553ABE6E}"/>
              </a:ext>
            </a:extLst>
          </p:cNvPr>
          <p:cNvSpPr/>
          <p:nvPr/>
        </p:nvSpPr>
        <p:spPr>
          <a:xfrm>
            <a:off x="2732437" y="222845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40DE31FD-FB6F-669E-6B4F-5FD8EE6DCF43}"/>
              </a:ext>
            </a:extLst>
          </p:cNvPr>
          <p:cNvSpPr/>
          <p:nvPr/>
        </p:nvSpPr>
        <p:spPr>
          <a:xfrm>
            <a:off x="2720322" y="278100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A9697C56-BA03-F88A-8DC0-C9F7C30A7C9A}"/>
              </a:ext>
            </a:extLst>
          </p:cNvPr>
          <p:cNvSpPr/>
          <p:nvPr/>
        </p:nvSpPr>
        <p:spPr>
          <a:xfrm>
            <a:off x="2706419" y="712221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ABC88501-F782-BD7D-538B-0AFAF838756C}"/>
              </a:ext>
            </a:extLst>
          </p:cNvPr>
          <p:cNvSpPr/>
          <p:nvPr/>
        </p:nvSpPr>
        <p:spPr>
          <a:xfrm>
            <a:off x="5400563" y="208966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2E5C265E-9B97-FB38-33C7-F367294C30C3}"/>
              </a:ext>
            </a:extLst>
          </p:cNvPr>
          <p:cNvSpPr/>
          <p:nvPr/>
        </p:nvSpPr>
        <p:spPr>
          <a:xfrm>
            <a:off x="5345474" y="254756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C7A91B94-61D2-F533-1E02-DFDD59D98185}"/>
              </a:ext>
            </a:extLst>
          </p:cNvPr>
          <p:cNvSpPr/>
          <p:nvPr/>
        </p:nvSpPr>
        <p:spPr>
          <a:xfrm>
            <a:off x="5345474" y="296053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295342C-7E0E-D3C6-E0AC-C62C298A46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1059" y="800349"/>
            <a:ext cx="2273739" cy="4815854"/>
          </a:xfrm>
          <a:prstGeom prst="rect">
            <a:avLst/>
          </a:prstGeom>
        </p:spPr>
      </p:pic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E4676D1-F510-8D1F-4692-C4CEFAD6F774}"/>
              </a:ext>
            </a:extLst>
          </p:cNvPr>
          <p:cNvSpPr/>
          <p:nvPr/>
        </p:nvSpPr>
        <p:spPr>
          <a:xfrm>
            <a:off x="7873501" y="132351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ABE1C5FA-448C-F619-1390-35616C200CF0}"/>
              </a:ext>
            </a:extLst>
          </p:cNvPr>
          <p:cNvSpPr/>
          <p:nvPr/>
        </p:nvSpPr>
        <p:spPr>
          <a:xfrm>
            <a:off x="7873501" y="484915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02FA30B-36C0-E961-AA74-A2D08D7E5FB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2622" b="32824"/>
          <a:stretch/>
        </p:blipFill>
        <p:spPr>
          <a:xfrm>
            <a:off x="8163283" y="5696894"/>
            <a:ext cx="2200153" cy="216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02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65E977E9-BD4D-B436-C027-508D009D5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296" y="863684"/>
            <a:ext cx="2559185" cy="693077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71D7711-CC50-860C-5F74-8E5C0FCA1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594" y="853434"/>
            <a:ext cx="2738387" cy="6634977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87099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일반학습자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IM-MP-001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602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</a:rPr>
              <a:t>일반 학습자</a:t>
            </a:r>
            <a:endParaRPr lang="en-US" altLang="ko-KR" sz="10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현재진행 프로그램 영역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진행 가능 프로그램이 없을 경우 알림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진행 가능 프로그램이 있을 경우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정보 카드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인문활동가가 </a:t>
            </a: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ko-KR" altLang="en-US" sz="1000" dirty="0">
                <a:latin typeface="+mj-ea"/>
                <a:ea typeface="+mj-ea"/>
              </a:rPr>
              <a:t> 설정 후 신호 발송 </a:t>
            </a:r>
            <a:r>
              <a:rPr lang="ko-KR" altLang="en-US" sz="1000" dirty="0" err="1">
                <a:latin typeface="+mj-ea"/>
                <a:ea typeface="+mj-ea"/>
              </a:rPr>
              <a:t>알림메시지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Push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 후 프로그램 카드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전자출결 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628650" lvl="2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가능 프로그램이 존재할 경우</a:t>
            </a:r>
            <a:endParaRPr lang="en-US" altLang="ko-KR" sz="1000" dirty="0">
              <a:latin typeface="+mj-ea"/>
              <a:ea typeface="+mj-ea"/>
            </a:endParaRPr>
          </a:p>
          <a:p>
            <a:pPr marL="628650" lvl="3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인문활동가가 설정한 </a:t>
            </a: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ko-KR" altLang="en-US" sz="1000" dirty="0">
                <a:latin typeface="+mj-ea"/>
                <a:ea typeface="+mj-ea"/>
              </a:rPr>
              <a:t> 설정 모드에 따라 버튼 아이콘 변경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QR, GPS,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신호출결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클릭하여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전자출결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설정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설정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나의 프로그램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수강신청 중이거나 수강신청 등록된 프로그램 카드 출력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다수의 프로그램이 존재할 경우 하단으로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스크롤을 통해 하단으로 리스트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위로가기</a:t>
            </a:r>
            <a:r>
              <a:rPr lang="ko-KR" altLang="en-US" sz="1000" dirty="0">
                <a:latin typeface="+mj-ea"/>
                <a:ea typeface="+mj-ea"/>
              </a:rPr>
              <a:t> 버튼으로 상단으로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시 프로그램 상세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D79DA99-6619-899D-8601-08ABF212E1B9}"/>
              </a:ext>
            </a:extLst>
          </p:cNvPr>
          <p:cNvSpPr/>
          <p:nvPr/>
        </p:nvSpPr>
        <p:spPr>
          <a:xfrm>
            <a:off x="2295269" y="126231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F852AA78-7BC3-A8DC-FF7B-355B93E14D52}"/>
              </a:ext>
            </a:extLst>
          </p:cNvPr>
          <p:cNvSpPr/>
          <p:nvPr/>
        </p:nvSpPr>
        <p:spPr>
          <a:xfrm>
            <a:off x="5426284" y="110732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4A8F9505-C7EA-C902-4392-241869260E07}"/>
              </a:ext>
            </a:extLst>
          </p:cNvPr>
          <p:cNvSpPr/>
          <p:nvPr/>
        </p:nvSpPr>
        <p:spPr>
          <a:xfrm>
            <a:off x="2427912" y="321307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3EFF587-78AC-D19C-5023-D2860A8D0DA4}"/>
              </a:ext>
            </a:extLst>
          </p:cNvPr>
          <p:cNvSpPr/>
          <p:nvPr/>
        </p:nvSpPr>
        <p:spPr>
          <a:xfrm>
            <a:off x="5410282" y="139535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7EDC503-9570-CFB9-ABD4-3CABD67D73CE}"/>
              </a:ext>
            </a:extLst>
          </p:cNvPr>
          <p:cNvSpPr/>
          <p:nvPr/>
        </p:nvSpPr>
        <p:spPr>
          <a:xfrm>
            <a:off x="3151114" y="179977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24B272B-A321-2668-D8B4-26A3BB623FF9}"/>
              </a:ext>
            </a:extLst>
          </p:cNvPr>
          <p:cNvSpPr/>
          <p:nvPr/>
        </p:nvSpPr>
        <p:spPr>
          <a:xfrm>
            <a:off x="5344798" y="323993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866039-392D-C790-74C1-D692B12783EA}"/>
              </a:ext>
            </a:extLst>
          </p:cNvPr>
          <p:cNvSpPr txBox="1"/>
          <p:nvPr/>
        </p:nvSpPr>
        <p:spPr>
          <a:xfrm>
            <a:off x="8487323" y="879548"/>
            <a:ext cx="1900515" cy="507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+mj-ea"/>
                <a:ea typeface="+mj-ea"/>
              </a:rPr>
              <a:t>프로그램 </a:t>
            </a:r>
            <a:r>
              <a:rPr lang="ko-KR" altLang="en-US" sz="900" dirty="0" err="1">
                <a:latin typeface="+mj-ea"/>
                <a:ea typeface="+mj-ea"/>
              </a:rPr>
              <a:t>상태값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진행중</a:t>
            </a:r>
            <a:r>
              <a:rPr lang="en-US" altLang="ko-KR" sz="900" dirty="0">
                <a:latin typeface="+mj-ea"/>
                <a:ea typeface="+mj-ea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진행완료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2CC458-7902-3D5B-8BD5-A3AC6EBF3046}"/>
              </a:ext>
            </a:extLst>
          </p:cNvPr>
          <p:cNvSpPr txBox="1"/>
          <p:nvPr/>
        </p:nvSpPr>
        <p:spPr>
          <a:xfrm>
            <a:off x="8487323" y="1485801"/>
            <a:ext cx="1900515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+mj-ea"/>
                <a:ea typeface="+mj-ea"/>
              </a:rPr>
              <a:t>프로그램 </a:t>
            </a:r>
            <a:r>
              <a:rPr lang="ko-KR" altLang="en-US" sz="900" dirty="0" err="1">
                <a:latin typeface="+mj-ea"/>
                <a:ea typeface="+mj-ea"/>
              </a:rPr>
              <a:t>회차</a:t>
            </a:r>
            <a:r>
              <a:rPr lang="ko-KR" altLang="en-US" sz="900" dirty="0">
                <a:latin typeface="+mj-ea"/>
                <a:ea typeface="+mj-ea"/>
              </a:rPr>
              <a:t> </a:t>
            </a:r>
            <a:r>
              <a:rPr lang="ko-KR" altLang="en-US" sz="900" dirty="0" err="1">
                <a:latin typeface="+mj-ea"/>
                <a:ea typeface="+mj-ea"/>
              </a:rPr>
              <a:t>상태값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진행중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신청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승인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결석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458572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7424488-5A79-9B10-F532-1804EAA72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87" y="853433"/>
            <a:ext cx="2140938" cy="685100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678129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IM-MP-002, IM-MP-003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83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상세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보이기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감추기로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목록 보이기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감추기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상세 정보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인문프로그램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상세 보기와 동일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 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  <a:hlinkClick r:id="rId4" action="ppaction://hlinksldjump"/>
              </a:rPr>
              <a:t>참고 슬라이드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개요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커뮤니티 선택 탭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프로그램 개요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개요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프로그램명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유형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분야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기간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운영방법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활동지역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홍보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시설정보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시설명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시설 상세 정보 팝업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문의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연락처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시설정보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시설정보 상세 내용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시설유형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주요활동지역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대표자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연락처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FAX</a:t>
            </a: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주소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담당자 연락처 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D79DA99-6619-899D-8601-08ABF212E1B9}"/>
              </a:ext>
            </a:extLst>
          </p:cNvPr>
          <p:cNvSpPr/>
          <p:nvPr/>
        </p:nvSpPr>
        <p:spPr>
          <a:xfrm>
            <a:off x="240073" y="84810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3EFF587-78AC-D19C-5023-D2860A8D0DA4}"/>
              </a:ext>
            </a:extLst>
          </p:cNvPr>
          <p:cNvSpPr/>
          <p:nvPr/>
        </p:nvSpPr>
        <p:spPr>
          <a:xfrm>
            <a:off x="205897" y="221354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7EDC503-9570-CFB9-ABD4-3CABD67D73CE}"/>
              </a:ext>
            </a:extLst>
          </p:cNvPr>
          <p:cNvSpPr/>
          <p:nvPr/>
        </p:nvSpPr>
        <p:spPr>
          <a:xfrm>
            <a:off x="240073" y="123305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24B272B-A321-2668-D8B4-26A3BB623FF9}"/>
              </a:ext>
            </a:extLst>
          </p:cNvPr>
          <p:cNvSpPr/>
          <p:nvPr/>
        </p:nvSpPr>
        <p:spPr>
          <a:xfrm>
            <a:off x="218304" y="250909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480E7CC-ABA9-7202-A617-7075545CE3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9407" y="830012"/>
            <a:ext cx="2140937" cy="6850998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75020D5E-4C12-3035-03B1-1B6A602464EC}"/>
              </a:ext>
            </a:extLst>
          </p:cNvPr>
          <p:cNvSpPr/>
          <p:nvPr/>
        </p:nvSpPr>
        <p:spPr>
          <a:xfrm>
            <a:off x="1388781" y="1775823"/>
            <a:ext cx="410725" cy="311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4010655-BDD1-30B3-8B11-4D895711B045}"/>
              </a:ext>
            </a:extLst>
          </p:cNvPr>
          <p:cNvCxnSpPr>
            <a:stCxn id="11" idx="3"/>
          </p:cNvCxnSpPr>
          <p:nvPr/>
        </p:nvCxnSpPr>
        <p:spPr>
          <a:xfrm>
            <a:off x="1799506" y="1931817"/>
            <a:ext cx="1296144" cy="577274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>
            <a:extLst>
              <a:ext uri="{FF2B5EF4-FFF2-40B4-BE49-F238E27FC236}">
                <a16:creationId xmlns:a16="http://schemas.microsoft.com/office/drawing/2014/main" id="{BBC53A5C-8C2C-0FCA-764C-BF1BE193A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2612" y="830013"/>
            <a:ext cx="2353102" cy="6850998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DF5B2899-892A-13C6-8980-FBA7258B2BEE}"/>
              </a:ext>
            </a:extLst>
          </p:cNvPr>
          <p:cNvSpPr/>
          <p:nvPr/>
        </p:nvSpPr>
        <p:spPr>
          <a:xfrm>
            <a:off x="4647030" y="1982704"/>
            <a:ext cx="410725" cy="311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C09460B6-2653-7C3A-6487-D0A0BA40877B}"/>
              </a:ext>
            </a:extLst>
          </p:cNvPr>
          <p:cNvCxnSpPr>
            <a:cxnSpLocks/>
            <a:stCxn id="22" idx="3"/>
            <a:endCxn id="21" idx="1"/>
          </p:cNvCxnSpPr>
          <p:nvPr/>
        </p:nvCxnSpPr>
        <p:spPr>
          <a:xfrm>
            <a:off x="5057755" y="2138698"/>
            <a:ext cx="664857" cy="2116814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>
            <a:extLst>
              <a:ext uri="{FF2B5EF4-FFF2-40B4-BE49-F238E27FC236}">
                <a16:creationId xmlns:a16="http://schemas.microsoft.com/office/drawing/2014/main" id="{8D494FD0-9535-963D-092B-F215F3F2BC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1144" y="3715763"/>
            <a:ext cx="1912283" cy="4050280"/>
          </a:xfrm>
          <a:prstGeom prst="rect">
            <a:avLst/>
          </a:prstGeom>
        </p:spPr>
      </p:pic>
      <p:cxnSp>
        <p:nvCxnSpPr>
          <p:cNvPr id="28" name="연결선: 꺾임 27">
            <a:extLst>
              <a:ext uri="{FF2B5EF4-FFF2-40B4-BE49-F238E27FC236}">
                <a16:creationId xmlns:a16="http://schemas.microsoft.com/office/drawing/2014/main" id="{71BF7097-DC3A-AD33-05CB-1024B9B99045}"/>
              </a:ext>
            </a:extLst>
          </p:cNvPr>
          <p:cNvCxnSpPr>
            <a:cxnSpLocks/>
            <a:stCxn id="29" idx="3"/>
            <a:endCxn id="27" idx="1"/>
          </p:cNvCxnSpPr>
          <p:nvPr/>
        </p:nvCxnSpPr>
        <p:spPr>
          <a:xfrm flipV="1">
            <a:off x="5015223" y="5740903"/>
            <a:ext cx="3445921" cy="1118231"/>
          </a:xfrm>
          <a:prstGeom prst="bentConnector3">
            <a:avLst>
              <a:gd name="adj1" fmla="val 94432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B9A0742-D20B-601F-DFC8-73B6CDE127CB}"/>
              </a:ext>
            </a:extLst>
          </p:cNvPr>
          <p:cNvSpPr/>
          <p:nvPr/>
        </p:nvSpPr>
        <p:spPr>
          <a:xfrm>
            <a:off x="4784862" y="6704437"/>
            <a:ext cx="230361" cy="3093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E25ACFCC-F242-DE61-6995-EBA4BD9C6265}"/>
              </a:ext>
            </a:extLst>
          </p:cNvPr>
          <p:cNvSpPr/>
          <p:nvPr/>
        </p:nvSpPr>
        <p:spPr>
          <a:xfrm>
            <a:off x="8353132" y="360775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67542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6FFDC4A-1821-C44F-2961-C044E4DA8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3" y="851463"/>
            <a:ext cx="1912010" cy="691458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299579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IM-CO-001, IM-CO-002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721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상세 </a:t>
            </a: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커뮤니티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공지사항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공지사항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날짜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클릭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공지사항 상세보기 페이지로 전환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과제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과제 게시물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날짜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클릭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과제 상세보기 페이지로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Q&amp;A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Q&amp;A</a:t>
            </a:r>
            <a:r>
              <a:rPr lang="ko-KR" altLang="en-US" sz="1000" dirty="0">
                <a:latin typeface="+mj-ea"/>
                <a:ea typeface="+mj-ea"/>
              </a:rPr>
              <a:t>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날짜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클릭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Q&amp;A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상세보기 페이지로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후기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후기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날짜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목록 클릭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후기 상세보기 페이지로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공지사항 상세보기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공지사항 상세 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날짜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첨부파일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첨부파일이 있을 경우 파일명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첨부파일 다운로드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D79DA99-6619-899D-8601-08ABF212E1B9}"/>
              </a:ext>
            </a:extLst>
          </p:cNvPr>
          <p:cNvSpPr/>
          <p:nvPr/>
        </p:nvSpPr>
        <p:spPr>
          <a:xfrm>
            <a:off x="328039" y="194755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3EFF587-78AC-D19C-5023-D2860A8D0DA4}"/>
              </a:ext>
            </a:extLst>
          </p:cNvPr>
          <p:cNvSpPr/>
          <p:nvPr/>
        </p:nvSpPr>
        <p:spPr>
          <a:xfrm>
            <a:off x="149506" y="373048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7EDC503-9570-CFB9-ABD4-3CABD67D73CE}"/>
              </a:ext>
            </a:extLst>
          </p:cNvPr>
          <p:cNvSpPr/>
          <p:nvPr/>
        </p:nvSpPr>
        <p:spPr>
          <a:xfrm>
            <a:off x="186997" y="229538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24B272B-A321-2668-D8B4-26A3BB623FF9}"/>
              </a:ext>
            </a:extLst>
          </p:cNvPr>
          <p:cNvSpPr/>
          <p:nvPr/>
        </p:nvSpPr>
        <p:spPr>
          <a:xfrm>
            <a:off x="149506" y="439206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FA937CB-B7BA-99AE-9938-F182DB79D191}"/>
              </a:ext>
            </a:extLst>
          </p:cNvPr>
          <p:cNvSpPr/>
          <p:nvPr/>
        </p:nvSpPr>
        <p:spPr>
          <a:xfrm>
            <a:off x="149506" y="594756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14585DA-63DB-DFB1-B6B5-2203BE36FF1A}"/>
              </a:ext>
            </a:extLst>
          </p:cNvPr>
          <p:cNvSpPr/>
          <p:nvPr/>
        </p:nvSpPr>
        <p:spPr>
          <a:xfrm>
            <a:off x="2328706" y="709872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1-5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65C42FE-2465-0548-630F-72FDB8CB5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136" y="1174550"/>
            <a:ext cx="2895600" cy="6086475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4FF34E7D-1442-8B9F-2834-4B484A9EE736}"/>
              </a:ext>
            </a:extLst>
          </p:cNvPr>
          <p:cNvSpPr/>
          <p:nvPr/>
        </p:nvSpPr>
        <p:spPr>
          <a:xfrm>
            <a:off x="4563112" y="117455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0D3BFA4-976F-E694-A268-BAC2912E5453}"/>
              </a:ext>
            </a:extLst>
          </p:cNvPr>
          <p:cNvSpPr/>
          <p:nvPr/>
        </p:nvSpPr>
        <p:spPr>
          <a:xfrm>
            <a:off x="5715240" y="522590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F514446-A83D-1C1E-B5CF-16957A545443}"/>
              </a:ext>
            </a:extLst>
          </p:cNvPr>
          <p:cNvSpPr/>
          <p:nvPr/>
        </p:nvSpPr>
        <p:spPr>
          <a:xfrm>
            <a:off x="4492591" y="170636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BAFF725-0500-301E-114D-441501F59F37}"/>
              </a:ext>
            </a:extLst>
          </p:cNvPr>
          <p:cNvSpPr/>
          <p:nvPr/>
        </p:nvSpPr>
        <p:spPr>
          <a:xfrm>
            <a:off x="540799" y="2458043"/>
            <a:ext cx="1912010" cy="216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0C39B0A4-8D1A-6EC8-8EC2-737A6802A619}"/>
              </a:ext>
            </a:extLst>
          </p:cNvPr>
          <p:cNvCxnSpPr>
            <a:cxnSpLocks/>
            <a:stCxn id="16" idx="3"/>
            <a:endCxn id="8" idx="1"/>
          </p:cNvCxnSpPr>
          <p:nvPr/>
        </p:nvCxnSpPr>
        <p:spPr>
          <a:xfrm>
            <a:off x="2452809" y="2566056"/>
            <a:ext cx="2326327" cy="1651732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532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6FFDC4A-1821-C44F-2961-C044E4DA8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3" y="851463"/>
            <a:ext cx="1912010" cy="691458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751697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IM-CO-003, IM-CO-004, IM-CO-005, IM-CO-006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44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과제 상세보기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과제 상세 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날짜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첨부파일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첨부파일이 있을 경우 파일명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첨부파일 다운로드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댓글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댓글 작성자명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댓글이 있을 경우 댓글 내용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댓글 첨부파일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첨부파일이 있을 경우 파일명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첨부파일 다운로드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Q&amp;A</a:t>
            </a:r>
            <a:r>
              <a:rPr lang="ko-KR" altLang="en-US" sz="1000" dirty="0">
                <a:latin typeface="+mj-ea"/>
                <a:ea typeface="+mj-ea"/>
              </a:rPr>
              <a:t> 상세보기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Q&amp;A</a:t>
            </a:r>
            <a:r>
              <a:rPr lang="ko-KR" altLang="en-US" sz="1000" dirty="0">
                <a:latin typeface="+mj-ea"/>
                <a:ea typeface="+mj-ea"/>
              </a:rPr>
              <a:t> 상세 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날짜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등록자명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댓글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댓글이 있을 경우 댓글 내용 표시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59B6F96-5B00-5ED2-2F00-86F0BEDA2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495" y="917199"/>
            <a:ext cx="2895600" cy="608647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A2129103-00C4-741E-5A3C-8AEF6BE052A7}"/>
              </a:ext>
            </a:extLst>
          </p:cNvPr>
          <p:cNvSpPr/>
          <p:nvPr/>
        </p:nvSpPr>
        <p:spPr>
          <a:xfrm>
            <a:off x="566961" y="3852006"/>
            <a:ext cx="1847563" cy="216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E2EAEFC8-B045-19B1-79D2-CFBC6A3DEA8B}"/>
              </a:ext>
            </a:extLst>
          </p:cNvPr>
          <p:cNvCxnSpPr>
            <a:cxnSpLocks/>
            <a:stCxn id="5" idx="3"/>
            <a:endCxn id="3" idx="1"/>
          </p:cNvCxnSpPr>
          <p:nvPr/>
        </p:nvCxnSpPr>
        <p:spPr>
          <a:xfrm>
            <a:off x="2414524" y="3960019"/>
            <a:ext cx="662971" cy="418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타원 10">
            <a:extLst>
              <a:ext uri="{FF2B5EF4-FFF2-40B4-BE49-F238E27FC236}">
                <a16:creationId xmlns:a16="http://schemas.microsoft.com/office/drawing/2014/main" id="{BF406351-A025-A385-C2C0-C05E3D361E13}"/>
              </a:ext>
            </a:extLst>
          </p:cNvPr>
          <p:cNvSpPr/>
          <p:nvPr/>
        </p:nvSpPr>
        <p:spPr>
          <a:xfrm>
            <a:off x="2969483" y="99076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C6294A74-0584-A1A4-BDD5-1CDBAF4E7C16}"/>
              </a:ext>
            </a:extLst>
          </p:cNvPr>
          <p:cNvSpPr/>
          <p:nvPr/>
        </p:nvSpPr>
        <p:spPr>
          <a:xfrm>
            <a:off x="2780285" y="489612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B26B96FA-F8AC-94AF-34E2-3681BF571FFE}"/>
              </a:ext>
            </a:extLst>
          </p:cNvPr>
          <p:cNvSpPr/>
          <p:nvPr/>
        </p:nvSpPr>
        <p:spPr>
          <a:xfrm>
            <a:off x="2790950" y="140433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080442BF-51D1-0F9D-5227-BE55884F6913}"/>
              </a:ext>
            </a:extLst>
          </p:cNvPr>
          <p:cNvSpPr/>
          <p:nvPr/>
        </p:nvSpPr>
        <p:spPr>
          <a:xfrm>
            <a:off x="2780285" y="532817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7AD37A86-ADD0-CBD0-64F3-D33D57DA7648}"/>
              </a:ext>
            </a:extLst>
          </p:cNvPr>
          <p:cNvSpPr/>
          <p:nvPr/>
        </p:nvSpPr>
        <p:spPr>
          <a:xfrm>
            <a:off x="2821615" y="662431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03E5EC9-50D5-2A93-311C-6FE94FABB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058" y="917199"/>
            <a:ext cx="2895600" cy="6086475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CACD2FBD-7705-D032-FDBA-37B87A6482C9}"/>
              </a:ext>
            </a:extLst>
          </p:cNvPr>
          <p:cNvSpPr/>
          <p:nvPr/>
        </p:nvSpPr>
        <p:spPr>
          <a:xfrm>
            <a:off x="566961" y="4598947"/>
            <a:ext cx="1847563" cy="216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34BBC3E9-C17B-0944-F04F-BFC6547B9A93}"/>
              </a:ext>
            </a:extLst>
          </p:cNvPr>
          <p:cNvCxnSpPr>
            <a:cxnSpLocks/>
            <a:stCxn id="26" idx="3"/>
            <a:endCxn id="25" idx="1"/>
          </p:cNvCxnSpPr>
          <p:nvPr/>
        </p:nvCxnSpPr>
        <p:spPr>
          <a:xfrm flipV="1">
            <a:off x="2414524" y="3960437"/>
            <a:ext cx="4353534" cy="746523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타원 27">
            <a:extLst>
              <a:ext uri="{FF2B5EF4-FFF2-40B4-BE49-F238E27FC236}">
                <a16:creationId xmlns:a16="http://schemas.microsoft.com/office/drawing/2014/main" id="{3A88EA26-61C6-4C6A-4FCB-A129438B7862}"/>
              </a:ext>
            </a:extLst>
          </p:cNvPr>
          <p:cNvSpPr/>
          <p:nvPr/>
        </p:nvSpPr>
        <p:spPr>
          <a:xfrm>
            <a:off x="6589525" y="104544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1EDB852F-4F10-0BAD-C5D2-02C5DD6939DF}"/>
              </a:ext>
            </a:extLst>
          </p:cNvPr>
          <p:cNvSpPr/>
          <p:nvPr/>
        </p:nvSpPr>
        <p:spPr>
          <a:xfrm>
            <a:off x="6410992" y="145900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CC5AA8C-3E67-8777-3992-100D58FBF6A3}"/>
              </a:ext>
            </a:extLst>
          </p:cNvPr>
          <p:cNvSpPr/>
          <p:nvPr/>
        </p:nvSpPr>
        <p:spPr>
          <a:xfrm>
            <a:off x="6519309" y="481497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072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6FFDC4A-1821-C44F-2961-C044E4DA8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3" y="851463"/>
            <a:ext cx="1912010" cy="691458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473943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IM-CO-008, IM-CO-009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1910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후기 상세보기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후기 상세 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날짜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등록자명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첨부파일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첨부파일이 있을 경우 파일명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다운로드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첨부파일 다운로드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B791899-2ACC-C1B4-2569-C78E59BD3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5320" y="921126"/>
            <a:ext cx="2886075" cy="6076950"/>
          </a:xfrm>
          <a:prstGeom prst="rect">
            <a:avLst/>
          </a:prstGeom>
        </p:spPr>
      </p:pic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BEA505AE-7BFE-93B1-9A4C-EC0D398B8B0B}"/>
              </a:ext>
            </a:extLst>
          </p:cNvPr>
          <p:cNvCxnSpPr>
            <a:cxnSpLocks/>
            <a:stCxn id="13" idx="3"/>
            <a:endCxn id="6" idx="1"/>
          </p:cNvCxnSpPr>
          <p:nvPr/>
        </p:nvCxnSpPr>
        <p:spPr>
          <a:xfrm flipV="1">
            <a:off x="2446618" y="3959601"/>
            <a:ext cx="608702" cy="2268671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타원 7">
            <a:extLst>
              <a:ext uri="{FF2B5EF4-FFF2-40B4-BE49-F238E27FC236}">
                <a16:creationId xmlns:a16="http://schemas.microsoft.com/office/drawing/2014/main" id="{5E12CA59-9467-7495-1865-60009DAD4C53}"/>
              </a:ext>
            </a:extLst>
          </p:cNvPr>
          <p:cNvSpPr/>
          <p:nvPr/>
        </p:nvSpPr>
        <p:spPr>
          <a:xfrm>
            <a:off x="2969483" y="99076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B788282-C300-0B81-CB58-981115080E80}"/>
              </a:ext>
            </a:extLst>
          </p:cNvPr>
          <p:cNvSpPr/>
          <p:nvPr/>
        </p:nvSpPr>
        <p:spPr>
          <a:xfrm>
            <a:off x="2780285" y="489612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C478098-FB32-E98B-052C-AA14A4215C08}"/>
              </a:ext>
            </a:extLst>
          </p:cNvPr>
          <p:cNvSpPr/>
          <p:nvPr/>
        </p:nvSpPr>
        <p:spPr>
          <a:xfrm>
            <a:off x="2790950" y="140433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F9FA68E-7855-DE24-BCF6-CBF95DEA2868}"/>
              </a:ext>
            </a:extLst>
          </p:cNvPr>
          <p:cNvSpPr/>
          <p:nvPr/>
        </p:nvSpPr>
        <p:spPr>
          <a:xfrm>
            <a:off x="534608" y="6120260"/>
            <a:ext cx="191201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760169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6FFDC4A-1821-C44F-2961-C044E4DA8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3" y="851463"/>
            <a:ext cx="1912010" cy="691458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29766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IM-CO-007, IM-CO-010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910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Q&amp;A</a:t>
            </a:r>
            <a:r>
              <a:rPr lang="ko-KR" altLang="en-US" sz="1000" dirty="0">
                <a:latin typeface="+mj-ea"/>
                <a:ea typeface="+mj-ea"/>
              </a:rPr>
              <a:t> 등록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제목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질문 제목 입력 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필수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질문 내용 입력</a:t>
            </a:r>
            <a:r>
              <a:rPr lang="en-US" altLang="ko-KR" sz="1000" dirty="0">
                <a:latin typeface="+mj-ea"/>
                <a:ea typeface="+mj-ea"/>
              </a:rPr>
              <a:t> (</a:t>
            </a:r>
            <a:r>
              <a:rPr lang="ko-KR" altLang="en-US" sz="1000" dirty="0">
                <a:latin typeface="+mj-ea"/>
                <a:ea typeface="+mj-ea"/>
              </a:rPr>
              <a:t>필수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[</a:t>
            </a:r>
            <a:r>
              <a:rPr lang="ko-KR" altLang="en-US" sz="1000" dirty="0">
                <a:latin typeface="+mj-ea"/>
                <a:ea typeface="+mj-ea"/>
              </a:rPr>
              <a:t>저장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</a:p>
          <a:p>
            <a:pPr marL="71596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입력된 내용을 저장하고 이전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 및 내용에 입력된 내용이 없을 경우 비활성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후기 등록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제목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후기 제목 입력 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필수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후기 내용 입력</a:t>
            </a:r>
            <a:r>
              <a:rPr lang="en-US" altLang="ko-KR" sz="1000" dirty="0">
                <a:latin typeface="+mj-ea"/>
                <a:ea typeface="+mj-ea"/>
              </a:rPr>
              <a:t> (</a:t>
            </a:r>
            <a:r>
              <a:rPr lang="ko-KR" altLang="en-US" sz="1000" dirty="0">
                <a:latin typeface="+mj-ea"/>
                <a:ea typeface="+mj-ea"/>
              </a:rPr>
              <a:t>필수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파일첨부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파일 첨부 할 경우 찾아보기 버튼을 클릭하여 파일 선택 후 파일 첨부 가능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[</a:t>
            </a:r>
            <a:r>
              <a:rPr lang="ko-KR" altLang="en-US" sz="1000" dirty="0">
                <a:latin typeface="+mj-ea"/>
                <a:ea typeface="+mj-ea"/>
              </a:rPr>
              <a:t>저장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</a:p>
          <a:p>
            <a:pPr marL="71596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입력된 내용을 저장하고 이전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 및 내용에 입력된 내용이 없을 경우 비활성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채팅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아이콘 클릭 시 채팅 모드로 전환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A7CF3B6-F789-C82C-AD55-AA4C48E0C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476" y="883026"/>
            <a:ext cx="2905125" cy="6153150"/>
          </a:xfrm>
          <a:prstGeom prst="rect">
            <a:avLst/>
          </a:prstGeom>
        </p:spPr>
      </p:pic>
      <p:cxnSp>
        <p:nvCxnSpPr>
          <p:cNvPr id="5" name="연결선: 꺾임 4">
            <a:extLst>
              <a:ext uri="{FF2B5EF4-FFF2-40B4-BE49-F238E27FC236}">
                <a16:creationId xmlns:a16="http://schemas.microsoft.com/office/drawing/2014/main" id="{C1014D8F-49AE-08A6-BDB2-A0B5FE6381DA}"/>
              </a:ext>
            </a:extLst>
          </p:cNvPr>
          <p:cNvCxnSpPr>
            <a:cxnSpLocks/>
            <a:stCxn id="16" idx="3"/>
            <a:endCxn id="3" idx="1"/>
          </p:cNvCxnSpPr>
          <p:nvPr/>
        </p:nvCxnSpPr>
        <p:spPr>
          <a:xfrm flipV="1">
            <a:off x="2391784" y="3959601"/>
            <a:ext cx="932692" cy="504107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타원 9">
            <a:extLst>
              <a:ext uri="{FF2B5EF4-FFF2-40B4-BE49-F238E27FC236}">
                <a16:creationId xmlns:a16="http://schemas.microsoft.com/office/drawing/2014/main" id="{F0D76E2C-A0DC-8B64-00D3-9FCACE488A48}"/>
              </a:ext>
            </a:extLst>
          </p:cNvPr>
          <p:cNvSpPr/>
          <p:nvPr/>
        </p:nvSpPr>
        <p:spPr>
          <a:xfrm>
            <a:off x="3151805" y="100456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86902C9-817E-3BAF-C7D7-C2A19E80A6CC}"/>
              </a:ext>
            </a:extLst>
          </p:cNvPr>
          <p:cNvSpPr/>
          <p:nvPr/>
        </p:nvSpPr>
        <p:spPr>
          <a:xfrm>
            <a:off x="2967410" y="209617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679ABD7-3215-7EBF-CBD0-2EBF1B83E042}"/>
              </a:ext>
            </a:extLst>
          </p:cNvPr>
          <p:cNvSpPr/>
          <p:nvPr/>
        </p:nvSpPr>
        <p:spPr>
          <a:xfrm>
            <a:off x="2973272" y="155141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6E1EF8C-38F2-8D9D-546A-5247DC98E908}"/>
              </a:ext>
            </a:extLst>
          </p:cNvPr>
          <p:cNvSpPr/>
          <p:nvPr/>
        </p:nvSpPr>
        <p:spPr>
          <a:xfrm>
            <a:off x="1992030" y="4319692"/>
            <a:ext cx="39975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52FDEE8-1B21-FF11-E5EE-BD3376FAD00E}"/>
              </a:ext>
            </a:extLst>
          </p:cNvPr>
          <p:cNvSpPr/>
          <p:nvPr/>
        </p:nvSpPr>
        <p:spPr>
          <a:xfrm>
            <a:off x="1992030" y="5826843"/>
            <a:ext cx="39975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79075950-E280-44E5-6110-60403E4B0F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565" y="875574"/>
            <a:ext cx="2905125" cy="6153150"/>
          </a:xfrm>
          <a:prstGeom prst="rect">
            <a:avLst/>
          </a:prstGeom>
        </p:spPr>
      </p:pic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1387A65-E35A-CC83-5B7A-442DD96D44AB}"/>
              </a:ext>
            </a:extLst>
          </p:cNvPr>
          <p:cNvSpPr/>
          <p:nvPr/>
        </p:nvSpPr>
        <p:spPr>
          <a:xfrm>
            <a:off x="2986826" y="266950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FE1CA11-5A61-2EF1-43B8-9FA4F5F1429C}"/>
              </a:ext>
            </a:extLst>
          </p:cNvPr>
          <p:cNvSpPr/>
          <p:nvPr/>
        </p:nvSpPr>
        <p:spPr>
          <a:xfrm>
            <a:off x="3019764" y="574193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26F3BB9B-2539-4650-E3AE-E067FF911931}"/>
              </a:ext>
            </a:extLst>
          </p:cNvPr>
          <p:cNvSpPr/>
          <p:nvPr/>
        </p:nvSpPr>
        <p:spPr>
          <a:xfrm>
            <a:off x="6751533" y="89131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E3277DE5-B24D-D367-0C88-AD11A31961D8}"/>
              </a:ext>
            </a:extLst>
          </p:cNvPr>
          <p:cNvSpPr/>
          <p:nvPr/>
        </p:nvSpPr>
        <p:spPr>
          <a:xfrm>
            <a:off x="6567138" y="198292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00689578-FDF2-E939-186D-42ABB7B2781D}"/>
              </a:ext>
            </a:extLst>
          </p:cNvPr>
          <p:cNvSpPr/>
          <p:nvPr/>
        </p:nvSpPr>
        <p:spPr>
          <a:xfrm>
            <a:off x="6573000" y="143815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2BB65BA2-F53A-17B5-B55A-6EE72A54D81F}"/>
              </a:ext>
            </a:extLst>
          </p:cNvPr>
          <p:cNvSpPr/>
          <p:nvPr/>
        </p:nvSpPr>
        <p:spPr>
          <a:xfrm>
            <a:off x="6586554" y="255625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628F0CD6-5546-82BC-DD03-FD582046CBF9}"/>
              </a:ext>
            </a:extLst>
          </p:cNvPr>
          <p:cNvSpPr/>
          <p:nvPr/>
        </p:nvSpPr>
        <p:spPr>
          <a:xfrm>
            <a:off x="6619492" y="562868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45E1E74A-AD65-785F-1F6D-8D1E9B357D19}"/>
              </a:ext>
            </a:extLst>
          </p:cNvPr>
          <p:cNvSpPr/>
          <p:nvPr/>
        </p:nvSpPr>
        <p:spPr>
          <a:xfrm>
            <a:off x="6619492" y="640072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2-5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1350FDD6-16FB-D49F-E2BA-07E89F8A30D7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 flipV="1">
            <a:off x="2391784" y="3952149"/>
            <a:ext cx="4556781" cy="2018710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타원 27">
            <a:extLst>
              <a:ext uri="{FF2B5EF4-FFF2-40B4-BE49-F238E27FC236}">
                <a16:creationId xmlns:a16="http://schemas.microsoft.com/office/drawing/2014/main" id="{7B10E36E-4A0C-6F29-E401-A604DFCAD641}"/>
              </a:ext>
            </a:extLst>
          </p:cNvPr>
          <p:cNvSpPr/>
          <p:nvPr/>
        </p:nvSpPr>
        <p:spPr>
          <a:xfrm>
            <a:off x="2417480" y="702457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18267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401296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프로그램 상세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채팅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IM-CH-01, IM-CH-02, IM-CH-03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987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대화방 생성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대화방 생성 화면으로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검색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참여자 이름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목록에 검색 결과 표시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목록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참여자 아이콘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최대 </a:t>
            </a:r>
            <a:r>
              <a:rPr lang="en-US" altLang="ko-KR" sz="1000" dirty="0">
                <a:latin typeface="+mj-ea"/>
                <a:ea typeface="+mj-ea"/>
              </a:rPr>
              <a:t>4</a:t>
            </a:r>
            <a:r>
              <a:rPr lang="ko-KR" altLang="en-US" sz="1000" dirty="0">
                <a:latin typeface="+mj-ea"/>
                <a:ea typeface="+mj-ea"/>
              </a:rPr>
              <a:t>개 표출</a:t>
            </a:r>
            <a:r>
              <a:rPr lang="en-US" altLang="ko-KR" sz="1000" dirty="0">
                <a:latin typeface="+mj-ea"/>
                <a:ea typeface="+mj-ea"/>
              </a:rPr>
              <a:t>), </a:t>
            </a:r>
            <a:r>
              <a:rPr lang="ko-KR" altLang="en-US" sz="1000" dirty="0" err="1">
                <a:latin typeface="+mj-ea"/>
                <a:ea typeface="+mj-ea"/>
              </a:rPr>
              <a:t>채팅방명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채팅 참여자 수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최근 채팅 내용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최근 채팅 메시지 날짜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생성 모드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명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이름 설정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미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입력시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채팅 참여자 이름으로 입력됨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참여자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참여자 목록에서 선택한 사용자 목록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X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버튼으로 삭제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참여자 검색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참여자 이름 검색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검색 결과 하단 목록에 표출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참여자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참여자 아이콘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참여자 이름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오른쪽 체크박스로 </a:t>
            </a: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참여자로 선택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채팅 시작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 참여자가 없을 경우 버튼 비활성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시 </a:t>
            </a: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채팅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채팅 개시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파일 첨부 가능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채팅 입력 창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채팅 내용 입력 키보드 활성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이모티콘 사용 가능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2C3566-35C0-DFEF-F1A4-6C7A98E2A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220" y="1603141"/>
            <a:ext cx="2905125" cy="61531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FC62379-B074-0D6B-B577-5C36AEB51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54" y="1523385"/>
            <a:ext cx="2905125" cy="6153150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58928C6B-A762-70D1-8BD4-D88CD1DA6AF4}"/>
              </a:ext>
            </a:extLst>
          </p:cNvPr>
          <p:cNvSpPr/>
          <p:nvPr/>
        </p:nvSpPr>
        <p:spPr>
          <a:xfrm>
            <a:off x="3167100" y="165765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4F914C55-C08D-2478-1506-2CA77DB157A5}"/>
              </a:ext>
            </a:extLst>
          </p:cNvPr>
          <p:cNvSpPr/>
          <p:nvPr/>
        </p:nvSpPr>
        <p:spPr>
          <a:xfrm>
            <a:off x="141530" y="198919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37E512D1-6E2C-ACBE-7EF2-ED67E38D3160}"/>
              </a:ext>
            </a:extLst>
          </p:cNvPr>
          <p:cNvSpPr/>
          <p:nvPr/>
        </p:nvSpPr>
        <p:spPr>
          <a:xfrm>
            <a:off x="141530" y="26710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CFB1B37A-E331-C72B-147C-B912572AD91B}"/>
              </a:ext>
            </a:extLst>
          </p:cNvPr>
          <p:cNvSpPr/>
          <p:nvPr/>
        </p:nvSpPr>
        <p:spPr>
          <a:xfrm>
            <a:off x="3987458" y="17193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1B0E5EF9-55C2-4288-DA79-9E80D166073D}"/>
              </a:ext>
            </a:extLst>
          </p:cNvPr>
          <p:cNvSpPr/>
          <p:nvPr/>
        </p:nvSpPr>
        <p:spPr>
          <a:xfrm>
            <a:off x="3933827" y="214403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856FAF1-C1C0-681A-7035-0FC5F26C7F8B}"/>
              </a:ext>
            </a:extLst>
          </p:cNvPr>
          <p:cNvSpPr/>
          <p:nvPr/>
        </p:nvSpPr>
        <p:spPr>
          <a:xfrm>
            <a:off x="3911197" y="25423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6</a:t>
            </a:r>
            <a:endParaRPr lang="ko-KR" altLang="en-US" sz="800" dirty="0">
              <a:latin typeface="+mj-ea"/>
              <a:ea typeface="+mj-ea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B2B9ABA9-09FC-EAE9-5F9E-C98285042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6130" y="1523386"/>
            <a:ext cx="3086864" cy="6153149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04C643FB-4EE7-1FDF-F4A2-8D32C2BCB155}"/>
              </a:ext>
            </a:extLst>
          </p:cNvPr>
          <p:cNvSpPr/>
          <p:nvPr/>
        </p:nvSpPr>
        <p:spPr>
          <a:xfrm>
            <a:off x="8025677" y="1738331"/>
            <a:ext cx="376237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9C478ED-E62A-8BD1-3794-0D973B93D16C}"/>
              </a:ext>
            </a:extLst>
          </p:cNvPr>
          <p:cNvSpPr/>
          <p:nvPr/>
        </p:nvSpPr>
        <p:spPr>
          <a:xfrm>
            <a:off x="10023870" y="1649912"/>
            <a:ext cx="376237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2995BFB6-D16B-635C-86DD-5BC36EF4EE7E}"/>
              </a:ext>
            </a:extLst>
          </p:cNvPr>
          <p:cNvSpPr/>
          <p:nvPr/>
        </p:nvSpPr>
        <p:spPr>
          <a:xfrm>
            <a:off x="3933827" y="315663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7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895A689D-CA51-8461-CA84-5A6EB6D17D9A}"/>
              </a:ext>
            </a:extLst>
          </p:cNvPr>
          <p:cNvSpPr/>
          <p:nvPr/>
        </p:nvSpPr>
        <p:spPr>
          <a:xfrm>
            <a:off x="3895697" y="369753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8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AEB1A105-D2BD-53FB-9187-4BC1CBBCF21D}"/>
              </a:ext>
            </a:extLst>
          </p:cNvPr>
          <p:cNvSpPr/>
          <p:nvPr/>
        </p:nvSpPr>
        <p:spPr>
          <a:xfrm>
            <a:off x="6503456" y="726058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9</a:t>
            </a:r>
            <a:endParaRPr lang="ko-KR" altLang="en-US" sz="800" dirty="0">
              <a:latin typeface="+mj-ea"/>
              <a:ea typeface="+mj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91AAAA3-BC6C-D5C9-48AE-88C40AAC184E}"/>
              </a:ext>
            </a:extLst>
          </p:cNvPr>
          <p:cNvGrpSpPr/>
          <p:nvPr/>
        </p:nvGrpSpPr>
        <p:grpSpPr>
          <a:xfrm>
            <a:off x="7270275" y="1595959"/>
            <a:ext cx="296876" cy="222888"/>
            <a:chOff x="7038799" y="1190518"/>
            <a:chExt cx="296876" cy="222888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AC7D0A7-6529-F8BF-B8D1-31629A3A08FE}"/>
                </a:ext>
              </a:extLst>
            </p:cNvPr>
            <p:cNvSpPr/>
            <p:nvPr/>
          </p:nvSpPr>
          <p:spPr>
            <a:xfrm>
              <a:off x="7076642" y="1190518"/>
              <a:ext cx="216024" cy="216024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dirty="0">
                <a:latin typeface="+mj-ea"/>
                <a:ea typeface="+mj-ea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43E4D4-48D7-F88B-18AB-6CDBBB4EF3CF}"/>
                </a:ext>
              </a:extLst>
            </p:cNvPr>
            <p:cNvSpPr txBox="1"/>
            <p:nvPr/>
          </p:nvSpPr>
          <p:spPr>
            <a:xfrm>
              <a:off x="7038799" y="1197962"/>
              <a:ext cx="2968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chemeClr val="bg1"/>
                  </a:solidFill>
                  <a:latin typeface="+mj-ea"/>
                  <a:ea typeface="+mj-ea"/>
                </a:rPr>
                <a:t>10</a:t>
              </a:r>
              <a:endParaRPr lang="ko-KR" altLang="en-US" sz="8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7C63C3D-140A-1E78-E45D-6E6C58FCD099}"/>
              </a:ext>
            </a:extLst>
          </p:cNvPr>
          <p:cNvGrpSpPr/>
          <p:nvPr/>
        </p:nvGrpSpPr>
        <p:grpSpPr>
          <a:xfrm>
            <a:off x="7228922" y="7353792"/>
            <a:ext cx="296876" cy="222888"/>
            <a:chOff x="7038799" y="1190518"/>
            <a:chExt cx="296876" cy="222888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9FA81542-5162-E09F-814A-9B7AFF95956F}"/>
                </a:ext>
              </a:extLst>
            </p:cNvPr>
            <p:cNvSpPr/>
            <p:nvPr/>
          </p:nvSpPr>
          <p:spPr>
            <a:xfrm>
              <a:off x="7076642" y="1190518"/>
              <a:ext cx="216024" cy="216024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dirty="0">
                <a:latin typeface="+mj-ea"/>
                <a:ea typeface="+mj-ea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BEC4FD-DB01-5111-093C-9A56CAE28E98}"/>
                </a:ext>
              </a:extLst>
            </p:cNvPr>
            <p:cNvSpPr txBox="1"/>
            <p:nvPr/>
          </p:nvSpPr>
          <p:spPr>
            <a:xfrm>
              <a:off x="7038799" y="1197962"/>
              <a:ext cx="2968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chemeClr val="bg1"/>
                  </a:solidFill>
                  <a:latin typeface="+mj-ea"/>
                  <a:ea typeface="+mj-ea"/>
                </a:rPr>
                <a:t>11</a:t>
              </a:r>
              <a:endParaRPr lang="ko-KR" altLang="en-US" sz="8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2" name="연결선: 꺾임 41">
            <a:extLst>
              <a:ext uri="{FF2B5EF4-FFF2-40B4-BE49-F238E27FC236}">
                <a16:creationId xmlns:a16="http://schemas.microsoft.com/office/drawing/2014/main" id="{A50ACDA2-CA40-4B39-D3B5-130EACE1B553}"/>
              </a:ext>
            </a:extLst>
          </p:cNvPr>
          <p:cNvCxnSpPr>
            <a:cxnSpLocks/>
            <a:stCxn id="6" idx="6"/>
            <a:endCxn id="3" idx="1"/>
          </p:cNvCxnSpPr>
          <p:nvPr/>
        </p:nvCxnSpPr>
        <p:spPr>
          <a:xfrm>
            <a:off x="3383124" y="1765670"/>
            <a:ext cx="713096" cy="291404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4DD20645-F5DA-DAD0-EBBC-CAB1CA2AC9E7}"/>
              </a:ext>
            </a:extLst>
          </p:cNvPr>
          <p:cNvCxnSpPr>
            <a:cxnSpLocks/>
            <a:stCxn id="35" idx="6"/>
            <a:endCxn id="30" idx="1"/>
          </p:cNvCxnSpPr>
          <p:nvPr/>
        </p:nvCxnSpPr>
        <p:spPr>
          <a:xfrm flipV="1">
            <a:off x="6719480" y="4599961"/>
            <a:ext cx="696650" cy="2768638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E3A3B19-7F35-239B-239B-E2DF3F52FFB7}"/>
              </a:ext>
            </a:extLst>
          </p:cNvPr>
          <p:cNvSpPr txBox="1"/>
          <p:nvPr/>
        </p:nvSpPr>
        <p:spPr>
          <a:xfrm>
            <a:off x="5135956" y="912402"/>
            <a:ext cx="5367038" cy="6001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100" dirty="0"/>
              <a:t>채팅 솔루션 기능 활용</a:t>
            </a:r>
            <a:endParaRPr lang="en-US" altLang="ko-KR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/>
              <a:t>솔루션 </a:t>
            </a:r>
            <a:r>
              <a:rPr lang="en-US" altLang="ko-KR" sz="1100" dirty="0"/>
              <a:t>: </a:t>
            </a:r>
            <a:r>
              <a:rPr lang="en-US" altLang="ko-KR" sz="1100" dirty="0" err="1"/>
              <a:t>VchatCloud</a:t>
            </a:r>
            <a:endParaRPr lang="en-US" altLang="ko-KR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dirty="0"/>
              <a:t>API </a:t>
            </a:r>
            <a:r>
              <a:rPr lang="ko-KR" altLang="en-US" sz="1100" dirty="0"/>
              <a:t>목록 </a:t>
            </a:r>
            <a:r>
              <a:rPr lang="en-US" altLang="ko-KR" sz="1100" dirty="0"/>
              <a:t>: https://www.vchatcloud.com/doc/rest_api/chat/apiList.html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028706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8220E18-5C15-A862-C88C-B12D3F78C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565" y="862588"/>
            <a:ext cx="2475278" cy="693077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E3AD252-73C8-CAE7-415D-4CC8E021B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020" y="853434"/>
            <a:ext cx="2738387" cy="6634977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081296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인문활동가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IM-MP-004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140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</a:rPr>
              <a:t>인문활동가</a:t>
            </a:r>
            <a:endParaRPr lang="en-US" altLang="ko-KR" sz="10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현재진행 프로그램 영역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진행 가능 프로그램이 없을 경우 알림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진행 가능 프로그램이 있을 경우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정보 카드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인문활동가가 </a:t>
            </a: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ko-KR" altLang="en-US" sz="1000" dirty="0">
                <a:latin typeface="+mj-ea"/>
                <a:ea typeface="+mj-ea"/>
              </a:rPr>
              <a:t> 설정 후 신호 발송 </a:t>
            </a:r>
            <a:r>
              <a:rPr lang="ko-KR" altLang="en-US" sz="1000" dirty="0" err="1">
                <a:latin typeface="+mj-ea"/>
                <a:ea typeface="+mj-ea"/>
              </a:rPr>
              <a:t>알림메시지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Push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 후 프로그램 카드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전자출결 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628650" lvl="2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가능 프로그램이 존재할 경우</a:t>
            </a:r>
            <a:endParaRPr lang="en-US" altLang="ko-KR" sz="1000" dirty="0">
              <a:latin typeface="+mj-ea"/>
              <a:ea typeface="+mj-ea"/>
            </a:endParaRPr>
          </a:p>
          <a:p>
            <a:pPr marL="628650" lvl="3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선택 설정 모드로 전환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QR, GPS,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신호출결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클릭하여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전자출결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설정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설정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나의 프로그램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승인되어 진행중이거나 완료된 프로그램 카드 출력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다수의 프로그램이 존재할 경우 하단으로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스크롤을 통해 하단으로 리스트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위로가기</a:t>
            </a:r>
            <a:r>
              <a:rPr lang="ko-KR" altLang="en-US" sz="1000" dirty="0">
                <a:latin typeface="+mj-ea"/>
                <a:ea typeface="+mj-ea"/>
              </a:rPr>
              <a:t> 버튼으로 상단으로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시 프로그램 상세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D79DA99-6619-899D-8601-08ABF212E1B9}"/>
              </a:ext>
            </a:extLst>
          </p:cNvPr>
          <p:cNvSpPr/>
          <p:nvPr/>
        </p:nvSpPr>
        <p:spPr>
          <a:xfrm>
            <a:off x="2295269" y="126231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F852AA78-7BC3-A8DC-FF7B-355B93E14D52}"/>
              </a:ext>
            </a:extLst>
          </p:cNvPr>
          <p:cNvSpPr/>
          <p:nvPr/>
        </p:nvSpPr>
        <p:spPr>
          <a:xfrm>
            <a:off x="4321182" y="88297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4A8F9505-C7EA-C902-4392-241869260E07}"/>
              </a:ext>
            </a:extLst>
          </p:cNvPr>
          <p:cNvSpPr/>
          <p:nvPr/>
        </p:nvSpPr>
        <p:spPr>
          <a:xfrm>
            <a:off x="2427912" y="321307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3EFF587-78AC-D19C-5023-D2860A8D0DA4}"/>
              </a:ext>
            </a:extLst>
          </p:cNvPr>
          <p:cNvSpPr/>
          <p:nvPr/>
        </p:nvSpPr>
        <p:spPr>
          <a:xfrm>
            <a:off x="5410282" y="139535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7EDC503-9570-CFB9-ABD4-3CABD67D73CE}"/>
              </a:ext>
            </a:extLst>
          </p:cNvPr>
          <p:cNvSpPr/>
          <p:nvPr/>
        </p:nvSpPr>
        <p:spPr>
          <a:xfrm>
            <a:off x="3151114" y="179977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24B272B-A321-2668-D8B4-26A3BB623FF9}"/>
              </a:ext>
            </a:extLst>
          </p:cNvPr>
          <p:cNvSpPr/>
          <p:nvPr/>
        </p:nvSpPr>
        <p:spPr>
          <a:xfrm>
            <a:off x="5344798" y="323993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866039-392D-C790-74C1-D692B12783EA}"/>
              </a:ext>
            </a:extLst>
          </p:cNvPr>
          <p:cNvSpPr txBox="1"/>
          <p:nvPr/>
        </p:nvSpPr>
        <p:spPr>
          <a:xfrm>
            <a:off x="8487323" y="879548"/>
            <a:ext cx="1900515" cy="10618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+mj-ea"/>
                <a:ea typeface="+mj-ea"/>
              </a:rPr>
              <a:t>프로그램 </a:t>
            </a:r>
            <a:r>
              <a:rPr lang="ko-KR" altLang="en-US" sz="900" dirty="0" err="1">
                <a:latin typeface="+mj-ea"/>
                <a:ea typeface="+mj-ea"/>
              </a:rPr>
              <a:t>상태값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진행중</a:t>
            </a:r>
            <a:r>
              <a:rPr lang="en-US" altLang="ko-KR" sz="900" dirty="0">
                <a:latin typeface="+mj-ea"/>
                <a:ea typeface="+mj-ea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진행완료</a:t>
            </a:r>
            <a:br>
              <a:rPr lang="en-US" altLang="ko-KR" sz="900" dirty="0">
                <a:latin typeface="+mj-ea"/>
                <a:ea typeface="+mj-ea"/>
              </a:rPr>
            </a:br>
            <a:br>
              <a:rPr lang="en-US" altLang="ko-KR" sz="900" dirty="0">
                <a:latin typeface="+mj-ea"/>
                <a:ea typeface="+mj-ea"/>
              </a:rPr>
            </a:br>
            <a:br>
              <a:rPr lang="en-US" altLang="ko-KR" sz="900" dirty="0">
                <a:latin typeface="+mj-ea"/>
                <a:ea typeface="+mj-ea"/>
              </a:rPr>
            </a:br>
            <a: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승인되어 진행중인 프로그램 목록만 표출함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2CC458-7902-3D5B-8BD5-A3AC6EBF3046}"/>
              </a:ext>
            </a:extLst>
          </p:cNvPr>
          <p:cNvSpPr txBox="1"/>
          <p:nvPr/>
        </p:nvSpPr>
        <p:spPr>
          <a:xfrm>
            <a:off x="8487323" y="2397760"/>
            <a:ext cx="1900515" cy="507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+mj-ea"/>
                <a:ea typeface="+mj-ea"/>
              </a:rPr>
              <a:t>프로그램 </a:t>
            </a:r>
            <a:r>
              <a:rPr lang="ko-KR" altLang="en-US" sz="900" dirty="0" err="1">
                <a:latin typeface="+mj-ea"/>
                <a:ea typeface="+mj-ea"/>
              </a:rPr>
              <a:t>회차</a:t>
            </a:r>
            <a:r>
              <a:rPr lang="ko-KR" altLang="en-US" sz="900" dirty="0">
                <a:latin typeface="+mj-ea"/>
                <a:ea typeface="+mj-ea"/>
              </a:rPr>
              <a:t> </a:t>
            </a:r>
            <a:r>
              <a:rPr lang="ko-KR" altLang="en-US" sz="900" dirty="0" err="1">
                <a:latin typeface="+mj-ea"/>
                <a:ea typeface="+mj-ea"/>
              </a:rPr>
              <a:t>상태값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진행중</a:t>
            </a:r>
            <a:endParaRPr lang="en-US" altLang="ko-KR" sz="9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+mj-ea"/>
                <a:ea typeface="+mj-ea"/>
              </a:rPr>
              <a:t>진행완료</a:t>
            </a:r>
          </a:p>
        </p:txBody>
      </p:sp>
    </p:spTree>
    <p:extLst>
      <p:ext uri="{BB962C8B-B14F-4D97-AF65-F5344CB8AC3E}">
        <p14:creationId xmlns:p14="http://schemas.microsoft.com/office/powerpoint/2010/main" val="1500253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4BCEE6C-1FE9-67F9-977C-765DE907E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9407" y="830012"/>
            <a:ext cx="2140937" cy="685099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07F899F-94A5-2E28-3559-A8ECD3A8C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159" y="830012"/>
            <a:ext cx="2353102" cy="685099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7424488-5A79-9B10-F532-1804EAA72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787" y="853433"/>
            <a:ext cx="2140938" cy="685100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389431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IM-MP-005, IM-MP-006, IM-SI-001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83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인문활동가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상세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보이기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감추기로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목록 보이기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감추기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상세 정보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인문프로그램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상세 보기와 동일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 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  <a:hlinkClick r:id="rId6" action="ppaction://hlinksldjump"/>
              </a:rPr>
              <a:t>참고 슬라이드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개요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커뮤니티 선택 탭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프로그램 개요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개요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프로그램명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유형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분야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기간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운영방법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활동지역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프로그램 홍보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시설정보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시설명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시설 상세 정보 팝업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문의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연락처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시설정보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시설정보 상세 내용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시설유형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주요활동지역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대표자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연락처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FAX</a:t>
            </a: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주소</a:t>
            </a:r>
            <a:endParaRPr lang="en-US" altLang="ko-KR" sz="1000" dirty="0">
              <a:latin typeface="+mj-ea"/>
              <a:ea typeface="+mj-ea"/>
            </a:endParaRPr>
          </a:p>
          <a:p>
            <a:pPr marL="715963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담당자 연락처 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D79DA99-6619-899D-8601-08ABF212E1B9}"/>
              </a:ext>
            </a:extLst>
          </p:cNvPr>
          <p:cNvSpPr/>
          <p:nvPr/>
        </p:nvSpPr>
        <p:spPr>
          <a:xfrm>
            <a:off x="240073" y="84810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3EFF587-78AC-D19C-5023-D2860A8D0DA4}"/>
              </a:ext>
            </a:extLst>
          </p:cNvPr>
          <p:cNvSpPr/>
          <p:nvPr/>
        </p:nvSpPr>
        <p:spPr>
          <a:xfrm>
            <a:off x="205897" y="221354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7EDC503-9570-CFB9-ABD4-3CABD67D73CE}"/>
              </a:ext>
            </a:extLst>
          </p:cNvPr>
          <p:cNvSpPr/>
          <p:nvPr/>
        </p:nvSpPr>
        <p:spPr>
          <a:xfrm>
            <a:off x="240073" y="123305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24B272B-A321-2668-D8B4-26A3BB623FF9}"/>
              </a:ext>
            </a:extLst>
          </p:cNvPr>
          <p:cNvSpPr/>
          <p:nvPr/>
        </p:nvSpPr>
        <p:spPr>
          <a:xfrm>
            <a:off x="218304" y="250909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5020D5E-4C12-3035-03B1-1B6A602464EC}"/>
              </a:ext>
            </a:extLst>
          </p:cNvPr>
          <p:cNvSpPr/>
          <p:nvPr/>
        </p:nvSpPr>
        <p:spPr>
          <a:xfrm>
            <a:off x="1388781" y="1775823"/>
            <a:ext cx="410725" cy="311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54010655-BDD1-30B3-8B11-4D895711B045}"/>
              </a:ext>
            </a:extLst>
          </p:cNvPr>
          <p:cNvCxnSpPr>
            <a:stCxn id="11" idx="3"/>
          </p:cNvCxnSpPr>
          <p:nvPr/>
        </p:nvCxnSpPr>
        <p:spPr>
          <a:xfrm>
            <a:off x="1799506" y="1931817"/>
            <a:ext cx="1296144" cy="577274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F5B2899-892A-13C6-8980-FBA7258B2BEE}"/>
              </a:ext>
            </a:extLst>
          </p:cNvPr>
          <p:cNvSpPr/>
          <p:nvPr/>
        </p:nvSpPr>
        <p:spPr>
          <a:xfrm>
            <a:off x="4647030" y="1982704"/>
            <a:ext cx="410725" cy="311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C09460B6-2653-7C3A-6487-D0A0BA40877B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5057755" y="2138698"/>
            <a:ext cx="664857" cy="2116814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>
            <a:extLst>
              <a:ext uri="{FF2B5EF4-FFF2-40B4-BE49-F238E27FC236}">
                <a16:creationId xmlns:a16="http://schemas.microsoft.com/office/drawing/2014/main" id="{8D494FD0-9535-963D-092B-F215F3F2BC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1144" y="3715763"/>
            <a:ext cx="1912283" cy="4050280"/>
          </a:xfrm>
          <a:prstGeom prst="rect">
            <a:avLst/>
          </a:prstGeom>
        </p:spPr>
      </p:pic>
      <p:cxnSp>
        <p:nvCxnSpPr>
          <p:cNvPr id="28" name="연결선: 꺾임 27">
            <a:extLst>
              <a:ext uri="{FF2B5EF4-FFF2-40B4-BE49-F238E27FC236}">
                <a16:creationId xmlns:a16="http://schemas.microsoft.com/office/drawing/2014/main" id="{71BF7097-DC3A-AD33-05CB-1024B9B99045}"/>
              </a:ext>
            </a:extLst>
          </p:cNvPr>
          <p:cNvCxnSpPr>
            <a:cxnSpLocks/>
            <a:stCxn id="29" idx="3"/>
            <a:endCxn id="27" idx="1"/>
          </p:cNvCxnSpPr>
          <p:nvPr/>
        </p:nvCxnSpPr>
        <p:spPr>
          <a:xfrm flipV="1">
            <a:off x="5015223" y="5740903"/>
            <a:ext cx="3445921" cy="1118231"/>
          </a:xfrm>
          <a:prstGeom prst="bentConnector3">
            <a:avLst>
              <a:gd name="adj1" fmla="val 94432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B9A0742-D20B-601F-DFC8-73B6CDE127CB}"/>
              </a:ext>
            </a:extLst>
          </p:cNvPr>
          <p:cNvSpPr/>
          <p:nvPr/>
        </p:nvSpPr>
        <p:spPr>
          <a:xfrm>
            <a:off x="4784862" y="6704437"/>
            <a:ext cx="230361" cy="3093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E25ACFCC-F242-DE61-6995-EBA4BD9C6265}"/>
              </a:ext>
            </a:extLst>
          </p:cNvPr>
          <p:cNvSpPr/>
          <p:nvPr/>
        </p:nvSpPr>
        <p:spPr>
          <a:xfrm>
            <a:off x="8353132" y="360775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4B019B73-BEEE-223A-3F56-0B419FC92855}"/>
              </a:ext>
            </a:extLst>
          </p:cNvPr>
          <p:cNvSpPr/>
          <p:nvPr/>
        </p:nvSpPr>
        <p:spPr>
          <a:xfrm>
            <a:off x="6838385" y="2069703"/>
            <a:ext cx="577745" cy="5670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AA8705-9BED-9F22-0586-D5E9816B653D}"/>
              </a:ext>
            </a:extLst>
          </p:cNvPr>
          <p:cNvSpPr txBox="1"/>
          <p:nvPr/>
        </p:nvSpPr>
        <p:spPr>
          <a:xfrm>
            <a:off x="8353131" y="1728582"/>
            <a:ext cx="2292951" cy="567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인문활동가</a:t>
            </a:r>
            <a:endParaRPr lang="en-US" altLang="ko-KR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19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만족도 탭 삭제 </a:t>
            </a:r>
            <a:r>
              <a:rPr lang="en-US" altLang="ko-KR" sz="1100" dirty="0">
                <a:solidFill>
                  <a:srgbClr val="FF0000"/>
                </a:solidFill>
                <a:latin typeface="+mj-ea"/>
                <a:ea typeface="+mj-ea"/>
              </a:rPr>
              <a:t>(1/31 </a:t>
            </a:r>
            <a:r>
              <a:rPr lang="ko-KR" altLang="en-US" sz="1100" dirty="0">
                <a:solidFill>
                  <a:srgbClr val="FF0000"/>
                </a:solidFill>
                <a:latin typeface="+mj-ea"/>
                <a:ea typeface="+mj-ea"/>
              </a:rPr>
              <a:t>협의</a:t>
            </a:r>
            <a:r>
              <a:rPr lang="en-US" altLang="ko-KR" sz="11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ko-KR" altLang="en-US" sz="11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B6B9DC4F-91F7-056B-E748-BA2D63BECBD2}"/>
              </a:ext>
            </a:extLst>
          </p:cNvPr>
          <p:cNvCxnSpPr>
            <a:cxnSpLocks/>
            <a:stCxn id="3" idx="6"/>
            <a:endCxn id="6" idx="1"/>
          </p:cNvCxnSpPr>
          <p:nvPr/>
        </p:nvCxnSpPr>
        <p:spPr>
          <a:xfrm flipV="1">
            <a:off x="7416130" y="2012314"/>
            <a:ext cx="937001" cy="34093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894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6FFDC4A-1821-C44F-2961-C044E4DA8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3" y="851463"/>
            <a:ext cx="1912010" cy="691458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877897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IM-CO-011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pl-PL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IM-CO-012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pl-PL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IM-CO-013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pl-PL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IM-CO-014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pl-PL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IM-CO-015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pl-PL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IM-CO-016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pl-PL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IM-CO-017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pl-PL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IM-CO-018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인문활동가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커뮤니티 탭은 일반 학습자와 동일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단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Q&amp;A,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후기 등록 버튼이 없음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웹에서 만 등록 가능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D79DA99-6619-899D-8601-08ABF212E1B9}"/>
              </a:ext>
            </a:extLst>
          </p:cNvPr>
          <p:cNvSpPr/>
          <p:nvPr/>
        </p:nvSpPr>
        <p:spPr>
          <a:xfrm>
            <a:off x="328039" y="194755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3EFF587-78AC-D19C-5023-D2860A8D0DA4}"/>
              </a:ext>
            </a:extLst>
          </p:cNvPr>
          <p:cNvSpPr/>
          <p:nvPr/>
        </p:nvSpPr>
        <p:spPr>
          <a:xfrm>
            <a:off x="149506" y="373048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7EDC503-9570-CFB9-ABD4-3CABD67D73CE}"/>
              </a:ext>
            </a:extLst>
          </p:cNvPr>
          <p:cNvSpPr/>
          <p:nvPr/>
        </p:nvSpPr>
        <p:spPr>
          <a:xfrm>
            <a:off x="186997" y="229538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24B272B-A321-2668-D8B4-26A3BB623FF9}"/>
              </a:ext>
            </a:extLst>
          </p:cNvPr>
          <p:cNvSpPr/>
          <p:nvPr/>
        </p:nvSpPr>
        <p:spPr>
          <a:xfrm>
            <a:off x="149506" y="439206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FA937CB-B7BA-99AE-9938-F182DB79D191}"/>
              </a:ext>
            </a:extLst>
          </p:cNvPr>
          <p:cNvSpPr/>
          <p:nvPr/>
        </p:nvSpPr>
        <p:spPr>
          <a:xfrm>
            <a:off x="149506" y="594756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14585DA-63DB-DFB1-B6B5-2203BE36FF1A}"/>
              </a:ext>
            </a:extLst>
          </p:cNvPr>
          <p:cNvSpPr/>
          <p:nvPr/>
        </p:nvSpPr>
        <p:spPr>
          <a:xfrm>
            <a:off x="2328706" y="709872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1-5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65C42FE-2465-0548-630F-72FDB8CB5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374" y="1060722"/>
            <a:ext cx="2107752" cy="4430440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4FF34E7D-1442-8B9F-2834-4B484A9EE736}"/>
              </a:ext>
            </a:extLst>
          </p:cNvPr>
          <p:cNvSpPr/>
          <p:nvPr/>
        </p:nvSpPr>
        <p:spPr>
          <a:xfrm>
            <a:off x="2913352" y="103726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0D3BFA4-976F-E694-A268-BAC2912E5453}"/>
              </a:ext>
            </a:extLst>
          </p:cNvPr>
          <p:cNvSpPr/>
          <p:nvPr/>
        </p:nvSpPr>
        <p:spPr>
          <a:xfrm>
            <a:off x="2913352" y="394831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F514446-A83D-1C1E-B5CF-16957A545443}"/>
              </a:ext>
            </a:extLst>
          </p:cNvPr>
          <p:cNvSpPr/>
          <p:nvPr/>
        </p:nvSpPr>
        <p:spPr>
          <a:xfrm>
            <a:off x="2842831" y="156907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BAFF725-0500-301E-114D-441501F59F37}"/>
              </a:ext>
            </a:extLst>
          </p:cNvPr>
          <p:cNvSpPr/>
          <p:nvPr/>
        </p:nvSpPr>
        <p:spPr>
          <a:xfrm>
            <a:off x="540799" y="2458043"/>
            <a:ext cx="1912010" cy="216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0C39B0A4-8D1A-6EC8-8EC2-737A6802A619}"/>
              </a:ext>
            </a:extLst>
          </p:cNvPr>
          <p:cNvCxnSpPr>
            <a:cxnSpLocks/>
            <a:stCxn id="16" idx="3"/>
            <a:endCxn id="8" idx="1"/>
          </p:cNvCxnSpPr>
          <p:nvPr/>
        </p:nvCxnSpPr>
        <p:spPr>
          <a:xfrm>
            <a:off x="2452809" y="2566056"/>
            <a:ext cx="724565" cy="709886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AA441154-BAC7-5ED8-3852-DC20F799759D}"/>
              </a:ext>
            </a:extLst>
          </p:cNvPr>
          <p:cNvSpPr/>
          <p:nvPr/>
        </p:nvSpPr>
        <p:spPr>
          <a:xfrm>
            <a:off x="1943522" y="5832227"/>
            <a:ext cx="509287" cy="277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9E66343-D5F4-B73B-51F5-D0CA7E5B9073}"/>
              </a:ext>
            </a:extLst>
          </p:cNvPr>
          <p:cNvSpPr/>
          <p:nvPr/>
        </p:nvSpPr>
        <p:spPr>
          <a:xfrm>
            <a:off x="1841278" y="4325326"/>
            <a:ext cx="509287" cy="277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ABD1939-44EB-EC42-C018-2311FF7A4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473" y="1046715"/>
            <a:ext cx="2107752" cy="443044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47F7E4-42F2-A592-EF0D-52A92075CC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330" y="1022019"/>
            <a:ext cx="2107752" cy="443044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800F7BE1-76D3-507D-AFC9-7F813E03E4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516" y="3241931"/>
            <a:ext cx="2104112" cy="44304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65D4918-75AC-D037-6336-13F5F2926F3C}"/>
              </a:ext>
            </a:extLst>
          </p:cNvPr>
          <p:cNvSpPr txBox="1"/>
          <p:nvPr/>
        </p:nvSpPr>
        <p:spPr>
          <a:xfrm>
            <a:off x="3129376" y="825014"/>
            <a:ext cx="950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ko-KR" sz="1000" b="0" dirty="0">
                <a:solidFill>
                  <a:schemeClr val="tx1"/>
                </a:solidFill>
                <a:latin typeface="+mj-ea"/>
                <a:ea typeface="+mj-ea"/>
              </a:rPr>
              <a:t>IM-CO-012</a:t>
            </a:r>
            <a:endParaRPr lang="ko-KR" altLang="en-US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A5D0ED-BEAD-7114-08D8-DE5E77BA23EF}"/>
              </a:ext>
            </a:extLst>
          </p:cNvPr>
          <p:cNvSpPr txBox="1"/>
          <p:nvPr/>
        </p:nvSpPr>
        <p:spPr>
          <a:xfrm>
            <a:off x="5468353" y="796274"/>
            <a:ext cx="950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ko-KR" sz="1000" b="0" dirty="0">
                <a:solidFill>
                  <a:schemeClr val="tx1"/>
                </a:solidFill>
                <a:latin typeface="+mj-ea"/>
                <a:ea typeface="+mj-ea"/>
              </a:rPr>
              <a:t>IM-CO-01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endParaRPr lang="ko-KR" altLang="en-US" sz="1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D77062-4F32-B6FF-A7D2-47B59C3E0BB9}"/>
              </a:ext>
            </a:extLst>
          </p:cNvPr>
          <p:cNvSpPr txBox="1"/>
          <p:nvPr/>
        </p:nvSpPr>
        <p:spPr>
          <a:xfrm>
            <a:off x="7791572" y="767079"/>
            <a:ext cx="950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ko-KR" sz="1000" b="0" dirty="0">
                <a:solidFill>
                  <a:schemeClr val="tx1"/>
                </a:solidFill>
                <a:latin typeface="+mj-ea"/>
                <a:ea typeface="+mj-ea"/>
              </a:rPr>
              <a:t>IM-CO-01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6</a:t>
            </a:r>
            <a:endParaRPr lang="ko-KR" altLang="en-US" sz="1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DBA180-D96E-EEA2-E302-E4F1BD0A8791}"/>
              </a:ext>
            </a:extLst>
          </p:cNvPr>
          <p:cNvSpPr txBox="1"/>
          <p:nvPr/>
        </p:nvSpPr>
        <p:spPr>
          <a:xfrm>
            <a:off x="5943795" y="5863645"/>
            <a:ext cx="950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ko-KR" sz="1000" b="0" dirty="0">
                <a:solidFill>
                  <a:schemeClr val="tx1"/>
                </a:solidFill>
                <a:latin typeface="+mj-ea"/>
                <a:ea typeface="+mj-ea"/>
              </a:rPr>
              <a:t>IM-CO-01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8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1604209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1D801BAB-4053-00C8-8602-447C9512D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30" y="833148"/>
            <a:ext cx="2398905" cy="6984355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043309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0.92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회차별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IM-MP-007, IM-MP-008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910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인문활동가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전자출결</a:t>
            </a:r>
            <a:r>
              <a:rPr lang="ko-KR" altLang="en-US" sz="1000" dirty="0">
                <a:latin typeface="+mj-ea"/>
                <a:ea typeface="+mj-ea"/>
              </a:rPr>
              <a:t> 내역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출결 탭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수강자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수강자 출석 이력 목록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수강자 수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출석자 수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수강신청자 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수강신청자 정보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수강자이름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수강자 아이디</a:t>
            </a:r>
            <a:r>
              <a:rPr lang="en-US" altLang="ko-KR" sz="1000" dirty="0">
                <a:latin typeface="+mj-ea"/>
                <a:ea typeface="+mj-ea"/>
              </a:rPr>
              <a:t>) , </a:t>
            </a:r>
            <a:r>
              <a:rPr lang="ko-KR" altLang="en-US" sz="1000" dirty="0">
                <a:latin typeface="+mj-ea"/>
                <a:ea typeface="+mj-ea"/>
              </a:rPr>
              <a:t>출석 시간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출석상태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수강중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결석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수강완료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상태 변경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상태 변경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수강 상태 변경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진행이 완료되지 않았을 경우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출석 또는 결석으로 상태 변경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strike="sngStrike" dirty="0">
                <a:latin typeface="+mj-ea"/>
                <a:ea typeface="+mj-ea"/>
              </a:rPr>
              <a:t>3-3. </a:t>
            </a:r>
            <a:r>
              <a:rPr lang="ko-KR" altLang="en-US" sz="1000" strike="sngStrike" dirty="0">
                <a:latin typeface="+mj-ea"/>
                <a:ea typeface="+mj-ea"/>
              </a:rPr>
              <a:t>강의 종료 시 수강 상태 변경</a:t>
            </a:r>
            <a:endParaRPr lang="en-US" altLang="ko-KR" sz="1000" strike="sngStrike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trike="sngStrike" dirty="0">
                <a:latin typeface="+mj-ea"/>
                <a:ea typeface="+mj-ea"/>
              </a:rPr>
              <a:t>프로그램 진행이 완료되었을 경우</a:t>
            </a:r>
            <a:br>
              <a:rPr lang="en-US" altLang="ko-KR" sz="1000" strike="sngStrike" dirty="0">
                <a:latin typeface="+mj-ea"/>
                <a:ea typeface="+mj-ea"/>
              </a:rPr>
            </a:br>
            <a:r>
              <a:rPr lang="en-US" altLang="ko-KR" sz="1000" strike="sngStrike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strike="sngStrike" dirty="0">
                <a:latin typeface="+mj-ea"/>
                <a:ea typeface="+mj-ea"/>
                <a:sym typeface="Wingdings" panose="05000000000000000000" pitchFamily="2" charset="2"/>
              </a:rPr>
              <a:t>수강완료 또는 결석으로 상태 변경 가능</a:t>
            </a:r>
            <a:br>
              <a:rPr lang="en-US" altLang="ko-KR" sz="1000" strike="sngStrike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삭제함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086B4611-4040-F7E1-58A9-08DDF7276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746" y="990768"/>
            <a:ext cx="2914650" cy="6162675"/>
          </a:xfrm>
          <a:prstGeom prst="rect">
            <a:avLst/>
          </a:prstGeom>
        </p:spPr>
      </p:pic>
      <p:sp>
        <p:nvSpPr>
          <p:cNvPr id="33" name="타원 32">
            <a:extLst>
              <a:ext uri="{FF2B5EF4-FFF2-40B4-BE49-F238E27FC236}">
                <a16:creationId xmlns:a16="http://schemas.microsoft.com/office/drawing/2014/main" id="{B52AB9E8-BF58-F7E1-3AD2-8D209ED654D0}"/>
              </a:ext>
            </a:extLst>
          </p:cNvPr>
          <p:cNvSpPr/>
          <p:nvPr/>
        </p:nvSpPr>
        <p:spPr>
          <a:xfrm>
            <a:off x="132698" y="21598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C5B9B974-9CD2-E74D-A9E6-A17B14A64261}"/>
              </a:ext>
            </a:extLst>
          </p:cNvPr>
          <p:cNvSpPr/>
          <p:nvPr/>
        </p:nvSpPr>
        <p:spPr>
          <a:xfrm>
            <a:off x="2113848" y="229469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97B0DDF-7975-33AA-5FAE-BBBC16547C72}"/>
              </a:ext>
            </a:extLst>
          </p:cNvPr>
          <p:cNvSpPr/>
          <p:nvPr/>
        </p:nvSpPr>
        <p:spPr>
          <a:xfrm>
            <a:off x="129047" y="258836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F5E5E449-05AF-4997-9A00-8A54351D6B3A}"/>
              </a:ext>
            </a:extLst>
          </p:cNvPr>
          <p:cNvSpPr/>
          <p:nvPr/>
        </p:nvSpPr>
        <p:spPr>
          <a:xfrm>
            <a:off x="1276833" y="261523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BDAD8E0-AD83-44E6-77C3-D1A1B78D75FC}"/>
              </a:ext>
            </a:extLst>
          </p:cNvPr>
          <p:cNvSpPr/>
          <p:nvPr/>
        </p:nvSpPr>
        <p:spPr>
          <a:xfrm>
            <a:off x="129047" y="293576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2C611BD8-91F5-0C51-E5B3-85C2E46BA460}"/>
              </a:ext>
            </a:extLst>
          </p:cNvPr>
          <p:cNvSpPr/>
          <p:nvPr/>
        </p:nvSpPr>
        <p:spPr>
          <a:xfrm>
            <a:off x="3749444" y="103346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8158C5CD-BC37-EF87-0634-5F05A9F07E5D}"/>
              </a:ext>
            </a:extLst>
          </p:cNvPr>
          <p:cNvSpPr/>
          <p:nvPr/>
        </p:nvSpPr>
        <p:spPr>
          <a:xfrm>
            <a:off x="3676062" y="298815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308B11BF-DEC1-0B88-C594-DC0D7355FDF1}"/>
              </a:ext>
            </a:extLst>
          </p:cNvPr>
          <p:cNvSpPr/>
          <p:nvPr/>
        </p:nvSpPr>
        <p:spPr>
          <a:xfrm>
            <a:off x="3749444" y="488912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F7D625FD-CF65-707E-9777-74EBEA38D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130" y="990767"/>
            <a:ext cx="2914650" cy="6162675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6417700A-82E4-88CD-4316-0588DCB97C6D}"/>
              </a:ext>
            </a:extLst>
          </p:cNvPr>
          <p:cNvSpPr/>
          <p:nvPr/>
        </p:nvSpPr>
        <p:spPr>
          <a:xfrm>
            <a:off x="7776170" y="4820618"/>
            <a:ext cx="936104" cy="299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rgbClr val="00B050"/>
                </a:solidFill>
              </a:rPr>
              <a:t>수강완료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911BA19-F16C-BE87-A16D-A5D69402F28A}"/>
              </a:ext>
            </a:extLst>
          </p:cNvPr>
          <p:cNvSpPr/>
          <p:nvPr/>
        </p:nvSpPr>
        <p:spPr>
          <a:xfrm>
            <a:off x="7250741" y="488912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D1B3EE90-9E29-F39A-22DB-4E7F2924862A}"/>
              </a:ext>
            </a:extLst>
          </p:cNvPr>
          <p:cNvSpPr/>
          <p:nvPr/>
        </p:nvSpPr>
        <p:spPr>
          <a:xfrm>
            <a:off x="2662595" y="287236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37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>
            <a:extLst>
              <a:ext uri="{FF2B5EF4-FFF2-40B4-BE49-F238E27FC236}">
                <a16:creationId xmlns:a16="http://schemas.microsoft.com/office/drawing/2014/main" id="{42DEE945-702F-9B25-C6FB-07733B1D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736" y="1081109"/>
            <a:ext cx="2905125" cy="665797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3402547A-6860-AFDB-2D08-D65E09716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89" y="1079699"/>
            <a:ext cx="2905125" cy="665797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8DA2A33-97FB-3CCA-48CA-80361FDDE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2224" y="1079699"/>
            <a:ext cx="2905125" cy="636270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192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1.1 (</a:t>
                      </a:r>
                      <a:r>
                        <a:rPr lang="ko-KR" altLang="en-US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수정됨</a:t>
                      </a:r>
                      <a:r>
                        <a:rPr lang="en-US" altLang="ko-KR" sz="900" b="0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프로그램 상세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만족도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IM-MP-009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52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000" b="0" dirty="0">
                <a:solidFill>
                  <a:schemeClr val="tx1"/>
                </a:solidFill>
                <a:latin typeface="+mj-ea"/>
                <a:ea typeface="+mj-ea"/>
              </a:rPr>
              <a:t>인문활동가</a:t>
            </a:r>
            <a:r>
              <a:rPr lang="en-US" altLang="ko-KR" sz="1000" b="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만족도 결과 통계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만족도 탭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프로그램 만족도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 err="1">
                <a:latin typeface="+mj-ea"/>
                <a:ea typeface="+mj-ea"/>
              </a:rPr>
              <a:t>회차별</a:t>
            </a:r>
            <a:r>
              <a:rPr lang="ko-KR" altLang="en-US" sz="1000" dirty="0">
                <a:latin typeface="+mj-ea"/>
                <a:ea typeface="+mj-ea"/>
              </a:rPr>
              <a:t> 만족도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프로그램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회차별</a:t>
            </a:r>
            <a:r>
              <a:rPr lang="ko-KR" altLang="en-US" sz="1000" dirty="0">
                <a:latin typeface="+mj-ea"/>
                <a:ea typeface="+mj-ea"/>
              </a:rPr>
              <a:t> 만족도 결과 통계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문항별 통계 그래프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시설만족도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프로그램 만족도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 err="1">
                <a:latin typeface="+mj-ea"/>
                <a:ea typeface="+mj-ea"/>
              </a:rPr>
              <a:t>회차별</a:t>
            </a:r>
            <a:r>
              <a:rPr lang="ko-KR" altLang="en-US" sz="1000" dirty="0">
                <a:latin typeface="+mj-ea"/>
                <a:ea typeface="+mj-ea"/>
              </a:rPr>
              <a:t> 만족도 선택 탭으로 </a:t>
            </a:r>
            <a:r>
              <a:rPr lang="ko-KR" altLang="en-US" sz="1000" dirty="0" err="1">
                <a:latin typeface="+mj-ea"/>
                <a:ea typeface="+mj-ea"/>
              </a:rPr>
              <a:t>회차별</a:t>
            </a:r>
            <a:r>
              <a:rPr lang="ko-KR" altLang="en-US" sz="1000" dirty="0">
                <a:latin typeface="+mj-ea"/>
                <a:ea typeface="+mj-ea"/>
              </a:rPr>
              <a:t> 만족도 우선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[</a:t>
            </a:r>
            <a:r>
              <a:rPr lang="ko-KR" altLang="en-US" sz="1000" dirty="0">
                <a:latin typeface="+mj-ea"/>
                <a:ea typeface="+mj-ea"/>
              </a:rPr>
              <a:t>제출하기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시설관리자로 로그인 한 경우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만족도 제출 하지 않은 경우 버튼 활성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    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클릭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만족도 설문 페이지 활성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제출한 경우 버튼 비활성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만족도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프로그램 만족도 결과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모든 </a:t>
            </a:r>
            <a:r>
              <a:rPr lang="ko-KR" altLang="en-US" sz="1000" dirty="0" err="1">
                <a:latin typeface="+mj-ea"/>
                <a:ea typeface="+mj-ea"/>
              </a:rPr>
              <a:t>회차별</a:t>
            </a:r>
            <a:r>
              <a:rPr lang="ko-KR" altLang="en-US" sz="1000" dirty="0">
                <a:latin typeface="+mj-ea"/>
                <a:ea typeface="+mj-ea"/>
              </a:rPr>
              <a:t> 만족도 통합 결과 통계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문항별 통계 그래프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시설 만족도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프로그램 만족도 결과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시설 만족도 통합 결과 통계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문항별 통계 그래프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[</a:t>
            </a:r>
            <a:r>
              <a:rPr lang="ko-KR" altLang="en-US" sz="1000" dirty="0">
                <a:latin typeface="+mj-ea"/>
                <a:ea typeface="+mj-ea"/>
              </a:rPr>
              <a:t>제출하기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인문활동가로 로그인 한 경우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시설 만족도 제출 하지 않은 경우 버튼 활성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    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클릭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만족도 설문 페이지 활성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제출한 경우 버튼 비활성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B52AB9E8-BF58-F7E1-3AD2-8D209ED654D0}"/>
              </a:ext>
            </a:extLst>
          </p:cNvPr>
          <p:cNvSpPr/>
          <p:nvPr/>
        </p:nvSpPr>
        <p:spPr>
          <a:xfrm>
            <a:off x="340155" y="287416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C5B9B974-9CD2-E74D-A9E6-A17B14A64261}"/>
              </a:ext>
            </a:extLst>
          </p:cNvPr>
          <p:cNvSpPr/>
          <p:nvPr/>
        </p:nvSpPr>
        <p:spPr>
          <a:xfrm>
            <a:off x="2709215" y="293203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97B0DDF-7975-33AA-5FAE-BBBC16547C72}"/>
              </a:ext>
            </a:extLst>
          </p:cNvPr>
          <p:cNvSpPr/>
          <p:nvPr/>
        </p:nvSpPr>
        <p:spPr>
          <a:xfrm>
            <a:off x="3801719" y="325974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F5E5E449-05AF-4997-9A00-8A54351D6B3A}"/>
              </a:ext>
            </a:extLst>
          </p:cNvPr>
          <p:cNvSpPr/>
          <p:nvPr/>
        </p:nvSpPr>
        <p:spPr>
          <a:xfrm>
            <a:off x="3731198" y="368156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AD4BC1C1-01C6-4D14-887C-19B0C1C82A5E}"/>
              </a:ext>
            </a:extLst>
          </p:cNvPr>
          <p:cNvSpPr/>
          <p:nvPr/>
        </p:nvSpPr>
        <p:spPr>
          <a:xfrm>
            <a:off x="270680" y="333514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0990850-EA33-8A6E-7040-F0A4B180EAF6}"/>
              </a:ext>
            </a:extLst>
          </p:cNvPr>
          <p:cNvSpPr/>
          <p:nvPr/>
        </p:nvSpPr>
        <p:spPr>
          <a:xfrm>
            <a:off x="269634" y="367028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45C4F203-2AFE-0D5D-D1EC-86D28BDCBF62}"/>
              </a:ext>
            </a:extLst>
          </p:cNvPr>
          <p:cNvSpPr/>
          <p:nvPr/>
        </p:nvSpPr>
        <p:spPr>
          <a:xfrm>
            <a:off x="7262479" y="332037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E6B1079C-3149-29C0-C1AF-8EBBBA23CA7D}"/>
              </a:ext>
            </a:extLst>
          </p:cNvPr>
          <p:cNvSpPr/>
          <p:nvPr/>
        </p:nvSpPr>
        <p:spPr>
          <a:xfrm>
            <a:off x="7191958" y="374218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ECEEBBE-0905-4F61-B6EF-E81A80D82AA1}"/>
              </a:ext>
            </a:extLst>
          </p:cNvPr>
          <p:cNvSpPr/>
          <p:nvPr/>
        </p:nvSpPr>
        <p:spPr>
          <a:xfrm>
            <a:off x="260315" y="698435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EDC7FFDB-CFB1-5601-B993-C9754B0379AD}"/>
              </a:ext>
            </a:extLst>
          </p:cNvPr>
          <p:cNvSpPr/>
          <p:nvPr/>
        </p:nvSpPr>
        <p:spPr>
          <a:xfrm>
            <a:off x="7167677" y="698435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19F529A-7CE7-7192-3D96-1712C3F0C1BD}"/>
              </a:ext>
            </a:extLst>
          </p:cNvPr>
          <p:cNvSpPr/>
          <p:nvPr/>
        </p:nvSpPr>
        <p:spPr>
          <a:xfrm>
            <a:off x="1367458" y="4827560"/>
            <a:ext cx="7848872" cy="1564368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인문활동가 및 시설관리자는 만족도 평가 기능 없음</a:t>
            </a:r>
            <a:r>
              <a:rPr lang="en-US" altLang="ko-KR" sz="1600" dirty="0"/>
              <a:t>. (1/31 </a:t>
            </a:r>
            <a:r>
              <a:rPr lang="ko-KR" altLang="en-US" sz="1600" dirty="0"/>
              <a:t>협의</a:t>
            </a:r>
            <a:r>
              <a:rPr lang="en-US" altLang="ko-KR" sz="1600" dirty="0"/>
              <a:t>)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ko-KR" altLang="en-US" sz="1600" dirty="0">
                <a:sym typeface="Wingdings" panose="05000000000000000000" pitchFamily="2" charset="2"/>
              </a:rPr>
              <a:t>만족도 탭 삭제</a:t>
            </a:r>
            <a:endParaRPr lang="en-US" altLang="ko-KR" sz="1600" dirty="0"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altLang="ko-KR" sz="1600" dirty="0"/>
          </a:p>
          <a:p>
            <a:pPr algn="ctr"/>
            <a:r>
              <a:rPr lang="ko-KR" altLang="en-US" sz="1600" dirty="0"/>
              <a:t>모든 사용자는 만족도 결과 볼 수 없음</a:t>
            </a:r>
            <a:r>
              <a:rPr lang="en-US" altLang="ko-KR" sz="1600" dirty="0"/>
              <a:t>.</a:t>
            </a:r>
          </a:p>
          <a:p>
            <a:pPr algn="ctr"/>
            <a:r>
              <a:rPr lang="en-US" altLang="ko-KR" sz="1600" dirty="0">
                <a:sym typeface="Wingdings" panose="05000000000000000000" pitchFamily="2" charset="2"/>
              </a:rPr>
              <a:t> </a:t>
            </a:r>
            <a:r>
              <a:rPr lang="ko-KR" altLang="en-US" sz="1600" dirty="0">
                <a:sym typeface="Wingdings" panose="05000000000000000000" pitchFamily="2" charset="2"/>
              </a:rPr>
              <a:t>사업관리자만 웹 시스템에서 만족도 결과 볼 수 있음</a:t>
            </a:r>
            <a:r>
              <a:rPr lang="en-US" altLang="ko-KR" sz="1600" dirty="0">
                <a:sym typeface="Wingdings" panose="05000000000000000000" pitchFamily="2" charset="2"/>
              </a:rPr>
              <a:t>.</a:t>
            </a:r>
            <a:r>
              <a:rPr lang="ko-KR" alt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1119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188917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IM-IF-001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나의 정보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내정보</a:t>
            </a:r>
            <a:endParaRPr lang="en-US" altLang="ko-KR" sz="1000" b="1" dirty="0">
              <a:solidFill>
                <a:srgbClr val="00B050"/>
              </a:solidFill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아바타 이미지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이름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최근 접속 시간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내 정보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이메일 전화번호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변경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로그아웃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회원탈퇴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인증 수단 관리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간편 비밀번호 변경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등록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바이오 인증 설정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iOS : Face ID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사용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/ Android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지문인식 사용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1:1 </a:t>
            </a:r>
            <a:r>
              <a:rPr lang="ko-KR" altLang="en-US" sz="1000" dirty="0">
                <a:latin typeface="+mj-ea"/>
                <a:ea typeface="+mj-ea"/>
              </a:rPr>
              <a:t>문의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FAQ</a:t>
            </a: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1:1 </a:t>
            </a:r>
            <a:r>
              <a:rPr lang="ko-KR" altLang="en-US" sz="1000" dirty="0">
                <a:latin typeface="+mj-ea"/>
                <a:ea typeface="+mj-ea"/>
              </a:rPr>
              <a:t>문의</a:t>
            </a:r>
            <a:r>
              <a:rPr lang="en-US" altLang="ko-KR" sz="1000" dirty="0">
                <a:latin typeface="+mj-ea"/>
                <a:ea typeface="+mj-ea"/>
              </a:rPr>
              <a:t> 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불필요 기능일 경우 삭제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(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협의 필요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)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나의 프로그램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출결관리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출결 내역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평가관리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만족도 조사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strike="sngStrike" dirty="0">
                <a:latin typeface="+mj-ea"/>
                <a:ea typeface="+mj-ea"/>
              </a:rPr>
              <a:t>수강이력 </a:t>
            </a:r>
            <a:r>
              <a:rPr lang="en-US" altLang="ko-KR" sz="1000" strike="sngStrike" dirty="0">
                <a:latin typeface="+mj-ea"/>
                <a:ea typeface="+mj-ea"/>
              </a:rPr>
              <a:t>: </a:t>
            </a:r>
            <a:r>
              <a:rPr lang="ko-KR" altLang="en-US" sz="1000" strike="sngStrike" dirty="0">
                <a:latin typeface="+mj-ea"/>
                <a:ea typeface="+mj-ea"/>
              </a:rPr>
              <a:t>프로그램 수강 내역 페이지로 이동</a:t>
            </a:r>
            <a:br>
              <a:rPr lang="en-US" altLang="ko-KR" sz="1000" strike="sngStrike" dirty="0"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출결관리기능과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 동일하여 삭제함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커뮤니티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커뮤니티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콘텐츠 등록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수기 관리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일반학습자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수기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인문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360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과 연계 불가로 삭제함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.</a:t>
            </a: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홍보 관리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인문활동가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시설 관리자 로그인 일 경우 활성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홍보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알림 설정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알림 설정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서비스 정책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개인정보처리방침 보기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저작권정책 보기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이메일무단수집거부</a:t>
            </a:r>
            <a:r>
              <a:rPr lang="ko-KR" altLang="en-US" sz="1000" dirty="0">
                <a:latin typeface="+mj-ea"/>
                <a:ea typeface="+mj-ea"/>
              </a:rPr>
              <a:t> 보기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이용약관 보기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소프트웨어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버전정보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ko-KR" altLang="en-US" sz="1000" dirty="0">
                <a:latin typeface="+mj-ea"/>
                <a:ea typeface="+mj-ea"/>
              </a:rPr>
              <a:t>예</a:t>
            </a:r>
            <a:r>
              <a:rPr lang="en-US" altLang="ko-KR" sz="1000" dirty="0">
                <a:latin typeface="+mj-ea"/>
                <a:ea typeface="+mj-ea"/>
              </a:rPr>
              <a:t>) </a:t>
            </a:r>
            <a:r>
              <a:rPr lang="ko-KR" altLang="en-US" sz="1000" dirty="0">
                <a:latin typeface="+mj-ea"/>
                <a:ea typeface="+mj-ea"/>
              </a:rPr>
              <a:t>최신버전 </a:t>
            </a:r>
            <a:r>
              <a:rPr lang="en-US" altLang="ko-KR" sz="1000" dirty="0">
                <a:latin typeface="+mj-ea"/>
                <a:ea typeface="+mj-ea"/>
              </a:rPr>
              <a:t>v1.02.23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76934C3-4027-0FD2-5AB3-7C1C3F26A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62" y="863675"/>
            <a:ext cx="2734653" cy="693077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1D54B57-163C-A313-EDB3-EEE5D01B1A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5531"/>
          <a:stretch/>
        </p:blipFill>
        <p:spPr>
          <a:xfrm>
            <a:off x="3970763" y="875340"/>
            <a:ext cx="2734652" cy="597666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B70B41B-CD5D-9CC9-E01C-A7F2817D2F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019" b="5705"/>
          <a:stretch/>
        </p:blipFill>
        <p:spPr>
          <a:xfrm>
            <a:off x="7200106" y="875340"/>
            <a:ext cx="2734652" cy="6757087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813011D7-17E0-2449-6CDB-CFB79A600C61}"/>
              </a:ext>
            </a:extLst>
          </p:cNvPr>
          <p:cNvSpPr/>
          <p:nvPr/>
        </p:nvSpPr>
        <p:spPr>
          <a:xfrm>
            <a:off x="2447579" y="990768"/>
            <a:ext cx="216024" cy="2329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643C1642-E1FD-878D-E0D2-14E93B641090}"/>
              </a:ext>
            </a:extLst>
          </p:cNvPr>
          <p:cNvCxnSpPr>
            <a:stCxn id="13" idx="3"/>
            <a:endCxn id="7" idx="1"/>
          </p:cNvCxnSpPr>
          <p:nvPr/>
        </p:nvCxnSpPr>
        <p:spPr>
          <a:xfrm>
            <a:off x="2663603" y="1107242"/>
            <a:ext cx="1307160" cy="2756431"/>
          </a:xfrm>
          <a:prstGeom prst="bentConnector3">
            <a:avLst>
              <a:gd name="adj1" fmla="val 68542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>
            <a:extLst>
              <a:ext uri="{FF2B5EF4-FFF2-40B4-BE49-F238E27FC236}">
                <a16:creationId xmlns:a16="http://schemas.microsoft.com/office/drawing/2014/main" id="{02D10007-60B0-4476-CE8E-685263C052EF}"/>
              </a:ext>
            </a:extLst>
          </p:cNvPr>
          <p:cNvSpPr/>
          <p:nvPr/>
        </p:nvSpPr>
        <p:spPr>
          <a:xfrm>
            <a:off x="3862751" y="158375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F295CFE-CF19-3788-C3CD-A532A16F0D9A}"/>
              </a:ext>
            </a:extLst>
          </p:cNvPr>
          <p:cNvSpPr/>
          <p:nvPr/>
        </p:nvSpPr>
        <p:spPr>
          <a:xfrm>
            <a:off x="3808745" y="236101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E8467F6C-9F9F-E59A-CEFF-1CD8068D9B4F}"/>
              </a:ext>
            </a:extLst>
          </p:cNvPr>
          <p:cNvSpPr/>
          <p:nvPr/>
        </p:nvSpPr>
        <p:spPr>
          <a:xfrm>
            <a:off x="3781742" y="442477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D1B30821-A5FF-7F22-ED6C-8BCDF827A4D8}"/>
              </a:ext>
            </a:extLst>
          </p:cNvPr>
          <p:cNvSpPr/>
          <p:nvPr/>
        </p:nvSpPr>
        <p:spPr>
          <a:xfrm>
            <a:off x="3781742" y="567712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38B7BAFC-98D8-CD71-8309-BA1B3FDB6C59}"/>
              </a:ext>
            </a:extLst>
          </p:cNvPr>
          <p:cNvSpPr/>
          <p:nvPr/>
        </p:nvSpPr>
        <p:spPr>
          <a:xfrm>
            <a:off x="6984886" y="96111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9D745979-0198-3A56-E3DA-1331D29EDE5B}"/>
              </a:ext>
            </a:extLst>
          </p:cNvPr>
          <p:cNvSpPr/>
          <p:nvPr/>
        </p:nvSpPr>
        <p:spPr>
          <a:xfrm>
            <a:off x="6984886" y="299153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6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08DCE108-7861-8EA1-D4A7-90C441C0813E}"/>
              </a:ext>
            </a:extLst>
          </p:cNvPr>
          <p:cNvSpPr/>
          <p:nvPr/>
        </p:nvSpPr>
        <p:spPr>
          <a:xfrm>
            <a:off x="6990507" y="422105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7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478471E9-BCFB-E115-68F0-91160D0F6D60}"/>
              </a:ext>
            </a:extLst>
          </p:cNvPr>
          <p:cNvSpPr/>
          <p:nvPr/>
        </p:nvSpPr>
        <p:spPr>
          <a:xfrm>
            <a:off x="6995476" y="499230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8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5E5BCC3D-6E0D-4B0B-3057-F90459C695C2}"/>
              </a:ext>
            </a:extLst>
          </p:cNvPr>
          <p:cNvSpPr/>
          <p:nvPr/>
        </p:nvSpPr>
        <p:spPr>
          <a:xfrm>
            <a:off x="6920635" y="663598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9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E56D91C-7829-ED4E-7B66-F2EE833EDB1E}"/>
              </a:ext>
            </a:extLst>
          </p:cNvPr>
          <p:cNvSpPr/>
          <p:nvPr/>
        </p:nvSpPr>
        <p:spPr>
          <a:xfrm>
            <a:off x="2542836" y="3691800"/>
            <a:ext cx="392773" cy="162302"/>
          </a:xfrm>
          <a:prstGeom prst="rect">
            <a:avLst/>
          </a:prstGeom>
          <a:solidFill>
            <a:srgbClr val="056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solidFill>
                  <a:schemeClr val="bg1"/>
                </a:solidFill>
              </a:rPr>
              <a:t>신호</a:t>
            </a:r>
          </a:p>
        </p:txBody>
      </p:sp>
    </p:spTree>
    <p:extLst>
      <p:ext uri="{BB962C8B-B14F-4D97-AF65-F5344CB8AC3E}">
        <p14:creationId xmlns:p14="http://schemas.microsoft.com/office/powerpoint/2010/main" val="794294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810229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IM-IF-002, IM-IF-003, IM-IF-004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756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나의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이름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이메일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전화번호</a:t>
            </a:r>
            <a:endParaRPr lang="en-US" altLang="ko-KR" sz="1000" b="1" dirty="0">
              <a:solidFill>
                <a:srgbClr val="00B050"/>
              </a:solidFill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 이름 표시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 및 전화번호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 변경 등록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전화번호 변경 등록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생년월일 변경 등록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회원탈퇴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이메일 변경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등록된 이메일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변경할 이메일 주소 입력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 형식이 맞지 않게 입력할 경우 경고 메시지 출력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이미지 참조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[</a:t>
            </a:r>
            <a:r>
              <a:rPr lang="ko-KR" altLang="en-US" sz="1000" dirty="0">
                <a:latin typeface="+mj-ea"/>
                <a:ea typeface="+mj-ea"/>
              </a:rPr>
              <a:t>이메일 변경하기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 인증이 끝나지 않을 경우 비활성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인증 이메일 발송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등록된 이메일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변경할 이메일 주소 입력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인증 버튼 클릭 시 입력한 주소로 인증 이메일 발송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 수신이 안될 경우 </a:t>
            </a:r>
            <a:r>
              <a:rPr lang="ko-KR" altLang="en-US" sz="1000" dirty="0" err="1">
                <a:latin typeface="+mj-ea"/>
                <a:ea typeface="+mj-ea"/>
              </a:rPr>
              <a:t>재발송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[</a:t>
            </a:r>
            <a:r>
              <a:rPr lang="ko-KR" altLang="en-US" sz="1000" dirty="0" err="1">
                <a:latin typeface="+mj-ea"/>
                <a:ea typeface="+mj-ea"/>
              </a:rPr>
              <a:t>재발송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 수신이 안될 경우 인증 메일 </a:t>
            </a:r>
            <a:r>
              <a:rPr lang="ko-KR" altLang="en-US" sz="1000" dirty="0" err="1">
                <a:latin typeface="+mj-ea"/>
                <a:ea typeface="+mj-ea"/>
              </a:rPr>
              <a:t>재발송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이메일 변경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4-1. </a:t>
            </a:r>
            <a:r>
              <a:rPr lang="ko-KR" altLang="en-US" sz="1000" dirty="0">
                <a:latin typeface="+mj-ea"/>
                <a:ea typeface="+mj-ea"/>
              </a:rPr>
              <a:t>이메일 인증이 완료된 경우 주소 및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4-2. [</a:t>
            </a:r>
            <a:r>
              <a:rPr lang="ko-KR" altLang="en-US" sz="1000" dirty="0">
                <a:latin typeface="+mj-ea"/>
                <a:ea typeface="+mj-ea"/>
              </a:rPr>
              <a:t>이메일 변경하기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인증된 이메일로 변경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변경 완료 메시지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이메일 변경 성공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확인</a:t>
            </a:r>
            <a:r>
              <a:rPr lang="en-US" altLang="ko-KR" sz="1000" dirty="0">
                <a:latin typeface="+mj-ea"/>
                <a:ea typeface="+mj-ea"/>
              </a:rPr>
              <a:t>] – </a:t>
            </a:r>
            <a:r>
              <a:rPr lang="ko-KR" altLang="en-US" sz="1000" dirty="0">
                <a:latin typeface="+mj-ea"/>
                <a:ea typeface="+mj-ea"/>
              </a:rPr>
              <a:t>이메일 설정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476F920-1904-4506-C6EC-B59AA1827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07" y="990768"/>
            <a:ext cx="2905125" cy="615315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4CF231B-6D3B-1EE3-C1DF-8389E64990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5893"/>
          <a:stretch/>
        </p:blipFill>
        <p:spPr>
          <a:xfrm>
            <a:off x="3469454" y="963404"/>
            <a:ext cx="2905125" cy="332929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DA00252-7383-2618-5141-01BB177F75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7338"/>
          <a:stretch/>
        </p:blipFill>
        <p:spPr>
          <a:xfrm>
            <a:off x="7111882" y="963404"/>
            <a:ext cx="2905125" cy="324036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113A3446-EC10-D7BC-2523-8AB64E36DF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3584"/>
          <a:stretch/>
        </p:blipFill>
        <p:spPr>
          <a:xfrm>
            <a:off x="3469453" y="4536441"/>
            <a:ext cx="2905125" cy="285604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1D0ABA2E-F3C4-B129-18C2-7DEC1C534A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286" b="33415"/>
          <a:stretch/>
        </p:blipFill>
        <p:spPr>
          <a:xfrm>
            <a:off x="7116644" y="4566983"/>
            <a:ext cx="2895600" cy="2664296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C9F660B0-33D4-0B31-33FE-6A7A5B7582F6}"/>
              </a:ext>
            </a:extLst>
          </p:cNvPr>
          <p:cNvSpPr/>
          <p:nvPr/>
        </p:nvSpPr>
        <p:spPr>
          <a:xfrm>
            <a:off x="93395" y="99207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F0312C98-6195-836B-084F-04D183145A86}"/>
              </a:ext>
            </a:extLst>
          </p:cNvPr>
          <p:cNvSpPr/>
          <p:nvPr/>
        </p:nvSpPr>
        <p:spPr>
          <a:xfrm>
            <a:off x="3323769" y="99207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C851F7BD-3C31-05AB-B3F7-73B1003ECCD3}"/>
              </a:ext>
            </a:extLst>
          </p:cNvPr>
          <p:cNvSpPr/>
          <p:nvPr/>
        </p:nvSpPr>
        <p:spPr>
          <a:xfrm>
            <a:off x="6962995" y="95641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5FF4B967-8EDF-B71A-FBA5-32833F82B989}"/>
              </a:ext>
            </a:extLst>
          </p:cNvPr>
          <p:cNvSpPr/>
          <p:nvPr/>
        </p:nvSpPr>
        <p:spPr>
          <a:xfrm>
            <a:off x="3361441" y="453644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C2344DE7-7A9B-91B9-2B4D-551B431FAC2F}"/>
              </a:ext>
            </a:extLst>
          </p:cNvPr>
          <p:cNvSpPr/>
          <p:nvPr/>
        </p:nvSpPr>
        <p:spPr>
          <a:xfrm>
            <a:off x="6984082" y="456698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B31AAC8-0686-223B-77F7-59608ACD0E8B}"/>
              </a:ext>
            </a:extLst>
          </p:cNvPr>
          <p:cNvSpPr/>
          <p:nvPr/>
        </p:nvSpPr>
        <p:spPr>
          <a:xfrm>
            <a:off x="3246794" y="186899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1653B240-68B3-FF4E-F86B-F419ACBCE69F}"/>
              </a:ext>
            </a:extLst>
          </p:cNvPr>
          <p:cNvSpPr/>
          <p:nvPr/>
        </p:nvSpPr>
        <p:spPr>
          <a:xfrm>
            <a:off x="3253248" y="269219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E7E75D5A-FF11-94E2-0F60-FBD1EB14E649}"/>
              </a:ext>
            </a:extLst>
          </p:cNvPr>
          <p:cNvSpPr/>
          <p:nvPr/>
        </p:nvSpPr>
        <p:spPr>
          <a:xfrm>
            <a:off x="3256627" y="379771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FA0A544F-159C-AD38-F714-A339B9A409F9}"/>
              </a:ext>
            </a:extLst>
          </p:cNvPr>
          <p:cNvSpPr/>
          <p:nvPr/>
        </p:nvSpPr>
        <p:spPr>
          <a:xfrm>
            <a:off x="6892474" y="185766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6B1EB3BB-8D3D-D8F3-BC37-AB5E4E05F5BF}"/>
              </a:ext>
            </a:extLst>
          </p:cNvPr>
          <p:cNvSpPr/>
          <p:nvPr/>
        </p:nvSpPr>
        <p:spPr>
          <a:xfrm>
            <a:off x="6881381" y="256216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2E628A03-716F-B451-AF50-889754F321E6}"/>
              </a:ext>
            </a:extLst>
          </p:cNvPr>
          <p:cNvSpPr/>
          <p:nvPr/>
        </p:nvSpPr>
        <p:spPr>
          <a:xfrm>
            <a:off x="8744697" y="256144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286CB94-87F4-DE67-09E1-99DE63B963FE}"/>
              </a:ext>
            </a:extLst>
          </p:cNvPr>
          <p:cNvSpPr/>
          <p:nvPr/>
        </p:nvSpPr>
        <p:spPr>
          <a:xfrm>
            <a:off x="3182727" y="626427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1C6AAE78-FB35-05EF-3D56-1B5BC256D54F}"/>
              </a:ext>
            </a:extLst>
          </p:cNvPr>
          <p:cNvSpPr/>
          <p:nvPr/>
        </p:nvSpPr>
        <p:spPr>
          <a:xfrm>
            <a:off x="3175089" y="687548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0357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2A541B41-0BD2-F076-9B3B-A6C96E5E6C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51" b="31633"/>
          <a:stretch/>
        </p:blipFill>
        <p:spPr>
          <a:xfrm>
            <a:off x="7721223" y="3383102"/>
            <a:ext cx="2914650" cy="269824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7A0BE9A-74C2-9BE8-BFFB-00BB9E10B3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4723"/>
          <a:stretch/>
        </p:blipFill>
        <p:spPr>
          <a:xfrm>
            <a:off x="4782890" y="952511"/>
            <a:ext cx="2905125" cy="340129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FB78EE17-01EA-927A-B9CB-B2154001CD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2638"/>
          <a:stretch/>
        </p:blipFill>
        <p:spPr>
          <a:xfrm>
            <a:off x="4782889" y="4566983"/>
            <a:ext cx="2905125" cy="291427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C152C6D-E0C9-8416-DFA7-3D2E89CAE5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3623" y="949243"/>
            <a:ext cx="1340525" cy="2597593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7AC01-52BE-42CC-2B0B-C6D5AD3909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925" y="956417"/>
            <a:ext cx="2905125" cy="61531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65156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IM-IF-005, IM-IF-006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910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나의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전화번호 변경</a:t>
            </a:r>
            <a:endParaRPr lang="en-US" altLang="ko-KR" sz="1000" b="1" dirty="0">
              <a:solidFill>
                <a:srgbClr val="00B050"/>
              </a:solidFill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기존 등록된 사용자 전화번호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변경할 전화 번호 </a:t>
            </a:r>
            <a:r>
              <a:rPr lang="ko-KR" altLang="en-US" sz="1000" dirty="0" err="1">
                <a:latin typeface="+mj-ea"/>
                <a:ea typeface="+mj-ea"/>
              </a:rPr>
              <a:t>입력창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전화번호 인증 버튼 클릭 시 </a:t>
            </a:r>
            <a:r>
              <a:rPr lang="en-US" altLang="ko-KR" sz="1000" dirty="0">
                <a:latin typeface="+mj-ea"/>
                <a:ea typeface="+mj-ea"/>
              </a:rPr>
              <a:t>2. </a:t>
            </a:r>
            <a:r>
              <a:rPr lang="ko-KR" altLang="en-US" sz="1000" dirty="0">
                <a:latin typeface="+mj-ea"/>
                <a:ea typeface="+mj-ea"/>
              </a:rPr>
              <a:t>인증 모드 활성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[</a:t>
            </a:r>
            <a:r>
              <a:rPr lang="ko-KR" altLang="en-US" sz="1000" dirty="0">
                <a:latin typeface="+mj-ea"/>
                <a:ea typeface="+mj-ea"/>
              </a:rPr>
              <a:t>전화번호 변경하기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전화번호 인증 성공 전까지 버튼 비활성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전화번호 인증 모드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전화번호 인증 실패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등록된 전화번호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변경할 전화번호 입력 입력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인증 버튼 클릭 시 입력한 번호로 인증 수행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인증 실패할 경우 경고 메시지 출력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전화번호 변경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4-1. </a:t>
            </a:r>
            <a:r>
              <a:rPr lang="ko-KR" altLang="en-US" sz="1000" dirty="0">
                <a:latin typeface="+mj-ea"/>
                <a:ea typeface="+mj-ea"/>
              </a:rPr>
              <a:t>전화번호 인증이 완료된 경우 전화번호 및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4-2. [</a:t>
            </a:r>
            <a:r>
              <a:rPr lang="ko-KR" altLang="en-US" sz="1000" dirty="0">
                <a:latin typeface="+mj-ea"/>
                <a:ea typeface="+mj-ea"/>
              </a:rPr>
              <a:t>전화번호 변경하기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인증된 전화번호로 변경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 변경 완료 메시지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전화번호 변경 성공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확인</a:t>
            </a:r>
            <a:r>
              <a:rPr lang="en-US" altLang="ko-KR" sz="1000" dirty="0">
                <a:latin typeface="+mj-ea"/>
                <a:ea typeface="+mj-ea"/>
              </a:rPr>
              <a:t>] – </a:t>
            </a:r>
            <a:r>
              <a:rPr lang="ko-KR" altLang="en-US" sz="1000" dirty="0">
                <a:latin typeface="+mj-ea"/>
                <a:ea typeface="+mj-ea"/>
              </a:rPr>
              <a:t>전화번호 설정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9F660B0-33D4-0B31-33FE-6A7A5B7582F6}"/>
              </a:ext>
            </a:extLst>
          </p:cNvPr>
          <p:cNvSpPr/>
          <p:nvPr/>
        </p:nvSpPr>
        <p:spPr>
          <a:xfrm>
            <a:off x="93395" y="99207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F0312C98-6195-836B-084F-04D183145A86}"/>
              </a:ext>
            </a:extLst>
          </p:cNvPr>
          <p:cNvSpPr/>
          <p:nvPr/>
        </p:nvSpPr>
        <p:spPr>
          <a:xfrm>
            <a:off x="3219136" y="97413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C851F7BD-3C31-05AB-B3F7-73B1003ECCD3}"/>
              </a:ext>
            </a:extLst>
          </p:cNvPr>
          <p:cNvSpPr/>
          <p:nvPr/>
        </p:nvSpPr>
        <p:spPr>
          <a:xfrm>
            <a:off x="4749682" y="103772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5FF4B967-8EDF-B71A-FBA5-32833F82B989}"/>
              </a:ext>
            </a:extLst>
          </p:cNvPr>
          <p:cNvSpPr/>
          <p:nvPr/>
        </p:nvSpPr>
        <p:spPr>
          <a:xfrm>
            <a:off x="4626130" y="458666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C2344DE7-7A9B-91B9-2B4D-551B431FAC2F}"/>
              </a:ext>
            </a:extLst>
          </p:cNvPr>
          <p:cNvSpPr/>
          <p:nvPr/>
        </p:nvSpPr>
        <p:spPr>
          <a:xfrm>
            <a:off x="7728745" y="333192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FA0A544F-159C-AD38-F714-A339B9A409F9}"/>
              </a:ext>
            </a:extLst>
          </p:cNvPr>
          <p:cNvSpPr/>
          <p:nvPr/>
        </p:nvSpPr>
        <p:spPr>
          <a:xfrm>
            <a:off x="4620793" y="180792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6B1EB3BB-8D3D-D8F3-BC37-AB5E4E05F5BF}"/>
              </a:ext>
            </a:extLst>
          </p:cNvPr>
          <p:cNvSpPr/>
          <p:nvPr/>
        </p:nvSpPr>
        <p:spPr>
          <a:xfrm>
            <a:off x="4555609" y="267738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286CB94-87F4-DE67-09E1-99DE63B963FE}"/>
              </a:ext>
            </a:extLst>
          </p:cNvPr>
          <p:cNvSpPr/>
          <p:nvPr/>
        </p:nvSpPr>
        <p:spPr>
          <a:xfrm>
            <a:off x="4471217" y="619226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1C6AAE78-FB35-05EF-3D56-1B5BC256D54F}"/>
              </a:ext>
            </a:extLst>
          </p:cNvPr>
          <p:cNvSpPr/>
          <p:nvPr/>
        </p:nvSpPr>
        <p:spPr>
          <a:xfrm>
            <a:off x="4471217" y="694726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A7C56F98-1620-1E8A-E13E-EC97F07B05CF}"/>
              </a:ext>
            </a:extLst>
          </p:cNvPr>
          <p:cNvSpPr/>
          <p:nvPr/>
        </p:nvSpPr>
        <p:spPr>
          <a:xfrm>
            <a:off x="-147680" y="178784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9AB225E6-AB4F-1F79-F6F7-01FA7E853C8A}"/>
              </a:ext>
            </a:extLst>
          </p:cNvPr>
          <p:cNvSpPr/>
          <p:nvPr/>
        </p:nvSpPr>
        <p:spPr>
          <a:xfrm>
            <a:off x="-120386" y="256043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BE78FB8B-4CBC-2E0E-BDBB-9418A339E071}"/>
              </a:ext>
            </a:extLst>
          </p:cNvPr>
          <p:cNvSpPr/>
          <p:nvPr/>
        </p:nvSpPr>
        <p:spPr>
          <a:xfrm>
            <a:off x="-120386" y="387069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7210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17916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IM-IF-008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44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나의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회원 탈퇴</a:t>
            </a:r>
            <a:endParaRPr lang="en-US" altLang="ko-KR" sz="1000" b="1" dirty="0">
              <a:solidFill>
                <a:srgbClr val="00B050"/>
              </a:solidFill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회원 탈퇴 경고 문구 출력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[</a:t>
            </a:r>
            <a:r>
              <a:rPr lang="ko-KR" altLang="en-US" sz="1000" dirty="0">
                <a:latin typeface="+mj-ea"/>
                <a:ea typeface="+mj-ea"/>
              </a:rPr>
              <a:t>회원 탈퇴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 탈퇴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탈퇴 회원으로 분류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[</a:t>
            </a:r>
            <a:r>
              <a:rPr lang="ko-KR" altLang="en-US" sz="1000" dirty="0">
                <a:latin typeface="+mj-ea"/>
                <a:ea typeface="+mj-ea"/>
              </a:rPr>
              <a:t>취소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 탈퇴 없이 이전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변경</a:t>
            </a:r>
            <a:endParaRPr lang="en-US" altLang="ko-KR" sz="1000" b="1" dirty="0">
              <a:solidFill>
                <a:srgbClr val="00B050"/>
              </a:solidFill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현재 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실패 시 경고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성공 시 성공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새 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규칙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새 비밀번호 확인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확인 실패 시 경고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확인 성공 시 성공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비밀번호 변경은 비밀번호 찾기 페이지 활용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  <a:hlinkClick r:id="rId3" action="ppaction://hlinksldjump"/>
              </a:rPr>
              <a:t>비밀번호 찾기 슬라이드 참조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1960B19-0BC4-C435-355B-D99949D96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410" y="1151707"/>
            <a:ext cx="2905125" cy="615315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B406C46-E1CC-8E1A-F86F-4C12A2EC7B8F}"/>
              </a:ext>
            </a:extLst>
          </p:cNvPr>
          <p:cNvSpPr/>
          <p:nvPr/>
        </p:nvSpPr>
        <p:spPr>
          <a:xfrm>
            <a:off x="1954537" y="4705845"/>
            <a:ext cx="86409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8C3FAF1-04F7-91D5-7140-7CEDF00ED90A}"/>
              </a:ext>
            </a:extLst>
          </p:cNvPr>
          <p:cNvCxnSpPr/>
          <p:nvPr/>
        </p:nvCxnSpPr>
        <p:spPr>
          <a:xfrm>
            <a:off x="2387972" y="4633837"/>
            <a:ext cx="0" cy="43204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439C68C-6CB0-4A26-5924-C64C73C7F1DF}"/>
              </a:ext>
            </a:extLst>
          </p:cNvPr>
          <p:cNvSpPr txBox="1"/>
          <p:nvPr/>
        </p:nvSpPr>
        <p:spPr>
          <a:xfrm>
            <a:off x="1424718" y="472675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회원탈퇴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16D53E-01AC-8E8E-6AAE-6A0BA54F8F2F}"/>
              </a:ext>
            </a:extLst>
          </p:cNvPr>
          <p:cNvSpPr txBox="1"/>
          <p:nvPr/>
        </p:nvSpPr>
        <p:spPr>
          <a:xfrm>
            <a:off x="2810922" y="472675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취소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9F660B0-33D4-0B31-33FE-6A7A5B7582F6}"/>
              </a:ext>
            </a:extLst>
          </p:cNvPr>
          <p:cNvSpPr/>
          <p:nvPr/>
        </p:nvSpPr>
        <p:spPr>
          <a:xfrm>
            <a:off x="736220" y="283363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A7C56F98-1620-1E8A-E13E-EC97F07B05CF}"/>
              </a:ext>
            </a:extLst>
          </p:cNvPr>
          <p:cNvSpPr/>
          <p:nvPr/>
        </p:nvSpPr>
        <p:spPr>
          <a:xfrm>
            <a:off x="833215" y="382346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9AB225E6-AB4F-1F79-F6F7-01FA7E853C8A}"/>
              </a:ext>
            </a:extLst>
          </p:cNvPr>
          <p:cNvSpPr/>
          <p:nvPr/>
        </p:nvSpPr>
        <p:spPr>
          <a:xfrm>
            <a:off x="871190" y="476870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BE78FB8B-4CBC-2E0E-BDBB-9418A339E071}"/>
              </a:ext>
            </a:extLst>
          </p:cNvPr>
          <p:cNvSpPr/>
          <p:nvPr/>
        </p:nvSpPr>
        <p:spPr>
          <a:xfrm>
            <a:off x="3469677" y="476870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AEE5196-8E77-60D5-5B49-A3073FA599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3922" y="1142182"/>
            <a:ext cx="2914650" cy="6162675"/>
          </a:xfrm>
          <a:prstGeom prst="rect">
            <a:avLst/>
          </a:prstGeom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FC59CCE3-5372-9C29-7D03-DC32DF09EFB7}"/>
              </a:ext>
            </a:extLst>
          </p:cNvPr>
          <p:cNvSpPr/>
          <p:nvPr/>
        </p:nvSpPr>
        <p:spPr>
          <a:xfrm>
            <a:off x="5435910" y="114218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CE1CF95E-993E-398F-F61F-DDCB601F6760}"/>
              </a:ext>
            </a:extLst>
          </p:cNvPr>
          <p:cNvSpPr/>
          <p:nvPr/>
        </p:nvSpPr>
        <p:spPr>
          <a:xfrm>
            <a:off x="5247544" y="186899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127F74C-5F2D-3976-74AD-5BCDDF025AD6}"/>
              </a:ext>
            </a:extLst>
          </p:cNvPr>
          <p:cNvSpPr/>
          <p:nvPr/>
        </p:nvSpPr>
        <p:spPr>
          <a:xfrm>
            <a:off x="5253998" y="269219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64829855-1CD0-7AEE-2A25-9488787A23C9}"/>
              </a:ext>
            </a:extLst>
          </p:cNvPr>
          <p:cNvSpPr/>
          <p:nvPr/>
        </p:nvSpPr>
        <p:spPr>
          <a:xfrm>
            <a:off x="5269609" y="342108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EC6433B-B6D5-A9DA-4307-C2E624ECC0B9}"/>
              </a:ext>
            </a:extLst>
          </p:cNvPr>
          <p:cNvSpPr/>
          <p:nvPr/>
        </p:nvSpPr>
        <p:spPr>
          <a:xfrm>
            <a:off x="5225257" y="416922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706A414-6F77-2B5A-9FC8-3CFF0B430264}"/>
              </a:ext>
            </a:extLst>
          </p:cNvPr>
          <p:cNvSpPr/>
          <p:nvPr/>
        </p:nvSpPr>
        <p:spPr>
          <a:xfrm rot="18990090">
            <a:off x="5831954" y="2951907"/>
            <a:ext cx="2376264" cy="792088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/>
              <a:t>사용안함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4863438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, 휴대 전화, 폰트이(가) 표시된 사진&#10;&#10;자동 생성된 설명">
            <a:extLst>
              <a:ext uri="{FF2B5EF4-FFF2-40B4-BE49-F238E27FC236}">
                <a16:creationId xmlns:a16="http://schemas.microsoft.com/office/drawing/2014/main" id="{F6BBC1FA-E756-403D-B6A2-BFF3F8EED9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257" y="1183855"/>
            <a:ext cx="3010522" cy="6358222"/>
          </a:xfrm>
          <a:prstGeom prst="rect">
            <a:avLst/>
          </a:prstGeom>
        </p:spPr>
      </p:pic>
      <p:pic>
        <p:nvPicPr>
          <p:cNvPr id="4" name="그림 3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48BC52DF-8BF5-BB5F-9B9C-A7B3D24BE3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21" y="1199082"/>
            <a:ext cx="3010521" cy="63582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326317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IM-IF-009, IM-IF-010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214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나의 정보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간편 비밀번호 등록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변경</a:t>
            </a:r>
            <a:endParaRPr lang="en-US" altLang="ko-KR" sz="1000" b="1" dirty="0">
              <a:solidFill>
                <a:srgbClr val="00B050"/>
              </a:solidFill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간편 비밀번호 표시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비밀번호 입력 키보드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정렬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비밀번호 랜덤 배열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삭제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입력 비밀번호 삭제 키</a:t>
            </a:r>
            <a:endParaRPr lang="en-US" altLang="ko-KR" sz="1000" dirty="0">
              <a:latin typeface="+mj-ea"/>
              <a:ea typeface="+mj-ea"/>
            </a:endParaRPr>
          </a:p>
          <a:p>
            <a:pPr marL="192088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간편 비밀번호 사용 설정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비밀번호 변경 완료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등록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변경 확인 </a:t>
            </a:r>
            <a:r>
              <a:rPr lang="en-US" altLang="ko-KR" sz="1000" dirty="0">
                <a:latin typeface="+mj-ea"/>
                <a:ea typeface="+mj-ea"/>
              </a:rPr>
              <a:t>Alert </a:t>
            </a:r>
            <a:r>
              <a:rPr lang="ko-KR" altLang="en-US" sz="1000" dirty="0">
                <a:latin typeface="+mj-ea"/>
                <a:ea typeface="+mj-ea"/>
              </a:rPr>
              <a:t>출력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9F660B0-33D4-0B31-33FE-6A7A5B7582F6}"/>
              </a:ext>
            </a:extLst>
          </p:cNvPr>
          <p:cNvSpPr/>
          <p:nvPr/>
        </p:nvSpPr>
        <p:spPr>
          <a:xfrm>
            <a:off x="785530" y="135820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A7C56F98-1620-1E8A-E13E-EC97F07B05CF}"/>
              </a:ext>
            </a:extLst>
          </p:cNvPr>
          <p:cNvSpPr/>
          <p:nvPr/>
        </p:nvSpPr>
        <p:spPr>
          <a:xfrm>
            <a:off x="871190" y="254895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9AB225E6-AB4F-1F79-F6F7-01FA7E853C8A}"/>
              </a:ext>
            </a:extLst>
          </p:cNvPr>
          <p:cNvSpPr/>
          <p:nvPr/>
        </p:nvSpPr>
        <p:spPr>
          <a:xfrm>
            <a:off x="823021" y="489082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FC59CCE3-5372-9C29-7D03-DC32DF09EFB7}"/>
              </a:ext>
            </a:extLst>
          </p:cNvPr>
          <p:cNvSpPr/>
          <p:nvPr/>
        </p:nvSpPr>
        <p:spPr>
          <a:xfrm>
            <a:off x="5048493" y="37429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CAFA659C-98D8-3C10-FE02-B83873E48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723" y="3079640"/>
            <a:ext cx="2714625" cy="390525"/>
          </a:xfrm>
          <a:prstGeom prst="rect">
            <a:avLst/>
          </a:prstGeom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B8E6D21-B591-4A89-3974-215466C9A2C3}"/>
              </a:ext>
            </a:extLst>
          </p:cNvPr>
          <p:cNvSpPr/>
          <p:nvPr/>
        </p:nvSpPr>
        <p:spPr>
          <a:xfrm>
            <a:off x="623736" y="319375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81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6BC3E03B-E1DE-1F75-0358-88CEB3A50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781" y="1063043"/>
            <a:ext cx="2914650" cy="61722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5D96F2F-C0C4-A98F-2CCC-D4F0561A4D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5531"/>
          <a:stretch/>
        </p:blipFill>
        <p:spPr>
          <a:xfrm>
            <a:off x="660320" y="1268822"/>
            <a:ext cx="2734652" cy="5976665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838826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IM-IF-011, IM-IF-012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나의 정보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바이오 인증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바이오 인증 설정 클릭</a:t>
            </a:r>
            <a:r>
              <a:rPr lang="en-US" altLang="ko-KR" sz="1000" dirty="0">
                <a:latin typeface="+mj-ea"/>
                <a:ea typeface="+mj-ea"/>
              </a:rPr>
              <a:t>(On)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생체정보 사용 확인 및 동의 알림 활성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9F660B0-33D4-0B31-33FE-6A7A5B7582F6}"/>
              </a:ext>
            </a:extLst>
          </p:cNvPr>
          <p:cNvSpPr/>
          <p:nvPr/>
        </p:nvSpPr>
        <p:spPr>
          <a:xfrm>
            <a:off x="5634769" y="273588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F394C02-BB91-1AEC-4BBA-468F29DBC4E9}"/>
              </a:ext>
            </a:extLst>
          </p:cNvPr>
          <p:cNvSpPr/>
          <p:nvPr/>
        </p:nvSpPr>
        <p:spPr>
          <a:xfrm>
            <a:off x="2663602" y="5472187"/>
            <a:ext cx="648072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B1B546E7-3DCC-95C6-E28A-6BEA9FC4D479}"/>
              </a:ext>
            </a:extLst>
          </p:cNvPr>
          <p:cNvCxnSpPr>
            <a:stCxn id="8" idx="3"/>
            <a:endCxn id="6" idx="1"/>
          </p:cNvCxnSpPr>
          <p:nvPr/>
        </p:nvCxnSpPr>
        <p:spPr>
          <a:xfrm flipV="1">
            <a:off x="3311674" y="4149143"/>
            <a:ext cx="2431107" cy="1539068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937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27558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IM-IF-013, IM-IF-014, IM-IF-015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21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나의 정보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FAQ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1.1. FAQ </a:t>
            </a:r>
            <a:r>
              <a:rPr lang="ko-KR" altLang="en-US" sz="1000" dirty="0">
                <a:latin typeface="+mj-ea"/>
                <a:ea typeface="+mj-ea"/>
              </a:rPr>
              <a:t>검색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질문 키워드 입력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검색결과는 질문 목록 영역에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1.2. </a:t>
            </a:r>
            <a:r>
              <a:rPr lang="ko-KR" altLang="en-US" sz="1000" dirty="0">
                <a:latin typeface="+mj-ea"/>
                <a:ea typeface="+mj-ea"/>
              </a:rPr>
              <a:t>유형 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인문프로그램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기타 분류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분류에 해당하는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FAQ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목록 출력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1.3. FAQ </a:t>
            </a:r>
            <a:r>
              <a:rPr lang="ko-KR" altLang="en-US" sz="1000" dirty="0">
                <a:latin typeface="+mj-ea"/>
                <a:ea typeface="+mj-ea"/>
              </a:rPr>
              <a:t>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질문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시 </a:t>
            </a:r>
            <a:r>
              <a:rPr lang="en-US" altLang="ko-KR" sz="1000" dirty="0">
                <a:latin typeface="+mj-ea"/>
                <a:ea typeface="+mj-ea"/>
              </a:rPr>
              <a:t>FAQ </a:t>
            </a:r>
            <a:r>
              <a:rPr lang="ko-KR" altLang="en-US" sz="1000" dirty="0">
                <a:latin typeface="+mj-ea"/>
                <a:ea typeface="+mj-ea"/>
              </a:rPr>
              <a:t>상세 페이지로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FAQ </a:t>
            </a:r>
            <a:r>
              <a:rPr lang="ko-KR" altLang="en-US" sz="1000" dirty="0">
                <a:latin typeface="+mj-ea"/>
                <a:ea typeface="+mj-ea"/>
              </a:rPr>
              <a:t>상세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질문 내용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답변 내용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1:1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문의 기능 협의 필요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필요 없을 시 기능 삭제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262E911-6FA3-DF27-0BB1-AB7BFF9DE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742" y="1206228"/>
            <a:ext cx="2905125" cy="61531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DB7F602-8E8A-0145-1F8C-0F61B8519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637" y="1206228"/>
            <a:ext cx="2905125" cy="615315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68BF5E8-5D70-8B8B-7B55-EC5E6530D0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5531"/>
          <a:stretch/>
        </p:blipFill>
        <p:spPr>
          <a:xfrm>
            <a:off x="660320" y="1206228"/>
            <a:ext cx="2734652" cy="5976665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D9501996-214C-7757-2299-37337A5F86D6}"/>
              </a:ext>
            </a:extLst>
          </p:cNvPr>
          <p:cNvSpPr/>
          <p:nvPr/>
        </p:nvSpPr>
        <p:spPr>
          <a:xfrm>
            <a:off x="680670" y="6192267"/>
            <a:ext cx="2631003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DA4635A0-1AC2-6CDD-17C7-99E0574127E2}"/>
              </a:ext>
            </a:extLst>
          </p:cNvPr>
          <p:cNvCxnSpPr>
            <a:cxnSpLocks/>
            <a:stCxn id="12" idx="3"/>
            <a:endCxn id="5" idx="1"/>
          </p:cNvCxnSpPr>
          <p:nvPr/>
        </p:nvCxnSpPr>
        <p:spPr>
          <a:xfrm flipV="1">
            <a:off x="3311673" y="4282803"/>
            <a:ext cx="644069" cy="2125488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873D1D-7878-A137-3059-B97D35F0DB91}"/>
              </a:ext>
            </a:extLst>
          </p:cNvPr>
          <p:cNvSpPr/>
          <p:nvPr/>
        </p:nvSpPr>
        <p:spPr>
          <a:xfrm>
            <a:off x="4092802" y="2807891"/>
            <a:ext cx="2631003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3EFAF316-7A0A-79C4-6459-AA691E724E08}"/>
              </a:ext>
            </a:extLst>
          </p:cNvPr>
          <p:cNvCxnSpPr>
            <a:cxnSpLocks/>
            <a:stCxn id="17" idx="3"/>
            <a:endCxn id="9" idx="1"/>
          </p:cNvCxnSpPr>
          <p:nvPr/>
        </p:nvCxnSpPr>
        <p:spPr>
          <a:xfrm>
            <a:off x="6723805" y="3023915"/>
            <a:ext cx="697832" cy="1258888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>
            <a:extLst>
              <a:ext uri="{FF2B5EF4-FFF2-40B4-BE49-F238E27FC236}">
                <a16:creationId xmlns:a16="http://schemas.microsoft.com/office/drawing/2014/main" id="{EA4A0AC7-E2D1-EE47-C004-83625232C7CF}"/>
              </a:ext>
            </a:extLst>
          </p:cNvPr>
          <p:cNvSpPr/>
          <p:nvPr/>
        </p:nvSpPr>
        <p:spPr>
          <a:xfrm>
            <a:off x="3677358" y="129572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2544561C-1F1D-EC6A-6EB6-C161897914C1}"/>
              </a:ext>
            </a:extLst>
          </p:cNvPr>
          <p:cNvSpPr/>
          <p:nvPr/>
        </p:nvSpPr>
        <p:spPr>
          <a:xfrm>
            <a:off x="3614771" y="179063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4DC5DA9-4629-67F2-E606-06550BEC535C}"/>
              </a:ext>
            </a:extLst>
          </p:cNvPr>
          <p:cNvSpPr/>
          <p:nvPr/>
        </p:nvSpPr>
        <p:spPr>
          <a:xfrm>
            <a:off x="3633707" y="292298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CCDC34E2-8764-C9F6-912C-693ABDC970BF}"/>
              </a:ext>
            </a:extLst>
          </p:cNvPr>
          <p:cNvSpPr/>
          <p:nvPr/>
        </p:nvSpPr>
        <p:spPr>
          <a:xfrm>
            <a:off x="7217933" y="129572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AC7C74D-7C43-BAA9-8253-C32E6B839B9D}"/>
              </a:ext>
            </a:extLst>
          </p:cNvPr>
          <p:cNvSpPr/>
          <p:nvPr/>
        </p:nvSpPr>
        <p:spPr>
          <a:xfrm>
            <a:off x="3598676" y="233892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3935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9A3E47EE-E1E2-99B2-574C-EA1BBC115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120" y="862013"/>
            <a:ext cx="2905125" cy="70580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F4E575C-57A6-0ABA-FD53-BEB178B42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35" y="1083506"/>
            <a:ext cx="2905125" cy="61531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319249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IM-IF-017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602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수기 관리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일반 학습자일 경우만 해당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수기 관리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수기 등록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수기 등록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작성 수기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등록된 수기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수기 상세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수기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등록일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등록자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수기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수기 내용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첨부 이미지 표시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수기 등록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수기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제목 입력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필수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수기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내용 입력</a:t>
            </a:r>
            <a:r>
              <a:rPr lang="en-US" altLang="ko-KR" sz="1000" dirty="0">
                <a:latin typeface="+mj-ea"/>
                <a:ea typeface="+mj-ea"/>
              </a:rPr>
              <a:t> (</a:t>
            </a:r>
            <a:r>
              <a:rPr lang="ko-KR" altLang="en-US" sz="1000" dirty="0">
                <a:latin typeface="+mj-ea"/>
                <a:ea typeface="+mj-ea"/>
              </a:rPr>
              <a:t>필수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이미지 첨부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기기 내 이미지 </a:t>
            </a:r>
            <a:r>
              <a:rPr lang="ko-KR" altLang="en-US" sz="1000" dirty="0" err="1">
                <a:latin typeface="+mj-ea"/>
                <a:ea typeface="+mj-ea"/>
              </a:rPr>
              <a:t>찿기를</a:t>
            </a:r>
            <a:r>
              <a:rPr lang="ko-KR" altLang="en-US" sz="1000" dirty="0">
                <a:latin typeface="+mj-ea"/>
                <a:ea typeface="+mj-ea"/>
              </a:rPr>
              <a:t> 통해 이미지 첨부 가능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첨부된 이미지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3-4. [</a:t>
            </a:r>
            <a:r>
              <a:rPr lang="ko-KR" altLang="en-US" sz="1000" dirty="0">
                <a:latin typeface="+mj-ea"/>
                <a:ea typeface="+mj-ea"/>
              </a:rPr>
              <a:t>저장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입력된 정보를 저장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저장 완료 후 수기 관리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내용 </a:t>
            </a:r>
            <a:r>
              <a:rPr lang="ko-KR" altLang="en-US" sz="1000" dirty="0" err="1">
                <a:latin typeface="+mj-ea"/>
                <a:ea typeface="+mj-ea"/>
              </a:rPr>
              <a:t>입력값이</a:t>
            </a:r>
            <a:r>
              <a:rPr lang="ko-KR" altLang="en-US" sz="1000" dirty="0">
                <a:latin typeface="+mj-ea"/>
                <a:ea typeface="+mj-ea"/>
              </a:rPr>
              <a:t> 없을 경우 경고 </a:t>
            </a:r>
            <a:r>
              <a:rPr lang="en-US" altLang="ko-KR" sz="1000" dirty="0">
                <a:latin typeface="+mj-ea"/>
                <a:ea typeface="+mj-ea"/>
              </a:rPr>
              <a:t>Alert </a:t>
            </a:r>
            <a:r>
              <a:rPr lang="ko-KR" altLang="en-US" sz="1000" dirty="0">
                <a:latin typeface="+mj-ea"/>
                <a:ea typeface="+mj-ea"/>
              </a:rPr>
              <a:t>활성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873D1D-7878-A137-3059-B97D35F0DB91}"/>
              </a:ext>
            </a:extLst>
          </p:cNvPr>
          <p:cNvSpPr/>
          <p:nvPr/>
        </p:nvSpPr>
        <p:spPr>
          <a:xfrm>
            <a:off x="504455" y="1865310"/>
            <a:ext cx="2631003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3EFAF316-7A0A-79C4-6459-AA691E724E08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3135458" y="2081334"/>
            <a:ext cx="713568" cy="2078748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>
            <a:extLst>
              <a:ext uri="{FF2B5EF4-FFF2-40B4-BE49-F238E27FC236}">
                <a16:creationId xmlns:a16="http://schemas.microsoft.com/office/drawing/2014/main" id="{EA4A0AC7-E2D1-EE47-C004-83625232C7CF}"/>
              </a:ext>
            </a:extLst>
          </p:cNvPr>
          <p:cNvSpPr/>
          <p:nvPr/>
        </p:nvSpPr>
        <p:spPr>
          <a:xfrm>
            <a:off x="104747" y="117300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2544561C-1F1D-EC6A-6EB6-C161897914C1}"/>
              </a:ext>
            </a:extLst>
          </p:cNvPr>
          <p:cNvSpPr/>
          <p:nvPr/>
        </p:nvSpPr>
        <p:spPr>
          <a:xfrm>
            <a:off x="2306584" y="117493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AC7C74D-7C43-BAA9-8253-C32E6B839B9D}"/>
              </a:ext>
            </a:extLst>
          </p:cNvPr>
          <p:cNvSpPr/>
          <p:nvPr/>
        </p:nvSpPr>
        <p:spPr>
          <a:xfrm>
            <a:off x="71673" y="181129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D771FA6A-2E3D-9E4F-2313-D605DD914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1938" y="883444"/>
            <a:ext cx="2905125" cy="6153150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797670BE-4B0F-3EAD-AFBB-92E5A987ABBB}"/>
              </a:ext>
            </a:extLst>
          </p:cNvPr>
          <p:cNvSpPr/>
          <p:nvPr/>
        </p:nvSpPr>
        <p:spPr>
          <a:xfrm>
            <a:off x="2807618" y="1173002"/>
            <a:ext cx="444650" cy="3284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8" name="연결선: 꺾임 27">
            <a:extLst>
              <a:ext uri="{FF2B5EF4-FFF2-40B4-BE49-F238E27FC236}">
                <a16:creationId xmlns:a16="http://schemas.microsoft.com/office/drawing/2014/main" id="{7616F13A-E22D-27DA-3FFA-4725290DF704}"/>
              </a:ext>
            </a:extLst>
          </p:cNvPr>
          <p:cNvCxnSpPr>
            <a:stCxn id="21" idx="3"/>
            <a:endCxn id="20" idx="1"/>
          </p:cNvCxnSpPr>
          <p:nvPr/>
        </p:nvCxnSpPr>
        <p:spPr>
          <a:xfrm>
            <a:off x="3252268" y="1337232"/>
            <a:ext cx="4029670" cy="2622787"/>
          </a:xfrm>
          <a:prstGeom prst="bentConnector3">
            <a:avLst>
              <a:gd name="adj1" fmla="val 92103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>
            <a:extLst>
              <a:ext uri="{FF2B5EF4-FFF2-40B4-BE49-F238E27FC236}">
                <a16:creationId xmlns:a16="http://schemas.microsoft.com/office/drawing/2014/main" id="{CCDC34E2-8764-C9F6-912C-693ABDC970BF}"/>
              </a:ext>
            </a:extLst>
          </p:cNvPr>
          <p:cNvSpPr/>
          <p:nvPr/>
        </p:nvSpPr>
        <p:spPr>
          <a:xfrm>
            <a:off x="3644435" y="88633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17E4F020-7FC8-FA42-FF12-DBBFD463AC99}"/>
              </a:ext>
            </a:extLst>
          </p:cNvPr>
          <p:cNvSpPr/>
          <p:nvPr/>
        </p:nvSpPr>
        <p:spPr>
          <a:xfrm>
            <a:off x="7067746" y="91920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95E26F0-63F5-8C23-819C-5D9DE9EA0A54}"/>
              </a:ext>
            </a:extLst>
          </p:cNvPr>
          <p:cNvSpPr/>
          <p:nvPr/>
        </p:nvSpPr>
        <p:spPr>
          <a:xfrm>
            <a:off x="3554491" y="170300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A16C8096-57F0-5412-5301-024DD9240E15}"/>
              </a:ext>
            </a:extLst>
          </p:cNvPr>
          <p:cNvSpPr/>
          <p:nvPr/>
        </p:nvSpPr>
        <p:spPr>
          <a:xfrm>
            <a:off x="3551500" y="245621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7CE222CF-518E-981C-5D14-002D6AB5CB91}"/>
              </a:ext>
            </a:extLst>
          </p:cNvPr>
          <p:cNvSpPr/>
          <p:nvPr/>
        </p:nvSpPr>
        <p:spPr>
          <a:xfrm>
            <a:off x="7014685" y="164899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B5378DD-E511-08D8-E3FB-02AF7F3F1A98}"/>
              </a:ext>
            </a:extLst>
          </p:cNvPr>
          <p:cNvSpPr/>
          <p:nvPr/>
        </p:nvSpPr>
        <p:spPr>
          <a:xfrm>
            <a:off x="6986560" y="213505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B79432B-468A-8592-BC67-6ECC28E6F06F}"/>
              </a:ext>
            </a:extLst>
          </p:cNvPr>
          <p:cNvSpPr/>
          <p:nvPr/>
        </p:nvSpPr>
        <p:spPr>
          <a:xfrm>
            <a:off x="6924872" y="525485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43A11D87-51E4-47B1-9DC0-79EEB80B2688}"/>
              </a:ext>
            </a:extLst>
          </p:cNvPr>
          <p:cNvSpPr/>
          <p:nvPr/>
        </p:nvSpPr>
        <p:spPr>
          <a:xfrm>
            <a:off x="6955716" y="671198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2A0B3F0-FE3D-4195-EEB7-F40C4AF8E490}"/>
              </a:ext>
            </a:extLst>
          </p:cNvPr>
          <p:cNvSpPr/>
          <p:nvPr/>
        </p:nvSpPr>
        <p:spPr>
          <a:xfrm>
            <a:off x="2647183" y="3704020"/>
            <a:ext cx="4962555" cy="1231656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기능 삭제</a:t>
            </a:r>
            <a:br>
              <a:rPr lang="en-US" altLang="ko-KR" sz="1000" dirty="0"/>
            </a:br>
            <a:r>
              <a:rPr lang="en-US" altLang="ko-KR" sz="1000" dirty="0"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ym typeface="Wingdings" panose="05000000000000000000" pitchFamily="2" charset="2"/>
              </a:rPr>
              <a:t>인문 </a:t>
            </a:r>
            <a:r>
              <a:rPr lang="en-US" altLang="ko-KR" sz="1000" dirty="0">
                <a:sym typeface="Wingdings" panose="05000000000000000000" pitchFamily="2" charset="2"/>
              </a:rPr>
              <a:t>360 </a:t>
            </a:r>
            <a:r>
              <a:rPr lang="ko-KR" altLang="en-US" sz="1000" dirty="0">
                <a:sym typeface="Wingdings" panose="05000000000000000000" pitchFamily="2" charset="2"/>
              </a:rPr>
              <a:t>과 연계 불가 </a:t>
            </a:r>
            <a:r>
              <a:rPr lang="en-US" altLang="ko-KR" sz="1000" dirty="0">
                <a:sym typeface="Wingdings" panose="05000000000000000000" pitchFamily="2" charset="2"/>
              </a:rPr>
              <a:t>(</a:t>
            </a:r>
            <a:r>
              <a:rPr lang="ko-KR" altLang="en-US" sz="1000" dirty="0">
                <a:sym typeface="Wingdings" panose="05000000000000000000" pitchFamily="2" charset="2"/>
              </a:rPr>
              <a:t>사용자 통합 후 진행</a:t>
            </a:r>
            <a:r>
              <a:rPr lang="en-US" altLang="ko-KR" sz="1000" dirty="0">
                <a:sym typeface="Wingdings" panose="05000000000000000000" pitchFamily="2" charset="2"/>
              </a:rPr>
              <a:t>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7913960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5C236ADF-C97F-024C-8FEE-A0C094BED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581" y="1057488"/>
            <a:ext cx="2669695" cy="565450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D5F1BDC-0F12-FBEF-A3B2-E5DFAA305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96" y="1071371"/>
            <a:ext cx="1489924" cy="377121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0ABBE33-B9DF-1246-9C64-635B150DB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6292" y="1071371"/>
            <a:ext cx="2905125" cy="61531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2B44D92-3000-5C45-6A21-79D7CCDF94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768" y="1083506"/>
            <a:ext cx="2905125" cy="61531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17924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trike="sngStrike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IM_T_MY004_Es1, IM_T_MY004_Es2, IM_T_MY004_Es3, IM_T_MY004_Es4</a:t>
                      </a:r>
                      <a:endParaRPr lang="ko-KR" altLang="en-US" sz="900" b="0" strike="sngStrike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140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홍보 관리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인문활동가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시설관리자일 경우만 해당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홍보 관리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홍보 상세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프로그램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홍보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홍보글이</a:t>
            </a:r>
            <a:r>
              <a:rPr lang="ko-KR" altLang="en-US" sz="1000" dirty="0">
                <a:latin typeface="+mj-ea"/>
                <a:ea typeface="+mj-ea"/>
              </a:rPr>
              <a:t> 존재하지 않을 경우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홍보글이</a:t>
            </a:r>
            <a:r>
              <a:rPr lang="ko-KR" altLang="en-US" sz="1000" dirty="0">
                <a:latin typeface="+mj-ea"/>
                <a:ea typeface="+mj-ea"/>
              </a:rPr>
              <a:t> 존재할 경우 </a:t>
            </a:r>
            <a:r>
              <a:rPr lang="ko-KR" altLang="en-US" sz="1000" dirty="0" err="1">
                <a:latin typeface="+mj-ea"/>
                <a:ea typeface="+mj-ea"/>
              </a:rPr>
              <a:t>홍보글</a:t>
            </a:r>
            <a:r>
              <a:rPr lang="ko-KR" altLang="en-US" sz="1000" dirty="0">
                <a:latin typeface="+mj-ea"/>
                <a:ea typeface="+mj-ea"/>
              </a:rPr>
              <a:t> 상세 내용 출력 </a:t>
            </a:r>
            <a:r>
              <a:rPr lang="en-US" altLang="ko-KR" sz="1000" dirty="0">
                <a:latin typeface="+mj-ea"/>
                <a:ea typeface="+mj-ea"/>
              </a:rPr>
              <a:t>- 4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홍보 등록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프로그램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strike="sngStrike" dirty="0">
                <a:latin typeface="+mj-ea"/>
                <a:ea typeface="+mj-ea"/>
              </a:rPr>
              <a:t>3-2. </a:t>
            </a:r>
            <a:r>
              <a:rPr lang="ko-KR" altLang="en-US" sz="1000" strike="sngStrike" dirty="0">
                <a:latin typeface="+mj-ea"/>
                <a:ea typeface="+mj-ea"/>
              </a:rPr>
              <a:t>홍보</a:t>
            </a:r>
            <a:r>
              <a:rPr lang="en-US" altLang="ko-KR" sz="1000" strike="sngStrike" dirty="0">
                <a:latin typeface="+mj-ea"/>
                <a:ea typeface="+mj-ea"/>
              </a:rPr>
              <a:t> </a:t>
            </a:r>
            <a:r>
              <a:rPr lang="ko-KR" altLang="en-US" sz="1000" strike="sngStrike" dirty="0">
                <a:latin typeface="+mj-ea"/>
                <a:ea typeface="+mj-ea"/>
              </a:rPr>
              <a:t>제목 입력</a:t>
            </a:r>
            <a:r>
              <a:rPr lang="en-US" altLang="ko-KR" sz="1000" strike="sngStrike" dirty="0">
                <a:latin typeface="+mj-ea"/>
                <a:ea typeface="+mj-ea"/>
              </a:rPr>
              <a:t> (</a:t>
            </a:r>
            <a:r>
              <a:rPr lang="ko-KR" altLang="en-US" sz="1000" strike="sngStrike" dirty="0">
                <a:latin typeface="+mj-ea"/>
                <a:ea typeface="+mj-ea"/>
              </a:rPr>
              <a:t>필수</a:t>
            </a:r>
            <a:r>
              <a:rPr lang="en-US" altLang="ko-KR" sz="1000" strike="sngStrike" dirty="0">
                <a:latin typeface="+mj-ea"/>
                <a:ea typeface="+mj-ea"/>
              </a:rPr>
              <a:t>)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3-4. </a:t>
            </a:r>
            <a:r>
              <a:rPr lang="ko-KR" altLang="en-US" sz="1000" dirty="0">
                <a:latin typeface="+mj-ea"/>
                <a:ea typeface="+mj-ea"/>
              </a:rPr>
              <a:t>홍보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내용 입력</a:t>
            </a:r>
            <a:r>
              <a:rPr lang="en-US" altLang="ko-KR" sz="1000" dirty="0">
                <a:latin typeface="+mj-ea"/>
                <a:ea typeface="+mj-ea"/>
              </a:rPr>
              <a:t> (</a:t>
            </a:r>
            <a:r>
              <a:rPr lang="ko-KR" altLang="en-US" sz="1000" dirty="0">
                <a:latin typeface="+mj-ea"/>
                <a:ea typeface="+mj-ea"/>
              </a:rPr>
              <a:t>필수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3-4. </a:t>
            </a:r>
            <a:r>
              <a:rPr lang="ko-KR" altLang="en-US" sz="1000" dirty="0">
                <a:latin typeface="+mj-ea"/>
                <a:ea typeface="+mj-ea"/>
              </a:rPr>
              <a:t>이미지 첨부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기기 내 이미지 </a:t>
            </a:r>
            <a:r>
              <a:rPr lang="ko-KR" altLang="en-US" sz="1000" dirty="0" err="1">
                <a:latin typeface="+mj-ea"/>
                <a:ea typeface="+mj-ea"/>
              </a:rPr>
              <a:t>찿기를</a:t>
            </a:r>
            <a:r>
              <a:rPr lang="ko-KR" altLang="en-US" sz="1000" dirty="0">
                <a:latin typeface="+mj-ea"/>
                <a:ea typeface="+mj-ea"/>
              </a:rPr>
              <a:t> 통해 이미지 첨부 가능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첨부된 이미지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3-5. [</a:t>
            </a:r>
            <a:r>
              <a:rPr lang="ko-KR" altLang="en-US" sz="1000" dirty="0">
                <a:latin typeface="+mj-ea"/>
                <a:ea typeface="+mj-ea"/>
              </a:rPr>
              <a:t>저장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입력된 정보를 저장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저장 완료 후 홍보 관리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내용 </a:t>
            </a:r>
            <a:r>
              <a:rPr lang="ko-KR" altLang="en-US" sz="1000" dirty="0" err="1">
                <a:latin typeface="+mj-ea"/>
                <a:ea typeface="+mj-ea"/>
              </a:rPr>
              <a:t>입력값이</a:t>
            </a:r>
            <a:r>
              <a:rPr lang="ko-KR" altLang="en-US" sz="1000" dirty="0">
                <a:latin typeface="+mj-ea"/>
                <a:ea typeface="+mj-ea"/>
              </a:rPr>
              <a:t> 없을 경우 경고 </a:t>
            </a:r>
            <a:r>
              <a:rPr lang="en-US" altLang="ko-KR" sz="1000" dirty="0">
                <a:latin typeface="+mj-ea"/>
                <a:ea typeface="+mj-ea"/>
              </a:rPr>
              <a:t>Alert </a:t>
            </a:r>
            <a:r>
              <a:rPr lang="ko-KR" altLang="en-US" sz="1000" dirty="0">
                <a:latin typeface="+mj-ea"/>
                <a:ea typeface="+mj-ea"/>
              </a:rPr>
              <a:t>활성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873D1D-7878-A137-3059-B97D35F0DB91}"/>
              </a:ext>
            </a:extLst>
          </p:cNvPr>
          <p:cNvSpPr/>
          <p:nvPr/>
        </p:nvSpPr>
        <p:spPr>
          <a:xfrm>
            <a:off x="404273" y="1848946"/>
            <a:ext cx="2631003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3EFAF316-7A0A-79C4-6459-AA691E724E08}"/>
              </a:ext>
            </a:extLst>
          </p:cNvPr>
          <p:cNvCxnSpPr>
            <a:cxnSpLocks/>
            <a:stCxn id="17" idx="3"/>
            <a:endCxn id="6" idx="1"/>
          </p:cNvCxnSpPr>
          <p:nvPr/>
        </p:nvCxnSpPr>
        <p:spPr>
          <a:xfrm>
            <a:off x="3035276" y="2064970"/>
            <a:ext cx="381016" cy="208297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>
            <a:extLst>
              <a:ext uri="{FF2B5EF4-FFF2-40B4-BE49-F238E27FC236}">
                <a16:creationId xmlns:a16="http://schemas.microsoft.com/office/drawing/2014/main" id="{EA4A0AC7-E2D1-EE47-C004-83625232C7CF}"/>
              </a:ext>
            </a:extLst>
          </p:cNvPr>
          <p:cNvSpPr/>
          <p:nvPr/>
        </p:nvSpPr>
        <p:spPr>
          <a:xfrm>
            <a:off x="104747" y="117300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2544561C-1F1D-EC6A-6EB6-C161897914C1}"/>
              </a:ext>
            </a:extLst>
          </p:cNvPr>
          <p:cNvSpPr/>
          <p:nvPr/>
        </p:nvSpPr>
        <p:spPr>
          <a:xfrm>
            <a:off x="14108" y="177122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CCDC34E2-8764-C9F6-912C-693ABDC970BF}"/>
              </a:ext>
            </a:extLst>
          </p:cNvPr>
          <p:cNvSpPr/>
          <p:nvPr/>
        </p:nvSpPr>
        <p:spPr>
          <a:xfrm>
            <a:off x="3412869" y="97549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17E4F020-7FC8-FA42-FF12-DBBFD463AC99}"/>
              </a:ext>
            </a:extLst>
          </p:cNvPr>
          <p:cNvSpPr/>
          <p:nvPr/>
        </p:nvSpPr>
        <p:spPr>
          <a:xfrm>
            <a:off x="7970785" y="94144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95E26F0-63F5-8C23-819C-5D9DE9EA0A54}"/>
              </a:ext>
            </a:extLst>
          </p:cNvPr>
          <p:cNvSpPr/>
          <p:nvPr/>
        </p:nvSpPr>
        <p:spPr>
          <a:xfrm>
            <a:off x="3250675" y="169007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A16C8096-57F0-5412-5301-024DD9240E15}"/>
              </a:ext>
            </a:extLst>
          </p:cNvPr>
          <p:cNvSpPr/>
          <p:nvPr/>
        </p:nvSpPr>
        <p:spPr>
          <a:xfrm>
            <a:off x="3386226" y="266393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7CE222CF-518E-981C-5D14-002D6AB5CB91}"/>
              </a:ext>
            </a:extLst>
          </p:cNvPr>
          <p:cNvSpPr/>
          <p:nvPr/>
        </p:nvSpPr>
        <p:spPr>
          <a:xfrm>
            <a:off x="8622363" y="152776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B5378DD-E511-08D8-E3FB-02AF7F3F1A98}"/>
              </a:ext>
            </a:extLst>
          </p:cNvPr>
          <p:cNvSpPr/>
          <p:nvPr/>
        </p:nvSpPr>
        <p:spPr>
          <a:xfrm>
            <a:off x="8412986" y="201595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B79432B-468A-8592-BC67-6ECC28E6F06F}"/>
              </a:ext>
            </a:extLst>
          </p:cNvPr>
          <p:cNvSpPr/>
          <p:nvPr/>
        </p:nvSpPr>
        <p:spPr>
          <a:xfrm>
            <a:off x="8271633" y="270921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43A11D87-51E4-47B1-9DC0-79EEB80B2688}"/>
              </a:ext>
            </a:extLst>
          </p:cNvPr>
          <p:cNvSpPr/>
          <p:nvPr/>
        </p:nvSpPr>
        <p:spPr>
          <a:xfrm>
            <a:off x="7716009" y="547218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697B2A8-D7DF-B1FD-F496-2EB397164D7F}"/>
              </a:ext>
            </a:extLst>
          </p:cNvPr>
          <p:cNvSpPr/>
          <p:nvPr/>
        </p:nvSpPr>
        <p:spPr>
          <a:xfrm>
            <a:off x="7713720" y="618293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3-5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514087D-B571-5608-0A8F-79519A20AAAA}"/>
              </a:ext>
            </a:extLst>
          </p:cNvPr>
          <p:cNvSpPr/>
          <p:nvPr/>
        </p:nvSpPr>
        <p:spPr>
          <a:xfrm>
            <a:off x="3428326" y="610178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0799FD88-B941-156D-78D4-A661931117D7}"/>
              </a:ext>
            </a:extLst>
          </p:cNvPr>
          <p:cNvSpPr/>
          <p:nvPr/>
        </p:nvSpPr>
        <p:spPr>
          <a:xfrm>
            <a:off x="6404437" y="94947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102D0DF-EFF9-5267-4460-318A2338370E}"/>
              </a:ext>
            </a:extLst>
          </p:cNvPr>
          <p:cNvSpPr/>
          <p:nvPr/>
        </p:nvSpPr>
        <p:spPr>
          <a:xfrm>
            <a:off x="8070786" y="2015952"/>
            <a:ext cx="2513696" cy="5759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546545B2-0BE3-3AEE-8A56-09EDBF9D40B5}"/>
              </a:ext>
            </a:extLst>
          </p:cNvPr>
          <p:cNvCxnSpPr/>
          <p:nvPr/>
        </p:nvCxnSpPr>
        <p:spPr>
          <a:xfrm>
            <a:off x="8070786" y="2015952"/>
            <a:ext cx="2513696" cy="575915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D29DD71-DFBD-2B29-E495-402DADC267BE}"/>
              </a:ext>
            </a:extLst>
          </p:cNvPr>
          <p:cNvSpPr/>
          <p:nvPr/>
        </p:nvSpPr>
        <p:spPr>
          <a:xfrm>
            <a:off x="2647183" y="3704020"/>
            <a:ext cx="4962555" cy="1231656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콘텐츠 등록 메뉴에서 해당 기능 사용</a:t>
            </a:r>
            <a:endParaRPr lang="en-US" altLang="ko-KR" sz="1600" dirty="0"/>
          </a:p>
          <a:p>
            <a:pPr algn="ctr"/>
            <a:r>
              <a:rPr lang="ko-KR" altLang="en-US" sz="1600" dirty="0"/>
              <a:t>변경 사항 참고 </a:t>
            </a:r>
            <a:r>
              <a:rPr lang="en-US" altLang="ko-KR" sz="1600" dirty="0">
                <a:sym typeface="Wingdings" panose="05000000000000000000" pitchFamily="2" charset="2"/>
              </a:rPr>
              <a:t> </a:t>
            </a:r>
            <a:r>
              <a:rPr lang="ko-KR" altLang="en-US" sz="1600" dirty="0">
                <a:sym typeface="Wingdings" panose="05000000000000000000" pitchFamily="2" charset="2"/>
                <a:hlinkClick r:id="rId7" action="ppaction://hlinksldjump"/>
              </a:rPr>
              <a:t>슬라이드 보기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29288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B14A97D-AA3D-5FC9-EFA4-3AE75656C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826" y="1227990"/>
            <a:ext cx="2905125" cy="61531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ACAF4D18-4D2C-9DE5-06CA-D205B433DF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019" b="5705"/>
          <a:stretch/>
        </p:blipFill>
        <p:spPr>
          <a:xfrm>
            <a:off x="269555" y="781537"/>
            <a:ext cx="2734652" cy="6757087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251810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IM-IF-021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알림 설정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알림 설정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알림 설정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수강신청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취소 관련 알림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스케줄 알림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시작 알림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채팅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강의 알림 설정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강사 알림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채팅 알림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시스템 알림 설정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이벤트 알림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공지사항 알림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873D1D-7878-A137-3059-B97D35F0DB91}"/>
              </a:ext>
            </a:extLst>
          </p:cNvPr>
          <p:cNvSpPr/>
          <p:nvPr/>
        </p:nvSpPr>
        <p:spPr>
          <a:xfrm>
            <a:off x="305930" y="4304565"/>
            <a:ext cx="2631003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3EFAF316-7A0A-79C4-6459-AA691E724E08}"/>
              </a:ext>
            </a:extLst>
          </p:cNvPr>
          <p:cNvCxnSpPr>
            <a:cxnSpLocks/>
            <a:stCxn id="17" idx="3"/>
            <a:endCxn id="5" idx="1"/>
          </p:cNvCxnSpPr>
          <p:nvPr/>
        </p:nvCxnSpPr>
        <p:spPr>
          <a:xfrm flipV="1">
            <a:off x="2936933" y="4304565"/>
            <a:ext cx="1742893" cy="216024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>
            <a:extLst>
              <a:ext uri="{FF2B5EF4-FFF2-40B4-BE49-F238E27FC236}">
                <a16:creationId xmlns:a16="http://schemas.microsoft.com/office/drawing/2014/main" id="{EA4A0AC7-E2D1-EE47-C004-83625232C7CF}"/>
              </a:ext>
            </a:extLst>
          </p:cNvPr>
          <p:cNvSpPr/>
          <p:nvPr/>
        </p:nvSpPr>
        <p:spPr>
          <a:xfrm>
            <a:off x="4445058" y="121202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2544561C-1F1D-EC6A-6EB6-C161897914C1}"/>
              </a:ext>
            </a:extLst>
          </p:cNvPr>
          <p:cNvSpPr/>
          <p:nvPr/>
        </p:nvSpPr>
        <p:spPr>
          <a:xfrm>
            <a:off x="4383395" y="365313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95E26F0-63F5-8C23-819C-5D9DE9EA0A54}"/>
              </a:ext>
            </a:extLst>
          </p:cNvPr>
          <p:cNvSpPr/>
          <p:nvPr/>
        </p:nvSpPr>
        <p:spPr>
          <a:xfrm>
            <a:off x="4438089" y="194925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B4BE47A-356B-27EF-8517-F2059068F1B2}"/>
              </a:ext>
            </a:extLst>
          </p:cNvPr>
          <p:cNvSpPr/>
          <p:nvPr/>
        </p:nvSpPr>
        <p:spPr>
          <a:xfrm>
            <a:off x="4437159" y="296025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7913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>
            <a:extLst>
              <a:ext uri="{FF2B5EF4-FFF2-40B4-BE49-F238E27FC236}">
                <a16:creationId xmlns:a16="http://schemas.microsoft.com/office/drawing/2014/main" id="{ACAF4D18-4D2C-9DE5-06CA-D205B433DF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019" b="5705"/>
          <a:stretch/>
        </p:blipFill>
        <p:spPr>
          <a:xfrm>
            <a:off x="269555" y="781537"/>
            <a:ext cx="2734652" cy="6757087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38405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IM-IF-022, IM-IF-023, IM-IF-024, IM-IF-025, IM-IF-026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306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서비스 정책 보기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서비스 정책 보기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개인정보처리방침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이용약관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저작권정책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이메일무단수집거부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항목에 대한 협의 필요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</a:b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소프트웨어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소프트웨어 버전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873D1D-7878-A137-3059-B97D35F0DB91}"/>
              </a:ext>
            </a:extLst>
          </p:cNvPr>
          <p:cNvSpPr/>
          <p:nvPr/>
        </p:nvSpPr>
        <p:spPr>
          <a:xfrm>
            <a:off x="321379" y="5112147"/>
            <a:ext cx="2631003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3EFAF316-7A0A-79C4-6459-AA691E724E08}"/>
              </a:ext>
            </a:extLst>
          </p:cNvPr>
          <p:cNvCxnSpPr>
            <a:cxnSpLocks/>
            <a:stCxn id="17" idx="3"/>
            <a:endCxn id="10" idx="1"/>
          </p:cNvCxnSpPr>
          <p:nvPr/>
        </p:nvCxnSpPr>
        <p:spPr>
          <a:xfrm flipV="1">
            <a:off x="2952382" y="4002106"/>
            <a:ext cx="452440" cy="1758113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>
            <a:extLst>
              <a:ext uri="{FF2B5EF4-FFF2-40B4-BE49-F238E27FC236}">
                <a16:creationId xmlns:a16="http://schemas.microsoft.com/office/drawing/2014/main" id="{EA4A0AC7-E2D1-EE47-C004-83625232C7CF}"/>
              </a:ext>
            </a:extLst>
          </p:cNvPr>
          <p:cNvSpPr/>
          <p:nvPr/>
        </p:nvSpPr>
        <p:spPr>
          <a:xfrm>
            <a:off x="3430517" y="18693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EF6FCDD-95C5-EE5E-FED3-DED2B9D44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822" y="2162677"/>
            <a:ext cx="7061585" cy="3678858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72555DF9-00C6-9F1B-6B62-EDEFAC3ECEE4}"/>
              </a:ext>
            </a:extLst>
          </p:cNvPr>
          <p:cNvSpPr/>
          <p:nvPr/>
        </p:nvSpPr>
        <p:spPr>
          <a:xfrm>
            <a:off x="40503" y="662431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2000F4-EA8F-1387-D76D-017FB16AF8BC}"/>
              </a:ext>
            </a:extLst>
          </p:cNvPr>
          <p:cNvSpPr txBox="1"/>
          <p:nvPr/>
        </p:nvSpPr>
        <p:spPr>
          <a:xfrm>
            <a:off x="2962133" y="7023085"/>
            <a:ext cx="7815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IM-IF-026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7263124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94680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&gt;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출결관리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일반학습자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IM-IF-027, IM-IF-028, IM-IF-029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910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출결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 학습자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출결내역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최근 수강 내역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가장 최근 수강 완료된 프로그램 카드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제목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주제명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프로그램 시간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</a:t>
            </a:r>
            <a:r>
              <a:rPr lang="ko-KR" altLang="en-US" sz="1000" dirty="0" err="1">
                <a:latin typeface="+mj-ea"/>
                <a:ea typeface="+mj-ea"/>
              </a:rPr>
              <a:t>상태값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시설명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참여인원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정원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시 프로그램 회자 정보 페이지로 전환 </a:t>
            </a:r>
            <a:r>
              <a:rPr lang="en-US" altLang="ko-KR" sz="1000" dirty="0">
                <a:latin typeface="+mj-ea"/>
                <a:ea typeface="+mj-ea"/>
              </a:rPr>
              <a:t>- 2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수강 내역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참여 했던 프로그램 목록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수강 내역 필터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기간 별 프로그램 목록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1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주일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1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3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1-5. </a:t>
            </a:r>
            <a:r>
              <a:rPr lang="ko-KR" altLang="en-US" sz="1000" dirty="0">
                <a:latin typeface="+mj-ea"/>
                <a:ea typeface="+mj-ea"/>
              </a:rPr>
              <a:t>문의하기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커뮤니티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Q&amp;A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등록 모드로 전환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-3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F22AF16-ABCB-640B-6900-C6A27FABC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599" y="863675"/>
            <a:ext cx="2491108" cy="699143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CEFBABB-B01F-7734-A1CC-DA09A77B2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794" y="863675"/>
            <a:ext cx="2448272" cy="699964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57F5DB5-CF8D-DD54-1CEA-33B558FAA2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990" y="863675"/>
            <a:ext cx="2447826" cy="5184576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38C1A78C-A592-2AC9-B54F-FC6917E49189}"/>
              </a:ext>
            </a:extLst>
          </p:cNvPr>
          <p:cNvSpPr/>
          <p:nvPr/>
        </p:nvSpPr>
        <p:spPr>
          <a:xfrm>
            <a:off x="693387" y="96453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F45E5B6-F9E1-80B3-58D7-865E86B15E45}"/>
              </a:ext>
            </a:extLst>
          </p:cNvPr>
          <p:cNvSpPr/>
          <p:nvPr/>
        </p:nvSpPr>
        <p:spPr>
          <a:xfrm>
            <a:off x="884533" y="262801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EB7D178-D8BD-2865-7BE2-C79F1F24864F}"/>
              </a:ext>
            </a:extLst>
          </p:cNvPr>
          <p:cNvSpPr/>
          <p:nvPr/>
        </p:nvSpPr>
        <p:spPr>
          <a:xfrm>
            <a:off x="928308" y="131577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231F4B07-C220-1BCF-EA53-4ADA2876F183}"/>
              </a:ext>
            </a:extLst>
          </p:cNvPr>
          <p:cNvSpPr/>
          <p:nvPr/>
        </p:nvSpPr>
        <p:spPr>
          <a:xfrm>
            <a:off x="936662" y="166469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74B9C17-F495-7442-CFF3-D7E939592894}"/>
              </a:ext>
            </a:extLst>
          </p:cNvPr>
          <p:cNvSpPr/>
          <p:nvPr/>
        </p:nvSpPr>
        <p:spPr>
          <a:xfrm>
            <a:off x="2807618" y="261204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0F1F81F-F70E-A636-60DB-C3E648C2CDD0}"/>
              </a:ext>
            </a:extLst>
          </p:cNvPr>
          <p:cNvSpPr/>
          <p:nvPr/>
        </p:nvSpPr>
        <p:spPr>
          <a:xfrm>
            <a:off x="2986151" y="460809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1-5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F0C853B-9798-DE7B-1A1F-65FFF9B564FD}"/>
              </a:ext>
            </a:extLst>
          </p:cNvPr>
          <p:cNvSpPr/>
          <p:nvPr/>
        </p:nvSpPr>
        <p:spPr>
          <a:xfrm>
            <a:off x="4089040" y="90118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2527423-3294-71C2-2A97-8E8063A0F539}"/>
              </a:ext>
            </a:extLst>
          </p:cNvPr>
          <p:cNvSpPr/>
          <p:nvPr/>
        </p:nvSpPr>
        <p:spPr>
          <a:xfrm>
            <a:off x="7016527" y="8636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9578902-A7AD-AB63-2977-195D00A6EC53}"/>
              </a:ext>
            </a:extLst>
          </p:cNvPr>
          <p:cNvSpPr/>
          <p:nvPr/>
        </p:nvSpPr>
        <p:spPr>
          <a:xfrm>
            <a:off x="1309867" y="1523371"/>
            <a:ext cx="2361847" cy="944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3BB09257-0AB4-65D3-6D9B-88596F5DD81E}"/>
              </a:ext>
            </a:extLst>
          </p:cNvPr>
          <p:cNvCxnSpPr>
            <a:stCxn id="22" idx="3"/>
            <a:endCxn id="9" idx="1"/>
          </p:cNvCxnSpPr>
          <p:nvPr/>
        </p:nvCxnSpPr>
        <p:spPr>
          <a:xfrm>
            <a:off x="3671714" y="1995698"/>
            <a:ext cx="720080" cy="2367802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EDB1100-41D2-AA47-0032-B21658A2879F}"/>
              </a:ext>
            </a:extLst>
          </p:cNvPr>
          <p:cNvSpPr/>
          <p:nvPr/>
        </p:nvSpPr>
        <p:spPr>
          <a:xfrm>
            <a:off x="2807618" y="4770393"/>
            <a:ext cx="864096" cy="6816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FBA97C96-4472-864B-894B-5B79EC3CE6B4}"/>
              </a:ext>
            </a:extLst>
          </p:cNvPr>
          <p:cNvCxnSpPr>
            <a:endCxn id="11" idx="1"/>
          </p:cNvCxnSpPr>
          <p:nvPr/>
        </p:nvCxnSpPr>
        <p:spPr>
          <a:xfrm flipV="1">
            <a:off x="3671714" y="3455963"/>
            <a:ext cx="3619276" cy="1689733"/>
          </a:xfrm>
          <a:prstGeom prst="bentConnector3">
            <a:avLst>
              <a:gd name="adj1" fmla="val 93479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4100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F75A0E6-813A-E2D0-3580-496F96970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551" y="841537"/>
            <a:ext cx="2404159" cy="69996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2249B88-4078-7A1F-0ED2-7E8D549A2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908" y="867781"/>
            <a:ext cx="2491108" cy="699143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89430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&gt;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출결관리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 활동가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IM-IF-030, IM-IF-031, IM-IF-032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910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출결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인문 활동가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출결내역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최근 진행 프로그램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가장 최근 진행 완료된 프로그램 카드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제목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주제명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프로그램 시간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시설명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참여인원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정원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시 프로그램 회자 정보 페이지로 전환 </a:t>
            </a:r>
            <a:r>
              <a:rPr lang="en-US" altLang="ko-KR" sz="1000" dirty="0">
                <a:latin typeface="+mj-ea"/>
                <a:ea typeface="+mj-ea"/>
              </a:rPr>
              <a:t>- 2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프로그램 내역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진행 완료된 프로그램 목록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프로그램 내역 필터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기간 별 프로그램 목록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1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주일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1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3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 err="1">
                <a:latin typeface="+mj-ea"/>
                <a:ea typeface="+mj-ea"/>
              </a:rPr>
              <a:t>출결내역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해당 프로그램 </a:t>
            </a:r>
            <a:r>
              <a:rPr lang="ko-KR" altLang="en-US" sz="1000" dirty="0" err="1">
                <a:latin typeface="+mj-ea"/>
                <a:ea typeface="+mj-ea"/>
              </a:rPr>
              <a:t>출결내역</a:t>
            </a:r>
            <a:r>
              <a:rPr lang="ko-KR" altLang="en-US" sz="1000" dirty="0">
                <a:latin typeface="+mj-ea"/>
                <a:ea typeface="+mj-ea"/>
              </a:rPr>
              <a:t> 모드로 전환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– 3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출석 상태 변경 가능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CEFBABB-B01F-7734-A1CC-DA09A77B24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794" y="863675"/>
            <a:ext cx="2448272" cy="6999649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38C1A78C-A592-2AC9-B54F-FC6917E49189}"/>
              </a:ext>
            </a:extLst>
          </p:cNvPr>
          <p:cNvSpPr/>
          <p:nvPr/>
        </p:nvSpPr>
        <p:spPr>
          <a:xfrm>
            <a:off x="693387" y="96453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F45E5B6-F9E1-80B3-58D7-865E86B15E45}"/>
              </a:ext>
            </a:extLst>
          </p:cNvPr>
          <p:cNvSpPr/>
          <p:nvPr/>
        </p:nvSpPr>
        <p:spPr>
          <a:xfrm>
            <a:off x="884533" y="262801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EB7D178-D8BD-2865-7BE2-C79F1F24864F}"/>
              </a:ext>
            </a:extLst>
          </p:cNvPr>
          <p:cNvSpPr/>
          <p:nvPr/>
        </p:nvSpPr>
        <p:spPr>
          <a:xfrm>
            <a:off x="928308" y="131577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231F4B07-C220-1BCF-EA53-4ADA2876F183}"/>
              </a:ext>
            </a:extLst>
          </p:cNvPr>
          <p:cNvSpPr/>
          <p:nvPr/>
        </p:nvSpPr>
        <p:spPr>
          <a:xfrm>
            <a:off x="936662" y="166469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74B9C17-F495-7442-CFF3-D7E939592894}"/>
              </a:ext>
            </a:extLst>
          </p:cNvPr>
          <p:cNvSpPr/>
          <p:nvPr/>
        </p:nvSpPr>
        <p:spPr>
          <a:xfrm>
            <a:off x="2807618" y="261204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0F1F81F-F70E-A636-60DB-C3E648C2CDD0}"/>
              </a:ext>
            </a:extLst>
          </p:cNvPr>
          <p:cNvSpPr/>
          <p:nvPr/>
        </p:nvSpPr>
        <p:spPr>
          <a:xfrm>
            <a:off x="2986151" y="460809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1-5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F0C853B-9798-DE7B-1A1F-65FFF9B564FD}"/>
              </a:ext>
            </a:extLst>
          </p:cNvPr>
          <p:cNvSpPr/>
          <p:nvPr/>
        </p:nvSpPr>
        <p:spPr>
          <a:xfrm>
            <a:off x="4089040" y="90118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2527423-3294-71C2-2A97-8E8063A0F539}"/>
              </a:ext>
            </a:extLst>
          </p:cNvPr>
          <p:cNvSpPr/>
          <p:nvPr/>
        </p:nvSpPr>
        <p:spPr>
          <a:xfrm>
            <a:off x="7016527" y="8636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9578902-A7AD-AB63-2977-195D00A6EC53}"/>
              </a:ext>
            </a:extLst>
          </p:cNvPr>
          <p:cNvSpPr/>
          <p:nvPr/>
        </p:nvSpPr>
        <p:spPr>
          <a:xfrm>
            <a:off x="1309867" y="1523371"/>
            <a:ext cx="2361847" cy="944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3BB09257-0AB4-65D3-6D9B-88596F5DD81E}"/>
              </a:ext>
            </a:extLst>
          </p:cNvPr>
          <p:cNvCxnSpPr>
            <a:stCxn id="22" idx="3"/>
            <a:endCxn id="9" idx="1"/>
          </p:cNvCxnSpPr>
          <p:nvPr/>
        </p:nvCxnSpPr>
        <p:spPr>
          <a:xfrm>
            <a:off x="3671714" y="1995698"/>
            <a:ext cx="720080" cy="2367802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EDB1100-41D2-AA47-0032-B21658A2879F}"/>
              </a:ext>
            </a:extLst>
          </p:cNvPr>
          <p:cNvSpPr/>
          <p:nvPr/>
        </p:nvSpPr>
        <p:spPr>
          <a:xfrm>
            <a:off x="2807618" y="4770393"/>
            <a:ext cx="864096" cy="6816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FBA97C96-4472-864B-894B-5B79EC3CE6B4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436814" y="4341362"/>
            <a:ext cx="3795737" cy="800365"/>
          </a:xfrm>
          <a:prstGeom prst="bentConnector3">
            <a:avLst>
              <a:gd name="adj1" fmla="val 90897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5260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7">
            <a:extLst>
              <a:ext uri="{FF2B5EF4-FFF2-40B4-BE49-F238E27FC236}">
                <a16:creationId xmlns:a16="http://schemas.microsoft.com/office/drawing/2014/main" id="{F67C4800-FD64-608C-C647-1D566BA58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310" y="853511"/>
            <a:ext cx="2416951" cy="701311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D893215-10E4-6889-C33C-DC9089224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23" y="856737"/>
            <a:ext cx="2400230" cy="698821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56649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&gt;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평가관리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일반학습자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IM-IF-033, IM-IF-034, IM-IF-035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721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평가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 학습자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 err="1">
                <a:latin typeface="+mj-ea"/>
                <a:ea typeface="+mj-ea"/>
              </a:rPr>
              <a:t>출결내역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최근 수강 내역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가장 최근 수강 완료된 프로그램 카드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제목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주제명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프로그램 시간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</a:t>
            </a:r>
            <a:r>
              <a:rPr lang="ko-KR" altLang="en-US" sz="1000" dirty="0" err="1">
                <a:latin typeface="+mj-ea"/>
                <a:ea typeface="+mj-ea"/>
              </a:rPr>
              <a:t>상태값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시설명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참여인원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정원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만족도 평가 상태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시 프로그램 회자 정보 페이지로 전환 </a:t>
            </a:r>
            <a:r>
              <a:rPr lang="en-US" altLang="ko-KR" sz="1000" dirty="0">
                <a:latin typeface="+mj-ea"/>
                <a:ea typeface="+mj-ea"/>
              </a:rPr>
              <a:t>- 2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수강 내역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참여 했던 프로그램 목록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수강 내역 필터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기간 별 프로그램 목록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1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주일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1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3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1-5. </a:t>
            </a:r>
            <a:r>
              <a:rPr lang="ko-KR" altLang="en-US" sz="1000" dirty="0">
                <a:latin typeface="+mj-ea"/>
                <a:ea typeface="+mj-ea"/>
              </a:rPr>
              <a:t>문의하기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커뮤니티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Q&amp;A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등록 모드로 전환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-3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 err="1">
                <a:latin typeface="+mj-ea"/>
                <a:ea typeface="+mj-ea"/>
              </a:rPr>
              <a:t>미제출</a:t>
            </a:r>
            <a:r>
              <a:rPr lang="ko-KR" altLang="en-US" sz="1000" dirty="0">
                <a:latin typeface="+mj-ea"/>
                <a:ea typeface="+mj-ea"/>
              </a:rPr>
              <a:t> 클릭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시설 평가 또는 프로그램 평가 만족도가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미제출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상태일 때 미제출로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만족도 페이지로 전환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페이지에서 만족도 평가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상세 정보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수료증 발급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 완료된 프로그램일 경우 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수료증 다운로드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(PDF)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57F5DB5-CF8D-DD54-1CEA-33B558FAA2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0028" y="1164790"/>
            <a:ext cx="1346723" cy="2852404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38C1A78C-A592-2AC9-B54F-FC6917E49189}"/>
              </a:ext>
            </a:extLst>
          </p:cNvPr>
          <p:cNvSpPr/>
          <p:nvPr/>
        </p:nvSpPr>
        <p:spPr>
          <a:xfrm>
            <a:off x="170660" y="87259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F45E5B6-F9E1-80B3-58D7-865E86B15E45}"/>
              </a:ext>
            </a:extLst>
          </p:cNvPr>
          <p:cNvSpPr/>
          <p:nvPr/>
        </p:nvSpPr>
        <p:spPr>
          <a:xfrm>
            <a:off x="125698" y="272696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EB7D178-D8BD-2865-7BE2-C79F1F24864F}"/>
              </a:ext>
            </a:extLst>
          </p:cNvPr>
          <p:cNvSpPr/>
          <p:nvPr/>
        </p:nvSpPr>
        <p:spPr>
          <a:xfrm>
            <a:off x="117344" y="130561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231F4B07-C220-1BCF-EA53-4ADA2876F183}"/>
              </a:ext>
            </a:extLst>
          </p:cNvPr>
          <p:cNvSpPr/>
          <p:nvPr/>
        </p:nvSpPr>
        <p:spPr>
          <a:xfrm>
            <a:off x="125698" y="165453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74B9C17-F495-7442-CFF3-D7E939592894}"/>
              </a:ext>
            </a:extLst>
          </p:cNvPr>
          <p:cNvSpPr/>
          <p:nvPr/>
        </p:nvSpPr>
        <p:spPr>
          <a:xfrm>
            <a:off x="1984424" y="280811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0F1F81F-F70E-A636-60DB-C3E648C2CDD0}"/>
              </a:ext>
            </a:extLst>
          </p:cNvPr>
          <p:cNvSpPr/>
          <p:nvPr/>
        </p:nvSpPr>
        <p:spPr>
          <a:xfrm>
            <a:off x="1996654" y="408537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1-5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F0C853B-9798-DE7B-1A1F-65FFF9B564FD}"/>
              </a:ext>
            </a:extLst>
          </p:cNvPr>
          <p:cNvSpPr/>
          <p:nvPr/>
        </p:nvSpPr>
        <p:spPr>
          <a:xfrm>
            <a:off x="3278076" y="89101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2527423-3294-71C2-2A97-8E8063A0F539}"/>
              </a:ext>
            </a:extLst>
          </p:cNvPr>
          <p:cNvSpPr/>
          <p:nvPr/>
        </p:nvSpPr>
        <p:spPr>
          <a:xfrm>
            <a:off x="6099556" y="89440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9578902-A7AD-AB63-2977-195D00A6EC53}"/>
              </a:ext>
            </a:extLst>
          </p:cNvPr>
          <p:cNvSpPr/>
          <p:nvPr/>
        </p:nvSpPr>
        <p:spPr>
          <a:xfrm>
            <a:off x="498903" y="1513207"/>
            <a:ext cx="2361847" cy="944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3BB09257-0AB4-65D3-6D9B-88596F5DD81E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860750" y="1985534"/>
            <a:ext cx="720080" cy="2367802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EDB1100-41D2-AA47-0032-B21658A2879F}"/>
              </a:ext>
            </a:extLst>
          </p:cNvPr>
          <p:cNvSpPr/>
          <p:nvPr/>
        </p:nvSpPr>
        <p:spPr>
          <a:xfrm>
            <a:off x="1996654" y="4257116"/>
            <a:ext cx="720080" cy="5568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FBA97C96-4472-864B-894B-5B79EC3CE6B4}"/>
              </a:ext>
            </a:extLst>
          </p:cNvPr>
          <p:cNvCxnSpPr>
            <a:cxnSpLocks/>
            <a:stCxn id="25" idx="3"/>
            <a:endCxn id="11" idx="1"/>
          </p:cNvCxnSpPr>
          <p:nvPr/>
        </p:nvCxnSpPr>
        <p:spPr>
          <a:xfrm flipV="1">
            <a:off x="2716734" y="2590992"/>
            <a:ext cx="3413294" cy="1944542"/>
          </a:xfrm>
          <a:prstGeom prst="bentConnector3">
            <a:avLst>
              <a:gd name="adj1" fmla="val 92676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0B501C7B-0570-025B-EC16-ECADA6E619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7046" y="1180130"/>
            <a:ext cx="2905125" cy="6153150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F9E35838-C9EC-9652-DFF0-CB0428520760}"/>
              </a:ext>
            </a:extLst>
          </p:cNvPr>
          <p:cNvSpPr/>
          <p:nvPr/>
        </p:nvSpPr>
        <p:spPr>
          <a:xfrm>
            <a:off x="1234075" y="7027415"/>
            <a:ext cx="606141" cy="285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FE703841-F40A-D105-050B-85133B8827B3}"/>
              </a:ext>
            </a:extLst>
          </p:cNvPr>
          <p:cNvCxnSpPr>
            <a:stCxn id="29" idx="3"/>
            <a:endCxn id="23" idx="1"/>
          </p:cNvCxnSpPr>
          <p:nvPr/>
        </p:nvCxnSpPr>
        <p:spPr>
          <a:xfrm flipV="1">
            <a:off x="1840216" y="4256705"/>
            <a:ext cx="5736830" cy="2913251"/>
          </a:xfrm>
          <a:prstGeom prst="bentConnector3">
            <a:avLst>
              <a:gd name="adj1" fmla="val 84844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D592D91-D265-8DA6-1F11-03D702A09EC8}"/>
              </a:ext>
            </a:extLst>
          </p:cNvPr>
          <p:cNvSpPr/>
          <p:nvPr/>
        </p:nvSpPr>
        <p:spPr>
          <a:xfrm>
            <a:off x="818264" y="700765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1-6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FF1312CC-57BF-EFD6-28B8-C1C3B99784C4}"/>
              </a:ext>
            </a:extLst>
          </p:cNvPr>
          <p:cNvSpPr/>
          <p:nvPr/>
        </p:nvSpPr>
        <p:spPr>
          <a:xfrm>
            <a:off x="7555621" y="92957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8E350395-A1DA-81D5-99BE-1F6C5C22045A}"/>
              </a:ext>
            </a:extLst>
          </p:cNvPr>
          <p:cNvSpPr/>
          <p:nvPr/>
        </p:nvSpPr>
        <p:spPr>
          <a:xfrm>
            <a:off x="5424645" y="110704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AB3687E-DEB5-FAFF-F1D4-1E71044064AD}"/>
              </a:ext>
            </a:extLst>
          </p:cNvPr>
          <p:cNvSpPr/>
          <p:nvPr/>
        </p:nvSpPr>
        <p:spPr>
          <a:xfrm>
            <a:off x="7620388" y="3335572"/>
            <a:ext cx="2752223" cy="4084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DEAB110-E7C2-4EA7-411A-14AB7D908054}"/>
              </a:ext>
            </a:extLst>
          </p:cNvPr>
          <p:cNvSpPr/>
          <p:nvPr/>
        </p:nvSpPr>
        <p:spPr>
          <a:xfrm>
            <a:off x="7192292" y="5627948"/>
            <a:ext cx="3535114" cy="903653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일반학습자 만족도 에서</a:t>
            </a:r>
            <a:endParaRPr lang="en-US" altLang="ko-KR" sz="1600" dirty="0"/>
          </a:p>
          <a:p>
            <a:pPr algn="ctr"/>
            <a:r>
              <a:rPr lang="ko-KR" altLang="en-US" sz="1600" dirty="0"/>
              <a:t>프로그램 및 시설 구분 하지 않음</a:t>
            </a:r>
            <a:r>
              <a:rPr lang="en-US" altLang="ko-KR" sz="1600" dirty="0"/>
              <a:t>.</a:t>
            </a:r>
            <a:br>
              <a:rPr lang="en-US" altLang="ko-KR" sz="1600" dirty="0"/>
            </a:br>
            <a:r>
              <a:rPr lang="ko-KR" altLang="en-US" sz="1600" dirty="0"/>
              <a:t>하나로 통합 </a:t>
            </a:r>
            <a:r>
              <a:rPr lang="en-US" altLang="ko-KR" sz="1600" dirty="0"/>
              <a:t>(1/31 </a:t>
            </a:r>
            <a:r>
              <a:rPr lang="ko-KR" altLang="en-US" sz="1600" dirty="0"/>
              <a:t>논의됨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FAF26E9A-B73A-1EB2-EDE4-8BA140AE90C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5400000">
            <a:off x="8036199" y="4667646"/>
            <a:ext cx="1883953" cy="3665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3928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>
            <a:extLst>
              <a:ext uri="{FF2B5EF4-FFF2-40B4-BE49-F238E27FC236}">
                <a16:creationId xmlns:a16="http://schemas.microsoft.com/office/drawing/2014/main" id="{FED4C2C2-8135-2604-A6B2-94E0AC997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943" y="883444"/>
            <a:ext cx="1245803" cy="263865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82A44EC-2EB6-B8A6-F24B-E23D70C1A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889" y="874616"/>
            <a:ext cx="2905125" cy="665797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B74757C-CE6C-CC2F-25F6-F3DE97036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48" y="853511"/>
            <a:ext cx="2405391" cy="698821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392829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마이페이지 ／ 나의 정보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&gt;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평가관리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인문활동가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시설관리자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IM-IF-036, IM-IF-037, IM-IF-038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75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마이페이지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평가 관리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인문활동가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시설관리자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평가관리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최근 진행 프로그램 내역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가장 최근 진행 완료된 프로그램 카드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제목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주제명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프로그램 시간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</a:t>
            </a:r>
            <a:r>
              <a:rPr lang="ko-KR" altLang="en-US" sz="1000" dirty="0" err="1">
                <a:latin typeface="+mj-ea"/>
                <a:ea typeface="+mj-ea"/>
              </a:rPr>
              <a:t>상태값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시설명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참여인원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정원</a:t>
            </a:r>
            <a:endParaRPr lang="en-US" altLang="ko-KR" sz="1000" dirty="0">
              <a:latin typeface="+mj-ea"/>
              <a:ea typeface="+mj-ea"/>
            </a:endParaRPr>
          </a:p>
          <a:p>
            <a:pPr marL="712788" lvl="3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만족도 평가 상태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시 프로그램 회자 정보 페이지로 전환 </a:t>
            </a:r>
            <a:r>
              <a:rPr lang="en-US" altLang="ko-KR" sz="1000" dirty="0">
                <a:latin typeface="+mj-ea"/>
                <a:ea typeface="+mj-ea"/>
              </a:rPr>
              <a:t>– 2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프로그램 내역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진행 완료된 프로그램 목록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프로그램 내역 필터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기간 별 프로그램 목록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1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주일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1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3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개월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strike="sngStrike" dirty="0">
                <a:latin typeface="+mj-ea"/>
                <a:ea typeface="+mj-ea"/>
              </a:rPr>
              <a:t>1-5. </a:t>
            </a:r>
            <a:r>
              <a:rPr lang="ko-KR" altLang="en-US" sz="1000" strike="sngStrike" dirty="0">
                <a:latin typeface="+mj-ea"/>
                <a:ea typeface="+mj-ea"/>
              </a:rPr>
              <a:t>만족도</a:t>
            </a:r>
            <a:endParaRPr lang="en-US" altLang="ko-KR" sz="1000" strike="sngStrike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trike="sngStrike" dirty="0">
                <a:latin typeface="+mj-ea"/>
                <a:ea typeface="+mj-ea"/>
                <a:sym typeface="Wingdings" panose="05000000000000000000" pitchFamily="2" charset="2"/>
              </a:rPr>
              <a:t>프로그램 만족도 페이지로 전환 </a:t>
            </a:r>
            <a:r>
              <a:rPr lang="en-US" altLang="ko-KR" sz="1000" strike="sngStrike" dirty="0">
                <a:latin typeface="+mj-ea"/>
                <a:ea typeface="+mj-ea"/>
                <a:sym typeface="Wingdings" panose="05000000000000000000" pitchFamily="2" charset="2"/>
              </a:rPr>
              <a:t>-3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strike="sngStrike" dirty="0">
                <a:latin typeface="+mj-ea"/>
                <a:ea typeface="+mj-ea"/>
              </a:rPr>
              <a:t>1-4. </a:t>
            </a:r>
            <a:r>
              <a:rPr lang="ko-KR" altLang="en-US" sz="1000" strike="sngStrike" dirty="0" err="1">
                <a:latin typeface="+mj-ea"/>
                <a:ea typeface="+mj-ea"/>
              </a:rPr>
              <a:t>미제출</a:t>
            </a:r>
            <a:r>
              <a:rPr lang="ko-KR" altLang="en-US" sz="1000" strike="sngStrike" dirty="0">
                <a:latin typeface="+mj-ea"/>
                <a:ea typeface="+mj-ea"/>
              </a:rPr>
              <a:t> 클릭</a:t>
            </a:r>
            <a:endParaRPr lang="en-US" altLang="ko-KR" sz="1000" strike="sngStrike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trike="sngStrike" dirty="0">
                <a:latin typeface="+mj-ea"/>
                <a:ea typeface="+mj-ea"/>
                <a:sym typeface="Wingdings" panose="05000000000000000000" pitchFamily="2" charset="2"/>
              </a:rPr>
              <a:t>시설 평가 또는 프로그램 평가 만족도가 </a:t>
            </a:r>
            <a:r>
              <a:rPr lang="ko-KR" altLang="en-US" sz="1000" strike="sngStrike" dirty="0" err="1">
                <a:latin typeface="+mj-ea"/>
                <a:ea typeface="+mj-ea"/>
                <a:sym typeface="Wingdings" panose="05000000000000000000" pitchFamily="2" charset="2"/>
              </a:rPr>
              <a:t>미제출</a:t>
            </a:r>
            <a:r>
              <a:rPr lang="ko-KR" altLang="en-US" sz="1000" strike="sngStrike" dirty="0">
                <a:latin typeface="+mj-ea"/>
                <a:ea typeface="+mj-ea"/>
                <a:sym typeface="Wingdings" panose="05000000000000000000" pitchFamily="2" charset="2"/>
              </a:rPr>
              <a:t> 상태일 때 미제출로 표시</a:t>
            </a:r>
            <a:endParaRPr lang="en-US" altLang="ko-KR" sz="1000" strike="sngStrike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trike="sngStrike" dirty="0">
                <a:latin typeface="+mj-ea"/>
                <a:ea typeface="+mj-ea"/>
                <a:sym typeface="Wingdings" panose="05000000000000000000" pitchFamily="2" charset="2"/>
              </a:rPr>
              <a:t>클릭</a:t>
            </a:r>
            <a:br>
              <a:rPr lang="en-US" altLang="ko-KR" sz="1000" strike="sngStrike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strike="sngStrike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strike="sngStrike" dirty="0">
                <a:latin typeface="+mj-ea"/>
                <a:ea typeface="+mj-ea"/>
                <a:sym typeface="Wingdings" panose="05000000000000000000" pitchFamily="2" charset="2"/>
              </a:rPr>
              <a:t>시설관리자일 경우 프로그램만족도 페이지로 전환</a:t>
            </a:r>
            <a:br>
              <a:rPr lang="en-US" altLang="ko-KR" sz="1000" strike="sngStrike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strike="sngStrike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strike="sngStrike" dirty="0">
                <a:latin typeface="+mj-ea"/>
                <a:ea typeface="+mj-ea"/>
                <a:sym typeface="Wingdings" panose="05000000000000000000" pitchFamily="2" charset="2"/>
              </a:rPr>
              <a:t>인문활동가일 경우 시설 만족도 페이지로 전환</a:t>
            </a:r>
            <a:endParaRPr lang="en-US" altLang="ko-KR" sz="1000" strike="sngStrike" dirty="0">
              <a:latin typeface="+mj-ea"/>
              <a:ea typeface="+mj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CEFBABB-B01F-7734-A1CC-DA09A77B24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090" y="840912"/>
            <a:ext cx="2448272" cy="6999649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38C1A78C-A592-2AC9-B54F-FC6917E49189}"/>
              </a:ext>
            </a:extLst>
          </p:cNvPr>
          <p:cNvSpPr/>
          <p:nvPr/>
        </p:nvSpPr>
        <p:spPr>
          <a:xfrm>
            <a:off x="170660" y="87259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F45E5B6-F9E1-80B3-58D7-865E86B15E45}"/>
              </a:ext>
            </a:extLst>
          </p:cNvPr>
          <p:cNvSpPr/>
          <p:nvPr/>
        </p:nvSpPr>
        <p:spPr>
          <a:xfrm>
            <a:off x="125698" y="272696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EB7D178-D8BD-2865-7BE2-C79F1F24864F}"/>
              </a:ext>
            </a:extLst>
          </p:cNvPr>
          <p:cNvSpPr/>
          <p:nvPr/>
        </p:nvSpPr>
        <p:spPr>
          <a:xfrm>
            <a:off x="117344" y="130561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231F4B07-C220-1BCF-EA53-4ADA2876F183}"/>
              </a:ext>
            </a:extLst>
          </p:cNvPr>
          <p:cNvSpPr/>
          <p:nvPr/>
        </p:nvSpPr>
        <p:spPr>
          <a:xfrm>
            <a:off x="125698" y="165453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74B9C17-F495-7442-CFF3-D7E939592894}"/>
              </a:ext>
            </a:extLst>
          </p:cNvPr>
          <p:cNvSpPr/>
          <p:nvPr/>
        </p:nvSpPr>
        <p:spPr>
          <a:xfrm>
            <a:off x="1984424" y="280811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0F1F81F-F70E-A636-60DB-C3E648C2CDD0}"/>
              </a:ext>
            </a:extLst>
          </p:cNvPr>
          <p:cNvSpPr/>
          <p:nvPr/>
        </p:nvSpPr>
        <p:spPr>
          <a:xfrm>
            <a:off x="1996654" y="408537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1-5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F0C853B-9798-DE7B-1A1F-65FFF9B564FD}"/>
              </a:ext>
            </a:extLst>
          </p:cNvPr>
          <p:cNvSpPr/>
          <p:nvPr/>
        </p:nvSpPr>
        <p:spPr>
          <a:xfrm>
            <a:off x="2987671" y="85279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2527423-3294-71C2-2A97-8E8063A0F539}"/>
              </a:ext>
            </a:extLst>
          </p:cNvPr>
          <p:cNvSpPr/>
          <p:nvPr/>
        </p:nvSpPr>
        <p:spPr>
          <a:xfrm>
            <a:off x="5747765" y="158476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9578902-A7AD-AB63-2977-195D00A6EC53}"/>
              </a:ext>
            </a:extLst>
          </p:cNvPr>
          <p:cNvSpPr/>
          <p:nvPr/>
        </p:nvSpPr>
        <p:spPr>
          <a:xfrm>
            <a:off x="498904" y="1513207"/>
            <a:ext cx="2330660" cy="11523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3BB09257-0AB4-65D3-6D9B-88596F5DD81E}"/>
              </a:ext>
            </a:extLst>
          </p:cNvPr>
          <p:cNvCxnSpPr>
            <a:cxnSpLocks/>
            <a:stCxn id="22" idx="3"/>
            <a:endCxn id="9" idx="1"/>
          </p:cNvCxnSpPr>
          <p:nvPr/>
        </p:nvCxnSpPr>
        <p:spPr>
          <a:xfrm>
            <a:off x="2829564" y="2089391"/>
            <a:ext cx="356526" cy="2251346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EDB1100-41D2-AA47-0032-B21658A2879F}"/>
              </a:ext>
            </a:extLst>
          </p:cNvPr>
          <p:cNvSpPr/>
          <p:nvPr/>
        </p:nvSpPr>
        <p:spPr>
          <a:xfrm>
            <a:off x="1996654" y="4257116"/>
            <a:ext cx="720080" cy="5568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FBA97C96-4472-864B-894B-5B79EC3CE6B4}"/>
              </a:ext>
            </a:extLst>
          </p:cNvPr>
          <p:cNvCxnSpPr>
            <a:cxnSpLocks/>
            <a:stCxn id="25" idx="3"/>
            <a:endCxn id="8" idx="1"/>
          </p:cNvCxnSpPr>
          <p:nvPr/>
        </p:nvCxnSpPr>
        <p:spPr>
          <a:xfrm flipV="1">
            <a:off x="2716734" y="4203604"/>
            <a:ext cx="3274155" cy="331930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9E35838-C9EC-9652-DFF0-CB0428520760}"/>
              </a:ext>
            </a:extLst>
          </p:cNvPr>
          <p:cNvSpPr/>
          <p:nvPr/>
        </p:nvSpPr>
        <p:spPr>
          <a:xfrm>
            <a:off x="1234075" y="7027415"/>
            <a:ext cx="606141" cy="285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FE703841-F40A-D105-050B-85133B8827B3}"/>
              </a:ext>
            </a:extLst>
          </p:cNvPr>
          <p:cNvCxnSpPr>
            <a:cxnSpLocks/>
            <a:stCxn id="29" idx="3"/>
            <a:endCxn id="37" idx="1"/>
          </p:cNvCxnSpPr>
          <p:nvPr/>
        </p:nvCxnSpPr>
        <p:spPr>
          <a:xfrm flipV="1">
            <a:off x="1840216" y="2202770"/>
            <a:ext cx="7374727" cy="4967186"/>
          </a:xfrm>
          <a:prstGeom prst="bentConnector3">
            <a:avLst>
              <a:gd name="adj1" fmla="val 97145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D592D91-D265-8DA6-1F11-03D702A09EC8}"/>
              </a:ext>
            </a:extLst>
          </p:cNvPr>
          <p:cNvSpPr/>
          <p:nvPr/>
        </p:nvSpPr>
        <p:spPr>
          <a:xfrm>
            <a:off x="796338" y="725212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1-6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FF1312CC-57BF-EFD6-28B8-C1C3B99784C4}"/>
              </a:ext>
            </a:extLst>
          </p:cNvPr>
          <p:cNvSpPr/>
          <p:nvPr/>
        </p:nvSpPr>
        <p:spPr>
          <a:xfrm>
            <a:off x="9036517" y="80952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1023BC1-050F-3193-AFDA-762114D64696}"/>
              </a:ext>
            </a:extLst>
          </p:cNvPr>
          <p:cNvSpPr/>
          <p:nvPr/>
        </p:nvSpPr>
        <p:spPr>
          <a:xfrm>
            <a:off x="4059091" y="4369569"/>
            <a:ext cx="6693526" cy="1564368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인문활동가 및 시설관리자</a:t>
            </a:r>
            <a:endParaRPr lang="en-US" altLang="ko-KR" sz="1600" dirty="0"/>
          </a:p>
          <a:p>
            <a:pPr algn="ctr"/>
            <a:r>
              <a:rPr lang="ko-KR" altLang="en-US" sz="1600" dirty="0"/>
              <a:t>평가관리 기능 사용 안함</a:t>
            </a:r>
            <a:r>
              <a:rPr lang="en-US" altLang="ko-KR" sz="1600" dirty="0"/>
              <a:t>(1/31)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540146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542176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커뮤니티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일반학습자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IM-CO-001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2602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커뮤니티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 학습자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커뮤니티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나의 프로그램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나의 프로그램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상세 정보 커뮤니티 탭으로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나의 프로그램 일반 학습자 기능과 동일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 err="1">
                <a:latin typeface="+mj-ea"/>
                <a:ea typeface="+mj-ea"/>
              </a:rPr>
              <a:t>회차정보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회자 목록 펼치기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감추기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클릭 시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 정보 페이지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나의 프로그램 일반 학습자 기능과 동일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673F4AB-E92F-EB0B-F923-3EAB65712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65" y="990768"/>
            <a:ext cx="2291166" cy="6768331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BA8381CF-1CA5-7DB4-617A-BA172A8B713B}"/>
              </a:ext>
            </a:extLst>
          </p:cNvPr>
          <p:cNvSpPr/>
          <p:nvPr/>
        </p:nvSpPr>
        <p:spPr>
          <a:xfrm>
            <a:off x="1212114" y="108247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2BE8F4-6E56-1B77-BF43-B69E0BC2EC9D}"/>
              </a:ext>
            </a:extLst>
          </p:cNvPr>
          <p:cNvSpPr/>
          <p:nvPr/>
        </p:nvSpPr>
        <p:spPr>
          <a:xfrm>
            <a:off x="1102914" y="148495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5A156E7-6581-12C1-2C9D-8C4AFCD0081A}"/>
              </a:ext>
            </a:extLst>
          </p:cNvPr>
          <p:cNvSpPr/>
          <p:nvPr/>
        </p:nvSpPr>
        <p:spPr>
          <a:xfrm>
            <a:off x="1113491" y="266601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E495A081-54D1-E32B-96D4-C02D4D11A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807" y="990768"/>
            <a:ext cx="1883219" cy="6810461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D8FE4A42-60AC-0874-6CB0-204D4073ADF3}"/>
              </a:ext>
            </a:extLst>
          </p:cNvPr>
          <p:cNvSpPr/>
          <p:nvPr/>
        </p:nvSpPr>
        <p:spPr>
          <a:xfrm>
            <a:off x="1480984" y="1595248"/>
            <a:ext cx="2190730" cy="9966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C654B2A1-167E-2E2B-6069-606F9EBED476}"/>
              </a:ext>
            </a:extLst>
          </p:cNvPr>
          <p:cNvCxnSpPr>
            <a:stCxn id="28" idx="3"/>
            <a:endCxn id="26" idx="1"/>
          </p:cNvCxnSpPr>
          <p:nvPr/>
        </p:nvCxnSpPr>
        <p:spPr>
          <a:xfrm>
            <a:off x="3671714" y="2093558"/>
            <a:ext cx="925093" cy="2302441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:a16="http://schemas.microsoft.com/office/drawing/2014/main" id="{56FEDA50-BE09-8CB7-C10C-004D2327CE76}"/>
              </a:ext>
            </a:extLst>
          </p:cNvPr>
          <p:cNvSpPr/>
          <p:nvPr/>
        </p:nvSpPr>
        <p:spPr>
          <a:xfrm>
            <a:off x="4380783" y="100194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086A720-9563-C0A2-EF25-49425A027F70}"/>
              </a:ext>
            </a:extLst>
          </p:cNvPr>
          <p:cNvSpPr/>
          <p:nvPr/>
        </p:nvSpPr>
        <p:spPr>
          <a:xfrm>
            <a:off x="5629600" y="5858587"/>
            <a:ext cx="4581175" cy="1070683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커뮤니티 화면 설계 변경</a:t>
            </a:r>
            <a:endParaRPr lang="en-US" altLang="ko-KR" sz="1600" dirty="0"/>
          </a:p>
          <a:p>
            <a:pPr algn="ctr"/>
            <a:r>
              <a:rPr lang="en-US" altLang="ko-KR" sz="1600" dirty="0">
                <a:sym typeface="Wingdings" panose="05000000000000000000" pitchFamily="2" charset="2"/>
              </a:rPr>
              <a:t> </a:t>
            </a:r>
            <a:r>
              <a:rPr lang="ko-KR" altLang="en-US" sz="1600" dirty="0">
                <a:sym typeface="Wingdings" panose="05000000000000000000" pitchFamily="2" charset="2"/>
              </a:rPr>
              <a:t>변경된 </a:t>
            </a:r>
            <a:r>
              <a:rPr lang="ko-KR" altLang="en-US" sz="1600" dirty="0">
                <a:hlinkClick r:id="rId5" action="ppaction://hlinksldjump"/>
              </a:rPr>
              <a:t>슬라이드 보기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0259121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D7557C0-9AFA-A0FB-2569-1F45A6028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756" y="1001944"/>
            <a:ext cx="1883219" cy="681046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5DFF8F0-1B30-72D3-8B81-50B942F2D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967" y="996094"/>
            <a:ext cx="2306764" cy="6769029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714390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커뮤니티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 활동가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IM-CO-011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2602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커뮤니티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인문 활동가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커뮤니티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나의 프로그램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나의 프로그램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상세 정보 커뮤니티 탭으로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나의 프로그램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–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인문 활동가 기능과 동일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 err="1">
                <a:latin typeface="+mj-ea"/>
                <a:ea typeface="+mj-ea"/>
              </a:rPr>
              <a:t>회차정보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회자 목록 펼치기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감추기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클릭 시 </a:t>
            </a:r>
            <a:r>
              <a:rPr lang="ko-KR" altLang="en-US" sz="1000" dirty="0" err="1">
                <a:latin typeface="+mj-ea"/>
                <a:ea typeface="+mj-ea"/>
              </a:rPr>
              <a:t>회차</a:t>
            </a:r>
            <a:r>
              <a:rPr lang="ko-KR" altLang="en-US" sz="1000" dirty="0">
                <a:latin typeface="+mj-ea"/>
                <a:ea typeface="+mj-ea"/>
              </a:rPr>
              <a:t> 상세 정보 페이지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나의 프로그램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–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인문 활동가 기능과 동일</a:t>
            </a: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BA8381CF-1CA5-7DB4-617A-BA172A8B713B}"/>
              </a:ext>
            </a:extLst>
          </p:cNvPr>
          <p:cNvSpPr/>
          <p:nvPr/>
        </p:nvSpPr>
        <p:spPr>
          <a:xfrm>
            <a:off x="1212114" y="108247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2BE8F4-6E56-1B77-BF43-B69E0BC2EC9D}"/>
              </a:ext>
            </a:extLst>
          </p:cNvPr>
          <p:cNvSpPr/>
          <p:nvPr/>
        </p:nvSpPr>
        <p:spPr>
          <a:xfrm>
            <a:off x="1102914" y="148495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5A156E7-6581-12C1-2C9D-8C4AFCD0081A}"/>
              </a:ext>
            </a:extLst>
          </p:cNvPr>
          <p:cNvSpPr/>
          <p:nvPr/>
        </p:nvSpPr>
        <p:spPr>
          <a:xfrm>
            <a:off x="1113491" y="266601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8FE4A42-60AC-0874-6CB0-204D4073ADF3}"/>
              </a:ext>
            </a:extLst>
          </p:cNvPr>
          <p:cNvSpPr/>
          <p:nvPr/>
        </p:nvSpPr>
        <p:spPr>
          <a:xfrm>
            <a:off x="1480984" y="1595248"/>
            <a:ext cx="2190730" cy="9966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C654B2A1-167E-2E2B-6069-606F9EBED476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3671714" y="2093558"/>
            <a:ext cx="925093" cy="2302441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:a16="http://schemas.microsoft.com/office/drawing/2014/main" id="{56FEDA50-BE09-8CB7-C10C-004D2327CE76}"/>
              </a:ext>
            </a:extLst>
          </p:cNvPr>
          <p:cNvSpPr/>
          <p:nvPr/>
        </p:nvSpPr>
        <p:spPr>
          <a:xfrm>
            <a:off x="4380783" y="100194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58FBD19-1B88-EFAD-08CD-2DF6A03A4619}"/>
              </a:ext>
            </a:extLst>
          </p:cNvPr>
          <p:cNvSpPr/>
          <p:nvPr/>
        </p:nvSpPr>
        <p:spPr>
          <a:xfrm>
            <a:off x="5629600" y="5858587"/>
            <a:ext cx="4581175" cy="1070683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커뮤니티 화면 설계 변경</a:t>
            </a:r>
            <a:endParaRPr lang="en-US" altLang="ko-KR" sz="1600" dirty="0"/>
          </a:p>
          <a:p>
            <a:pPr algn="ctr"/>
            <a:r>
              <a:rPr lang="en-US" altLang="ko-KR" sz="1600" dirty="0">
                <a:sym typeface="Wingdings" panose="05000000000000000000" pitchFamily="2" charset="2"/>
              </a:rPr>
              <a:t> </a:t>
            </a:r>
            <a:r>
              <a:rPr lang="ko-KR" altLang="en-US" sz="1600" dirty="0">
                <a:sym typeface="Wingdings" panose="05000000000000000000" pitchFamily="2" charset="2"/>
              </a:rPr>
              <a:t>변경된 </a:t>
            </a:r>
            <a:r>
              <a:rPr lang="ko-KR" altLang="en-US" sz="1600" dirty="0">
                <a:hlinkClick r:id="rId5" action="ppaction://hlinksldjump"/>
              </a:rPr>
              <a:t>슬라이드 보기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41784452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FE2830CB-D446-15F0-F546-DB63918B1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268" y="955843"/>
            <a:ext cx="1991245" cy="52887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1B6CAE18-1C3F-AE27-B91C-0BE48B7E4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362" y="1243875"/>
            <a:ext cx="2783636" cy="58790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646453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커뮤니티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IM-CO-001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214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커뮤니티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일반 학습자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인문활동가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시설관리자 공통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커뮤니티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나의 프로그램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나의 프로그램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상세 정보 커뮤니티 탭으로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채팅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해당 프로그램 </a:t>
            </a: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목록 펼치기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감추기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채팅 목록 클릭 시 해당 </a:t>
            </a:r>
            <a:r>
              <a:rPr lang="ko-KR" altLang="en-US" sz="1000" dirty="0" err="1">
                <a:latin typeface="+mj-ea"/>
                <a:ea typeface="+mj-ea"/>
              </a:rPr>
              <a:t>채팅방</a:t>
            </a:r>
            <a:r>
              <a:rPr lang="ko-KR" altLang="en-US" sz="1000" dirty="0">
                <a:latin typeface="+mj-ea"/>
                <a:ea typeface="+mj-ea"/>
              </a:rPr>
              <a:t> 활성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BA8381CF-1CA5-7DB4-617A-BA172A8B713B}"/>
              </a:ext>
            </a:extLst>
          </p:cNvPr>
          <p:cNvSpPr/>
          <p:nvPr/>
        </p:nvSpPr>
        <p:spPr>
          <a:xfrm>
            <a:off x="238130" y="120509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2BE8F4-6E56-1B77-BF43-B69E0BC2EC9D}"/>
              </a:ext>
            </a:extLst>
          </p:cNvPr>
          <p:cNvSpPr/>
          <p:nvPr/>
        </p:nvSpPr>
        <p:spPr>
          <a:xfrm>
            <a:off x="146296" y="173119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5A156E7-6581-12C1-2C9D-8C4AFCD0081A}"/>
              </a:ext>
            </a:extLst>
          </p:cNvPr>
          <p:cNvSpPr/>
          <p:nvPr/>
        </p:nvSpPr>
        <p:spPr>
          <a:xfrm>
            <a:off x="1098862" y="366626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8FE4A42-60AC-0874-6CB0-204D4073ADF3}"/>
              </a:ext>
            </a:extLst>
          </p:cNvPr>
          <p:cNvSpPr/>
          <p:nvPr/>
        </p:nvSpPr>
        <p:spPr>
          <a:xfrm>
            <a:off x="633254" y="2019222"/>
            <a:ext cx="2553840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C654B2A1-167E-2E2B-6069-606F9EBED476}"/>
              </a:ext>
            </a:extLst>
          </p:cNvPr>
          <p:cNvCxnSpPr>
            <a:cxnSpLocks/>
            <a:stCxn id="28" idx="3"/>
            <a:endCxn id="18" idx="1"/>
          </p:cNvCxnSpPr>
          <p:nvPr/>
        </p:nvCxnSpPr>
        <p:spPr>
          <a:xfrm>
            <a:off x="3187094" y="2631290"/>
            <a:ext cx="495174" cy="96892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>
            <a:extLst>
              <a:ext uri="{FF2B5EF4-FFF2-40B4-BE49-F238E27FC236}">
                <a16:creationId xmlns:a16="http://schemas.microsoft.com/office/drawing/2014/main" id="{E2B05F7B-1F6A-3BAD-16BA-472695B74B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4100" y="924366"/>
            <a:ext cx="2429989" cy="676833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CA9E5647-1B24-E521-FE79-1BD3BE923440}"/>
              </a:ext>
            </a:extLst>
          </p:cNvPr>
          <p:cNvSpPr/>
          <p:nvPr/>
        </p:nvSpPr>
        <p:spPr>
          <a:xfrm>
            <a:off x="1552993" y="3518581"/>
            <a:ext cx="690123" cy="5001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158AFDE6-2542-7305-0203-61A286BA69ED}"/>
              </a:ext>
            </a:extLst>
          </p:cNvPr>
          <p:cNvCxnSpPr>
            <a:cxnSpLocks/>
            <a:stCxn id="13" idx="3"/>
            <a:endCxn id="11" idx="1"/>
          </p:cNvCxnSpPr>
          <p:nvPr/>
        </p:nvCxnSpPr>
        <p:spPr>
          <a:xfrm>
            <a:off x="2243116" y="3768643"/>
            <a:ext cx="3630984" cy="539889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1D45C32F-C758-DE31-7FB2-9DD72717CA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7832" y="917171"/>
            <a:ext cx="1883935" cy="397887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32F24168-2895-3BAA-D5FD-EC2DEE80BF72}"/>
              </a:ext>
            </a:extLst>
          </p:cNvPr>
          <p:cNvSpPr/>
          <p:nvPr/>
        </p:nvSpPr>
        <p:spPr>
          <a:xfrm>
            <a:off x="6068783" y="4593432"/>
            <a:ext cx="2067427" cy="4467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E7E0383A-106B-CE13-7B15-A7077E4DD364}"/>
              </a:ext>
            </a:extLst>
          </p:cNvPr>
          <p:cNvCxnSpPr>
            <a:cxnSpLocks/>
            <a:stCxn id="24" idx="3"/>
            <a:endCxn id="23" idx="1"/>
          </p:cNvCxnSpPr>
          <p:nvPr/>
        </p:nvCxnSpPr>
        <p:spPr>
          <a:xfrm flipV="1">
            <a:off x="8136210" y="2906607"/>
            <a:ext cx="421622" cy="1910179"/>
          </a:xfrm>
          <a:prstGeom prst="bentConnector3">
            <a:avLst>
              <a:gd name="adj1" fmla="val 62049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9164CD9-F928-C40F-92AE-3A7FAA9E61EC}"/>
              </a:ext>
            </a:extLst>
          </p:cNvPr>
          <p:cNvSpPr txBox="1"/>
          <p:nvPr/>
        </p:nvSpPr>
        <p:spPr>
          <a:xfrm>
            <a:off x="422716" y="966876"/>
            <a:ext cx="1760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1" u="none" strike="noStrike" kern="1200" dirty="0">
                <a:solidFill>
                  <a:schemeClr val="dk1"/>
                </a:solidFill>
                <a:effectLst/>
                <a:latin typeface="+mj-ea"/>
                <a:ea typeface="+mn-ea"/>
                <a:cs typeface="+mn-cs"/>
              </a:rPr>
              <a:t>IM-CO-001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5744020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373E9372-9517-D735-22FD-2107F88ED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738" y="863675"/>
            <a:ext cx="2094873" cy="6703594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0D832AA-86FA-7543-EF95-C7F5474B9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22" y="882728"/>
            <a:ext cx="2905125" cy="61531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136416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콘텐츠 등록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인문 활동가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IM-IF-018, IM-IF-019, IM-IF-020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4910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콘텐츠 등록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인문 활동가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나의 프로그램 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나의 프로그램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나의 프로그램 중 준비중인 프로그램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프로그램 상세 정보 개요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개요 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프로그램 홍보 영역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홍보 영역에 내용이 없을 경우 </a:t>
            </a: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작성</a:t>
            </a:r>
            <a:r>
              <a:rPr lang="en-US" altLang="ko-KR" sz="1000" dirty="0">
                <a:latin typeface="+mj-ea"/>
                <a:ea typeface="+mj-ea"/>
              </a:rPr>
              <a:t>] </a:t>
            </a:r>
            <a:r>
              <a:rPr lang="ko-KR" altLang="en-US" sz="1000" dirty="0">
                <a:latin typeface="+mj-ea"/>
                <a:ea typeface="+mj-ea"/>
              </a:rPr>
              <a:t>버튼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클릭 프로그램 홍보 작성 모드로 전환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80975" indent="-180975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홍보 등록 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프로그램 제목 정보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홍보 내용 작성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파일 첨부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디바이스에 등록된 파일 첨부 기능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3-4. [</a:t>
            </a:r>
            <a:r>
              <a:rPr lang="ko-KR" altLang="en-US" sz="1000" dirty="0">
                <a:latin typeface="+mj-ea"/>
                <a:ea typeface="+mj-ea"/>
              </a:rPr>
              <a:t>저장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입력된 프로그램 홍보 내용으로 저장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저장된 정보는 프로그램 개요 페이지의 프로그램 홍보 영역에 표출됨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BA8381CF-1CA5-7DB4-617A-BA172A8B713B}"/>
              </a:ext>
            </a:extLst>
          </p:cNvPr>
          <p:cNvSpPr/>
          <p:nvPr/>
        </p:nvSpPr>
        <p:spPr>
          <a:xfrm>
            <a:off x="185479" y="140586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2BE8F4-6E56-1B77-BF43-B69E0BC2EC9D}"/>
              </a:ext>
            </a:extLst>
          </p:cNvPr>
          <p:cNvSpPr/>
          <p:nvPr/>
        </p:nvSpPr>
        <p:spPr>
          <a:xfrm>
            <a:off x="76279" y="180834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8FE4A42-60AC-0874-6CB0-204D4073ADF3}"/>
              </a:ext>
            </a:extLst>
          </p:cNvPr>
          <p:cNvSpPr/>
          <p:nvPr/>
        </p:nvSpPr>
        <p:spPr>
          <a:xfrm>
            <a:off x="541568" y="1609366"/>
            <a:ext cx="2698098" cy="9966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C654B2A1-167E-2E2B-6069-606F9EBED476}"/>
              </a:ext>
            </a:extLst>
          </p:cNvPr>
          <p:cNvCxnSpPr>
            <a:cxnSpLocks/>
            <a:stCxn id="28" idx="3"/>
            <a:endCxn id="19" idx="1"/>
          </p:cNvCxnSpPr>
          <p:nvPr/>
        </p:nvCxnSpPr>
        <p:spPr>
          <a:xfrm>
            <a:off x="3239666" y="2107676"/>
            <a:ext cx="648072" cy="2107796"/>
          </a:xfrm>
          <a:prstGeom prst="bentConnector3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:a16="http://schemas.microsoft.com/office/drawing/2014/main" id="{56FEDA50-BE09-8CB7-C10C-004D2327CE76}"/>
              </a:ext>
            </a:extLst>
          </p:cNvPr>
          <p:cNvSpPr/>
          <p:nvPr/>
        </p:nvSpPr>
        <p:spPr>
          <a:xfrm>
            <a:off x="3585768" y="96787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6B943AF6-6225-619B-5862-828EE4BFFDBF}"/>
              </a:ext>
            </a:extLst>
          </p:cNvPr>
          <p:cNvSpPr/>
          <p:nvPr/>
        </p:nvSpPr>
        <p:spPr>
          <a:xfrm>
            <a:off x="3617102" y="455148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49A6721-252F-AC41-FA4E-D00C287244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5836" y="863311"/>
            <a:ext cx="2905125" cy="6153150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C56C1E87-DB75-8D94-3CEE-2F1B4EB80D34}"/>
              </a:ext>
            </a:extLst>
          </p:cNvPr>
          <p:cNvSpPr/>
          <p:nvPr/>
        </p:nvSpPr>
        <p:spPr>
          <a:xfrm>
            <a:off x="4031297" y="4645591"/>
            <a:ext cx="792545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1F7BD8DA-8F39-8CDA-F2BA-EABDE7B44832}"/>
              </a:ext>
            </a:extLst>
          </p:cNvPr>
          <p:cNvCxnSpPr>
            <a:endCxn id="25" idx="1"/>
          </p:cNvCxnSpPr>
          <p:nvPr/>
        </p:nvCxnSpPr>
        <p:spPr>
          <a:xfrm flipV="1">
            <a:off x="4823842" y="3939886"/>
            <a:ext cx="1761994" cy="903443"/>
          </a:xfrm>
          <a:prstGeom prst="bentConnector3">
            <a:avLst>
              <a:gd name="adj1" fmla="val 80775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타원 32">
            <a:extLst>
              <a:ext uri="{FF2B5EF4-FFF2-40B4-BE49-F238E27FC236}">
                <a16:creationId xmlns:a16="http://schemas.microsoft.com/office/drawing/2014/main" id="{9503C384-7EC8-CE1B-8297-8E2BB8669A70}"/>
              </a:ext>
            </a:extLst>
          </p:cNvPr>
          <p:cNvSpPr/>
          <p:nvPr/>
        </p:nvSpPr>
        <p:spPr>
          <a:xfrm>
            <a:off x="6369812" y="97048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F75FA4C-EF7B-BA91-1A5B-2F0B96BBD9EC}"/>
              </a:ext>
            </a:extLst>
          </p:cNvPr>
          <p:cNvSpPr/>
          <p:nvPr/>
        </p:nvSpPr>
        <p:spPr>
          <a:xfrm>
            <a:off x="6228770" y="151387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585A9E21-78C2-29B9-9D18-67FD66F757EA}"/>
              </a:ext>
            </a:extLst>
          </p:cNvPr>
          <p:cNvSpPr/>
          <p:nvPr/>
        </p:nvSpPr>
        <p:spPr>
          <a:xfrm>
            <a:off x="6223373" y="216125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56CD5A35-733B-1AAC-C4A5-2EACA994B855}"/>
              </a:ext>
            </a:extLst>
          </p:cNvPr>
          <p:cNvSpPr/>
          <p:nvPr/>
        </p:nvSpPr>
        <p:spPr>
          <a:xfrm>
            <a:off x="6223373" y="520117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19A62FC-16F0-F427-F063-EF303657E420}"/>
              </a:ext>
            </a:extLst>
          </p:cNvPr>
          <p:cNvSpPr/>
          <p:nvPr/>
        </p:nvSpPr>
        <p:spPr>
          <a:xfrm>
            <a:off x="6233844" y="569269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755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891711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 프로세스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75BC5B5D-77D5-BBE1-CBCF-E7AA307B8C2C}"/>
              </a:ext>
            </a:extLst>
          </p:cNvPr>
          <p:cNvSpPr/>
          <p:nvPr/>
        </p:nvSpPr>
        <p:spPr>
          <a:xfrm>
            <a:off x="5348321" y="1889511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일반학습자</a:t>
            </a:r>
          </a:p>
        </p:txBody>
      </p:sp>
      <p:pic>
        <p:nvPicPr>
          <p:cNvPr id="4" name="그래픽 3" descr="사용자 단색으로 채워진">
            <a:extLst>
              <a:ext uri="{FF2B5EF4-FFF2-40B4-BE49-F238E27FC236}">
                <a16:creationId xmlns:a16="http://schemas.microsoft.com/office/drawing/2014/main" id="{876CB6E5-5365-C491-1093-612D4F50F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5975" y="2907114"/>
            <a:ext cx="518746" cy="51874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9D3F0D67-1896-C021-21CE-7BA840F88147}"/>
              </a:ext>
            </a:extLst>
          </p:cNvPr>
          <p:cNvSpPr/>
          <p:nvPr/>
        </p:nvSpPr>
        <p:spPr>
          <a:xfrm>
            <a:off x="1530997" y="3420719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사용자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753D93-37BD-5B7F-72FA-EABFAF87AFB3}"/>
              </a:ext>
            </a:extLst>
          </p:cNvPr>
          <p:cNvSpPr/>
          <p:nvPr/>
        </p:nvSpPr>
        <p:spPr>
          <a:xfrm>
            <a:off x="5360038" y="3420719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프로그램 선택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1833277-F7D5-E897-7EF1-C7076AD604CE}"/>
              </a:ext>
            </a:extLst>
          </p:cNvPr>
          <p:cNvSpPr/>
          <p:nvPr/>
        </p:nvSpPr>
        <p:spPr>
          <a:xfrm>
            <a:off x="4083691" y="2254025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E8599AD-C876-7958-DF86-D6B0FAD9140C}"/>
              </a:ext>
            </a:extLst>
          </p:cNvPr>
          <p:cNvSpPr/>
          <p:nvPr/>
        </p:nvSpPr>
        <p:spPr>
          <a:xfrm>
            <a:off x="5348320" y="2254025"/>
            <a:ext cx="1028701" cy="245452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교강사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6B5D3AA-672A-0704-09D2-121D9A69BE7A}"/>
              </a:ext>
            </a:extLst>
          </p:cNvPr>
          <p:cNvSpPr/>
          <p:nvPr/>
        </p:nvSpPr>
        <p:spPr>
          <a:xfrm>
            <a:off x="5348320" y="2618539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문화시설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40EAB74-151D-850A-EB7F-E432E947B26A}"/>
              </a:ext>
            </a:extLst>
          </p:cNvPr>
          <p:cNvSpPr/>
          <p:nvPr/>
        </p:nvSpPr>
        <p:spPr>
          <a:xfrm>
            <a:off x="8575099" y="2967649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QR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설정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2CA9A80-AE91-02B3-3570-96B6163B8CA4}"/>
              </a:ext>
            </a:extLst>
          </p:cNvPr>
          <p:cNvSpPr/>
          <p:nvPr/>
        </p:nvSpPr>
        <p:spPr>
          <a:xfrm>
            <a:off x="8575099" y="3421327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GPS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설정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0F954BB-C98A-F38D-F8A2-DB9DBE93FB72}"/>
              </a:ext>
            </a:extLst>
          </p:cNvPr>
          <p:cNvSpPr/>
          <p:nvPr/>
        </p:nvSpPr>
        <p:spPr>
          <a:xfrm>
            <a:off x="8575099" y="3875005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신호 설정</a:t>
            </a:r>
          </a:p>
        </p:txBody>
      </p:sp>
      <p:sp>
        <p:nvSpPr>
          <p:cNvPr id="24" name="다이아몬드 23">
            <a:extLst>
              <a:ext uri="{FF2B5EF4-FFF2-40B4-BE49-F238E27FC236}">
                <a16:creationId xmlns:a16="http://schemas.microsoft.com/office/drawing/2014/main" id="{3E44FF74-E252-B8AB-7500-378488E9717F}"/>
              </a:ext>
            </a:extLst>
          </p:cNvPr>
          <p:cNvSpPr/>
          <p:nvPr/>
        </p:nvSpPr>
        <p:spPr>
          <a:xfrm>
            <a:off x="4083691" y="3324370"/>
            <a:ext cx="1028701" cy="438150"/>
          </a:xfrm>
          <a:prstGeom prst="diamon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로그인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75BE4EB5-5317-E8F1-13D5-DD165556142C}"/>
              </a:ext>
            </a:extLst>
          </p:cNvPr>
          <p:cNvSpPr/>
          <p:nvPr/>
        </p:nvSpPr>
        <p:spPr>
          <a:xfrm>
            <a:off x="9754007" y="2967649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QR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코드 생성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26F1C21-CA1C-8863-0FA1-113BFF4FA536}"/>
              </a:ext>
            </a:extLst>
          </p:cNvPr>
          <p:cNvSpPr/>
          <p:nvPr/>
        </p:nvSpPr>
        <p:spPr>
          <a:xfrm>
            <a:off x="2807344" y="3420719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전자출결</a:t>
            </a: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0976B11C-9280-EE56-129D-6AC6B4EF9204}"/>
              </a:ext>
            </a:extLst>
          </p:cNvPr>
          <p:cNvCxnSpPr>
            <a:cxnSpLocks/>
            <a:stCxn id="5" idx="3"/>
            <a:endCxn id="28" idx="1"/>
          </p:cNvCxnSpPr>
          <p:nvPr/>
        </p:nvCxnSpPr>
        <p:spPr>
          <a:xfrm>
            <a:off x="2559698" y="3543445"/>
            <a:ext cx="247646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7F43C78E-2DDE-3EBD-0AEE-B15DC045267B}"/>
              </a:ext>
            </a:extLst>
          </p:cNvPr>
          <p:cNvCxnSpPr>
            <a:cxnSpLocks/>
            <a:stCxn id="28" idx="3"/>
            <a:endCxn id="24" idx="1"/>
          </p:cNvCxnSpPr>
          <p:nvPr/>
        </p:nvCxnSpPr>
        <p:spPr>
          <a:xfrm>
            <a:off x="3836045" y="3543445"/>
            <a:ext cx="247646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A95352E6-D2BB-000E-931C-4358348049A6}"/>
              </a:ext>
            </a:extLst>
          </p:cNvPr>
          <p:cNvCxnSpPr>
            <a:stCxn id="24" idx="0"/>
            <a:endCxn id="8" idx="2"/>
          </p:cNvCxnSpPr>
          <p:nvPr/>
        </p:nvCxnSpPr>
        <p:spPr>
          <a:xfrm flipV="1">
            <a:off x="4598042" y="2499477"/>
            <a:ext cx="0" cy="82489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37E42DED-DD36-A35E-11CB-9121CD9BBC74}"/>
              </a:ext>
            </a:extLst>
          </p:cNvPr>
          <p:cNvCxnSpPr>
            <a:stCxn id="8" idx="3"/>
            <a:endCxn id="3" idx="1"/>
          </p:cNvCxnSpPr>
          <p:nvPr/>
        </p:nvCxnSpPr>
        <p:spPr>
          <a:xfrm flipV="1">
            <a:off x="5112392" y="2012237"/>
            <a:ext cx="235929" cy="364514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E477B037-B8D5-3122-448E-CBEB0FDCE884}"/>
              </a:ext>
            </a:extLst>
          </p:cNvPr>
          <p:cNvCxnSpPr>
            <a:stCxn id="8" idx="3"/>
            <a:endCxn id="13" idx="1"/>
          </p:cNvCxnSpPr>
          <p:nvPr/>
        </p:nvCxnSpPr>
        <p:spPr>
          <a:xfrm>
            <a:off x="5112392" y="2376751"/>
            <a:ext cx="235928" cy="364514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42204A69-BD6E-BF0B-7DD2-4D6375729989}"/>
              </a:ext>
            </a:extLst>
          </p:cNvPr>
          <p:cNvCxnSpPr>
            <a:stCxn id="8" idx="3"/>
            <a:endCxn id="11" idx="1"/>
          </p:cNvCxnSpPr>
          <p:nvPr/>
        </p:nvCxnSpPr>
        <p:spPr>
          <a:xfrm>
            <a:off x="5112392" y="2376751"/>
            <a:ext cx="235928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94F5B67-F5A8-731E-B5AB-F77FAEA7471A}"/>
              </a:ext>
            </a:extLst>
          </p:cNvPr>
          <p:cNvSpPr txBox="1"/>
          <p:nvPr/>
        </p:nvSpPr>
        <p:spPr>
          <a:xfrm>
            <a:off x="4195797" y="2851625"/>
            <a:ext cx="4381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dirty="0"/>
              <a:t>NO</a:t>
            </a:r>
            <a:endParaRPr lang="ko-KR" altLang="en-US" sz="900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3519A945-ECF7-C7B1-4693-D1644B4AFFE0}"/>
              </a:ext>
            </a:extLst>
          </p:cNvPr>
          <p:cNvCxnSpPr>
            <a:cxnSpLocks/>
            <a:stCxn id="24" idx="3"/>
            <a:endCxn id="7" idx="1"/>
          </p:cNvCxnSpPr>
          <p:nvPr/>
        </p:nvCxnSpPr>
        <p:spPr>
          <a:xfrm>
            <a:off x="5112392" y="3543445"/>
            <a:ext cx="247646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9AFADCD-F2CF-AA36-E6FC-9AA1AF88EA2F}"/>
              </a:ext>
            </a:extLst>
          </p:cNvPr>
          <p:cNvSpPr txBox="1"/>
          <p:nvPr/>
        </p:nvSpPr>
        <p:spPr>
          <a:xfrm>
            <a:off x="4945329" y="3264438"/>
            <a:ext cx="4381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dirty="0"/>
              <a:t>YES</a:t>
            </a:r>
            <a:endParaRPr lang="ko-KR" altLang="en-US" sz="900" dirty="0"/>
          </a:p>
        </p:txBody>
      </p:sp>
      <p:cxnSp>
        <p:nvCxnSpPr>
          <p:cNvPr id="42" name="연결선: 꺾임 41">
            <a:extLst>
              <a:ext uri="{FF2B5EF4-FFF2-40B4-BE49-F238E27FC236}">
                <a16:creationId xmlns:a16="http://schemas.microsoft.com/office/drawing/2014/main" id="{28354429-6B7D-764C-3BA5-CEE2E1BC518A}"/>
              </a:ext>
            </a:extLst>
          </p:cNvPr>
          <p:cNvCxnSpPr>
            <a:stCxn id="11" idx="3"/>
            <a:endCxn id="7" idx="0"/>
          </p:cNvCxnSpPr>
          <p:nvPr/>
        </p:nvCxnSpPr>
        <p:spPr>
          <a:xfrm flipH="1">
            <a:off x="5874389" y="2376751"/>
            <a:ext cx="502632" cy="1043968"/>
          </a:xfrm>
          <a:prstGeom prst="bentConnector4">
            <a:avLst>
              <a:gd name="adj1" fmla="val -45481"/>
              <a:gd name="adj2" fmla="val 55878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연결선: 꺾임 43">
            <a:extLst>
              <a:ext uri="{FF2B5EF4-FFF2-40B4-BE49-F238E27FC236}">
                <a16:creationId xmlns:a16="http://schemas.microsoft.com/office/drawing/2014/main" id="{211A751D-FB6E-36A1-8D92-F1B809C5EE43}"/>
              </a:ext>
            </a:extLst>
          </p:cNvPr>
          <p:cNvCxnSpPr>
            <a:cxnSpLocks/>
            <a:stCxn id="58" idx="3"/>
            <a:endCxn id="16" idx="1"/>
          </p:cNvCxnSpPr>
          <p:nvPr/>
        </p:nvCxnSpPr>
        <p:spPr>
          <a:xfrm flipV="1">
            <a:off x="8320114" y="3090375"/>
            <a:ext cx="254985" cy="453070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970F11D9-D62C-107D-FA8E-8B5422C7190A}"/>
              </a:ext>
            </a:extLst>
          </p:cNvPr>
          <p:cNvCxnSpPr>
            <a:cxnSpLocks/>
            <a:stCxn id="58" idx="3"/>
            <a:endCxn id="23" idx="1"/>
          </p:cNvCxnSpPr>
          <p:nvPr/>
        </p:nvCxnSpPr>
        <p:spPr>
          <a:xfrm>
            <a:off x="8320114" y="3543445"/>
            <a:ext cx="254985" cy="454286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0A0A7442-BAB0-22BB-4D40-F642ECF62451}"/>
              </a:ext>
            </a:extLst>
          </p:cNvPr>
          <p:cNvCxnSpPr>
            <a:cxnSpLocks/>
            <a:stCxn id="58" idx="3"/>
            <a:endCxn id="22" idx="1"/>
          </p:cNvCxnSpPr>
          <p:nvPr/>
        </p:nvCxnSpPr>
        <p:spPr>
          <a:xfrm>
            <a:off x="8320114" y="3543445"/>
            <a:ext cx="254985" cy="608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F2A0F00-2A8A-3047-2A37-1445AA52C57C}"/>
              </a:ext>
            </a:extLst>
          </p:cNvPr>
          <p:cNvSpPr/>
          <p:nvPr/>
        </p:nvSpPr>
        <p:spPr>
          <a:xfrm>
            <a:off x="2807344" y="4998271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HOME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D8B27481-46C9-F85C-67A2-872B81EBC54A}"/>
              </a:ext>
            </a:extLst>
          </p:cNvPr>
          <p:cNvCxnSpPr>
            <a:stCxn id="5" idx="3"/>
            <a:endCxn id="48" idx="1"/>
          </p:cNvCxnSpPr>
          <p:nvPr/>
        </p:nvCxnSpPr>
        <p:spPr>
          <a:xfrm>
            <a:off x="2559698" y="3543445"/>
            <a:ext cx="247646" cy="1577552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122C94-3F31-0EF1-7B30-CEE09D58EE25}"/>
              </a:ext>
            </a:extLst>
          </p:cNvPr>
          <p:cNvCxnSpPr>
            <a:stCxn id="16" idx="3"/>
            <a:endCxn id="26" idx="1"/>
          </p:cNvCxnSpPr>
          <p:nvPr/>
        </p:nvCxnSpPr>
        <p:spPr>
          <a:xfrm>
            <a:off x="9603800" y="3090375"/>
            <a:ext cx="150207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41BD67B-6FCF-6AE2-4D8B-4567EF140A22}"/>
              </a:ext>
            </a:extLst>
          </p:cNvPr>
          <p:cNvSpPr/>
          <p:nvPr/>
        </p:nvSpPr>
        <p:spPr>
          <a:xfrm>
            <a:off x="9754006" y="3421377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위치설정</a:t>
            </a: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9CAE6258-7709-646C-CD13-DC35976E9C54}"/>
              </a:ext>
            </a:extLst>
          </p:cNvPr>
          <p:cNvCxnSpPr>
            <a:stCxn id="22" idx="3"/>
            <a:endCxn id="51" idx="1"/>
          </p:cNvCxnSpPr>
          <p:nvPr/>
        </p:nvCxnSpPr>
        <p:spPr>
          <a:xfrm>
            <a:off x="9603800" y="3544053"/>
            <a:ext cx="150206" cy="5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547C6F9E-1760-666E-1B78-CB01F91FE6AA}"/>
              </a:ext>
            </a:extLst>
          </p:cNvPr>
          <p:cNvSpPr/>
          <p:nvPr/>
        </p:nvSpPr>
        <p:spPr>
          <a:xfrm>
            <a:off x="9754006" y="3875005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신호전송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7DD4E01-42B8-B1D4-5296-C8A03FAA0680}"/>
              </a:ext>
            </a:extLst>
          </p:cNvPr>
          <p:cNvCxnSpPr>
            <a:stCxn id="23" idx="3"/>
            <a:endCxn id="53" idx="1"/>
          </p:cNvCxnSpPr>
          <p:nvPr/>
        </p:nvCxnSpPr>
        <p:spPr>
          <a:xfrm>
            <a:off x="9603800" y="3997731"/>
            <a:ext cx="150206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F68AFF60-1EB8-5E23-14F6-61E6B593308E}"/>
              </a:ext>
            </a:extLst>
          </p:cNvPr>
          <p:cNvCxnSpPr>
            <a:cxnSpLocks/>
            <a:stCxn id="26" idx="3"/>
            <a:endCxn id="79" idx="1"/>
          </p:cNvCxnSpPr>
          <p:nvPr/>
        </p:nvCxnSpPr>
        <p:spPr>
          <a:xfrm>
            <a:off x="10782708" y="3090375"/>
            <a:ext cx="452042" cy="453678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86A64B20-A9CE-ABE0-B67B-6A51B2C4E732}"/>
              </a:ext>
            </a:extLst>
          </p:cNvPr>
          <p:cNvCxnSpPr>
            <a:cxnSpLocks/>
            <a:stCxn id="53" idx="3"/>
            <a:endCxn id="79" idx="1"/>
          </p:cNvCxnSpPr>
          <p:nvPr/>
        </p:nvCxnSpPr>
        <p:spPr>
          <a:xfrm flipV="1">
            <a:off x="10782707" y="3544053"/>
            <a:ext cx="452043" cy="453678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87D55548-7AE4-C10C-CF9A-9BDA61CC6E9E}"/>
              </a:ext>
            </a:extLst>
          </p:cNvPr>
          <p:cNvCxnSpPr>
            <a:cxnSpLocks/>
            <a:stCxn id="51" idx="3"/>
            <a:endCxn id="79" idx="1"/>
          </p:cNvCxnSpPr>
          <p:nvPr/>
        </p:nvCxnSpPr>
        <p:spPr>
          <a:xfrm flipV="1">
            <a:off x="10782707" y="3544053"/>
            <a:ext cx="452043" cy="5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0910464B-04E0-CB16-0BA6-B4E79FD1FDCE}"/>
              </a:ext>
            </a:extLst>
          </p:cNvPr>
          <p:cNvSpPr/>
          <p:nvPr/>
        </p:nvSpPr>
        <p:spPr>
          <a:xfrm>
            <a:off x="7291413" y="3420719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전자출결 설정</a:t>
            </a:r>
          </a:p>
        </p:txBody>
      </p:sp>
      <p:sp>
        <p:nvSpPr>
          <p:cNvPr id="59" name="다이아몬드 58">
            <a:extLst>
              <a:ext uri="{FF2B5EF4-FFF2-40B4-BE49-F238E27FC236}">
                <a16:creationId xmlns:a16="http://schemas.microsoft.com/office/drawing/2014/main" id="{09D5194E-A6B2-FF7F-8F5E-55EBB22ACF0D}"/>
              </a:ext>
            </a:extLst>
          </p:cNvPr>
          <p:cNvSpPr/>
          <p:nvPr/>
        </p:nvSpPr>
        <p:spPr>
          <a:xfrm>
            <a:off x="6396062" y="4119311"/>
            <a:ext cx="1028701" cy="438150"/>
          </a:xfrm>
          <a:prstGeom prst="diamon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출결 가능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80208BBA-1DAF-B594-60D1-3534F58EE0E5}"/>
              </a:ext>
            </a:extLst>
          </p:cNvPr>
          <p:cNvCxnSpPr>
            <a:cxnSpLocks/>
            <a:stCxn id="7" idx="2"/>
            <a:endCxn id="59" idx="1"/>
          </p:cNvCxnSpPr>
          <p:nvPr/>
        </p:nvCxnSpPr>
        <p:spPr>
          <a:xfrm rot="16200000" flipH="1">
            <a:off x="5799118" y="3741441"/>
            <a:ext cx="672215" cy="521673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연결선: 꺾임 60">
            <a:extLst>
              <a:ext uri="{FF2B5EF4-FFF2-40B4-BE49-F238E27FC236}">
                <a16:creationId xmlns:a16="http://schemas.microsoft.com/office/drawing/2014/main" id="{BE6E4C95-2FE5-BF6C-2E06-B7D9D9C73170}"/>
              </a:ext>
            </a:extLst>
          </p:cNvPr>
          <p:cNvCxnSpPr>
            <a:cxnSpLocks/>
            <a:stCxn id="59" idx="3"/>
            <a:endCxn id="58" idx="2"/>
          </p:cNvCxnSpPr>
          <p:nvPr/>
        </p:nvCxnSpPr>
        <p:spPr>
          <a:xfrm flipV="1">
            <a:off x="7424763" y="3666171"/>
            <a:ext cx="381001" cy="672215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4492453-05DE-6E4A-D30D-FA87D06D9656}"/>
              </a:ext>
            </a:extLst>
          </p:cNvPr>
          <p:cNvSpPr txBox="1"/>
          <p:nvPr/>
        </p:nvSpPr>
        <p:spPr>
          <a:xfrm>
            <a:off x="7331699" y="4119311"/>
            <a:ext cx="4381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dirty="0"/>
              <a:t>YES</a:t>
            </a:r>
            <a:endParaRPr lang="ko-KR" altLang="en-US" sz="900" dirty="0"/>
          </a:p>
        </p:txBody>
      </p:sp>
      <p:cxnSp>
        <p:nvCxnSpPr>
          <p:cNvPr id="63" name="연결선: 꺾임 62">
            <a:extLst>
              <a:ext uri="{FF2B5EF4-FFF2-40B4-BE49-F238E27FC236}">
                <a16:creationId xmlns:a16="http://schemas.microsoft.com/office/drawing/2014/main" id="{518BE3D7-F7FF-4C65-3F02-5F4782587DE3}"/>
              </a:ext>
            </a:extLst>
          </p:cNvPr>
          <p:cNvCxnSpPr>
            <a:stCxn id="59" idx="0"/>
            <a:endCxn id="7" idx="3"/>
          </p:cNvCxnSpPr>
          <p:nvPr/>
        </p:nvCxnSpPr>
        <p:spPr>
          <a:xfrm rot="16200000" flipV="1">
            <a:off x="6361643" y="3570541"/>
            <a:ext cx="575866" cy="521674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FD8FAA04-4AE2-6E2C-AAFE-D49B183676AC}"/>
              </a:ext>
            </a:extLst>
          </p:cNvPr>
          <p:cNvSpPr txBox="1"/>
          <p:nvPr/>
        </p:nvSpPr>
        <p:spPr>
          <a:xfrm>
            <a:off x="6527224" y="3784821"/>
            <a:ext cx="4381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dirty="0"/>
              <a:t>NO</a:t>
            </a:r>
            <a:endParaRPr lang="ko-KR" altLang="en-US" sz="900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E0B1D2E6-6207-A4A7-B604-F83B0CB6C530}"/>
              </a:ext>
            </a:extLst>
          </p:cNvPr>
          <p:cNvSpPr/>
          <p:nvPr/>
        </p:nvSpPr>
        <p:spPr>
          <a:xfrm>
            <a:off x="4007485" y="4998271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프로그램 검색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F6B82B17-8E8F-FC0E-8E93-371849E7C2F5}"/>
              </a:ext>
            </a:extLst>
          </p:cNvPr>
          <p:cNvSpPr/>
          <p:nvPr/>
        </p:nvSpPr>
        <p:spPr>
          <a:xfrm>
            <a:off x="5207626" y="4998271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프로그램 선택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EBA42563-D72D-45D0-0AAF-1154A93D1016}"/>
              </a:ext>
            </a:extLst>
          </p:cNvPr>
          <p:cNvSpPr/>
          <p:nvPr/>
        </p:nvSpPr>
        <p:spPr>
          <a:xfrm>
            <a:off x="6407767" y="4998271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전자출결</a:t>
            </a:r>
          </a:p>
        </p:txBody>
      </p: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935F0437-77F6-311A-6EFC-6E4428D241A0}"/>
              </a:ext>
            </a:extLst>
          </p:cNvPr>
          <p:cNvCxnSpPr>
            <a:stCxn id="48" idx="3"/>
            <a:endCxn id="65" idx="1"/>
          </p:cNvCxnSpPr>
          <p:nvPr/>
        </p:nvCxnSpPr>
        <p:spPr>
          <a:xfrm>
            <a:off x="3836045" y="5120997"/>
            <a:ext cx="17144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8E4EBD2F-5CDB-E23A-165D-AD8D9C50921C}"/>
              </a:ext>
            </a:extLst>
          </p:cNvPr>
          <p:cNvCxnSpPr>
            <a:stCxn id="65" idx="3"/>
            <a:endCxn id="66" idx="1"/>
          </p:cNvCxnSpPr>
          <p:nvPr/>
        </p:nvCxnSpPr>
        <p:spPr>
          <a:xfrm>
            <a:off x="5036186" y="5120997"/>
            <a:ext cx="17144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0724B844-90D7-49B5-42A9-D46506C440B6}"/>
              </a:ext>
            </a:extLst>
          </p:cNvPr>
          <p:cNvCxnSpPr>
            <a:stCxn id="66" idx="3"/>
            <a:endCxn id="67" idx="1"/>
          </p:cNvCxnSpPr>
          <p:nvPr/>
        </p:nvCxnSpPr>
        <p:spPr>
          <a:xfrm>
            <a:off x="6236327" y="5120997"/>
            <a:ext cx="17144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80E526CF-81CD-FFE1-D875-D09561486C92}"/>
              </a:ext>
            </a:extLst>
          </p:cNvPr>
          <p:cNvCxnSpPr>
            <a:stCxn id="67" idx="0"/>
            <a:endCxn id="24" idx="2"/>
          </p:cNvCxnSpPr>
          <p:nvPr/>
        </p:nvCxnSpPr>
        <p:spPr>
          <a:xfrm rot="16200000" flipV="1">
            <a:off x="5142205" y="3218358"/>
            <a:ext cx="1235751" cy="2324076"/>
          </a:xfrm>
          <a:prstGeom prst="bentConnector3">
            <a:avLst>
              <a:gd name="adj1" fmla="val 18398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EDC51D20-E3C6-74A3-7264-181D4718ABA0}"/>
              </a:ext>
            </a:extLst>
          </p:cNvPr>
          <p:cNvSpPr/>
          <p:nvPr/>
        </p:nvSpPr>
        <p:spPr>
          <a:xfrm>
            <a:off x="11232556" y="3875005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출석확인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F68C20F1-5810-A671-E55D-1B37E734541D}"/>
              </a:ext>
            </a:extLst>
          </p:cNvPr>
          <p:cNvSpPr/>
          <p:nvPr/>
        </p:nvSpPr>
        <p:spPr>
          <a:xfrm>
            <a:off x="11232554" y="4795639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강의 종료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ED99476F-23A9-29B3-B110-797667D8AC04}"/>
              </a:ext>
            </a:extLst>
          </p:cNvPr>
          <p:cNvSpPr/>
          <p:nvPr/>
        </p:nvSpPr>
        <p:spPr>
          <a:xfrm>
            <a:off x="11232555" y="4327537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중간체크</a:t>
            </a: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D9D1C42A-B84D-BC44-5B15-6BADAD008C69}"/>
              </a:ext>
            </a:extLst>
          </p:cNvPr>
          <p:cNvCxnSpPr>
            <a:stCxn id="72" idx="2"/>
            <a:endCxn id="74" idx="0"/>
          </p:cNvCxnSpPr>
          <p:nvPr/>
        </p:nvCxnSpPr>
        <p:spPr>
          <a:xfrm flipH="1">
            <a:off x="11746906" y="4120457"/>
            <a:ext cx="1" cy="20708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E893AC3D-801E-87B8-6F66-1070B3C9B7B3}"/>
              </a:ext>
            </a:extLst>
          </p:cNvPr>
          <p:cNvCxnSpPr>
            <a:stCxn id="74" idx="2"/>
            <a:endCxn id="73" idx="0"/>
          </p:cNvCxnSpPr>
          <p:nvPr/>
        </p:nvCxnSpPr>
        <p:spPr>
          <a:xfrm flipH="1">
            <a:off x="11746905" y="4572989"/>
            <a:ext cx="1" cy="22265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6DBEEBD-615D-889D-B468-42101891112C}"/>
              </a:ext>
            </a:extLst>
          </p:cNvPr>
          <p:cNvSpPr/>
          <p:nvPr/>
        </p:nvSpPr>
        <p:spPr>
          <a:xfrm>
            <a:off x="11232554" y="5328171"/>
            <a:ext cx="1028701" cy="2454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만족도 평가</a:t>
            </a:r>
          </a:p>
        </p:txBody>
      </p: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8B516CE0-EF9D-A80A-C9AD-3C40AE873FFA}"/>
              </a:ext>
            </a:extLst>
          </p:cNvPr>
          <p:cNvCxnSpPr>
            <a:stCxn id="73" idx="2"/>
            <a:endCxn id="77" idx="0"/>
          </p:cNvCxnSpPr>
          <p:nvPr/>
        </p:nvCxnSpPr>
        <p:spPr>
          <a:xfrm>
            <a:off x="11746905" y="5041091"/>
            <a:ext cx="0" cy="28708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62E105CE-4D4E-6EE8-2601-D6ACB6A9A37E}"/>
              </a:ext>
            </a:extLst>
          </p:cNvPr>
          <p:cNvSpPr/>
          <p:nvPr/>
        </p:nvSpPr>
        <p:spPr>
          <a:xfrm>
            <a:off x="11234750" y="3421327"/>
            <a:ext cx="1028701" cy="2454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사용자출석체크</a:t>
            </a:r>
          </a:p>
        </p:txBody>
      </p: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88756257-F3DB-E57C-671C-50E53689EF0E}"/>
              </a:ext>
            </a:extLst>
          </p:cNvPr>
          <p:cNvCxnSpPr>
            <a:stCxn id="79" idx="2"/>
            <a:endCxn id="72" idx="0"/>
          </p:cNvCxnSpPr>
          <p:nvPr/>
        </p:nvCxnSpPr>
        <p:spPr>
          <a:xfrm flipH="1">
            <a:off x="11746907" y="3666779"/>
            <a:ext cx="2194" cy="208226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0091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, 스크린샷, 책, 실내이(가) 표시된 사진&#10;&#10;자동 생성된 설명">
            <a:extLst>
              <a:ext uri="{FF2B5EF4-FFF2-40B4-BE49-F238E27FC236}">
                <a16:creationId xmlns:a16="http://schemas.microsoft.com/office/drawing/2014/main" id="{53E0117F-3B20-1CA9-BBB3-CE5AE5C38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55" y="990768"/>
            <a:ext cx="3168352" cy="669156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998343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2833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인문활동가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출결 가능 프로그램이 있을 경우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QR</a:t>
            </a: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QR </a:t>
            </a:r>
            <a:r>
              <a:rPr lang="ko-KR" altLang="en-US" sz="1000" dirty="0">
                <a:latin typeface="+mj-ea"/>
                <a:ea typeface="+mj-ea"/>
              </a:rPr>
              <a:t>코드 생성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GPS</a:t>
            </a: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GPS</a:t>
            </a:r>
            <a:r>
              <a:rPr lang="ko-KR" altLang="en-US" sz="1000" dirty="0">
                <a:latin typeface="+mj-ea"/>
                <a:ea typeface="+mj-ea"/>
              </a:rPr>
              <a:t> 설정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신호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출결 신호 전송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21377" indent="-176213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출결 가능 프로그램이 없을 경우 마이페이지로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진행 가능한 프로그램이 없습니다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메시지 출력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9F660B0-33D4-0B31-33FE-6A7A5B7582F6}"/>
              </a:ext>
            </a:extLst>
          </p:cNvPr>
          <p:cNvSpPr/>
          <p:nvPr/>
        </p:nvSpPr>
        <p:spPr>
          <a:xfrm>
            <a:off x="554196" y="648029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FC59CCE3-5372-9C29-7D03-DC32DF09EFB7}"/>
              </a:ext>
            </a:extLst>
          </p:cNvPr>
          <p:cNvSpPr/>
          <p:nvPr/>
        </p:nvSpPr>
        <p:spPr>
          <a:xfrm>
            <a:off x="1655490" y="648029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F83BCB3-B87B-4CFF-53A7-E23427334722}"/>
              </a:ext>
            </a:extLst>
          </p:cNvPr>
          <p:cNvSpPr/>
          <p:nvPr/>
        </p:nvSpPr>
        <p:spPr>
          <a:xfrm>
            <a:off x="2694098" y="648029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FFE9310-ABBA-5346-5286-0918DC8B2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2286" y="956605"/>
            <a:ext cx="1224136" cy="310248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B67E94F-689B-11DE-FE5E-B098FC59C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795" y="4608091"/>
            <a:ext cx="1296144" cy="319148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00D9359-6291-E4C9-2D19-245BFACFBA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7091" y="4608090"/>
            <a:ext cx="1169957" cy="3191489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5EB0920E-CD7A-0CA7-5D9E-001072542B1D}"/>
              </a:ext>
            </a:extLst>
          </p:cNvPr>
          <p:cNvSpPr/>
          <p:nvPr/>
        </p:nvSpPr>
        <p:spPr>
          <a:xfrm>
            <a:off x="2910122" y="7148921"/>
            <a:ext cx="392773" cy="162302"/>
          </a:xfrm>
          <a:prstGeom prst="rect">
            <a:avLst/>
          </a:prstGeom>
          <a:solidFill>
            <a:srgbClr val="056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solidFill>
                  <a:schemeClr val="bg1"/>
                </a:solidFill>
              </a:rPr>
              <a:t>신호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36EC09D-470D-2AE5-20F6-6FEDEA92C940}"/>
              </a:ext>
            </a:extLst>
          </p:cNvPr>
          <p:cNvSpPr/>
          <p:nvPr/>
        </p:nvSpPr>
        <p:spPr>
          <a:xfrm>
            <a:off x="4208071" y="4369121"/>
            <a:ext cx="1296144" cy="63158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강의 출결 생성</a:t>
            </a:r>
          </a:p>
        </p:txBody>
      </p: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EB41F911-7656-E86F-9EB4-5FC02F85C937}"/>
              </a:ext>
            </a:extLst>
          </p:cNvPr>
          <p:cNvCxnSpPr>
            <a:stCxn id="20" idx="0"/>
            <a:endCxn id="21" idx="1"/>
          </p:cNvCxnSpPr>
          <p:nvPr/>
        </p:nvCxnSpPr>
        <p:spPr>
          <a:xfrm rot="5400000" flipH="1" flipV="1">
            <a:off x="1537446" y="3809675"/>
            <a:ext cx="1795386" cy="3545863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605D3E7E-60EE-AB2C-68AA-26D9CF4402EC}"/>
              </a:ext>
            </a:extLst>
          </p:cNvPr>
          <p:cNvCxnSpPr>
            <a:stCxn id="17" idx="0"/>
            <a:endCxn id="21" idx="1"/>
          </p:cNvCxnSpPr>
          <p:nvPr/>
        </p:nvCxnSpPr>
        <p:spPr>
          <a:xfrm rot="5400000" flipH="1" flipV="1">
            <a:off x="2088093" y="4360322"/>
            <a:ext cx="1795386" cy="2444569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C7E4D2AA-19B8-EC09-CC74-68E1D29CD31C}"/>
              </a:ext>
            </a:extLst>
          </p:cNvPr>
          <p:cNvCxnSpPr>
            <a:stCxn id="9" idx="0"/>
            <a:endCxn id="21" idx="1"/>
          </p:cNvCxnSpPr>
          <p:nvPr/>
        </p:nvCxnSpPr>
        <p:spPr>
          <a:xfrm rot="5400000" flipH="1" flipV="1">
            <a:off x="2607397" y="4879626"/>
            <a:ext cx="1795386" cy="1405961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CF24DB6E-B6DB-CDB3-293A-D9926B46299B}"/>
              </a:ext>
            </a:extLst>
          </p:cNvPr>
          <p:cNvCxnSpPr>
            <a:stCxn id="21" idx="0"/>
            <a:endCxn id="10" idx="1"/>
          </p:cNvCxnSpPr>
          <p:nvPr/>
        </p:nvCxnSpPr>
        <p:spPr>
          <a:xfrm rot="5400000" flipH="1" flipV="1">
            <a:off x="5308577" y="2055413"/>
            <a:ext cx="1861275" cy="2766143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372799D-772F-728A-BB63-48B650044035}"/>
              </a:ext>
            </a:extLst>
          </p:cNvPr>
          <p:cNvSpPr txBox="1"/>
          <p:nvPr/>
        </p:nvSpPr>
        <p:spPr>
          <a:xfrm>
            <a:off x="5173513" y="2239575"/>
            <a:ext cx="16754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latin typeface="+mj-ea"/>
                <a:ea typeface="+mj-ea"/>
              </a:rPr>
              <a:t>출결 가능 프로그램 없음</a:t>
            </a:r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FFC56199-9CA2-F84F-84F6-3B66EC4D1B60}"/>
              </a:ext>
            </a:extLst>
          </p:cNvPr>
          <p:cNvCxnSpPr>
            <a:cxnSpLocks/>
            <a:stCxn id="21" idx="2"/>
            <a:endCxn id="12" idx="1"/>
          </p:cNvCxnSpPr>
          <p:nvPr/>
        </p:nvCxnSpPr>
        <p:spPr>
          <a:xfrm rot="16200000" flipH="1">
            <a:off x="4871904" y="4984944"/>
            <a:ext cx="1203131" cy="1234652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EE5DB57-FCF5-AD4B-2E3C-0FA4DAC96F67}"/>
              </a:ext>
            </a:extLst>
          </p:cNvPr>
          <p:cNvSpPr txBox="1"/>
          <p:nvPr/>
        </p:nvSpPr>
        <p:spPr>
          <a:xfrm>
            <a:off x="4225417" y="6381181"/>
            <a:ext cx="16754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latin typeface="+mj-ea"/>
                <a:ea typeface="+mj-ea"/>
              </a:rPr>
              <a:t>출결 가능 프로그램 있음</a:t>
            </a:r>
            <a:endParaRPr lang="en-US" altLang="ko-KR" sz="105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+mj-ea"/>
                <a:ea typeface="+mj-ea"/>
              </a:rPr>
              <a:t>QR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+mj-ea"/>
                <a:ea typeface="+mj-ea"/>
              </a:rPr>
              <a:t>GPS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latin typeface="+mj-ea"/>
                <a:ea typeface="+mj-ea"/>
              </a:rPr>
              <a:t>신호</a:t>
            </a: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1EF9EE24-822A-7597-B3B5-0A2B73EC71D1}"/>
              </a:ext>
            </a:extLst>
          </p:cNvPr>
          <p:cNvCxnSpPr>
            <a:stCxn id="12" idx="3"/>
            <a:endCxn id="18" idx="1"/>
          </p:cNvCxnSpPr>
          <p:nvPr/>
        </p:nvCxnSpPr>
        <p:spPr>
          <a:xfrm flipV="1">
            <a:off x="7386939" y="6203835"/>
            <a:ext cx="1710152" cy="1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>
            <a:extLst>
              <a:ext uri="{FF2B5EF4-FFF2-40B4-BE49-F238E27FC236}">
                <a16:creationId xmlns:a16="http://schemas.microsoft.com/office/drawing/2014/main" id="{6D00D297-A1D9-F302-B469-92A5BB3BC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7102" y="4613012"/>
            <a:ext cx="1134504" cy="31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525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371305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IM-IO-001, IM-IO-002, IM-IO-003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987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인문활동가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- QR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검색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검색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진행 프로그램 카드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정보 포함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모드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모드 정보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사용자가 선택한 전자출결 모드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다른 모드로 전환할 수 없음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다른 모드로 변경할 경우 전자출결 선택 화면으로 이동해야 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QR </a:t>
            </a:r>
            <a:r>
              <a:rPr lang="ko-KR" altLang="en-US" sz="1000" dirty="0">
                <a:latin typeface="+mj-ea"/>
                <a:ea typeface="+mj-ea"/>
              </a:rPr>
              <a:t>코드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생성된 </a:t>
            </a:r>
            <a:r>
              <a:rPr lang="en-US" altLang="ko-KR" sz="1000" dirty="0">
                <a:latin typeface="+mj-ea"/>
                <a:ea typeface="+mj-ea"/>
              </a:rPr>
              <a:t>QR </a:t>
            </a:r>
            <a:r>
              <a:rPr lang="ko-KR" altLang="en-US" sz="1000" dirty="0">
                <a:latin typeface="+mj-ea"/>
                <a:ea typeface="+mj-ea"/>
              </a:rPr>
              <a:t>코드 이미지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출결 시간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시간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현재 프로그램 시간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가능 시간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강의 생성 버튼을 누른 시간 부터 </a:t>
            </a:r>
            <a:r>
              <a:rPr lang="en-US" altLang="ko-KR" sz="1000" dirty="0">
                <a:latin typeface="+mj-ea"/>
                <a:ea typeface="+mj-ea"/>
              </a:rPr>
              <a:t>5</a:t>
            </a:r>
            <a:r>
              <a:rPr lang="ko-KR" altLang="en-US" sz="1000" dirty="0">
                <a:latin typeface="+mj-ea"/>
                <a:ea typeface="+mj-ea"/>
              </a:rPr>
              <a:t>분 시간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[</a:t>
            </a:r>
            <a:r>
              <a:rPr lang="ko-KR" altLang="en-US" sz="1000" dirty="0">
                <a:latin typeface="+mj-ea"/>
                <a:ea typeface="+mj-ea"/>
              </a:rPr>
              <a:t>강의 생성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인문활동가가 강의 생성 버튼 클릭으로 전자출결 시작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체크 완료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출석시간 종료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[</a:t>
            </a:r>
            <a:r>
              <a:rPr lang="ko-KR" altLang="en-US" sz="1000" dirty="0">
                <a:latin typeface="+mj-ea"/>
                <a:ea typeface="+mj-ea"/>
              </a:rPr>
              <a:t>출석부확인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프로그램 출석부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[</a:t>
            </a:r>
            <a:r>
              <a:rPr lang="ko-KR" altLang="en-US" sz="1000" dirty="0">
                <a:latin typeface="+mj-ea"/>
                <a:ea typeface="+mj-ea"/>
              </a:rPr>
              <a:t>강의 종료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강의 종료 시 </a:t>
            </a:r>
            <a:r>
              <a:rPr lang="en-US" altLang="ko-KR" sz="1000" dirty="0">
                <a:latin typeface="+mj-ea"/>
                <a:ea typeface="+mj-ea"/>
              </a:rPr>
              <a:t>QR </a:t>
            </a:r>
            <a:r>
              <a:rPr lang="ko-KR" altLang="en-US" sz="1000" dirty="0">
                <a:latin typeface="+mj-ea"/>
                <a:ea typeface="+mj-ea"/>
              </a:rPr>
              <a:t>코드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강의 생성 프로세스와 동일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2A68DA-D968-25C7-78C8-C11FD406F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402" y="1074580"/>
            <a:ext cx="2635105" cy="6488406"/>
          </a:xfrm>
          <a:prstGeom prst="rect">
            <a:avLst/>
          </a:prstGeom>
        </p:spPr>
      </p:pic>
      <p:sp>
        <p:nvSpPr>
          <p:cNvPr id="4" name="타원 3">
            <a:extLst>
              <a:ext uri="{FF2B5EF4-FFF2-40B4-BE49-F238E27FC236}">
                <a16:creationId xmlns:a16="http://schemas.microsoft.com/office/drawing/2014/main" id="{2F59A53F-EC84-5202-49F2-56534DEF90FC}"/>
              </a:ext>
            </a:extLst>
          </p:cNvPr>
          <p:cNvSpPr/>
          <p:nvPr/>
        </p:nvSpPr>
        <p:spPr>
          <a:xfrm>
            <a:off x="676031" y="113001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8EE2B8D-2AEF-8D04-5774-60BCD17840AE}"/>
              </a:ext>
            </a:extLst>
          </p:cNvPr>
          <p:cNvSpPr/>
          <p:nvPr/>
        </p:nvSpPr>
        <p:spPr>
          <a:xfrm>
            <a:off x="2735610" y="165064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5805911-6B46-4292-28C2-C0D1F22BC0AD}"/>
              </a:ext>
            </a:extLst>
          </p:cNvPr>
          <p:cNvSpPr/>
          <p:nvPr/>
        </p:nvSpPr>
        <p:spPr>
          <a:xfrm>
            <a:off x="540585" y="193867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074F0C15-196E-22D9-803A-91CAE5D1D1B0}"/>
              </a:ext>
            </a:extLst>
          </p:cNvPr>
          <p:cNvSpPr/>
          <p:nvPr/>
        </p:nvSpPr>
        <p:spPr>
          <a:xfrm>
            <a:off x="657436" y="417092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B6ACA65-426B-42A6-6C40-B0F774446E9C}"/>
              </a:ext>
            </a:extLst>
          </p:cNvPr>
          <p:cNvSpPr/>
          <p:nvPr/>
        </p:nvSpPr>
        <p:spPr>
          <a:xfrm>
            <a:off x="784043" y="474698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8BA1C80-ED0B-CC76-4C19-5E3BE1923B27}"/>
              </a:ext>
            </a:extLst>
          </p:cNvPr>
          <p:cNvSpPr/>
          <p:nvPr/>
        </p:nvSpPr>
        <p:spPr>
          <a:xfrm>
            <a:off x="586915" y="661235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939F9BF2-0A31-2EB6-1236-3448FB3DEBC3}"/>
              </a:ext>
            </a:extLst>
          </p:cNvPr>
          <p:cNvSpPr/>
          <p:nvPr/>
        </p:nvSpPr>
        <p:spPr>
          <a:xfrm>
            <a:off x="540585" y="708767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2EB93A8C-E63F-3B8C-61DC-8B1D3C2E3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826" y="1074580"/>
            <a:ext cx="2635105" cy="6488406"/>
          </a:xfrm>
          <a:prstGeom prst="rect">
            <a:avLst/>
          </a:prstGeom>
        </p:spPr>
      </p:pic>
      <p:sp>
        <p:nvSpPr>
          <p:cNvPr id="28" name="타원 27">
            <a:extLst>
              <a:ext uri="{FF2B5EF4-FFF2-40B4-BE49-F238E27FC236}">
                <a16:creationId xmlns:a16="http://schemas.microsoft.com/office/drawing/2014/main" id="{77B69D5C-65A5-CCD7-1102-BF4DE5D895A8}"/>
              </a:ext>
            </a:extLst>
          </p:cNvPr>
          <p:cNvSpPr/>
          <p:nvPr/>
        </p:nvSpPr>
        <p:spPr>
          <a:xfrm>
            <a:off x="4093719" y="114646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14163694-B6F6-EB6C-9943-9C5023EEE53F}"/>
              </a:ext>
            </a:extLst>
          </p:cNvPr>
          <p:cNvSpPr/>
          <p:nvPr/>
        </p:nvSpPr>
        <p:spPr>
          <a:xfrm>
            <a:off x="4093719" y="479780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2FD6714D-D8EC-413D-476B-41DE634C744D}"/>
              </a:ext>
            </a:extLst>
          </p:cNvPr>
          <p:cNvSpPr/>
          <p:nvPr/>
        </p:nvSpPr>
        <p:spPr>
          <a:xfrm>
            <a:off x="4450785" y="546706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F02BAF4C-FE34-2B09-75E8-23E348DA8630}"/>
              </a:ext>
            </a:extLst>
          </p:cNvPr>
          <p:cNvSpPr/>
          <p:nvPr/>
        </p:nvSpPr>
        <p:spPr>
          <a:xfrm>
            <a:off x="4393262" y="7027592"/>
            <a:ext cx="2414232" cy="32684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강의 종료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C50C1C6-1DBC-7235-C730-C66E35FE1DF7}"/>
              </a:ext>
            </a:extLst>
          </p:cNvPr>
          <p:cNvSpPr/>
          <p:nvPr/>
        </p:nvSpPr>
        <p:spPr>
          <a:xfrm>
            <a:off x="3952677" y="711840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6093E393-B815-83C8-0F0B-ACEF5D845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570" y="1074580"/>
            <a:ext cx="2635105" cy="6488406"/>
          </a:xfrm>
          <a:prstGeom prst="rect">
            <a:avLst/>
          </a:prstGeom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id="{8FF65853-526A-CEC9-47CC-EAF4D39EF818}"/>
              </a:ext>
            </a:extLst>
          </p:cNvPr>
          <p:cNvSpPr/>
          <p:nvPr/>
        </p:nvSpPr>
        <p:spPr>
          <a:xfrm>
            <a:off x="7656662" y="6776614"/>
            <a:ext cx="407540" cy="137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800" dirty="0">
                <a:solidFill>
                  <a:schemeClr val="tx1"/>
                </a:solidFill>
              </a:rPr>
              <a:t>퇴실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00BD5CC-5E43-0C83-7F14-CCD4EB892747}"/>
              </a:ext>
            </a:extLst>
          </p:cNvPr>
          <p:cNvSpPr/>
          <p:nvPr/>
        </p:nvSpPr>
        <p:spPr>
          <a:xfrm>
            <a:off x="7702250" y="7017406"/>
            <a:ext cx="2414232" cy="33011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강의 종료</a:t>
            </a:r>
          </a:p>
        </p:txBody>
      </p:sp>
    </p:spTree>
    <p:extLst>
      <p:ext uri="{BB962C8B-B14F-4D97-AF65-F5344CB8AC3E}">
        <p14:creationId xmlns:p14="http://schemas.microsoft.com/office/powerpoint/2010/main" val="17334454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2160812B-31E0-69B1-01AB-CE72922D5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3729" y="818525"/>
            <a:ext cx="2463202" cy="692927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797B672-7EB0-4C27-09A2-5A6F103EA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855" y="800380"/>
            <a:ext cx="2636081" cy="620559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1381C9F-7E71-3072-95F6-F7185FF31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78" y="818525"/>
            <a:ext cx="2463202" cy="692927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96001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IM-IO-004, IM-IO-005, IM-IO-006, IM-IO-007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768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인문활동가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- GPS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검색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검색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진행 프로그램 카드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정보 포함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모드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모드 정보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사용자가 선택한 전자출결 모드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다른 모드로 전환할 수 없음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다른 모드로 변경할 경우 전자출결 선택 화면으로 이동해야 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위치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내위치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좌표정보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강의실 위치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강의실 위치 정보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주소 찾기를 통해 설정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범위 설정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강의실 위치 중심 반경영역 설정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불필요시 기능 삭제 할 수 있음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(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협의필요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)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지도영역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내위치</a:t>
            </a:r>
            <a:r>
              <a:rPr lang="en-US" altLang="ko-KR" sz="1000" dirty="0">
                <a:latin typeface="+mj-ea"/>
                <a:ea typeface="+mj-ea"/>
              </a:rPr>
              <a:t> : </a:t>
            </a:r>
            <a:r>
              <a:rPr lang="ko-KR" altLang="en-US" sz="1000" dirty="0">
                <a:latin typeface="+mj-ea"/>
                <a:ea typeface="+mj-ea"/>
              </a:rPr>
              <a:t>현재 </a:t>
            </a:r>
            <a:r>
              <a:rPr lang="ko-KR" altLang="en-US" sz="1000" dirty="0" err="1">
                <a:latin typeface="+mj-ea"/>
                <a:ea typeface="+mj-ea"/>
              </a:rPr>
              <a:t>내위치</a:t>
            </a:r>
            <a:r>
              <a:rPr lang="ko-KR" altLang="en-US" sz="1000" dirty="0">
                <a:latin typeface="+mj-ea"/>
                <a:ea typeface="+mj-ea"/>
              </a:rPr>
              <a:t>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강의실 위치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강의실 위치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[</a:t>
            </a:r>
            <a:r>
              <a:rPr lang="ko-KR" altLang="en-US" sz="1000" dirty="0">
                <a:latin typeface="+mj-ea"/>
                <a:ea typeface="+mj-ea"/>
              </a:rPr>
              <a:t>강의 생성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강의 생성 버튼 클릭으로 전자출결 시작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체크 완료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출석시간 종료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[</a:t>
            </a:r>
            <a:r>
              <a:rPr lang="ko-KR" altLang="en-US" sz="1000" dirty="0">
                <a:latin typeface="+mj-ea"/>
                <a:ea typeface="+mj-ea"/>
              </a:rPr>
              <a:t>출석부확인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프로그램 출석부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[</a:t>
            </a:r>
            <a:r>
              <a:rPr lang="ko-KR" altLang="en-US" sz="1000" dirty="0">
                <a:latin typeface="+mj-ea"/>
                <a:ea typeface="+mj-ea"/>
              </a:rPr>
              <a:t>강의 종료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강의 종료 시 위치 정보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강의 생성 프로세스와 동일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위치기반 서비스 사용 동의</a:t>
            </a:r>
            <a:endParaRPr lang="en-US" altLang="ko-KR" sz="1000" dirty="0">
              <a:latin typeface="+mj-ea"/>
              <a:ea typeface="+mj-ea"/>
            </a:endParaRPr>
          </a:p>
          <a:p>
            <a:pPr marL="34766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위치기반 서비스 사용을 위한 동의 안내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2F59A53F-EC84-5202-49F2-56534DEF90FC}"/>
              </a:ext>
            </a:extLst>
          </p:cNvPr>
          <p:cNvSpPr/>
          <p:nvPr/>
        </p:nvSpPr>
        <p:spPr>
          <a:xfrm>
            <a:off x="246881" y="95440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8EE2B8D-2AEF-8D04-5774-60BCD17840AE}"/>
              </a:ext>
            </a:extLst>
          </p:cNvPr>
          <p:cNvSpPr/>
          <p:nvPr/>
        </p:nvSpPr>
        <p:spPr>
          <a:xfrm>
            <a:off x="2094426" y="140303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5805911-6B46-4292-28C2-C0D1F22BC0AD}"/>
              </a:ext>
            </a:extLst>
          </p:cNvPr>
          <p:cNvSpPr/>
          <p:nvPr/>
        </p:nvSpPr>
        <p:spPr>
          <a:xfrm>
            <a:off x="111435" y="176307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074F0C15-196E-22D9-803A-91CAE5D1D1B0}"/>
              </a:ext>
            </a:extLst>
          </p:cNvPr>
          <p:cNvSpPr/>
          <p:nvPr/>
        </p:nvSpPr>
        <p:spPr>
          <a:xfrm>
            <a:off x="231846" y="378994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B6ACA65-426B-42A6-6C40-B0F774446E9C}"/>
              </a:ext>
            </a:extLst>
          </p:cNvPr>
          <p:cNvSpPr/>
          <p:nvPr/>
        </p:nvSpPr>
        <p:spPr>
          <a:xfrm>
            <a:off x="90804" y="415668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8BA1C80-ED0B-CC76-4C19-5E3BE1923B27}"/>
              </a:ext>
            </a:extLst>
          </p:cNvPr>
          <p:cNvSpPr/>
          <p:nvPr/>
        </p:nvSpPr>
        <p:spPr>
          <a:xfrm>
            <a:off x="111435" y="483147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939F9BF2-0A31-2EB6-1236-3448FB3DEBC3}"/>
              </a:ext>
            </a:extLst>
          </p:cNvPr>
          <p:cNvSpPr/>
          <p:nvPr/>
        </p:nvSpPr>
        <p:spPr>
          <a:xfrm>
            <a:off x="81176" y="736141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77B69D5C-65A5-CCD7-1102-BF4DE5D895A8}"/>
              </a:ext>
            </a:extLst>
          </p:cNvPr>
          <p:cNvSpPr/>
          <p:nvPr/>
        </p:nvSpPr>
        <p:spPr>
          <a:xfrm>
            <a:off x="2920748" y="87172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14163694-B6F6-EB6C-9943-9C5023EEE53F}"/>
              </a:ext>
            </a:extLst>
          </p:cNvPr>
          <p:cNvSpPr/>
          <p:nvPr/>
        </p:nvSpPr>
        <p:spPr>
          <a:xfrm>
            <a:off x="3028760" y="505662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2FD6714D-D8EC-413D-476B-41DE634C744D}"/>
              </a:ext>
            </a:extLst>
          </p:cNvPr>
          <p:cNvSpPr/>
          <p:nvPr/>
        </p:nvSpPr>
        <p:spPr>
          <a:xfrm>
            <a:off x="3300996" y="548036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CB921508-A8A2-2AE6-A888-6D67E16EA9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804" b="37789"/>
          <a:stretch/>
        </p:blipFill>
        <p:spPr>
          <a:xfrm>
            <a:off x="8504724" y="818525"/>
            <a:ext cx="2079478" cy="2066875"/>
          </a:xfrm>
          <a:prstGeom prst="rect">
            <a:avLst/>
          </a:prstGeom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B9E85E78-CD2E-B8ED-02C1-F159D207FD8A}"/>
              </a:ext>
            </a:extLst>
          </p:cNvPr>
          <p:cNvSpPr/>
          <p:nvPr/>
        </p:nvSpPr>
        <p:spPr>
          <a:xfrm>
            <a:off x="8642615" y="117856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B63850B8-CB27-46E2-A6A0-D49D460F2BCE}"/>
              </a:ext>
            </a:extLst>
          </p:cNvPr>
          <p:cNvSpPr/>
          <p:nvPr/>
        </p:nvSpPr>
        <p:spPr>
          <a:xfrm>
            <a:off x="3214412" y="6513490"/>
            <a:ext cx="2414232" cy="32684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강의 종료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F9C8AFA-94EB-4C2F-3C57-3D1BF34DF543}"/>
              </a:ext>
            </a:extLst>
          </p:cNvPr>
          <p:cNvSpPr/>
          <p:nvPr/>
        </p:nvSpPr>
        <p:spPr>
          <a:xfrm>
            <a:off x="5981328" y="7307018"/>
            <a:ext cx="2246540" cy="32684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강의 종료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0FBBB0F7-2043-C391-1F11-0C14E661427E}"/>
              </a:ext>
            </a:extLst>
          </p:cNvPr>
          <p:cNvSpPr/>
          <p:nvPr/>
        </p:nvSpPr>
        <p:spPr>
          <a:xfrm>
            <a:off x="2958239" y="659576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1794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ABE8D1C-07B0-B3B2-D7C9-1D7166EE2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8488" y="986063"/>
            <a:ext cx="2905125" cy="62103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5DE042F-E881-5D73-3FA0-62EB4813F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370" y="990768"/>
            <a:ext cx="2496908" cy="681123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92703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IM-IO-008, IM-IO-009, IM-IO-010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721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인문활동가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신호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검색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검색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진행 프로그램 카드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정보 포함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모드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모드 정보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사용자가 선택한 전자출결 모드 활성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다른 모드로 전환할 수 없음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다른 모드로 변경할 경우 전자출결 선택 화면으로 이동해야 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신호 발생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신호 생성 버튼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강의생성 버튼 기능과 동일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신호 생성 할 수 없는 경우 아이콘 비활성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출결 시간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시간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프로그램 시간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신호 확인 시간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출결 가능 시간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신호 발생 후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5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분 까지 출석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알림 메시지 문구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[</a:t>
            </a:r>
            <a:r>
              <a:rPr lang="ko-KR" altLang="en-US" sz="1000" dirty="0">
                <a:latin typeface="+mj-ea"/>
                <a:ea typeface="+mj-ea"/>
              </a:rPr>
              <a:t>강의 생성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강의 생성 버튼 클릭으로 전자출결 시작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체크 완료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출석시간 종료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[</a:t>
            </a:r>
            <a:r>
              <a:rPr lang="ko-KR" altLang="en-US" sz="1000" dirty="0">
                <a:latin typeface="+mj-ea"/>
                <a:ea typeface="+mj-ea"/>
              </a:rPr>
              <a:t>출석부확인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프로그램 출석부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[</a:t>
            </a:r>
            <a:r>
              <a:rPr lang="ko-KR" altLang="en-US" sz="1000" dirty="0">
                <a:latin typeface="+mj-ea"/>
                <a:ea typeface="+mj-ea"/>
              </a:rPr>
              <a:t>강의 종료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강의 종료 시 신호 생성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강의 생성 프로세스와 동일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2F59A53F-EC84-5202-49F2-56534DEF90FC}"/>
              </a:ext>
            </a:extLst>
          </p:cNvPr>
          <p:cNvSpPr/>
          <p:nvPr/>
        </p:nvSpPr>
        <p:spPr>
          <a:xfrm>
            <a:off x="407573" y="112665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8EE2B8D-2AEF-8D04-5774-60BCD17840AE}"/>
              </a:ext>
            </a:extLst>
          </p:cNvPr>
          <p:cNvSpPr/>
          <p:nvPr/>
        </p:nvSpPr>
        <p:spPr>
          <a:xfrm>
            <a:off x="2255118" y="157527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5805911-6B46-4292-28C2-C0D1F22BC0AD}"/>
              </a:ext>
            </a:extLst>
          </p:cNvPr>
          <p:cNvSpPr/>
          <p:nvPr/>
        </p:nvSpPr>
        <p:spPr>
          <a:xfrm>
            <a:off x="272127" y="193531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074F0C15-196E-22D9-803A-91CAE5D1D1B0}"/>
              </a:ext>
            </a:extLst>
          </p:cNvPr>
          <p:cNvSpPr/>
          <p:nvPr/>
        </p:nvSpPr>
        <p:spPr>
          <a:xfrm>
            <a:off x="392538" y="396219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B6ACA65-426B-42A6-6C40-B0F774446E9C}"/>
              </a:ext>
            </a:extLst>
          </p:cNvPr>
          <p:cNvSpPr/>
          <p:nvPr/>
        </p:nvSpPr>
        <p:spPr>
          <a:xfrm>
            <a:off x="241868" y="484031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8BA1C80-ED0B-CC76-4C19-5E3BE1923B27}"/>
              </a:ext>
            </a:extLst>
          </p:cNvPr>
          <p:cNvSpPr/>
          <p:nvPr/>
        </p:nvSpPr>
        <p:spPr>
          <a:xfrm>
            <a:off x="229040" y="574794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939F9BF2-0A31-2EB6-1236-3448FB3DEBC3}"/>
              </a:ext>
            </a:extLst>
          </p:cNvPr>
          <p:cNvSpPr/>
          <p:nvPr/>
        </p:nvSpPr>
        <p:spPr>
          <a:xfrm>
            <a:off x="241868" y="753365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77B69D5C-65A5-CCD7-1102-BF4DE5D895A8}"/>
              </a:ext>
            </a:extLst>
          </p:cNvPr>
          <p:cNvSpPr/>
          <p:nvPr/>
        </p:nvSpPr>
        <p:spPr>
          <a:xfrm>
            <a:off x="3640553" y="106211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14163694-B6F6-EB6C-9943-9C5023EEE53F}"/>
              </a:ext>
            </a:extLst>
          </p:cNvPr>
          <p:cNvSpPr/>
          <p:nvPr/>
        </p:nvSpPr>
        <p:spPr>
          <a:xfrm>
            <a:off x="3798488" y="503962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2FD6714D-D8EC-413D-476B-41DE634C744D}"/>
              </a:ext>
            </a:extLst>
          </p:cNvPr>
          <p:cNvSpPr/>
          <p:nvPr/>
        </p:nvSpPr>
        <p:spPr>
          <a:xfrm>
            <a:off x="4038978" y="549665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E83EC597-92AE-07BE-E330-D338B8797E1A}"/>
              </a:ext>
            </a:extLst>
          </p:cNvPr>
          <p:cNvSpPr/>
          <p:nvPr/>
        </p:nvSpPr>
        <p:spPr>
          <a:xfrm>
            <a:off x="3904536" y="6617817"/>
            <a:ext cx="2630256" cy="43384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강의 종료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11C8D82F-BB2C-F15D-F1FF-C096F5B36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939" y="990768"/>
            <a:ext cx="2496908" cy="6811238"/>
          </a:xfrm>
          <a:prstGeom prst="rect">
            <a:avLst/>
          </a:prstGeom>
        </p:spPr>
      </p:pic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E0776282-1692-57C0-DF55-DC79E83A6B27}"/>
              </a:ext>
            </a:extLst>
          </p:cNvPr>
          <p:cNvSpPr/>
          <p:nvPr/>
        </p:nvSpPr>
        <p:spPr>
          <a:xfrm>
            <a:off x="7264281" y="7338308"/>
            <a:ext cx="2342224" cy="34474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강의 종료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CC092D8-0715-94A9-32D4-24EE328DD5DC}"/>
              </a:ext>
            </a:extLst>
          </p:cNvPr>
          <p:cNvSpPr/>
          <p:nvPr/>
        </p:nvSpPr>
        <p:spPr>
          <a:xfrm>
            <a:off x="7119555" y="5876295"/>
            <a:ext cx="407540" cy="137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800" dirty="0">
                <a:solidFill>
                  <a:schemeClr val="tx1"/>
                </a:solidFill>
              </a:rPr>
              <a:t>퇴실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8176D635-A5BD-421B-0039-02206AEAE97F}"/>
              </a:ext>
            </a:extLst>
          </p:cNvPr>
          <p:cNvSpPr/>
          <p:nvPr/>
        </p:nvSpPr>
        <p:spPr>
          <a:xfrm>
            <a:off x="3577952" y="675358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1717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8DAE63DF-5FC6-C7C7-56B7-E2A784E81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746" y="990768"/>
            <a:ext cx="2914650" cy="616267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B166D90-B08C-F040-9D61-00069D556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315" y="776978"/>
            <a:ext cx="1974000" cy="6996374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949071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IM-IF-032, IM-MP-008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602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인문활동가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내역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검색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검색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진행 프로그램 카드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정보 포함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수강자 목록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수강신쳥</a:t>
            </a:r>
            <a:r>
              <a:rPr lang="ko-KR" altLang="en-US" sz="1000" dirty="0">
                <a:latin typeface="+mj-ea"/>
                <a:ea typeface="+mj-ea"/>
              </a:rPr>
              <a:t> 완료된 사용자 목록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수강자 수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출석자 수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수강신청자 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수강신청자 정보 목록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수강자이름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수강자 아이디</a:t>
            </a:r>
            <a:r>
              <a:rPr lang="en-US" altLang="ko-KR" sz="1000" dirty="0">
                <a:latin typeface="+mj-ea"/>
                <a:ea typeface="+mj-ea"/>
              </a:rPr>
              <a:t>) , </a:t>
            </a:r>
            <a:r>
              <a:rPr lang="ko-KR" altLang="en-US" sz="1000" dirty="0">
                <a:latin typeface="+mj-ea"/>
                <a:ea typeface="+mj-ea"/>
              </a:rPr>
              <a:t>출석 시간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출석상태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수강중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결석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수강완료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상태 변경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상태 변경 팝업 활성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수강 상태 변경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진행이 완료되지 않았을 경우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출석 또는 결석으로 상태 변경 가능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강의 종료 시 수강 상태 변경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진행이 완료되었을 경우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수강완료 또는 결석으로 상태 변경 가능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2F59A53F-EC84-5202-49F2-56534DEF90FC}"/>
              </a:ext>
            </a:extLst>
          </p:cNvPr>
          <p:cNvSpPr/>
          <p:nvPr/>
        </p:nvSpPr>
        <p:spPr>
          <a:xfrm>
            <a:off x="516464" y="109799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8EE2B8D-2AEF-8D04-5774-60BCD17840AE}"/>
              </a:ext>
            </a:extLst>
          </p:cNvPr>
          <p:cNvSpPr/>
          <p:nvPr/>
        </p:nvSpPr>
        <p:spPr>
          <a:xfrm>
            <a:off x="2278091" y="118332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5805911-6B46-4292-28C2-C0D1F22BC0AD}"/>
              </a:ext>
            </a:extLst>
          </p:cNvPr>
          <p:cNvSpPr/>
          <p:nvPr/>
        </p:nvSpPr>
        <p:spPr>
          <a:xfrm>
            <a:off x="381018" y="190666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074F0C15-196E-22D9-803A-91CAE5D1D1B0}"/>
              </a:ext>
            </a:extLst>
          </p:cNvPr>
          <p:cNvSpPr/>
          <p:nvPr/>
        </p:nvSpPr>
        <p:spPr>
          <a:xfrm>
            <a:off x="491801" y="315045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B6ACA65-426B-42A6-6C40-B0F774446E9C}"/>
              </a:ext>
            </a:extLst>
          </p:cNvPr>
          <p:cNvSpPr/>
          <p:nvPr/>
        </p:nvSpPr>
        <p:spPr>
          <a:xfrm>
            <a:off x="1756782" y="312558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8BA1C80-ED0B-CC76-4C19-5E3BE1923B27}"/>
              </a:ext>
            </a:extLst>
          </p:cNvPr>
          <p:cNvSpPr/>
          <p:nvPr/>
        </p:nvSpPr>
        <p:spPr>
          <a:xfrm>
            <a:off x="658051" y="374981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77B69D5C-65A5-CCD7-1102-BF4DE5D895A8}"/>
              </a:ext>
            </a:extLst>
          </p:cNvPr>
          <p:cNvSpPr/>
          <p:nvPr/>
        </p:nvSpPr>
        <p:spPr>
          <a:xfrm>
            <a:off x="3749444" y="103346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14163694-B6F6-EB6C-9943-9C5023EEE53F}"/>
              </a:ext>
            </a:extLst>
          </p:cNvPr>
          <p:cNvSpPr/>
          <p:nvPr/>
        </p:nvSpPr>
        <p:spPr>
          <a:xfrm>
            <a:off x="3676062" y="298815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2FD6714D-D8EC-413D-476B-41DE634C744D}"/>
              </a:ext>
            </a:extLst>
          </p:cNvPr>
          <p:cNvSpPr/>
          <p:nvPr/>
        </p:nvSpPr>
        <p:spPr>
          <a:xfrm>
            <a:off x="3749444" y="488912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1D4B063C-FE21-EA1E-A912-D2E5F492B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130" y="990767"/>
            <a:ext cx="2914650" cy="6162675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03184A2A-ABD5-F070-B7A2-ADA475C32578}"/>
              </a:ext>
            </a:extLst>
          </p:cNvPr>
          <p:cNvSpPr/>
          <p:nvPr/>
        </p:nvSpPr>
        <p:spPr>
          <a:xfrm>
            <a:off x="7776170" y="4820618"/>
            <a:ext cx="936104" cy="299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rgbClr val="00B050"/>
                </a:solidFill>
              </a:rPr>
              <a:t>수강완료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30204937-4485-D1AD-9A5C-DF3C092A4B60}"/>
              </a:ext>
            </a:extLst>
          </p:cNvPr>
          <p:cNvSpPr/>
          <p:nvPr/>
        </p:nvSpPr>
        <p:spPr>
          <a:xfrm>
            <a:off x="7250741" y="488912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7845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2C57049C-F96B-8A52-9245-2FA1BD9FB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55" y="986852"/>
            <a:ext cx="3170206" cy="669547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AE03BDD-E542-0AC2-EB7C-387937DAE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8932" y="4608088"/>
            <a:ext cx="1134503" cy="3191489"/>
          </a:xfrm>
          <a:prstGeom prst="rect">
            <a:avLst/>
          </a:prstGeom>
        </p:spPr>
      </p:pic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1EF9EE24-822A-7597-B3B5-0A2B73EC71D1}"/>
              </a:ext>
            </a:extLst>
          </p:cNvPr>
          <p:cNvCxnSpPr>
            <a:cxnSpLocks/>
          </p:cNvCxnSpPr>
          <p:nvPr/>
        </p:nvCxnSpPr>
        <p:spPr>
          <a:xfrm flipV="1">
            <a:off x="7386939" y="6203835"/>
            <a:ext cx="1710152" cy="1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DEBFF19A-E494-5BAF-EFAF-DF96A1459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5326" y="4608090"/>
            <a:ext cx="1185219" cy="3213693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0D252DE-43AB-8295-F240-37313CDE79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692" y="4852267"/>
            <a:ext cx="1276247" cy="2703133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579359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IM_U_IO001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3295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일반학습자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출결 가능 프로그램이 있을 경우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인문활동가가 설정한 출결 모드로 전환 됨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수정됨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strike="sngStrike" dirty="0">
                <a:latin typeface="+mj-ea"/>
                <a:ea typeface="+mj-ea"/>
              </a:rPr>
              <a:t>QR</a:t>
            </a: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strike="sngStrike" dirty="0">
                <a:latin typeface="+mj-ea"/>
                <a:ea typeface="+mj-ea"/>
              </a:rPr>
              <a:t>QR </a:t>
            </a:r>
            <a:r>
              <a:rPr lang="ko-KR" altLang="en-US" sz="1000" strike="sngStrike" dirty="0">
                <a:latin typeface="+mj-ea"/>
                <a:ea typeface="+mj-ea"/>
              </a:rPr>
              <a:t>코드 스캔 모드로 전환</a:t>
            </a:r>
            <a:endParaRPr lang="en-US" altLang="ko-KR" sz="1000" strike="sngStrike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strike="sngStrike" dirty="0">
                <a:latin typeface="+mj-ea"/>
                <a:ea typeface="+mj-ea"/>
              </a:rPr>
              <a:t>GPS</a:t>
            </a: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strike="sngStrike" dirty="0">
                <a:latin typeface="+mj-ea"/>
                <a:ea typeface="+mj-ea"/>
              </a:rPr>
              <a:t>GPS</a:t>
            </a:r>
            <a:r>
              <a:rPr lang="ko-KR" altLang="en-US" sz="1000" strike="sngStrike" dirty="0">
                <a:latin typeface="+mj-ea"/>
                <a:ea typeface="+mj-ea"/>
              </a:rPr>
              <a:t> 출결 모드로 전환</a:t>
            </a:r>
            <a:endParaRPr lang="en-US" altLang="ko-KR" sz="1000" strike="sngStrike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strike="sngStrike" dirty="0">
                <a:latin typeface="+mj-ea"/>
                <a:ea typeface="+mj-ea"/>
              </a:rPr>
              <a:t>신호</a:t>
            </a:r>
            <a:endParaRPr lang="en-US" altLang="ko-KR" sz="1000" strike="sngStrike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strike="sngStrike" dirty="0">
                <a:latin typeface="+mj-ea"/>
                <a:ea typeface="+mj-ea"/>
              </a:rPr>
              <a:t>출결 신호 전송 모드로 전환</a:t>
            </a:r>
            <a:endParaRPr lang="en-US" altLang="ko-KR" sz="1000" strike="sngStrike" dirty="0">
              <a:latin typeface="+mj-ea"/>
              <a:ea typeface="+mj-ea"/>
            </a:endParaRPr>
          </a:p>
          <a:p>
            <a:pPr marL="539750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21377" indent="-176213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출결 가능 프로그램이 없을 경우 마이페이지로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진행 가능한 프로그램이 없습니다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메시지 출력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9F660B0-33D4-0B31-33FE-6A7A5B7582F6}"/>
              </a:ext>
            </a:extLst>
          </p:cNvPr>
          <p:cNvSpPr/>
          <p:nvPr/>
        </p:nvSpPr>
        <p:spPr>
          <a:xfrm>
            <a:off x="554196" y="648029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FC59CCE3-5372-9C29-7D03-DC32DF09EFB7}"/>
              </a:ext>
            </a:extLst>
          </p:cNvPr>
          <p:cNvSpPr/>
          <p:nvPr/>
        </p:nvSpPr>
        <p:spPr>
          <a:xfrm>
            <a:off x="1655490" y="648029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F83BCB3-B87B-4CFF-53A7-E23427334722}"/>
              </a:ext>
            </a:extLst>
          </p:cNvPr>
          <p:cNvSpPr/>
          <p:nvPr/>
        </p:nvSpPr>
        <p:spPr>
          <a:xfrm>
            <a:off x="2694098" y="648029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FFE9310-ABBA-5346-5286-0918DC8B2F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286" y="956605"/>
            <a:ext cx="1224136" cy="3102481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936EC09D-470D-2AE5-20F6-6FEDEA92C940}"/>
              </a:ext>
            </a:extLst>
          </p:cNvPr>
          <p:cNvSpPr/>
          <p:nvPr/>
        </p:nvSpPr>
        <p:spPr>
          <a:xfrm>
            <a:off x="4208071" y="4369121"/>
            <a:ext cx="1296144" cy="63158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강의 출결</a:t>
            </a:r>
          </a:p>
        </p:txBody>
      </p: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EB41F911-7656-E86F-9EB4-5FC02F85C937}"/>
              </a:ext>
            </a:extLst>
          </p:cNvPr>
          <p:cNvCxnSpPr>
            <a:stCxn id="20" idx="0"/>
            <a:endCxn id="21" idx="1"/>
          </p:cNvCxnSpPr>
          <p:nvPr/>
        </p:nvCxnSpPr>
        <p:spPr>
          <a:xfrm rot="5400000" flipH="1" flipV="1">
            <a:off x="1537446" y="3809675"/>
            <a:ext cx="1795386" cy="3545863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605D3E7E-60EE-AB2C-68AA-26D9CF4402EC}"/>
              </a:ext>
            </a:extLst>
          </p:cNvPr>
          <p:cNvCxnSpPr>
            <a:stCxn id="17" idx="0"/>
            <a:endCxn id="21" idx="1"/>
          </p:cNvCxnSpPr>
          <p:nvPr/>
        </p:nvCxnSpPr>
        <p:spPr>
          <a:xfrm rot="5400000" flipH="1" flipV="1">
            <a:off x="2088093" y="4360322"/>
            <a:ext cx="1795386" cy="2444569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C7E4D2AA-19B8-EC09-CC74-68E1D29CD31C}"/>
              </a:ext>
            </a:extLst>
          </p:cNvPr>
          <p:cNvCxnSpPr>
            <a:stCxn id="9" idx="0"/>
            <a:endCxn id="21" idx="1"/>
          </p:cNvCxnSpPr>
          <p:nvPr/>
        </p:nvCxnSpPr>
        <p:spPr>
          <a:xfrm rot="5400000" flipH="1" flipV="1">
            <a:off x="2607397" y="4879626"/>
            <a:ext cx="1795386" cy="1405961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CF24DB6E-B6DB-CDB3-293A-D9926B46299B}"/>
              </a:ext>
            </a:extLst>
          </p:cNvPr>
          <p:cNvCxnSpPr>
            <a:stCxn id="21" idx="0"/>
            <a:endCxn id="10" idx="1"/>
          </p:cNvCxnSpPr>
          <p:nvPr/>
        </p:nvCxnSpPr>
        <p:spPr>
          <a:xfrm rot="5400000" flipH="1" flipV="1">
            <a:off x="5308577" y="2055413"/>
            <a:ext cx="1861275" cy="2766143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372799D-772F-728A-BB63-48B650044035}"/>
              </a:ext>
            </a:extLst>
          </p:cNvPr>
          <p:cNvSpPr txBox="1"/>
          <p:nvPr/>
        </p:nvSpPr>
        <p:spPr>
          <a:xfrm>
            <a:off x="5173513" y="2239575"/>
            <a:ext cx="16754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>
                <a:latin typeface="+mj-ea"/>
                <a:ea typeface="+mj-ea"/>
              </a:rPr>
              <a:t>출결 가능 프로그램 없음</a:t>
            </a:r>
            <a:endParaRPr lang="ko-KR" altLang="en-US" sz="1050" dirty="0">
              <a:latin typeface="+mj-ea"/>
              <a:ea typeface="+mj-ea"/>
            </a:endParaRPr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FFC56199-9CA2-F84F-84F6-3B66EC4D1B60}"/>
              </a:ext>
            </a:extLst>
          </p:cNvPr>
          <p:cNvCxnSpPr>
            <a:cxnSpLocks/>
            <a:stCxn id="21" idx="2"/>
          </p:cNvCxnSpPr>
          <p:nvPr/>
        </p:nvCxnSpPr>
        <p:spPr>
          <a:xfrm rot="16200000" flipH="1">
            <a:off x="4871904" y="4984944"/>
            <a:ext cx="1203131" cy="1234652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EE5DB57-FCF5-AD4B-2E3C-0FA4DAC96F67}"/>
              </a:ext>
            </a:extLst>
          </p:cNvPr>
          <p:cNvSpPr txBox="1"/>
          <p:nvPr/>
        </p:nvSpPr>
        <p:spPr>
          <a:xfrm>
            <a:off x="4225417" y="6381181"/>
            <a:ext cx="16754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latin typeface="+mj-ea"/>
                <a:ea typeface="+mj-ea"/>
              </a:rPr>
              <a:t>출결 가능 프로그램 있음</a:t>
            </a:r>
            <a:endParaRPr lang="en-US" altLang="ko-KR" sz="105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+mj-ea"/>
                <a:ea typeface="+mj-ea"/>
              </a:rPr>
              <a:t>QR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+mj-ea"/>
                <a:ea typeface="+mj-ea"/>
              </a:rPr>
              <a:t>GPS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latin typeface="+mj-ea"/>
                <a:ea typeface="+mj-ea"/>
              </a:rPr>
              <a:t>신호</a:t>
            </a:r>
          </a:p>
        </p:txBody>
      </p:sp>
    </p:spTree>
    <p:extLst>
      <p:ext uri="{BB962C8B-B14F-4D97-AF65-F5344CB8AC3E}">
        <p14:creationId xmlns:p14="http://schemas.microsoft.com/office/powerpoint/2010/main" val="40904469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 descr="텍스트, 스크린샷, 소프트웨어, 폰트이(가) 표시된 사진&#10;&#10;자동 생성된 설명">
            <a:extLst>
              <a:ext uri="{FF2B5EF4-FFF2-40B4-BE49-F238E27FC236}">
                <a16:creationId xmlns:a16="http://schemas.microsoft.com/office/drawing/2014/main" id="{75FDF588-15EF-57B9-AAD4-6CA32AE335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8"/>
          <a:stretch/>
        </p:blipFill>
        <p:spPr>
          <a:xfrm>
            <a:off x="2968856" y="4894661"/>
            <a:ext cx="1875009" cy="2719837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4B061A5-1EB5-D5F2-165B-656B4287A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066" y="1261915"/>
            <a:ext cx="2699619" cy="6195847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40165F03-FEA2-475D-97BB-A98786C0D5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0272" y="1266724"/>
            <a:ext cx="2697524" cy="619103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60222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IM-IO-011, IM-IO-012, IM-IO-013, IM-IO-014, IM-IO-015, IM-IO-016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7299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일반학습자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- QR</a:t>
            </a:r>
          </a:p>
          <a:p>
            <a:pPr marL="176213" lvl="1">
              <a:spcBef>
                <a:spcPts val="400"/>
              </a:spcBef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진행 프로그램 카드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정보 포함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스캔모드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모드 정보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400"/>
              </a:spcBef>
            </a:pPr>
            <a:r>
              <a:rPr lang="en-US" altLang="ko-KR" sz="1000" dirty="0">
                <a:latin typeface="+mj-ea"/>
                <a:ea typeface="+mj-ea"/>
              </a:rPr>
              <a:t>2-1. QR </a:t>
            </a:r>
            <a:r>
              <a:rPr lang="ko-KR" altLang="en-US" sz="1000" dirty="0">
                <a:latin typeface="+mj-ea"/>
                <a:ea typeface="+mj-ea"/>
              </a:rPr>
              <a:t>코드 스캔 영역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생성된 </a:t>
            </a:r>
            <a:r>
              <a:rPr lang="en-US" altLang="ko-KR" sz="1000" dirty="0">
                <a:latin typeface="+mj-ea"/>
                <a:ea typeface="+mj-ea"/>
              </a:rPr>
              <a:t>QR </a:t>
            </a:r>
            <a:r>
              <a:rPr lang="ko-KR" altLang="en-US" sz="1000" dirty="0">
                <a:latin typeface="+mj-ea"/>
                <a:ea typeface="+mj-ea"/>
              </a:rPr>
              <a:t>코드 이미지 스캔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체크 완료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400"/>
              </a:spcBef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수강 상태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400"/>
              </a:spcBef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출석 확인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확인 메시지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시간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안내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400"/>
              </a:spcBef>
            </a:pPr>
            <a:r>
              <a:rPr lang="en-US" altLang="ko-KR" sz="1000" dirty="0">
                <a:latin typeface="+mj-ea"/>
                <a:ea typeface="+mj-ea"/>
              </a:rPr>
              <a:t>3-3. [</a:t>
            </a:r>
            <a:r>
              <a:rPr lang="ko-KR" altLang="en-US" sz="1000" dirty="0">
                <a:latin typeface="+mj-ea"/>
                <a:ea typeface="+mj-ea"/>
              </a:rPr>
              <a:t>수강내역 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수강내역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400"/>
              </a:spcBef>
            </a:pPr>
            <a:r>
              <a:rPr lang="en-US" altLang="ko-KR" sz="1000" dirty="0">
                <a:latin typeface="+mj-ea"/>
                <a:ea typeface="+mj-ea"/>
              </a:rPr>
              <a:t>3-4. [</a:t>
            </a:r>
            <a:r>
              <a:rPr lang="ko-KR" altLang="en-US" sz="1000" dirty="0">
                <a:latin typeface="+mj-ea"/>
                <a:ea typeface="+mj-ea"/>
              </a:rPr>
              <a:t>퇴실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완료 후 퇴실 버튼 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스캔 모드 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가능 시간이 아닐 경우 경고 </a:t>
            </a:r>
            <a:r>
              <a:rPr lang="en-US" altLang="ko-KR" sz="1000" dirty="0">
                <a:latin typeface="+mj-ea"/>
                <a:ea typeface="+mj-ea"/>
              </a:rPr>
              <a:t>Alert </a:t>
            </a:r>
            <a:r>
              <a:rPr lang="ko-KR" altLang="en-US" sz="1000" dirty="0">
                <a:latin typeface="+mj-ea"/>
                <a:ea typeface="+mj-ea"/>
              </a:rPr>
              <a:t>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체크 완료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400"/>
              </a:spcBef>
            </a:pPr>
            <a:r>
              <a:rPr lang="en-US" altLang="ko-KR" sz="1000" dirty="0">
                <a:latin typeface="+mj-ea"/>
                <a:ea typeface="+mj-ea"/>
              </a:rPr>
              <a:t>4-1. </a:t>
            </a:r>
            <a:r>
              <a:rPr lang="ko-KR" altLang="en-US" sz="1000" dirty="0">
                <a:latin typeface="+mj-ea"/>
                <a:ea typeface="+mj-ea"/>
              </a:rPr>
              <a:t>수강 상태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400"/>
              </a:spcBef>
            </a:pPr>
            <a:r>
              <a:rPr lang="en-US" altLang="ko-KR" sz="1000" dirty="0">
                <a:latin typeface="+mj-ea"/>
                <a:ea typeface="+mj-ea"/>
              </a:rPr>
              <a:t>4-2. </a:t>
            </a:r>
            <a:r>
              <a:rPr lang="ko-KR" altLang="en-US" sz="1000" dirty="0">
                <a:latin typeface="+mj-ea"/>
                <a:ea typeface="+mj-ea"/>
              </a:rPr>
              <a:t>퇴실 확인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확인 메시지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시간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안내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400"/>
              </a:spcBef>
            </a:pPr>
            <a:r>
              <a:rPr lang="en-US" altLang="ko-KR" sz="1000" dirty="0">
                <a:latin typeface="+mj-ea"/>
                <a:ea typeface="+mj-ea"/>
              </a:rPr>
              <a:t>4-3. [</a:t>
            </a:r>
            <a:r>
              <a:rPr lang="ko-KR" altLang="en-US" sz="1000" dirty="0">
                <a:latin typeface="+mj-ea"/>
                <a:ea typeface="+mj-ea"/>
              </a:rPr>
              <a:t>수강내역 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수강내역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카메라 접근 허용 알림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en-US" altLang="ko-KR" sz="1000" dirty="0">
                <a:latin typeface="+mj-ea"/>
                <a:ea typeface="+mj-ea"/>
              </a:rPr>
              <a:t>QR </a:t>
            </a:r>
            <a:r>
              <a:rPr lang="ko-KR" altLang="en-US" sz="1000" dirty="0">
                <a:latin typeface="+mj-ea"/>
                <a:ea typeface="+mj-ea"/>
              </a:rPr>
              <a:t>코드 인식 불가 알림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종료 전 퇴실 버튼 클릭할 경우 경고 알림</a:t>
            </a:r>
            <a:endParaRPr lang="en-US" altLang="ko-KR" sz="1000" dirty="0">
              <a:latin typeface="+mj-ea"/>
              <a:ea typeface="+mj-ea"/>
            </a:endParaRPr>
          </a:p>
          <a:p>
            <a:pPr marL="347663" lvl="1" indent="-171450">
              <a:spcBef>
                <a:spcPts val="400"/>
              </a:spcBef>
              <a:buFont typeface="Wingdings" panose="05000000000000000000" pitchFamily="2" charset="2"/>
              <a:buChar char="v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강의 종료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강의 종료 시 </a:t>
            </a:r>
            <a:r>
              <a:rPr lang="en-US" altLang="ko-KR" sz="1000" dirty="0">
                <a:latin typeface="+mj-ea"/>
                <a:ea typeface="+mj-ea"/>
              </a:rPr>
              <a:t>QR </a:t>
            </a:r>
            <a:r>
              <a:rPr lang="ko-KR" altLang="en-US" sz="1000" dirty="0">
                <a:latin typeface="+mj-ea"/>
                <a:ea typeface="+mj-ea"/>
              </a:rPr>
              <a:t>코드 스캔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강의 출석 프로세스와 동일</a:t>
            </a:r>
            <a:endParaRPr lang="en-US" altLang="ko-KR" sz="1000" dirty="0"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D5212FD-A0C6-6DAE-33AA-FDDC047375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73" y="1256026"/>
            <a:ext cx="2670580" cy="565637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AAA31C7-FA3D-5F38-7E64-EDBE2B0C751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616" b="29488"/>
          <a:stretch/>
        </p:blipFill>
        <p:spPr>
          <a:xfrm>
            <a:off x="2950329" y="1261915"/>
            <a:ext cx="1944216" cy="1686664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AEAE651-9BE4-C52F-09D1-3F3F96FA293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5988" b="35452"/>
          <a:stretch/>
        </p:blipFill>
        <p:spPr>
          <a:xfrm>
            <a:off x="2950329" y="3164878"/>
            <a:ext cx="1944216" cy="1590282"/>
          </a:xfrm>
          <a:prstGeom prst="rect">
            <a:avLst/>
          </a:prstGeom>
        </p:spPr>
      </p:pic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C5A7DE7-E37D-D7C3-FBB2-1824DA250AAA}"/>
              </a:ext>
            </a:extLst>
          </p:cNvPr>
          <p:cNvSpPr/>
          <p:nvPr/>
        </p:nvSpPr>
        <p:spPr>
          <a:xfrm>
            <a:off x="8140" y="194294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C1F0D436-7DEE-7DBF-7930-8B9733315729}"/>
              </a:ext>
            </a:extLst>
          </p:cNvPr>
          <p:cNvSpPr/>
          <p:nvPr/>
        </p:nvSpPr>
        <p:spPr>
          <a:xfrm>
            <a:off x="51429" y="446890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693F5782-A7E3-FCDF-E893-624B0F6A32EB}"/>
              </a:ext>
            </a:extLst>
          </p:cNvPr>
          <p:cNvSpPr/>
          <p:nvPr/>
        </p:nvSpPr>
        <p:spPr>
          <a:xfrm>
            <a:off x="323681" y="547218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0042ABCC-6867-AF8E-71E4-5F28C6F4D19B}"/>
              </a:ext>
            </a:extLst>
          </p:cNvPr>
          <p:cNvSpPr/>
          <p:nvPr/>
        </p:nvSpPr>
        <p:spPr>
          <a:xfrm>
            <a:off x="0" y="140657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EAC50AEB-7E6D-827C-B63C-9C68D144CD18}"/>
              </a:ext>
            </a:extLst>
          </p:cNvPr>
          <p:cNvSpPr/>
          <p:nvPr/>
        </p:nvSpPr>
        <p:spPr>
          <a:xfrm>
            <a:off x="4887756" y="12192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3BCFD610-6A17-19AA-8B4B-53807A15D46B}"/>
              </a:ext>
            </a:extLst>
          </p:cNvPr>
          <p:cNvSpPr/>
          <p:nvPr/>
        </p:nvSpPr>
        <p:spPr>
          <a:xfrm>
            <a:off x="6610085" y="185280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2AF59249-14EA-F762-111E-1578C2135E77}"/>
              </a:ext>
            </a:extLst>
          </p:cNvPr>
          <p:cNvSpPr/>
          <p:nvPr/>
        </p:nvSpPr>
        <p:spPr>
          <a:xfrm>
            <a:off x="4971859" y="494984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6A9BCCBE-F087-F54B-5F9B-3A142B0A8F21}"/>
              </a:ext>
            </a:extLst>
          </p:cNvPr>
          <p:cNvSpPr/>
          <p:nvPr/>
        </p:nvSpPr>
        <p:spPr>
          <a:xfrm>
            <a:off x="6967151" y="527444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9515D72-5458-0B27-A163-58A032C8A334}"/>
              </a:ext>
            </a:extLst>
          </p:cNvPr>
          <p:cNvSpPr/>
          <p:nvPr/>
        </p:nvSpPr>
        <p:spPr>
          <a:xfrm>
            <a:off x="7782191" y="12192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E9DC6D1B-64E1-8D0A-971C-5EE124590E61}"/>
              </a:ext>
            </a:extLst>
          </p:cNvPr>
          <p:cNvSpPr/>
          <p:nvPr/>
        </p:nvSpPr>
        <p:spPr>
          <a:xfrm>
            <a:off x="9504520" y="185280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2AA2DFF-8DE0-60BE-EB30-38430DEBABAC}"/>
              </a:ext>
            </a:extLst>
          </p:cNvPr>
          <p:cNvSpPr/>
          <p:nvPr/>
        </p:nvSpPr>
        <p:spPr>
          <a:xfrm>
            <a:off x="7890203" y="494984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AE4EA0C3-DC71-A8AA-93E7-B4B483A3F20E}"/>
              </a:ext>
            </a:extLst>
          </p:cNvPr>
          <p:cNvSpPr/>
          <p:nvPr/>
        </p:nvSpPr>
        <p:spPr>
          <a:xfrm>
            <a:off x="9861586" y="527444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B67754A6-2B61-3354-9819-5CE650A25879}"/>
              </a:ext>
            </a:extLst>
          </p:cNvPr>
          <p:cNvSpPr/>
          <p:nvPr/>
        </p:nvSpPr>
        <p:spPr>
          <a:xfrm>
            <a:off x="2941133" y="132162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A898BA7B-6324-666F-1AB7-ED80C88A2AD9}"/>
              </a:ext>
            </a:extLst>
          </p:cNvPr>
          <p:cNvSpPr/>
          <p:nvPr/>
        </p:nvSpPr>
        <p:spPr>
          <a:xfrm>
            <a:off x="2976567" y="317491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6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731FD93B-45A7-9C50-1EE2-4297CEBBAD21}"/>
              </a:ext>
            </a:extLst>
          </p:cNvPr>
          <p:cNvSpPr/>
          <p:nvPr/>
        </p:nvSpPr>
        <p:spPr>
          <a:xfrm>
            <a:off x="4709223" y="705636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DE35E03B-825B-A6B8-EFB3-D65759E960BA}"/>
              </a:ext>
            </a:extLst>
          </p:cNvPr>
          <p:cNvSpPr/>
          <p:nvPr/>
        </p:nvSpPr>
        <p:spPr>
          <a:xfrm>
            <a:off x="2950329" y="486390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7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0C3C9C-3657-74A9-9A73-092711198574}"/>
              </a:ext>
            </a:extLst>
          </p:cNvPr>
          <p:cNvSpPr txBox="1"/>
          <p:nvPr/>
        </p:nvSpPr>
        <p:spPr>
          <a:xfrm>
            <a:off x="3332661" y="990768"/>
            <a:ext cx="11727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IM-IO-012</a:t>
            </a:r>
            <a:endParaRPr lang="ko-KR" altLang="en-US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C0AD0F-ED92-1D6A-7ED3-899D419DEEE5}"/>
              </a:ext>
            </a:extLst>
          </p:cNvPr>
          <p:cNvSpPr txBox="1"/>
          <p:nvPr/>
        </p:nvSpPr>
        <p:spPr>
          <a:xfrm>
            <a:off x="3332661" y="2934046"/>
            <a:ext cx="11727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IM-IO-013</a:t>
            </a:r>
            <a:endParaRPr lang="ko-KR" altLang="en-US" sz="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DFCDDA-3B3A-69BF-0957-538849E6DA3B}"/>
              </a:ext>
            </a:extLst>
          </p:cNvPr>
          <p:cNvSpPr txBox="1"/>
          <p:nvPr/>
        </p:nvSpPr>
        <p:spPr>
          <a:xfrm>
            <a:off x="3332661" y="7624762"/>
            <a:ext cx="11727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IM-IO-014</a:t>
            </a:r>
            <a:endParaRPr lang="ko-KR" altLang="en-US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606DB8-8AD1-B946-A338-9C85779CD53B}"/>
              </a:ext>
            </a:extLst>
          </p:cNvPr>
          <p:cNvSpPr txBox="1"/>
          <p:nvPr/>
        </p:nvSpPr>
        <p:spPr>
          <a:xfrm>
            <a:off x="933130" y="1014695"/>
            <a:ext cx="11727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IM-IO-011</a:t>
            </a:r>
            <a:endParaRPr lang="ko-KR" altLang="en-US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9D2722-DF0A-7AFB-19A4-1518C04F11F1}"/>
              </a:ext>
            </a:extLst>
          </p:cNvPr>
          <p:cNvSpPr txBox="1"/>
          <p:nvPr/>
        </p:nvSpPr>
        <p:spPr>
          <a:xfrm>
            <a:off x="5557426" y="1001179"/>
            <a:ext cx="11727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IM-IO-015</a:t>
            </a:r>
            <a:endParaRPr lang="ko-KR" alt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853709-96E2-0E60-7070-1F4DAABEB878}"/>
              </a:ext>
            </a:extLst>
          </p:cNvPr>
          <p:cNvSpPr txBox="1"/>
          <p:nvPr/>
        </p:nvSpPr>
        <p:spPr>
          <a:xfrm>
            <a:off x="8442741" y="1007581"/>
            <a:ext cx="11727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IM-IO-016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31270036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텍스트, 스크린샷, 소프트웨어, 폰트이(가) 표시된 사진&#10;&#10;자동 생성된 설명">
            <a:extLst>
              <a:ext uri="{FF2B5EF4-FFF2-40B4-BE49-F238E27FC236}">
                <a16:creationId xmlns:a16="http://schemas.microsoft.com/office/drawing/2014/main" id="{289CB0C5-384B-C062-D560-F5CA267111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8"/>
          <a:stretch/>
        </p:blipFill>
        <p:spPr>
          <a:xfrm>
            <a:off x="2867242" y="4287137"/>
            <a:ext cx="1593355" cy="2311278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BB65258-EA10-BCA5-352E-EA10B9368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134" y="1113878"/>
            <a:ext cx="2905125" cy="66675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60A0E9A-82C3-C79E-D64D-4DF7FFCD9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701" y="1113878"/>
            <a:ext cx="2914650" cy="66675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493473E-7A74-C0A2-F11C-FB539AA57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6049" y="2715324"/>
            <a:ext cx="1582861" cy="135122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CCCCB74-565D-897D-5534-A653B22A8B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4318" y="1161931"/>
            <a:ext cx="1529508" cy="131559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3005366-DD15-146A-3094-131B7ADF2F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779" y="863675"/>
            <a:ext cx="2551269" cy="6917703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762141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IM-IO-017, IM-IO-007, IM-IO-018, IM-IO-014, IM-IO-019, IM-IO-020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504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200"/>
              </a:spcBef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일반학습자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- GPS</a:t>
            </a: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진행 프로그램 카드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정보 포함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GPS </a:t>
            </a:r>
            <a:r>
              <a:rPr lang="ko-KR" altLang="en-US" sz="1000" dirty="0">
                <a:latin typeface="+mj-ea"/>
                <a:ea typeface="+mj-ea"/>
              </a:rPr>
              <a:t>모드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모드 정보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위치정보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내위치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강의실 위치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지도 표출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2-1. [</a:t>
            </a:r>
            <a:r>
              <a:rPr lang="ko-KR" altLang="en-US" sz="1000" dirty="0" err="1">
                <a:latin typeface="+mj-ea"/>
                <a:ea typeface="+mj-ea"/>
              </a:rPr>
              <a:t>출결확인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강의실 위치에 들어갈 경우 출결 가능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위치가 아닐 경우 경고 메시지 출력 </a:t>
            </a:r>
            <a:r>
              <a:rPr lang="en-US" altLang="ko-KR" sz="1000" dirty="0">
                <a:latin typeface="+mj-ea"/>
                <a:ea typeface="+mj-ea"/>
              </a:rPr>
              <a:t>- 6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체크 완료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수강 상태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출석 확인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확인 메시지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시간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안내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3-3. [</a:t>
            </a:r>
            <a:r>
              <a:rPr lang="ko-KR" altLang="en-US" sz="1000" dirty="0">
                <a:latin typeface="+mj-ea"/>
                <a:ea typeface="+mj-ea"/>
              </a:rPr>
              <a:t>수강내역 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수강내역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3-4. [</a:t>
            </a:r>
            <a:r>
              <a:rPr lang="ko-KR" altLang="en-US" sz="1000" dirty="0">
                <a:latin typeface="+mj-ea"/>
                <a:ea typeface="+mj-ea"/>
              </a:rPr>
              <a:t>퇴실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완료 후 퇴실 버튼 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가능 시간이 아닐 경우 경고 </a:t>
            </a:r>
            <a:r>
              <a:rPr lang="en-US" altLang="ko-KR" sz="1000" dirty="0">
                <a:latin typeface="+mj-ea"/>
                <a:ea typeface="+mj-ea"/>
              </a:rPr>
              <a:t>Alert </a:t>
            </a:r>
            <a:r>
              <a:rPr lang="ko-KR" altLang="en-US" sz="1000" dirty="0">
                <a:latin typeface="+mj-ea"/>
                <a:ea typeface="+mj-ea"/>
              </a:rPr>
              <a:t>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가능할 경우 퇴실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퇴실 체크 완료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4-1. </a:t>
            </a:r>
            <a:r>
              <a:rPr lang="ko-KR" altLang="en-US" sz="1000" dirty="0">
                <a:latin typeface="+mj-ea"/>
                <a:ea typeface="+mj-ea"/>
              </a:rPr>
              <a:t>수강 상태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4-2. </a:t>
            </a:r>
            <a:r>
              <a:rPr lang="ko-KR" altLang="en-US" sz="1000" dirty="0">
                <a:latin typeface="+mj-ea"/>
                <a:ea typeface="+mj-ea"/>
              </a:rPr>
              <a:t>퇴실 확인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확인 메시지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시간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안내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4-3. [</a:t>
            </a:r>
            <a:r>
              <a:rPr lang="ko-KR" altLang="en-US" sz="1000" dirty="0">
                <a:latin typeface="+mj-ea"/>
                <a:ea typeface="+mj-ea"/>
              </a:rPr>
              <a:t>수강내역 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수강내역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위치기반 서비스 동의 알림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가능 위치가 아닐 경우 경고 알림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종료 전 퇴실 버튼 클릭할 경우 경고 알림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C5A7DE7-E37D-D7C3-FBB2-1824DA250AAA}"/>
              </a:ext>
            </a:extLst>
          </p:cNvPr>
          <p:cNvSpPr/>
          <p:nvPr/>
        </p:nvSpPr>
        <p:spPr>
          <a:xfrm>
            <a:off x="8140" y="194294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C1F0D436-7DEE-7DBF-7930-8B9733315729}"/>
              </a:ext>
            </a:extLst>
          </p:cNvPr>
          <p:cNvSpPr/>
          <p:nvPr/>
        </p:nvSpPr>
        <p:spPr>
          <a:xfrm>
            <a:off x="51429" y="446890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693F5782-A7E3-FCDF-E893-624B0F6A32EB}"/>
              </a:ext>
            </a:extLst>
          </p:cNvPr>
          <p:cNvSpPr/>
          <p:nvPr/>
        </p:nvSpPr>
        <p:spPr>
          <a:xfrm>
            <a:off x="323681" y="547218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0042ABCC-6867-AF8E-71E4-5F28C6F4D19B}"/>
              </a:ext>
            </a:extLst>
          </p:cNvPr>
          <p:cNvSpPr/>
          <p:nvPr/>
        </p:nvSpPr>
        <p:spPr>
          <a:xfrm>
            <a:off x="0" y="140657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EAC50AEB-7E6D-827C-B63C-9C68D144CD18}"/>
              </a:ext>
            </a:extLst>
          </p:cNvPr>
          <p:cNvSpPr/>
          <p:nvPr/>
        </p:nvSpPr>
        <p:spPr>
          <a:xfrm>
            <a:off x="4887756" y="12192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3BCFD610-6A17-19AA-8B4B-53807A15D46B}"/>
              </a:ext>
            </a:extLst>
          </p:cNvPr>
          <p:cNvSpPr/>
          <p:nvPr/>
        </p:nvSpPr>
        <p:spPr>
          <a:xfrm>
            <a:off x="6610085" y="185280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2AF59249-14EA-F762-111E-1578C2135E77}"/>
              </a:ext>
            </a:extLst>
          </p:cNvPr>
          <p:cNvSpPr/>
          <p:nvPr/>
        </p:nvSpPr>
        <p:spPr>
          <a:xfrm>
            <a:off x="4632161" y="511214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6A9BCCBE-F087-F54B-5F9B-3A142B0A8F21}"/>
              </a:ext>
            </a:extLst>
          </p:cNvPr>
          <p:cNvSpPr/>
          <p:nvPr/>
        </p:nvSpPr>
        <p:spPr>
          <a:xfrm>
            <a:off x="6788618" y="547218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9515D72-5458-0B27-A163-58A032C8A334}"/>
              </a:ext>
            </a:extLst>
          </p:cNvPr>
          <p:cNvSpPr/>
          <p:nvPr/>
        </p:nvSpPr>
        <p:spPr>
          <a:xfrm>
            <a:off x="7782191" y="12192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E9DC6D1B-64E1-8D0A-971C-5EE124590E61}"/>
              </a:ext>
            </a:extLst>
          </p:cNvPr>
          <p:cNvSpPr/>
          <p:nvPr/>
        </p:nvSpPr>
        <p:spPr>
          <a:xfrm>
            <a:off x="9504520" y="185280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2AA2DFF-8DE0-60BE-EB30-38430DEBABAC}"/>
              </a:ext>
            </a:extLst>
          </p:cNvPr>
          <p:cNvSpPr/>
          <p:nvPr/>
        </p:nvSpPr>
        <p:spPr>
          <a:xfrm>
            <a:off x="7652128" y="511214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AE4EA0C3-DC71-A8AA-93E7-B4B483A3F20E}"/>
              </a:ext>
            </a:extLst>
          </p:cNvPr>
          <p:cNvSpPr/>
          <p:nvPr/>
        </p:nvSpPr>
        <p:spPr>
          <a:xfrm>
            <a:off x="9861586" y="547218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B67754A6-2B61-3354-9819-5CE650A25879}"/>
              </a:ext>
            </a:extLst>
          </p:cNvPr>
          <p:cNvSpPr/>
          <p:nvPr/>
        </p:nvSpPr>
        <p:spPr>
          <a:xfrm>
            <a:off x="2941133" y="132162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A898BA7B-6324-666F-1AB7-ED80C88A2AD9}"/>
              </a:ext>
            </a:extLst>
          </p:cNvPr>
          <p:cNvSpPr/>
          <p:nvPr/>
        </p:nvSpPr>
        <p:spPr>
          <a:xfrm>
            <a:off x="2892748" y="286526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6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4F77DB2-CFE1-A31E-D516-1D31515C7C7D}"/>
              </a:ext>
            </a:extLst>
          </p:cNvPr>
          <p:cNvSpPr/>
          <p:nvPr/>
        </p:nvSpPr>
        <p:spPr>
          <a:xfrm>
            <a:off x="4327273" y="734439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31268AB0-5FCA-377A-C77B-5AFBD3F6A4D4}"/>
              </a:ext>
            </a:extLst>
          </p:cNvPr>
          <p:cNvSpPr/>
          <p:nvPr/>
        </p:nvSpPr>
        <p:spPr>
          <a:xfrm>
            <a:off x="-89613" y="742554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84C8DAE2-1A1E-BD25-0C5E-D1E66E0215A1}"/>
              </a:ext>
            </a:extLst>
          </p:cNvPr>
          <p:cNvSpPr/>
          <p:nvPr/>
        </p:nvSpPr>
        <p:spPr>
          <a:xfrm>
            <a:off x="2810675" y="423678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7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D21D84-CD08-7126-9AF4-7D78D25F669C}"/>
              </a:ext>
            </a:extLst>
          </p:cNvPr>
          <p:cNvSpPr txBox="1"/>
          <p:nvPr/>
        </p:nvSpPr>
        <p:spPr>
          <a:xfrm>
            <a:off x="964835" y="748259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IM-IO-017</a:t>
            </a:r>
            <a:endParaRPr lang="ko-KR" altLang="en-US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2F4FB1-1BEB-036B-E1DF-94C0A8966405}"/>
              </a:ext>
            </a:extLst>
          </p:cNvPr>
          <p:cNvSpPr txBox="1"/>
          <p:nvPr/>
        </p:nvSpPr>
        <p:spPr>
          <a:xfrm>
            <a:off x="3108612" y="998462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IM-IO-007</a:t>
            </a:r>
            <a:endParaRPr lang="ko-KR" altLang="en-US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87D486-8AE9-B41A-AA78-35212FAEE77B}"/>
              </a:ext>
            </a:extLst>
          </p:cNvPr>
          <p:cNvSpPr txBox="1"/>
          <p:nvPr/>
        </p:nvSpPr>
        <p:spPr>
          <a:xfrm>
            <a:off x="3098927" y="2545087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IM-IO-018</a:t>
            </a:r>
            <a:endParaRPr lang="ko-KR" alt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CA363B-433B-1B84-6760-DEE811B03DEE}"/>
              </a:ext>
            </a:extLst>
          </p:cNvPr>
          <p:cNvSpPr txBox="1"/>
          <p:nvPr/>
        </p:nvSpPr>
        <p:spPr>
          <a:xfrm>
            <a:off x="3108611" y="4066571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IM-IO-014</a:t>
            </a:r>
            <a:endParaRPr lang="ko-KR" altLang="en-US" sz="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2A015D-4678-A763-B541-7BF049BAF41E}"/>
              </a:ext>
            </a:extLst>
          </p:cNvPr>
          <p:cNvSpPr txBox="1"/>
          <p:nvPr/>
        </p:nvSpPr>
        <p:spPr>
          <a:xfrm>
            <a:off x="5520479" y="883046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IM-IO-019</a:t>
            </a:r>
            <a:endParaRPr lang="ko-KR" altLang="en-US" sz="9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1B0F55-8CB2-3162-4B84-E90C6260584E}"/>
              </a:ext>
            </a:extLst>
          </p:cNvPr>
          <p:cNvSpPr txBox="1"/>
          <p:nvPr/>
        </p:nvSpPr>
        <p:spPr>
          <a:xfrm>
            <a:off x="8558118" y="859295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IM-IO-020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42710741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 descr="텍스트, 스크린샷, 소프트웨어, 폰트이(가) 표시된 사진&#10;&#10;자동 생성된 설명">
            <a:extLst>
              <a:ext uri="{FF2B5EF4-FFF2-40B4-BE49-F238E27FC236}">
                <a16:creationId xmlns:a16="http://schemas.microsoft.com/office/drawing/2014/main" id="{7D3E29C5-B0E0-D866-5299-055471BD97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8"/>
          <a:stretch/>
        </p:blipFill>
        <p:spPr>
          <a:xfrm>
            <a:off x="2826874" y="2865268"/>
            <a:ext cx="1660849" cy="240918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E38BEAE-EA7D-4D7E-C1F2-AA12396EA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642" y="1158970"/>
            <a:ext cx="2905125" cy="661987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62EC33B-2E1F-0D31-C6CD-3C9EF171E7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5778" y="1142870"/>
            <a:ext cx="2905125" cy="661987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E2B462F-A354-C875-7E0F-B01610B948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4318" y="1185289"/>
            <a:ext cx="1496271" cy="129223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2582EC7-AD82-DDEA-8540-BBF24EE98A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907" y="880161"/>
            <a:ext cx="2463202" cy="692927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40904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전자출결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IM-IO-021, IM-IO-018, IM-IO-014, IM-IO-022, IM-IO-023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722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200"/>
              </a:spcBef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/ </a:t>
            </a:r>
            <a:r>
              <a:rPr lang="ko-KR" altLang="en-US" sz="1000" dirty="0">
                <a:latin typeface="+mj-ea"/>
                <a:ea typeface="+mj-ea"/>
              </a:rPr>
              <a:t>일반학습자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>
                <a:latin typeface="+mj-ea"/>
                <a:ea typeface="+mj-ea"/>
              </a:rPr>
              <a:t>신호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프로그램 카드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현재 진행 프로그램 카드 표출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회차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정보 포함 표출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전자출결 신호 모드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전자출결 모드 정보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신호 발송 아이콘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출결신호</a:t>
            </a:r>
            <a:r>
              <a:rPr lang="ko-KR" altLang="en-US" sz="1000" dirty="0">
                <a:latin typeface="+mj-ea"/>
                <a:ea typeface="+mj-ea"/>
              </a:rPr>
              <a:t> 발송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출결확인</a:t>
            </a:r>
            <a:r>
              <a:rPr lang="ko-KR" altLang="en-US" sz="1000" dirty="0">
                <a:latin typeface="+mj-ea"/>
                <a:ea typeface="+mj-ea"/>
              </a:rPr>
              <a:t> 버튼과 기능 동일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신호 발송 할 수 없을 경우 비활성 모드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>
                <a:latin typeface="+mj-ea"/>
                <a:ea typeface="+mj-ea"/>
              </a:rPr>
              <a:t>프로그램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프로그램 시간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전송 가능 시간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알림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2-3. [</a:t>
            </a:r>
            <a:r>
              <a:rPr lang="ko-KR" altLang="en-US" sz="1000" dirty="0" err="1">
                <a:latin typeface="+mj-ea"/>
                <a:ea typeface="+mj-ea"/>
              </a:rPr>
              <a:t>출결확인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출결 확인 가능 시간일 경우 출결 가능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가능 시간 이 아닐 경우 경고 </a:t>
            </a:r>
            <a:r>
              <a:rPr lang="en-US" altLang="ko-KR" sz="1000" dirty="0">
                <a:latin typeface="+mj-ea"/>
                <a:ea typeface="+mj-ea"/>
              </a:rPr>
              <a:t>Alert – 5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체크 완료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수강 상태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출석 확인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확인 메시지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시간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안내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3-3. [</a:t>
            </a:r>
            <a:r>
              <a:rPr lang="ko-KR" altLang="en-US" sz="1000" dirty="0">
                <a:latin typeface="+mj-ea"/>
                <a:ea typeface="+mj-ea"/>
              </a:rPr>
              <a:t>수강내역 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수강내역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3-4. [</a:t>
            </a:r>
            <a:r>
              <a:rPr lang="ko-KR" altLang="en-US" sz="1000" dirty="0">
                <a:latin typeface="+mj-ea"/>
                <a:ea typeface="+mj-ea"/>
              </a:rPr>
              <a:t>퇴실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출석 완료 후 퇴실 버튼 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가능 시간이 아닐 경우 경고 </a:t>
            </a:r>
            <a:r>
              <a:rPr lang="en-US" altLang="ko-KR" sz="1000" dirty="0">
                <a:latin typeface="+mj-ea"/>
                <a:ea typeface="+mj-ea"/>
              </a:rPr>
              <a:t>Alert </a:t>
            </a:r>
            <a:r>
              <a:rPr lang="ko-KR" altLang="en-US" sz="1000" dirty="0">
                <a:latin typeface="+mj-ea"/>
                <a:ea typeface="+mj-ea"/>
              </a:rPr>
              <a:t>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가능할 경우 퇴실 모드로 전환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퇴실 체크 완료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4-1. </a:t>
            </a:r>
            <a:r>
              <a:rPr lang="ko-KR" altLang="en-US" sz="1000" dirty="0">
                <a:latin typeface="+mj-ea"/>
                <a:ea typeface="+mj-ea"/>
              </a:rPr>
              <a:t>수강 상태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4-2. </a:t>
            </a:r>
            <a:r>
              <a:rPr lang="ko-KR" altLang="en-US" sz="1000" dirty="0">
                <a:latin typeface="+mj-ea"/>
                <a:ea typeface="+mj-ea"/>
              </a:rPr>
              <a:t>퇴실 확인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확인 메시지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퇴실 시간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안내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spcBef>
                <a:spcPts val="200"/>
              </a:spcBef>
            </a:pPr>
            <a:r>
              <a:rPr lang="en-US" altLang="ko-KR" sz="1000" dirty="0">
                <a:latin typeface="+mj-ea"/>
                <a:ea typeface="+mj-ea"/>
              </a:rPr>
              <a:t>4-3. [</a:t>
            </a:r>
            <a:r>
              <a:rPr lang="ko-KR" altLang="en-US" sz="1000" dirty="0">
                <a:latin typeface="+mj-ea"/>
                <a:ea typeface="+mj-ea"/>
              </a:rPr>
              <a:t>수강내역 확인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수강내역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출석 불가 시간 경고 알림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프로그램 종료 전 퇴실 버튼 클릭할 경우 경고 알림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C5A7DE7-E37D-D7C3-FBB2-1824DA250AAA}"/>
              </a:ext>
            </a:extLst>
          </p:cNvPr>
          <p:cNvSpPr/>
          <p:nvPr/>
        </p:nvSpPr>
        <p:spPr>
          <a:xfrm>
            <a:off x="8140" y="194294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C1F0D436-7DEE-7DBF-7930-8B9733315729}"/>
              </a:ext>
            </a:extLst>
          </p:cNvPr>
          <p:cNvSpPr/>
          <p:nvPr/>
        </p:nvSpPr>
        <p:spPr>
          <a:xfrm>
            <a:off x="-51340" y="387939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693F5782-A7E3-FCDF-E893-624B0F6A32EB}"/>
              </a:ext>
            </a:extLst>
          </p:cNvPr>
          <p:cNvSpPr/>
          <p:nvPr/>
        </p:nvSpPr>
        <p:spPr>
          <a:xfrm>
            <a:off x="387323" y="475210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0042ABCC-6867-AF8E-71E4-5F28C6F4D19B}"/>
              </a:ext>
            </a:extLst>
          </p:cNvPr>
          <p:cNvSpPr/>
          <p:nvPr/>
        </p:nvSpPr>
        <p:spPr>
          <a:xfrm>
            <a:off x="0" y="140657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EAC50AEB-7E6D-827C-B63C-9C68D144CD18}"/>
              </a:ext>
            </a:extLst>
          </p:cNvPr>
          <p:cNvSpPr/>
          <p:nvPr/>
        </p:nvSpPr>
        <p:spPr>
          <a:xfrm>
            <a:off x="4623028" y="1029820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3BCFD610-6A17-19AA-8B4B-53807A15D46B}"/>
              </a:ext>
            </a:extLst>
          </p:cNvPr>
          <p:cNvSpPr/>
          <p:nvPr/>
        </p:nvSpPr>
        <p:spPr>
          <a:xfrm>
            <a:off x="6610085" y="185280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2AF59249-14EA-F762-111E-1578C2135E77}"/>
              </a:ext>
            </a:extLst>
          </p:cNvPr>
          <p:cNvSpPr/>
          <p:nvPr/>
        </p:nvSpPr>
        <p:spPr>
          <a:xfrm>
            <a:off x="4632161" y="511214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6A9BCCBE-F087-F54B-5F9B-3A142B0A8F21}"/>
              </a:ext>
            </a:extLst>
          </p:cNvPr>
          <p:cNvSpPr/>
          <p:nvPr/>
        </p:nvSpPr>
        <p:spPr>
          <a:xfrm>
            <a:off x="6788618" y="547218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9515D72-5458-0B27-A163-58A032C8A334}"/>
              </a:ext>
            </a:extLst>
          </p:cNvPr>
          <p:cNvSpPr/>
          <p:nvPr/>
        </p:nvSpPr>
        <p:spPr>
          <a:xfrm>
            <a:off x="7641642" y="103485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E9DC6D1B-64E1-8D0A-971C-5EE124590E61}"/>
              </a:ext>
            </a:extLst>
          </p:cNvPr>
          <p:cNvSpPr/>
          <p:nvPr/>
        </p:nvSpPr>
        <p:spPr>
          <a:xfrm>
            <a:off x="9504520" y="185280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2AA2DFF-8DE0-60BE-EB30-38430DEBABAC}"/>
              </a:ext>
            </a:extLst>
          </p:cNvPr>
          <p:cNvSpPr/>
          <p:nvPr/>
        </p:nvSpPr>
        <p:spPr>
          <a:xfrm>
            <a:off x="7652128" y="511214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AE4EA0C3-DC71-A8AA-93E7-B4B483A3F20E}"/>
              </a:ext>
            </a:extLst>
          </p:cNvPr>
          <p:cNvSpPr/>
          <p:nvPr/>
        </p:nvSpPr>
        <p:spPr>
          <a:xfrm>
            <a:off x="9861586" y="547218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4-3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B67754A6-2B61-3354-9819-5CE650A25879}"/>
              </a:ext>
            </a:extLst>
          </p:cNvPr>
          <p:cNvSpPr/>
          <p:nvPr/>
        </p:nvSpPr>
        <p:spPr>
          <a:xfrm>
            <a:off x="2941133" y="132162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A898BA7B-6324-666F-1AB7-ED80C88A2AD9}"/>
              </a:ext>
            </a:extLst>
          </p:cNvPr>
          <p:cNvSpPr/>
          <p:nvPr/>
        </p:nvSpPr>
        <p:spPr>
          <a:xfrm>
            <a:off x="2783044" y="277482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6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4F77DB2-CFE1-A31E-D516-1D31515C7C7D}"/>
              </a:ext>
            </a:extLst>
          </p:cNvPr>
          <p:cNvSpPr/>
          <p:nvPr/>
        </p:nvSpPr>
        <p:spPr>
          <a:xfrm>
            <a:off x="4327273" y="734439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31268AB0-5FCA-377A-C77B-5AFBD3F6A4D4}"/>
              </a:ext>
            </a:extLst>
          </p:cNvPr>
          <p:cNvSpPr/>
          <p:nvPr/>
        </p:nvSpPr>
        <p:spPr>
          <a:xfrm>
            <a:off x="-154365" y="555333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A92006C7-58A1-7111-E912-B0F48678BF46}"/>
              </a:ext>
            </a:extLst>
          </p:cNvPr>
          <p:cNvSpPr/>
          <p:nvPr/>
        </p:nvSpPr>
        <p:spPr>
          <a:xfrm>
            <a:off x="-89613" y="742554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66EA9CA-651E-45EA-5254-84B87D35803A}"/>
              </a:ext>
            </a:extLst>
          </p:cNvPr>
          <p:cNvSpPr/>
          <p:nvPr/>
        </p:nvSpPr>
        <p:spPr>
          <a:xfrm>
            <a:off x="255409" y="5904235"/>
            <a:ext cx="1688113" cy="162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1E84F4-09E8-EFF6-69BD-D9C7BE9478D4}"/>
              </a:ext>
            </a:extLst>
          </p:cNvPr>
          <p:cNvSpPr txBox="1"/>
          <p:nvPr/>
        </p:nvSpPr>
        <p:spPr>
          <a:xfrm>
            <a:off x="908930" y="753458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IM-IO-021</a:t>
            </a:r>
            <a:endParaRPr lang="ko-KR" altLang="en-US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04F678-D84E-AF4F-104B-322B9CCF6394}"/>
              </a:ext>
            </a:extLst>
          </p:cNvPr>
          <p:cNvSpPr txBox="1"/>
          <p:nvPr/>
        </p:nvSpPr>
        <p:spPr>
          <a:xfrm>
            <a:off x="3116421" y="954457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IM-IO-018</a:t>
            </a:r>
            <a:endParaRPr lang="ko-KR" altLang="en-US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B397C2-5E8C-09C0-534B-7B206B92DF94}"/>
              </a:ext>
            </a:extLst>
          </p:cNvPr>
          <p:cNvSpPr txBox="1"/>
          <p:nvPr/>
        </p:nvSpPr>
        <p:spPr>
          <a:xfrm>
            <a:off x="3116421" y="2634436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IM-IO-01</a:t>
            </a:r>
            <a:r>
              <a:rPr lang="en-US" altLang="ko-KR" sz="900" dirty="0">
                <a:latin typeface="+mj-ea"/>
              </a:rPr>
              <a:t>4</a:t>
            </a:r>
            <a:endParaRPr lang="ko-KR" altLang="en-US" sz="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53BBC5-2A49-EDFB-0063-C91D3D91CECC}"/>
              </a:ext>
            </a:extLst>
          </p:cNvPr>
          <p:cNvSpPr txBox="1"/>
          <p:nvPr/>
        </p:nvSpPr>
        <p:spPr>
          <a:xfrm>
            <a:off x="5532070" y="914404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IM-IO-022</a:t>
            </a:r>
            <a:endParaRPr lang="ko-KR" altLang="en-US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775C79-D814-5AF7-BFD2-39B41B2BBBC7}"/>
              </a:ext>
            </a:extLst>
          </p:cNvPr>
          <p:cNvSpPr txBox="1"/>
          <p:nvPr/>
        </p:nvSpPr>
        <p:spPr>
          <a:xfrm>
            <a:off x="8685898" y="914404"/>
            <a:ext cx="997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b="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IM-IO-023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5924681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FBFE4FCC-CC44-BE2D-B72E-4D1A7134D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86" y="863675"/>
            <a:ext cx="3240360" cy="684364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94693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로그인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IM-LO-001, IM-LO-002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329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아이디 입력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[</a:t>
            </a:r>
            <a:r>
              <a:rPr lang="ko-KR" altLang="en-US" sz="1000" dirty="0">
                <a:latin typeface="+mj-ea"/>
                <a:ea typeface="+mj-ea"/>
              </a:rPr>
              <a:t>로그인</a:t>
            </a:r>
            <a:r>
              <a:rPr lang="en-US" altLang="ko-KR" sz="1000" dirty="0">
                <a:latin typeface="+mj-ea"/>
                <a:ea typeface="+mj-ea"/>
              </a:rPr>
              <a:t>]</a:t>
            </a: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로그인 실패 시 경고 알림 </a:t>
            </a:r>
            <a:r>
              <a:rPr lang="en-US" altLang="ko-KR" sz="1000" dirty="0">
                <a:latin typeface="+mj-ea"/>
                <a:ea typeface="+mj-ea"/>
              </a:rPr>
              <a:t>Alert </a:t>
            </a:r>
            <a:r>
              <a:rPr lang="ko-KR" altLang="en-US" sz="1000" dirty="0">
                <a:latin typeface="+mj-ea"/>
                <a:ea typeface="+mj-ea"/>
              </a:rPr>
              <a:t>활성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로그인 성공 시 이전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회원가입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회원가입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아이디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비밀번호 찾기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비밀번호 찾기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다른 방식으로 로그인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간편비밀번호 입력 창 활성</a:t>
            </a:r>
            <a:endParaRPr lang="en-US" altLang="ko-KR" sz="1000" dirty="0">
              <a:latin typeface="+mj-ea"/>
              <a:ea typeface="+mj-ea"/>
            </a:endParaRPr>
          </a:p>
          <a:p>
            <a:pPr marL="363538" lvl="1" indent="-1873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간편 비밀번호 사용 설정 필수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설정 비활성일 경우 로그인 후 설정 할 수 있다는 알림 메시지 출력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503362" y="863675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C7BF5E1E-AB12-5310-833D-4B503B56E5D2}"/>
              </a:ext>
            </a:extLst>
          </p:cNvPr>
          <p:cNvSpPr/>
          <p:nvPr/>
        </p:nvSpPr>
        <p:spPr>
          <a:xfrm>
            <a:off x="1367458" y="5040139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35A8122-99D3-460E-6554-F0432B087C54}"/>
              </a:ext>
            </a:extLst>
          </p:cNvPr>
          <p:cNvSpPr/>
          <p:nvPr/>
        </p:nvSpPr>
        <p:spPr>
          <a:xfrm>
            <a:off x="1367458" y="538451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4502159-2286-C3D8-8F7A-2058D6932CF6}"/>
              </a:ext>
            </a:extLst>
          </p:cNvPr>
          <p:cNvSpPr/>
          <p:nvPr/>
        </p:nvSpPr>
        <p:spPr>
          <a:xfrm>
            <a:off x="503362" y="259186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C5A8D12-F8AA-47E3-6C8F-91E51A63E2CE}"/>
              </a:ext>
            </a:extLst>
          </p:cNvPr>
          <p:cNvSpPr/>
          <p:nvPr/>
        </p:nvSpPr>
        <p:spPr>
          <a:xfrm>
            <a:off x="503362" y="3177822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701E1DA-D0D2-1115-225F-75651E60A0E7}"/>
              </a:ext>
            </a:extLst>
          </p:cNvPr>
          <p:cNvSpPr/>
          <p:nvPr/>
        </p:nvSpPr>
        <p:spPr>
          <a:xfrm>
            <a:off x="496208" y="375477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1A78DAD-8E88-B182-CA7B-CCF4B3A15579}"/>
              </a:ext>
            </a:extLst>
          </p:cNvPr>
          <p:cNvSpPr/>
          <p:nvPr/>
        </p:nvSpPr>
        <p:spPr>
          <a:xfrm>
            <a:off x="503362" y="420434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D4AC9BC2-D08F-C881-1BB6-0048E7727230}"/>
              </a:ext>
            </a:extLst>
          </p:cNvPr>
          <p:cNvSpPr/>
          <p:nvPr/>
        </p:nvSpPr>
        <p:spPr>
          <a:xfrm>
            <a:off x="1367458" y="5932326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pic>
        <p:nvPicPr>
          <p:cNvPr id="17" name="그림 16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6F151BF8-A66E-4530-0A13-DEF03A09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994" y="944825"/>
            <a:ext cx="3240361" cy="684364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45515372-3EF2-743B-44C9-4E7379EBE837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2951634" y="4366646"/>
            <a:ext cx="3240360" cy="1673692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F0F101B-962F-A96F-1F3D-E5B279563F5A}"/>
              </a:ext>
            </a:extLst>
          </p:cNvPr>
          <p:cNvSpPr txBox="1"/>
          <p:nvPr/>
        </p:nvSpPr>
        <p:spPr>
          <a:xfrm>
            <a:off x="4027742" y="6148350"/>
            <a:ext cx="18582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atin typeface="+mj-ea"/>
                <a:ea typeface="+mj-ea"/>
              </a:rPr>
              <a:t>간편비밀번호 사용 설정 필요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D8CED0B8-5342-0EE9-265E-533542D16892}"/>
              </a:ext>
            </a:extLst>
          </p:cNvPr>
          <p:cNvSpPr/>
          <p:nvPr/>
        </p:nvSpPr>
        <p:spPr>
          <a:xfrm>
            <a:off x="5975970" y="90812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5</a:t>
            </a:r>
            <a:endParaRPr lang="ko-KR" altLang="en-US" sz="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824056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CF32B894-3B15-6B75-4A66-3CBFBA2C0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05" y="899533"/>
            <a:ext cx="1416225" cy="6779309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7586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회원가입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IM-SU-001, IM-SU-002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3986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회원가입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일반학습자만 모바일 회원가입 가능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이용약관 동의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회원가입 절차 보기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 err="1">
                <a:latin typeface="+mj-ea"/>
                <a:ea typeface="+mj-ea"/>
              </a:rPr>
              <a:t>약관별</a:t>
            </a:r>
            <a:r>
              <a:rPr lang="ko-KR" altLang="en-US" sz="1000" dirty="0">
                <a:latin typeface="+mj-ea"/>
                <a:ea typeface="+mj-ea"/>
              </a:rPr>
              <a:t> 동의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약관 일괄 동의 설정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>
                <a:latin typeface="+mj-ea"/>
                <a:ea typeface="+mj-ea"/>
              </a:rPr>
              <a:t>버튼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확인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다음 단계로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취소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회원가입취소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이전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본인 확인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인증 방법 선택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아이핀 인증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아이핀 인증 앱 실행 </a:t>
            </a:r>
            <a:r>
              <a:rPr lang="en-US" altLang="ko-KR" sz="1000" dirty="0">
                <a:latin typeface="+mj-ea"/>
                <a:ea typeface="+mj-ea"/>
              </a:rPr>
              <a:t>– 3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휴대폰 인증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휴대폰 인증 앱 실행 </a:t>
            </a:r>
            <a:r>
              <a:rPr lang="en-US" altLang="ko-KR" sz="1000" dirty="0">
                <a:latin typeface="+mj-ea"/>
                <a:ea typeface="+mj-ea"/>
              </a:rPr>
              <a:t>- 4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491293" y="104002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4502159-2286-C3D8-8F7A-2058D6932CF6}"/>
              </a:ext>
            </a:extLst>
          </p:cNvPr>
          <p:cNvSpPr/>
          <p:nvPr/>
        </p:nvSpPr>
        <p:spPr>
          <a:xfrm>
            <a:off x="317675" y="154477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C5A8D12-F8AA-47E3-6C8F-91E51A63E2CE}"/>
              </a:ext>
            </a:extLst>
          </p:cNvPr>
          <p:cNvSpPr/>
          <p:nvPr/>
        </p:nvSpPr>
        <p:spPr>
          <a:xfrm>
            <a:off x="278806" y="190990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701E1DA-D0D2-1115-225F-75651E60A0E7}"/>
              </a:ext>
            </a:extLst>
          </p:cNvPr>
          <p:cNvSpPr/>
          <p:nvPr/>
        </p:nvSpPr>
        <p:spPr>
          <a:xfrm>
            <a:off x="278806" y="705636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1A78DAD-8E88-B182-CA7B-CCF4B3A15579}"/>
              </a:ext>
            </a:extLst>
          </p:cNvPr>
          <p:cNvSpPr/>
          <p:nvPr/>
        </p:nvSpPr>
        <p:spPr>
          <a:xfrm>
            <a:off x="357987" y="738625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4DF7BC44-1AB6-DD27-1201-426F7E53B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642" y="903213"/>
            <a:ext cx="2905125" cy="6153150"/>
          </a:xfrm>
          <a:prstGeom prst="rect">
            <a:avLst/>
          </a:prstGeom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59ACC6E8-2446-8D0D-2790-0722CD83C915}"/>
              </a:ext>
            </a:extLst>
          </p:cNvPr>
          <p:cNvSpPr/>
          <p:nvPr/>
        </p:nvSpPr>
        <p:spPr>
          <a:xfrm>
            <a:off x="2915630" y="143676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3E346B5-ED26-8F2D-80A2-6A31D23A63D3}"/>
              </a:ext>
            </a:extLst>
          </p:cNvPr>
          <p:cNvSpPr/>
          <p:nvPr/>
        </p:nvSpPr>
        <p:spPr>
          <a:xfrm>
            <a:off x="2915630" y="334029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1987389A-6B93-6DA4-D6C1-B3BDB6E79A76}"/>
              </a:ext>
            </a:extLst>
          </p:cNvPr>
          <p:cNvSpPr/>
          <p:nvPr/>
        </p:nvSpPr>
        <p:spPr>
          <a:xfrm>
            <a:off x="4498924" y="334029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B3592FE3-2567-249E-9A5E-AA4FEAE07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0743" y="1148036"/>
            <a:ext cx="2019300" cy="272415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C1C9C051-B17E-9FDA-73B2-D83851169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0743" y="4199240"/>
            <a:ext cx="1790700" cy="3019425"/>
          </a:xfrm>
          <a:prstGeom prst="rect">
            <a:avLst/>
          </a:prstGeom>
        </p:spPr>
      </p:pic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3A4FFF11-3387-7F46-3A3E-45DBEE298523}"/>
              </a:ext>
            </a:extLst>
          </p:cNvPr>
          <p:cNvCxnSpPr>
            <a:cxnSpLocks/>
            <a:stCxn id="20" idx="0"/>
            <a:endCxn id="25" idx="1"/>
          </p:cNvCxnSpPr>
          <p:nvPr/>
        </p:nvCxnSpPr>
        <p:spPr>
          <a:xfrm rot="5400000" flipH="1" flipV="1">
            <a:off x="4562361" y="1041913"/>
            <a:ext cx="830184" cy="3766580"/>
          </a:xfrm>
          <a:prstGeom prst="bentConnector2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7D071586-B05C-705D-1A66-2F1428AF2921}"/>
              </a:ext>
            </a:extLst>
          </p:cNvPr>
          <p:cNvCxnSpPr>
            <a:stCxn id="22" idx="3"/>
            <a:endCxn id="27" idx="1"/>
          </p:cNvCxnSpPr>
          <p:nvPr/>
        </p:nvCxnSpPr>
        <p:spPr>
          <a:xfrm>
            <a:off x="4855990" y="3421446"/>
            <a:ext cx="2004753" cy="2287507"/>
          </a:xfrm>
          <a:prstGeom prst="bentConnector3">
            <a:avLst>
              <a:gd name="adj1" fmla="val 71982"/>
            </a:avLst>
          </a:prstGeom>
          <a:ln w="127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:a16="http://schemas.microsoft.com/office/drawing/2014/main" id="{FBA1BC3D-C898-713E-734E-1B3752592824}"/>
              </a:ext>
            </a:extLst>
          </p:cNvPr>
          <p:cNvSpPr/>
          <p:nvPr/>
        </p:nvSpPr>
        <p:spPr>
          <a:xfrm>
            <a:off x="6752731" y="105883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9EFED0D-1E65-D8E9-A2DF-A4017D08B1AF}"/>
              </a:ext>
            </a:extLst>
          </p:cNvPr>
          <p:cNvSpPr/>
          <p:nvPr/>
        </p:nvSpPr>
        <p:spPr>
          <a:xfrm>
            <a:off x="6752731" y="4089607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963215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F28D25DB-BBF1-4ABA-7F9D-35B1F8C39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888" y="1384638"/>
            <a:ext cx="2905125" cy="615315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FBC6C1E-51A6-8E43-3AC7-E86F80E4C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832" y="1416844"/>
            <a:ext cx="2857500" cy="254317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E4BB605-4363-2171-2393-EBEE28A82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571" y="899533"/>
            <a:ext cx="1936039" cy="6779309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070595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회원가입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IM-SU-003, IM-SU-004, IM-SU-005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37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회원가입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일반학습자만 모바일 회원가입 가능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기본 정보 입력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회원 기본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입력 </a:t>
            </a: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필수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아이디 중복 확인 필수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비밀번호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(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필수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)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비밀번호 확인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(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필수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)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이름 입력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생년월일 입력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알림문자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서비스 적용  설정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휴대폰 번호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(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필수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)</a:t>
            </a: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이메일 입력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(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필수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)</a:t>
            </a: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버튼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확인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다음 단계로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취소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회원가입취소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이전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회원가입 완료 메시지 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회원가입 완료</a:t>
            </a:r>
            <a:endParaRPr lang="en-US" altLang="ko-KR" sz="1000" dirty="0">
              <a:latin typeface="+mj-ea"/>
              <a:ea typeface="+mj-ea"/>
            </a:endParaRPr>
          </a:p>
          <a:p>
            <a:pPr marL="746973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가입 완료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회원 기본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메인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 err="1">
                <a:latin typeface="+mj-ea"/>
                <a:ea typeface="+mj-ea"/>
              </a:rPr>
              <a:t>메인페이지로</a:t>
            </a:r>
            <a:r>
              <a:rPr lang="ko-KR" altLang="en-US" sz="1000" dirty="0">
                <a:latin typeface="+mj-ea"/>
                <a:ea typeface="+mj-ea"/>
              </a:rPr>
              <a:t>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로그인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로그인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402807" y="170085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4502159-2286-C3D8-8F7A-2058D6932CF6}"/>
              </a:ext>
            </a:extLst>
          </p:cNvPr>
          <p:cNvSpPr/>
          <p:nvPr/>
        </p:nvSpPr>
        <p:spPr>
          <a:xfrm>
            <a:off x="186005" y="2158636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C5A8D12-F8AA-47E3-6C8F-91E51A63E2CE}"/>
              </a:ext>
            </a:extLst>
          </p:cNvPr>
          <p:cNvSpPr/>
          <p:nvPr/>
        </p:nvSpPr>
        <p:spPr>
          <a:xfrm>
            <a:off x="225551" y="734439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59ACC6E8-2446-8D0D-2790-0722CD83C915}"/>
              </a:ext>
            </a:extLst>
          </p:cNvPr>
          <p:cNvSpPr/>
          <p:nvPr/>
        </p:nvSpPr>
        <p:spPr>
          <a:xfrm>
            <a:off x="2738374" y="127726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BA1BC3D-C898-713E-734E-1B3752592824}"/>
              </a:ext>
            </a:extLst>
          </p:cNvPr>
          <p:cNvSpPr/>
          <p:nvPr/>
        </p:nvSpPr>
        <p:spPr>
          <a:xfrm>
            <a:off x="6016876" y="1700852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EB721FF1-BF05-1676-D2DF-2FB3AE1052CB}"/>
              </a:ext>
            </a:extLst>
          </p:cNvPr>
          <p:cNvSpPr/>
          <p:nvPr/>
        </p:nvSpPr>
        <p:spPr>
          <a:xfrm>
            <a:off x="6102364" y="464618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3474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A19DBA34-EEF9-ADE6-C5C2-65B0E81CF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634" y="1044014"/>
            <a:ext cx="2905125" cy="615315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01B1760-3A93-C538-523D-F0F90CF3B6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4912"/>
          <a:stretch/>
        </p:blipFill>
        <p:spPr>
          <a:xfrm>
            <a:off x="3775819" y="1074436"/>
            <a:ext cx="2905125" cy="338963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CD1D9B4-9A2A-FCBB-DE19-DD90D9ABA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70" y="1065515"/>
            <a:ext cx="2905125" cy="61531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541867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아이디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비밀번호찾기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IM-FI-001, IM-FI-002, IM-FI-003, IM-FI-004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537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아이디 찾기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아이디 찾기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가입 유형 선택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인문활동가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시설관리자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일반학습자 선택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회원가입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회원가입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비밀번호 찾기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비밀번호 찾기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본인인증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인증 방법 선택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아이핀 인증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아이핀 인증 앱 실행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휴대폰 인증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휴대폰 인증 앱 실행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회원가입 정보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회원가입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 구분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가입일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가운데 문제 숨김 처리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버튼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로그인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로그인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비밀번호 찾기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비밀번호 찾기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알림</a:t>
            </a:r>
            <a:endParaRPr lang="en-US" altLang="ko-KR" sz="1000" dirty="0">
              <a:latin typeface="+mj-ea"/>
              <a:ea typeface="+mj-ea"/>
            </a:endParaRPr>
          </a:p>
          <a:p>
            <a:pPr marL="34766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 정보가 없을 경우 알림 메시지 활성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306509" y="105883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4502159-2286-C3D8-8F7A-2058D6932CF6}"/>
              </a:ext>
            </a:extLst>
          </p:cNvPr>
          <p:cNvSpPr/>
          <p:nvPr/>
        </p:nvSpPr>
        <p:spPr>
          <a:xfrm>
            <a:off x="273437" y="264490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C5A8D12-F8AA-47E3-6C8F-91E51A63E2CE}"/>
              </a:ext>
            </a:extLst>
          </p:cNvPr>
          <p:cNvSpPr/>
          <p:nvPr/>
        </p:nvSpPr>
        <p:spPr>
          <a:xfrm>
            <a:off x="870694" y="478825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701E1DA-D0D2-1115-225F-75651E60A0E7}"/>
              </a:ext>
            </a:extLst>
          </p:cNvPr>
          <p:cNvSpPr/>
          <p:nvPr/>
        </p:nvSpPr>
        <p:spPr>
          <a:xfrm>
            <a:off x="2542422" y="4815198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59ACC6E8-2446-8D0D-2790-0722CD83C915}"/>
              </a:ext>
            </a:extLst>
          </p:cNvPr>
          <p:cNvSpPr/>
          <p:nvPr/>
        </p:nvSpPr>
        <p:spPr>
          <a:xfrm>
            <a:off x="3667807" y="104401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3E346B5-ED26-8F2D-80A2-6A31D23A63D3}"/>
              </a:ext>
            </a:extLst>
          </p:cNvPr>
          <p:cNvSpPr/>
          <p:nvPr/>
        </p:nvSpPr>
        <p:spPr>
          <a:xfrm>
            <a:off x="3854822" y="264117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1987389A-6B93-6DA4-D6C1-B3BDB6E79A76}"/>
              </a:ext>
            </a:extLst>
          </p:cNvPr>
          <p:cNvSpPr/>
          <p:nvPr/>
        </p:nvSpPr>
        <p:spPr>
          <a:xfrm>
            <a:off x="6241173" y="264117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2-2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BA1BC3D-C898-713E-734E-1B3752592824}"/>
              </a:ext>
            </a:extLst>
          </p:cNvPr>
          <p:cNvSpPr/>
          <p:nvPr/>
        </p:nvSpPr>
        <p:spPr>
          <a:xfrm>
            <a:off x="6951633" y="101683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7BB47BBE-A37A-8D11-7623-71F575955972}"/>
              </a:ext>
            </a:extLst>
          </p:cNvPr>
          <p:cNvSpPr/>
          <p:nvPr/>
        </p:nvSpPr>
        <p:spPr>
          <a:xfrm>
            <a:off x="6752243" y="179977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AF30E5C9-0CFC-77D7-7FEC-E906F11B724B}"/>
              </a:ext>
            </a:extLst>
          </p:cNvPr>
          <p:cNvSpPr/>
          <p:nvPr/>
        </p:nvSpPr>
        <p:spPr>
          <a:xfrm>
            <a:off x="7109309" y="5184155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021453A6-26FC-565C-ADF5-3C80037DC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4822" y="4995716"/>
            <a:ext cx="2638425" cy="2219325"/>
          </a:xfrm>
          <a:prstGeom prst="rect">
            <a:avLst/>
          </a:prstGeom>
        </p:spPr>
      </p:pic>
      <p:sp>
        <p:nvSpPr>
          <p:cNvPr id="30" name="타원 29">
            <a:extLst>
              <a:ext uri="{FF2B5EF4-FFF2-40B4-BE49-F238E27FC236}">
                <a16:creationId xmlns:a16="http://schemas.microsoft.com/office/drawing/2014/main" id="{2A61AB42-2DD2-869B-5F75-C3E50C7A7612}"/>
              </a:ext>
            </a:extLst>
          </p:cNvPr>
          <p:cNvSpPr/>
          <p:nvPr/>
        </p:nvSpPr>
        <p:spPr>
          <a:xfrm>
            <a:off x="3775819" y="489252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573254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CBD93C56-5158-388B-F257-81BAAA5BF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634" y="1072192"/>
            <a:ext cx="2905125" cy="65341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5986590-BFFE-4AD5-95F9-A84CD2A6B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377" y="4135413"/>
            <a:ext cx="2867025" cy="1743075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021453A6-26FC-565C-ADF5-3C80037DCD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6204" y="1113799"/>
            <a:ext cx="2638425" cy="221932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9CB7257-D5E9-83A3-D204-AFDE398BE0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362" y="1072192"/>
            <a:ext cx="2905125" cy="61531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823729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인문네트워크 모바일 앱 기획서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0.9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2023.11.30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2023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디지털 인문뉴딜 인문네트워크 모바일 앱 개발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Mobile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아이디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비밀번호찾기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IM-FI-005, IM-FI-003, IM-FI-006, IM-FI-007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9629C92-16D2-BE8C-1434-E509EA39C93E}"/>
              </a:ext>
            </a:extLst>
          </p:cNvPr>
          <p:cNvSpPr txBox="1"/>
          <p:nvPr/>
        </p:nvSpPr>
        <p:spPr>
          <a:xfrm flipH="1">
            <a:off x="10667506" y="990768"/>
            <a:ext cx="3732706" cy="6064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000" dirty="0">
                <a:latin typeface="+mj-ea"/>
                <a:ea typeface="+mj-ea"/>
              </a:rPr>
              <a:t>비밀번호 찾기</a:t>
            </a:r>
            <a:br>
              <a:rPr lang="en-US" altLang="ko-KR" sz="1000" dirty="0">
                <a:latin typeface="+mj-ea"/>
                <a:ea typeface="+mj-ea"/>
              </a:rPr>
            </a:b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본인인증</a:t>
            </a:r>
            <a:endParaRPr lang="en-US" altLang="ko-KR" sz="1000" dirty="0">
              <a:latin typeface="+mj-ea"/>
              <a:ea typeface="+mj-ea"/>
            </a:endParaRPr>
          </a:p>
          <a:p>
            <a:pPr marL="452438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인증 방법 선택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아이핀 인증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아이핀 인증 앱 실행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휴대폰 인증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휴대폰 인증 앱 실행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알림</a:t>
            </a:r>
            <a:endParaRPr lang="en-US" altLang="ko-KR" sz="1000" dirty="0">
              <a:latin typeface="+mj-ea"/>
              <a:ea typeface="+mj-ea"/>
            </a:endParaRPr>
          </a:p>
          <a:p>
            <a:pPr marL="347663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 정보가 없을 경우 알림 메시지 활성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회원가입 정보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회원가입 정보 출력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회원 구분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가입일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아이디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가운데 문제 숨김 처리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변경할 비밀번호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변경할 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 규칙에 맞지 않을 경우 알림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변경할 비밀번호 확인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확인 비밀번호 입력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비밀번호가 일치하지 않을 경우 알림 메시지 출력</a:t>
            </a:r>
            <a:endParaRPr lang="en-US" altLang="ko-KR" sz="1000" dirty="0">
              <a:latin typeface="+mj-ea"/>
              <a:ea typeface="+mj-ea"/>
            </a:endParaRPr>
          </a:p>
          <a:p>
            <a:pPr marL="176213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버튼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비밀번호 변경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변경된 비밀번호 저장 후 로그인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39750" lvl="2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취소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변경된 비밀번호 저장 없이 로그인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6FC64CC-5CA3-5209-9B76-8CD0B725FA98}"/>
              </a:ext>
            </a:extLst>
          </p:cNvPr>
          <p:cNvSpPr/>
          <p:nvPr/>
        </p:nvSpPr>
        <p:spPr>
          <a:xfrm>
            <a:off x="306509" y="1058838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1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4502159-2286-C3D8-8F7A-2058D6932CF6}"/>
              </a:ext>
            </a:extLst>
          </p:cNvPr>
          <p:cNvSpPr/>
          <p:nvPr/>
        </p:nvSpPr>
        <p:spPr>
          <a:xfrm>
            <a:off x="273437" y="2644903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C5A8D12-F8AA-47E3-6C8F-91E51A63E2CE}"/>
              </a:ext>
            </a:extLst>
          </p:cNvPr>
          <p:cNvSpPr/>
          <p:nvPr/>
        </p:nvSpPr>
        <p:spPr>
          <a:xfrm>
            <a:off x="1988748" y="2688104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1-2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59ACC6E8-2446-8D0D-2790-0722CD83C915}"/>
              </a:ext>
            </a:extLst>
          </p:cNvPr>
          <p:cNvSpPr/>
          <p:nvPr/>
        </p:nvSpPr>
        <p:spPr>
          <a:xfrm>
            <a:off x="3667807" y="1044014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2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BA1BC3D-C898-713E-734E-1B3752592824}"/>
              </a:ext>
            </a:extLst>
          </p:cNvPr>
          <p:cNvSpPr/>
          <p:nvPr/>
        </p:nvSpPr>
        <p:spPr>
          <a:xfrm>
            <a:off x="6951633" y="1016831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3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7BB47BBE-A37A-8D11-7623-71F575955972}"/>
              </a:ext>
            </a:extLst>
          </p:cNvPr>
          <p:cNvSpPr/>
          <p:nvPr/>
        </p:nvSpPr>
        <p:spPr>
          <a:xfrm>
            <a:off x="6752243" y="1799779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3-1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AF30E5C9-0CFC-77D7-7FEC-E906F11B724B}"/>
              </a:ext>
            </a:extLst>
          </p:cNvPr>
          <p:cNvSpPr/>
          <p:nvPr/>
        </p:nvSpPr>
        <p:spPr>
          <a:xfrm>
            <a:off x="6768490" y="4969380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3-2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A61AB42-2DD2-869B-5F75-C3E50C7A7612}"/>
              </a:ext>
            </a:extLst>
          </p:cNvPr>
          <p:cNvSpPr/>
          <p:nvPr/>
        </p:nvSpPr>
        <p:spPr>
          <a:xfrm>
            <a:off x="3633289" y="3984763"/>
            <a:ext cx="216024" cy="21602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ea"/>
                <a:ea typeface="+mj-ea"/>
              </a:rPr>
              <a:t>4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20FBD923-B325-F40F-7735-7CC36E8F997E}"/>
              </a:ext>
            </a:extLst>
          </p:cNvPr>
          <p:cNvSpPr/>
          <p:nvPr/>
        </p:nvSpPr>
        <p:spPr>
          <a:xfrm>
            <a:off x="6779441" y="6287861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3-3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37422E69-1831-D960-0AE5-B91455D5DCDB}"/>
              </a:ext>
            </a:extLst>
          </p:cNvPr>
          <p:cNvSpPr/>
          <p:nvPr/>
        </p:nvSpPr>
        <p:spPr>
          <a:xfrm>
            <a:off x="7167657" y="6903207"/>
            <a:ext cx="357066" cy="1623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3-4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180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sz="1000"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6">
              <a:lumMod val="75000"/>
            </a:schemeClr>
          </a:solidFill>
          <a:prstDash val="sysDash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200" dirty="0" smtClean="0"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95834</TotalTime>
  <Words>10296</Words>
  <Application>Microsoft Office PowerPoint</Application>
  <PresentationFormat>사용자 지정</PresentationFormat>
  <Paragraphs>3692</Paragraphs>
  <Slides>65</Slides>
  <Notes>61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65</vt:i4>
      </vt:variant>
    </vt:vector>
  </HeadingPairs>
  <TitlesOfParts>
    <vt:vector size="74" baseType="lpstr">
      <vt:lpstr>Noto Sans CJK KR Regular</vt:lpstr>
      <vt:lpstr>Noto Sans Korean DemiLight</vt:lpstr>
      <vt:lpstr>나눔고딕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윤용근</dc:creator>
  <cp:lastModifiedBy>윤 용근</cp:lastModifiedBy>
  <cp:revision>478</cp:revision>
  <dcterms:created xsi:type="dcterms:W3CDTF">2016-06-01T05:15:44Z</dcterms:created>
  <dcterms:modified xsi:type="dcterms:W3CDTF">2024-02-14T08:50:11Z</dcterms:modified>
</cp:coreProperties>
</file>