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4" r:id="rId2"/>
    <p:sldId id="286" r:id="rId3"/>
    <p:sldId id="289" r:id="rId4"/>
    <p:sldId id="287" r:id="rId5"/>
    <p:sldId id="294" r:id="rId6"/>
    <p:sldId id="295" r:id="rId7"/>
    <p:sldId id="296" r:id="rId8"/>
    <p:sldId id="300" r:id="rId9"/>
    <p:sldId id="301" r:id="rId10"/>
    <p:sldId id="304" r:id="rId11"/>
    <p:sldId id="305" r:id="rId12"/>
    <p:sldId id="302" r:id="rId13"/>
    <p:sldId id="306" r:id="rId14"/>
    <p:sldId id="303" r:id="rId15"/>
    <p:sldId id="298" r:id="rId16"/>
    <p:sldId id="307" r:id="rId17"/>
    <p:sldId id="297" r:id="rId18"/>
  </p:sldIdLst>
  <p:sldSz cx="9906000" cy="6858000" type="A4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F42"/>
    <a:srgbClr val="00A17D"/>
    <a:srgbClr val="E63D96"/>
    <a:srgbClr val="B9FFF0"/>
    <a:srgbClr val="00ABDD"/>
    <a:srgbClr val="FFFFFF"/>
    <a:srgbClr val="DAE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200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B1E9E-88DE-490C-A8DF-BDD62138D939}" type="datetimeFigureOut">
              <a:rPr lang="ko-KR" altLang="en-US" smtClean="0"/>
              <a:t>2024-06-17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47C90-C67F-4078-AD9A-877EDC1135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80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605-6466-445C-8F67-D31F0DD50E22}" type="datetimeFigureOut">
              <a:rPr lang="ko-KR" altLang="en-US" smtClean="0"/>
              <a:pPr/>
              <a:t>2024-06-17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49C4-A417-4AAB-BA67-AB353CD359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692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605-6466-445C-8F67-D31F0DD50E22}" type="datetimeFigureOut">
              <a:rPr lang="ko-KR" altLang="en-US" smtClean="0"/>
              <a:pPr/>
              <a:t>2024-06-17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49C4-A417-4AAB-BA67-AB353CD359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639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605-6466-445C-8F67-D31F0DD50E22}" type="datetimeFigureOut">
              <a:rPr lang="ko-KR" altLang="en-US" smtClean="0"/>
              <a:pPr/>
              <a:t>2024-06-17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49C4-A417-4AAB-BA67-AB353CD359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32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605-6466-445C-8F67-D31F0DD50E22}" type="datetimeFigureOut">
              <a:rPr lang="ko-KR" altLang="en-US" smtClean="0"/>
              <a:pPr/>
              <a:t>2024-06-17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49C4-A417-4AAB-BA67-AB353CD359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47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605-6466-445C-8F67-D31F0DD50E22}" type="datetimeFigureOut">
              <a:rPr lang="ko-KR" altLang="en-US" smtClean="0"/>
              <a:pPr/>
              <a:t>2024-06-17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49C4-A417-4AAB-BA67-AB353CD359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94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605-6466-445C-8F67-D31F0DD50E22}" type="datetimeFigureOut">
              <a:rPr lang="ko-KR" altLang="en-US" smtClean="0"/>
              <a:pPr/>
              <a:t>2024-06-17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49C4-A417-4AAB-BA67-AB353CD359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626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605-6466-445C-8F67-D31F0DD50E22}" type="datetimeFigureOut">
              <a:rPr lang="ko-KR" altLang="en-US" smtClean="0"/>
              <a:pPr/>
              <a:t>2024-06-17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49C4-A417-4AAB-BA67-AB353CD359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6422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605-6466-445C-8F67-D31F0DD50E22}" type="datetimeFigureOut">
              <a:rPr lang="ko-KR" altLang="en-US" smtClean="0"/>
              <a:pPr/>
              <a:t>2024-06-17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49C4-A417-4AAB-BA67-AB353CD359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00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605-6466-445C-8F67-D31F0DD50E22}" type="datetimeFigureOut">
              <a:rPr lang="ko-KR" altLang="en-US" smtClean="0"/>
              <a:pPr/>
              <a:t>2024-06-17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49C4-A417-4AAB-BA67-AB353CD359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585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605-6466-445C-8F67-D31F0DD50E22}" type="datetimeFigureOut">
              <a:rPr lang="ko-KR" altLang="en-US" smtClean="0"/>
              <a:pPr/>
              <a:t>2024-06-17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49C4-A417-4AAB-BA67-AB353CD359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78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605-6466-445C-8F67-D31F0DD50E22}" type="datetimeFigureOut">
              <a:rPr lang="ko-KR" altLang="en-US" smtClean="0"/>
              <a:pPr/>
              <a:t>2024-06-17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49C4-A417-4AAB-BA67-AB353CD359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109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7605-6466-445C-8F67-D31F0DD50E22}" type="datetimeFigureOut">
              <a:rPr lang="ko-KR" altLang="en-US" smtClean="0"/>
              <a:pPr/>
              <a:t>2024-06-17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449C4-A417-4AAB-BA67-AB353CD359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116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actus.tistory.com/30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그룹 89"/>
          <p:cNvGrpSpPr/>
          <p:nvPr/>
        </p:nvGrpSpPr>
        <p:grpSpPr>
          <a:xfrm>
            <a:off x="-600" y="168926"/>
            <a:ext cx="9907200" cy="683372"/>
            <a:chOff x="-600" y="193233"/>
            <a:chExt cx="9907200" cy="683372"/>
          </a:xfrm>
        </p:grpSpPr>
        <p:cxnSp>
          <p:nvCxnSpPr>
            <p:cNvPr id="91" name="직선 연결선 90"/>
            <p:cNvCxnSpPr/>
            <p:nvPr/>
          </p:nvCxnSpPr>
          <p:spPr>
            <a:xfrm>
              <a:off x="-600" y="876605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-600" y="193233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3" name="직사각형 92"/>
            <p:cNvSpPr>
              <a:spLocks noChangeAspect="1"/>
            </p:cNvSpPr>
            <p:nvPr/>
          </p:nvSpPr>
          <p:spPr>
            <a:xfrm>
              <a:off x="39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4" name="직사각형 93"/>
            <p:cNvSpPr>
              <a:spLocks noChangeAspect="1"/>
            </p:cNvSpPr>
            <p:nvPr/>
          </p:nvSpPr>
          <p:spPr>
            <a:xfrm>
              <a:off x="658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디</a:t>
              </a:r>
            </a:p>
          </p:txBody>
        </p:sp>
        <p:sp>
          <p:nvSpPr>
            <p:cNvPr id="95" name="직사각형 94"/>
            <p:cNvSpPr>
              <a:spLocks noChangeAspect="1"/>
            </p:cNvSpPr>
            <p:nvPr/>
          </p:nvSpPr>
          <p:spPr>
            <a:xfrm>
              <a:off x="1277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6" name="직사각형 95"/>
            <p:cNvSpPr>
              <a:spLocks noChangeAspect="1"/>
            </p:cNvSpPr>
            <p:nvPr/>
          </p:nvSpPr>
          <p:spPr>
            <a:xfrm>
              <a:off x="1896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endParaRPr>
            </a:p>
          </p:txBody>
        </p:sp>
        <p:sp>
          <p:nvSpPr>
            <p:cNvPr id="97" name="직사각형 96"/>
            <p:cNvSpPr>
              <a:spLocks noChangeAspect="1"/>
            </p:cNvSpPr>
            <p:nvPr/>
          </p:nvSpPr>
          <p:spPr>
            <a:xfrm>
              <a:off x="2516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가</a:t>
              </a:r>
            </a:p>
          </p:txBody>
        </p:sp>
        <p:sp>
          <p:nvSpPr>
            <p:cNvPr id="98" name="직사각형 97"/>
            <p:cNvSpPr>
              <a:spLocks noChangeAspect="1"/>
            </p:cNvSpPr>
            <p:nvPr/>
          </p:nvSpPr>
          <p:spPr>
            <a:xfrm>
              <a:off x="3135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이</a:t>
              </a:r>
            </a:p>
          </p:txBody>
        </p:sp>
        <p:sp>
          <p:nvSpPr>
            <p:cNvPr id="99" name="직사각형 98"/>
            <p:cNvSpPr>
              <a:spLocks noChangeAspect="1"/>
            </p:cNvSpPr>
            <p:nvPr/>
          </p:nvSpPr>
          <p:spPr>
            <a:xfrm>
              <a:off x="3754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드</a:t>
              </a:r>
            </a:p>
          </p:txBody>
        </p:sp>
        <p:sp>
          <p:nvSpPr>
            <p:cNvPr id="100" name="직사각형 99"/>
            <p:cNvSpPr>
              <a:spLocks noChangeAspect="1"/>
            </p:cNvSpPr>
            <p:nvPr/>
          </p:nvSpPr>
          <p:spPr>
            <a:xfrm>
              <a:off x="4992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1" name="직사각형 100"/>
            <p:cNvSpPr>
              <a:spLocks noChangeAspect="1"/>
            </p:cNvSpPr>
            <p:nvPr/>
          </p:nvSpPr>
          <p:spPr>
            <a:xfrm>
              <a:off x="6230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2" name="직사각형 101"/>
            <p:cNvSpPr>
              <a:spLocks noChangeAspect="1"/>
            </p:cNvSpPr>
            <p:nvPr/>
          </p:nvSpPr>
          <p:spPr>
            <a:xfrm>
              <a:off x="7469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3" name="직사각형 102"/>
            <p:cNvSpPr>
              <a:spLocks noChangeAspect="1"/>
            </p:cNvSpPr>
            <p:nvPr/>
          </p:nvSpPr>
          <p:spPr>
            <a:xfrm>
              <a:off x="8707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4" name="직사각형 103"/>
            <p:cNvSpPr>
              <a:spLocks noChangeAspect="1"/>
            </p:cNvSpPr>
            <p:nvPr/>
          </p:nvSpPr>
          <p:spPr>
            <a:xfrm>
              <a:off x="4373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5" name="직사각형 104"/>
            <p:cNvSpPr>
              <a:spLocks noChangeAspect="1"/>
            </p:cNvSpPr>
            <p:nvPr/>
          </p:nvSpPr>
          <p:spPr>
            <a:xfrm>
              <a:off x="5611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6" name="직사각형 105"/>
            <p:cNvSpPr>
              <a:spLocks noChangeAspect="1"/>
            </p:cNvSpPr>
            <p:nvPr/>
          </p:nvSpPr>
          <p:spPr>
            <a:xfrm>
              <a:off x="6849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7" name="직사각형 106"/>
            <p:cNvSpPr>
              <a:spLocks noChangeAspect="1"/>
            </p:cNvSpPr>
            <p:nvPr/>
          </p:nvSpPr>
          <p:spPr>
            <a:xfrm>
              <a:off x="8088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8" name="직사각형 107"/>
            <p:cNvSpPr>
              <a:spLocks noChangeAspect="1"/>
            </p:cNvSpPr>
            <p:nvPr/>
          </p:nvSpPr>
          <p:spPr>
            <a:xfrm>
              <a:off x="9326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109" name="직선 연결선 108"/>
            <p:cNvCxnSpPr/>
            <p:nvPr/>
          </p:nvCxnSpPr>
          <p:spPr>
            <a:xfrm>
              <a:off x="658688" y="876605"/>
              <a:ext cx="3495726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88" y="308313"/>
            <a:ext cx="1238250" cy="4045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8600" y="1463983"/>
            <a:ext cx="472597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8775" marR="0" lvl="0" indent="-35877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오디오 가이드 구성</a:t>
            </a:r>
            <a:endParaRPr kumimoji="0" lang="en-US" altLang="ko-KR" sz="2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177800" lvl="0">
              <a:lnSpc>
                <a:spcPct val="150000"/>
              </a:lnSpc>
            </a:pPr>
            <a:r>
              <a:rPr lang="en-US" altLang="ko-KR" b="1" smtClean="0">
                <a:solidFill>
                  <a:prstClr val="black"/>
                </a:solidFill>
                <a:latin typeface="맑은 고딕" pitchFamily="50" charset="-127"/>
              </a:rPr>
              <a:t>01. </a:t>
            </a:r>
            <a:r>
              <a:rPr lang="ko-KR" altLang="en-US" b="1" smtClean="0">
                <a:solidFill>
                  <a:prstClr val="black"/>
                </a:solidFill>
                <a:latin typeface="맑은 고딕" pitchFamily="50" charset="-127"/>
              </a:rPr>
              <a:t>방식 및 제반사항</a:t>
            </a:r>
            <a:endParaRPr lang="en-US" altLang="ko-KR" b="1" smtClean="0">
              <a:solidFill>
                <a:prstClr val="black"/>
              </a:solidFill>
              <a:latin typeface="맑은 고딕" pitchFamily="50" charset="-127"/>
            </a:endParaRPr>
          </a:p>
          <a:p>
            <a:pPr marL="177800" lvl="0">
              <a:lnSpc>
                <a:spcPct val="150000"/>
              </a:lnSpc>
            </a:pPr>
            <a:r>
              <a:rPr lang="en-US" altLang="ko-KR" b="1" smtClean="0">
                <a:solidFill>
                  <a:prstClr val="black"/>
                </a:solidFill>
                <a:latin typeface="맑은 고딕" pitchFamily="50" charset="-127"/>
              </a:rPr>
              <a:t>02. MAP</a:t>
            </a:r>
          </a:p>
          <a:p>
            <a:pPr marL="177800" lvl="0">
              <a:lnSpc>
                <a:spcPct val="150000"/>
              </a:lnSpc>
            </a:pPr>
            <a:endParaRPr lang="en-US" altLang="ko-KR" b="1">
              <a:solidFill>
                <a:prstClr val="black"/>
              </a:solidFill>
              <a:latin typeface="맑은 고딕" pitchFamily="50" charset="-127"/>
            </a:endParaRPr>
          </a:p>
          <a:p>
            <a:pPr marL="358775" lvl="0" indent="-358775">
              <a:lnSpc>
                <a:spcPct val="150000"/>
              </a:lnSpc>
              <a:buFont typeface="+mj-lt"/>
              <a:buAutoNum type="arabicPeriod" startAt="2"/>
              <a:defRPr/>
            </a:pPr>
            <a:r>
              <a:rPr lang="ko-KR" altLang="en-US" sz="2000" b="1">
                <a:solidFill>
                  <a:prstClr val="black"/>
                </a:solidFill>
                <a:latin typeface="맑은 고딕" pitchFamily="50" charset="-127"/>
              </a:rPr>
              <a:t>오디오 가이드 </a:t>
            </a:r>
            <a:r>
              <a:rPr lang="ko-KR" altLang="en-US" sz="2000" b="1" smtClean="0">
                <a:solidFill>
                  <a:prstClr val="black"/>
                </a:solidFill>
                <a:latin typeface="맑은 고딕" pitchFamily="50" charset="-127"/>
              </a:rPr>
              <a:t>디자인</a:t>
            </a:r>
            <a:r>
              <a:rPr lang="en-US" altLang="ko-KR" sz="1200" b="1" smtClean="0">
                <a:solidFill>
                  <a:prstClr val="black"/>
                </a:solidFill>
                <a:latin typeface="맑은 고딕" pitchFamily="50" charset="-127"/>
              </a:rPr>
              <a:t>(ver.</a:t>
            </a:r>
            <a:r>
              <a:rPr lang="ko-KR" altLang="en-US" sz="1200" b="1" smtClean="0">
                <a:solidFill>
                  <a:prstClr val="black"/>
                </a:solidFill>
                <a:latin typeface="맑은 고딕" pitchFamily="50" charset="-127"/>
              </a:rPr>
              <a:t>모바일</a:t>
            </a:r>
            <a:r>
              <a:rPr lang="en-US" altLang="ko-KR" sz="1200" b="1" smtClean="0">
                <a:solidFill>
                  <a:prstClr val="black"/>
                </a:solidFill>
                <a:latin typeface="맑은 고딕" pitchFamily="50" charset="-127"/>
              </a:rPr>
              <a:t>)</a:t>
            </a:r>
            <a:endParaRPr lang="en-US" altLang="ko-KR" sz="1200" b="1">
              <a:solidFill>
                <a:prstClr val="black"/>
              </a:solidFill>
              <a:latin typeface="맑은 고딕" pitchFamily="50" charset="-127"/>
            </a:endParaRPr>
          </a:p>
          <a:p>
            <a:pPr marL="177800" lvl="0">
              <a:lnSpc>
                <a:spcPct val="150000"/>
              </a:lnSpc>
            </a:pPr>
            <a:r>
              <a:rPr lang="en-US" altLang="ko-KR" b="1" smtClean="0">
                <a:solidFill>
                  <a:prstClr val="black"/>
                </a:solidFill>
                <a:latin typeface="맑은 고딕" pitchFamily="50" charset="-127"/>
              </a:rPr>
              <a:t>01. </a:t>
            </a:r>
            <a:r>
              <a:rPr lang="ko-KR" altLang="en-US" b="1" smtClean="0">
                <a:solidFill>
                  <a:prstClr val="black"/>
                </a:solidFill>
                <a:latin typeface="맑은 고딕" pitchFamily="50" charset="-127"/>
              </a:rPr>
              <a:t>페이지별 오디오 디자인 및 기능사항</a:t>
            </a:r>
            <a:r>
              <a:rPr lang="en-US" altLang="ko-KR" b="1" smtClean="0">
                <a:solidFill>
                  <a:prstClr val="black"/>
                </a:solidFill>
                <a:latin typeface="맑은 고딕" pitchFamily="50" charset="-127"/>
              </a:rPr>
              <a:t>  </a:t>
            </a:r>
          </a:p>
          <a:p>
            <a:pPr marL="177800" lvl="0">
              <a:lnSpc>
                <a:spcPct val="150000"/>
              </a:lnSpc>
            </a:pPr>
            <a:r>
              <a:rPr lang="en-US" altLang="ko-KR" b="1" smtClean="0">
                <a:solidFill>
                  <a:prstClr val="black"/>
                </a:solidFill>
                <a:latin typeface="맑은 고딕" pitchFamily="50" charset="-127"/>
              </a:rPr>
              <a:t>02. </a:t>
            </a:r>
            <a:r>
              <a:rPr lang="ko-KR" altLang="en-US" b="1">
                <a:solidFill>
                  <a:prstClr val="black"/>
                </a:solidFill>
                <a:latin typeface="맑은 고딕" pitchFamily="50" charset="-127"/>
              </a:rPr>
              <a:t>기능관련 </a:t>
            </a:r>
            <a:r>
              <a:rPr lang="ko-KR" altLang="en-US" b="1" smtClean="0">
                <a:solidFill>
                  <a:prstClr val="black"/>
                </a:solidFill>
                <a:latin typeface="맑은 고딕" pitchFamily="50" charset="-127"/>
              </a:rPr>
              <a:t>사항</a:t>
            </a:r>
            <a:endParaRPr lang="en-US" altLang="ko-KR" b="1" smtClean="0">
              <a:solidFill>
                <a:prstClr val="black"/>
              </a:solidFill>
              <a:latin typeface="맑은 고딕" pitchFamily="50" charset="-127"/>
            </a:endParaRPr>
          </a:p>
          <a:p>
            <a:pPr marL="177800" lvl="0">
              <a:lnSpc>
                <a:spcPct val="150000"/>
              </a:lnSpc>
            </a:pPr>
            <a:r>
              <a:rPr lang="en-US" altLang="ko-KR" b="1" smtClean="0">
                <a:solidFill>
                  <a:prstClr val="black"/>
                </a:solidFill>
                <a:latin typeface="맑은 고딕" pitchFamily="50" charset="-127"/>
              </a:rPr>
              <a:t>03. </a:t>
            </a:r>
            <a:r>
              <a:rPr lang="ko-KR" altLang="en-US" b="1" smtClean="0">
                <a:solidFill>
                  <a:prstClr val="black"/>
                </a:solidFill>
                <a:latin typeface="맑은 고딕" pitchFamily="50" charset="-127"/>
              </a:rPr>
              <a:t>폰트관련</a:t>
            </a:r>
            <a:endParaRPr lang="en-US" altLang="ko-KR" b="1" smtClean="0">
              <a:solidFill>
                <a:prstClr val="black"/>
              </a:solidFill>
              <a:latin typeface="맑은 고딕" pitchFamily="50" charset="-127"/>
            </a:endParaRPr>
          </a:p>
          <a:p>
            <a:pPr marL="177800" lvl="0">
              <a:lnSpc>
                <a:spcPct val="150000"/>
              </a:lnSpc>
            </a:pPr>
            <a:r>
              <a:rPr lang="en-US" altLang="ko-KR" b="1" smtClean="0">
                <a:solidFill>
                  <a:prstClr val="black"/>
                </a:solidFill>
                <a:latin typeface="맑은 고딕" pitchFamily="50" charset="-127"/>
              </a:rPr>
              <a:t>04. </a:t>
            </a:r>
            <a:r>
              <a:rPr lang="ko-KR" altLang="en-US" b="1" smtClean="0">
                <a:solidFill>
                  <a:prstClr val="black"/>
                </a:solidFill>
                <a:latin typeface="맑은 고딕" pitchFamily="50" charset="-127"/>
              </a:rPr>
              <a:t>오디오 가이드 로고</a:t>
            </a:r>
            <a:endParaRPr lang="en-US" altLang="ko-KR" b="1" smtClean="0">
              <a:solidFill>
                <a:prstClr val="black"/>
              </a:solidFill>
              <a:latin typeface="맑은 고딕" pitchFamily="50" charset="-127"/>
            </a:endParaRPr>
          </a:p>
          <a:p>
            <a:pPr marL="177800" lvl="0">
              <a:lnSpc>
                <a:spcPct val="150000"/>
              </a:lnSpc>
            </a:pPr>
            <a:endParaRPr lang="en-US" altLang="ko-KR" b="1" smtClean="0">
              <a:solidFill>
                <a:prstClr val="black"/>
              </a:solidFill>
              <a:latin typeface="맑은 고딕" pitchFamily="50" charset="-127"/>
            </a:endParaRPr>
          </a:p>
          <a:p>
            <a:pPr marL="358775" lvl="0" indent="-358775">
              <a:lnSpc>
                <a:spcPct val="150000"/>
              </a:lnSpc>
              <a:buFont typeface="+mj-lt"/>
              <a:buAutoNum type="arabicPeriod" startAt="3"/>
              <a:defRPr/>
            </a:pPr>
            <a:r>
              <a:rPr lang="ko-KR" altLang="en-US" sz="2000" b="1" smtClean="0">
                <a:solidFill>
                  <a:prstClr val="black"/>
                </a:solidFill>
                <a:latin typeface="맑은 고딕" pitchFamily="50" charset="-127"/>
              </a:rPr>
              <a:t>문의 및 확인사항</a:t>
            </a:r>
            <a:endParaRPr lang="en-US" altLang="ko-KR" sz="2000" b="1">
              <a:solidFill>
                <a:prstClr val="black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05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4290905" y="1935407"/>
            <a:ext cx="2402054" cy="4608000"/>
            <a:chOff x="4290905" y="1935407"/>
            <a:chExt cx="2402054" cy="4608000"/>
          </a:xfrm>
        </p:grpSpPr>
        <p:sp>
          <p:nvSpPr>
            <p:cNvPr id="120" name="사각형: 둥근 모서리 6">
              <a:extLst>
                <a:ext uri="{FF2B5EF4-FFF2-40B4-BE49-F238E27FC236}">
                  <a16:creationId xmlns:a16="http://schemas.microsoft.com/office/drawing/2014/main" id="{31F0BEDF-5C9B-9CFF-0B45-818032B963A7}"/>
                </a:ext>
              </a:extLst>
            </p:cNvPr>
            <p:cNvSpPr/>
            <p:nvPr/>
          </p:nvSpPr>
          <p:spPr>
            <a:xfrm>
              <a:off x="4290905" y="1935407"/>
              <a:ext cx="2402054" cy="4608000"/>
            </a:xfrm>
            <a:prstGeom prst="roundRect">
              <a:avLst>
                <a:gd name="adj" fmla="val 376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1" name="직사각형 120"/>
            <p:cNvSpPr>
              <a:spLocks/>
            </p:cNvSpPr>
            <p:nvPr/>
          </p:nvSpPr>
          <p:spPr>
            <a:xfrm>
              <a:off x="4357338" y="2246751"/>
              <a:ext cx="2270429" cy="39431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22" name="그룹 121"/>
            <p:cNvGrpSpPr/>
            <p:nvPr/>
          </p:nvGrpSpPr>
          <p:grpSpPr>
            <a:xfrm>
              <a:off x="4355554" y="2000838"/>
              <a:ext cx="2272757" cy="4477641"/>
              <a:chOff x="300299" y="1505126"/>
              <a:chExt cx="2520603" cy="4965931"/>
            </a:xfrm>
          </p:grpSpPr>
          <p:grpSp>
            <p:nvGrpSpPr>
              <p:cNvPr id="124" name="그룹 123"/>
              <p:cNvGrpSpPr/>
              <p:nvPr/>
            </p:nvGrpSpPr>
            <p:grpSpPr>
              <a:xfrm>
                <a:off x="300299" y="6150988"/>
                <a:ext cx="2520603" cy="320069"/>
                <a:chOff x="3129659" y="6212532"/>
                <a:chExt cx="2520603" cy="320069"/>
              </a:xfrm>
            </p:grpSpPr>
            <p:sp>
              <p:nvSpPr>
                <p:cNvPr id="126" name="직사각형 125"/>
                <p:cNvSpPr>
                  <a:spLocks/>
                </p:cNvSpPr>
                <p:nvPr/>
              </p:nvSpPr>
              <p:spPr>
                <a:xfrm>
                  <a:off x="3129659" y="6212532"/>
                  <a:ext cx="2518022" cy="32006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pic>
              <p:nvPicPr>
                <p:cNvPr id="127" name="그림 126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4311" b="-1"/>
                <a:stretch/>
              </p:blipFill>
              <p:spPr>
                <a:xfrm>
                  <a:off x="3130262" y="6222207"/>
                  <a:ext cx="2520000" cy="310394"/>
                </a:xfrm>
                <a:prstGeom prst="rect">
                  <a:avLst/>
                </a:prstGeom>
              </p:spPr>
            </p:pic>
          </p:grpSp>
          <p:pic>
            <p:nvPicPr>
              <p:cNvPr id="125" name="그림 12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5001"/>
              <a:stretch/>
            </p:blipFill>
            <p:spPr>
              <a:xfrm>
                <a:off x="300299" y="1505126"/>
                <a:ext cx="2520000" cy="272729"/>
              </a:xfrm>
              <a:prstGeom prst="rect">
                <a:avLst/>
              </a:prstGeom>
            </p:spPr>
          </p:pic>
        </p:grpSp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384" y="2241698"/>
              <a:ext cx="2271600" cy="3941478"/>
            </a:xfrm>
            <a:prstGeom prst="rect">
              <a:avLst/>
            </a:prstGeom>
          </p:spPr>
        </p:pic>
      </p:grpSp>
      <p:sp>
        <p:nvSpPr>
          <p:cNvPr id="131" name="직사각형 130"/>
          <p:cNvSpPr/>
          <p:nvPr/>
        </p:nvSpPr>
        <p:spPr>
          <a:xfrm>
            <a:off x="2277695" y="6347620"/>
            <a:ext cx="463124" cy="45719"/>
          </a:xfrm>
          <a:prstGeom prst="rect">
            <a:avLst/>
          </a:prstGeom>
          <a:solidFill>
            <a:srgbClr val="00A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90" name="그룹 89"/>
          <p:cNvGrpSpPr/>
          <p:nvPr/>
        </p:nvGrpSpPr>
        <p:grpSpPr>
          <a:xfrm>
            <a:off x="-600" y="168926"/>
            <a:ext cx="9907200" cy="683372"/>
            <a:chOff x="-600" y="193233"/>
            <a:chExt cx="9907200" cy="683372"/>
          </a:xfrm>
        </p:grpSpPr>
        <p:cxnSp>
          <p:nvCxnSpPr>
            <p:cNvPr id="91" name="직선 연결선 90"/>
            <p:cNvCxnSpPr/>
            <p:nvPr/>
          </p:nvCxnSpPr>
          <p:spPr>
            <a:xfrm>
              <a:off x="-600" y="876605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-600" y="193233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3" name="직사각형 92"/>
            <p:cNvSpPr>
              <a:spLocks noChangeAspect="1"/>
            </p:cNvSpPr>
            <p:nvPr/>
          </p:nvSpPr>
          <p:spPr>
            <a:xfrm>
              <a:off x="39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4" name="직사각형 93"/>
            <p:cNvSpPr>
              <a:spLocks noChangeAspect="1"/>
            </p:cNvSpPr>
            <p:nvPr/>
          </p:nvSpPr>
          <p:spPr>
            <a:xfrm>
              <a:off x="658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디</a:t>
              </a:r>
            </a:p>
          </p:txBody>
        </p:sp>
        <p:sp>
          <p:nvSpPr>
            <p:cNvPr id="95" name="직사각형 94"/>
            <p:cNvSpPr>
              <a:spLocks noChangeAspect="1"/>
            </p:cNvSpPr>
            <p:nvPr/>
          </p:nvSpPr>
          <p:spPr>
            <a:xfrm>
              <a:off x="1277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6" name="직사각형 95"/>
            <p:cNvSpPr>
              <a:spLocks noChangeAspect="1"/>
            </p:cNvSpPr>
            <p:nvPr/>
          </p:nvSpPr>
          <p:spPr>
            <a:xfrm>
              <a:off x="1896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endParaRPr>
            </a:p>
          </p:txBody>
        </p:sp>
        <p:sp>
          <p:nvSpPr>
            <p:cNvPr id="97" name="직사각형 96"/>
            <p:cNvSpPr>
              <a:spLocks noChangeAspect="1"/>
            </p:cNvSpPr>
            <p:nvPr/>
          </p:nvSpPr>
          <p:spPr>
            <a:xfrm>
              <a:off x="2516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가</a:t>
              </a:r>
            </a:p>
          </p:txBody>
        </p:sp>
        <p:sp>
          <p:nvSpPr>
            <p:cNvPr id="98" name="직사각형 97"/>
            <p:cNvSpPr>
              <a:spLocks noChangeAspect="1"/>
            </p:cNvSpPr>
            <p:nvPr/>
          </p:nvSpPr>
          <p:spPr>
            <a:xfrm>
              <a:off x="3135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이</a:t>
              </a:r>
            </a:p>
          </p:txBody>
        </p:sp>
        <p:sp>
          <p:nvSpPr>
            <p:cNvPr id="99" name="직사각형 98"/>
            <p:cNvSpPr>
              <a:spLocks noChangeAspect="1"/>
            </p:cNvSpPr>
            <p:nvPr/>
          </p:nvSpPr>
          <p:spPr>
            <a:xfrm>
              <a:off x="3754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드</a:t>
              </a:r>
            </a:p>
          </p:txBody>
        </p:sp>
        <p:sp>
          <p:nvSpPr>
            <p:cNvPr id="100" name="직사각형 99"/>
            <p:cNvSpPr>
              <a:spLocks noChangeAspect="1"/>
            </p:cNvSpPr>
            <p:nvPr/>
          </p:nvSpPr>
          <p:spPr>
            <a:xfrm>
              <a:off x="4992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1" name="직사각형 100"/>
            <p:cNvSpPr>
              <a:spLocks noChangeAspect="1"/>
            </p:cNvSpPr>
            <p:nvPr/>
          </p:nvSpPr>
          <p:spPr>
            <a:xfrm>
              <a:off x="6230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2" name="직사각형 101"/>
            <p:cNvSpPr>
              <a:spLocks noChangeAspect="1"/>
            </p:cNvSpPr>
            <p:nvPr/>
          </p:nvSpPr>
          <p:spPr>
            <a:xfrm>
              <a:off x="7469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3" name="직사각형 102"/>
            <p:cNvSpPr>
              <a:spLocks noChangeAspect="1"/>
            </p:cNvSpPr>
            <p:nvPr/>
          </p:nvSpPr>
          <p:spPr>
            <a:xfrm>
              <a:off x="8707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4" name="직사각형 103"/>
            <p:cNvSpPr>
              <a:spLocks noChangeAspect="1"/>
            </p:cNvSpPr>
            <p:nvPr/>
          </p:nvSpPr>
          <p:spPr>
            <a:xfrm>
              <a:off x="4373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5" name="직사각형 104"/>
            <p:cNvSpPr>
              <a:spLocks noChangeAspect="1"/>
            </p:cNvSpPr>
            <p:nvPr/>
          </p:nvSpPr>
          <p:spPr>
            <a:xfrm>
              <a:off x="5611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6" name="직사각형 105"/>
            <p:cNvSpPr>
              <a:spLocks noChangeAspect="1"/>
            </p:cNvSpPr>
            <p:nvPr/>
          </p:nvSpPr>
          <p:spPr>
            <a:xfrm>
              <a:off x="6849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7" name="직사각형 106"/>
            <p:cNvSpPr>
              <a:spLocks noChangeAspect="1"/>
            </p:cNvSpPr>
            <p:nvPr/>
          </p:nvSpPr>
          <p:spPr>
            <a:xfrm>
              <a:off x="8088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8" name="직사각형 107"/>
            <p:cNvSpPr>
              <a:spLocks noChangeAspect="1"/>
            </p:cNvSpPr>
            <p:nvPr/>
          </p:nvSpPr>
          <p:spPr>
            <a:xfrm>
              <a:off x="9326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109" name="직선 연결선 108"/>
            <p:cNvCxnSpPr/>
            <p:nvPr/>
          </p:nvCxnSpPr>
          <p:spPr>
            <a:xfrm>
              <a:off x="658688" y="876605"/>
              <a:ext cx="3495726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88" y="308313"/>
            <a:ext cx="1238250" cy="40459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28600" y="1388532"/>
            <a:ext cx="456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01. </a:t>
            </a:r>
            <a:r>
              <a:rPr kumimoji="0" lang="ko-KR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페이지별 </a:t>
            </a:r>
            <a:r>
              <a: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오디오 디자인 및 </a:t>
            </a:r>
            <a:r>
              <a:rPr kumimoji="0" lang="ko-KR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기능사항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11275" y="6543066"/>
            <a:ext cx="2317943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▲ </a:t>
            </a:r>
            <a:r>
              <a:rPr kumimoji="0" lang="en-US" altLang="ko-KR" sz="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HOME &gt; </a:t>
            </a:r>
            <a:r>
              <a:rPr kumimoji="0" lang="ko-KR" altLang="en-US" sz="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개방형 수장고 오디오 </a:t>
            </a:r>
            <a:r>
              <a:rPr kumimoji="0" lang="ko-KR" altLang="en-US" sz="80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해설 </a:t>
            </a:r>
            <a:r>
              <a:rPr kumimoji="0" lang="en-US" altLang="ko-KR" sz="80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&gt; </a:t>
            </a:r>
            <a:r>
              <a:rPr kumimoji="0" lang="ko-KR" altLang="en-US" sz="80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추천 동선별</a:t>
            </a:r>
            <a:endParaRPr kumimoji="0" lang="ko-KR" altLang="en-US" sz="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13063" y="2756503"/>
            <a:ext cx="1195374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Pretendard </a:t>
            </a:r>
            <a:r>
              <a:rPr kumimoji="0" lang="en-US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Medium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250, G : 175, B : 66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# FAAF42</a:t>
            </a:r>
          </a:p>
        </p:txBody>
      </p:sp>
      <p:grpSp>
        <p:nvGrpSpPr>
          <p:cNvPr id="232" name="그룹 231"/>
          <p:cNvGrpSpPr/>
          <p:nvPr/>
        </p:nvGrpSpPr>
        <p:grpSpPr>
          <a:xfrm>
            <a:off x="487558" y="1872782"/>
            <a:ext cx="3187630" cy="4573604"/>
            <a:chOff x="487558" y="1872782"/>
            <a:chExt cx="3187630" cy="4573604"/>
          </a:xfrm>
        </p:grpSpPr>
        <p:sp>
          <p:nvSpPr>
            <p:cNvPr id="45" name="TextBox 44"/>
            <p:cNvSpPr txBox="1"/>
            <p:nvPr/>
          </p:nvSpPr>
          <p:spPr>
            <a:xfrm>
              <a:off x="985819" y="1965461"/>
              <a:ext cx="1124273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개방형 수장고오디오 해설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0263" y="3459354"/>
              <a:ext cx="553604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수장고 현황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30263" y="4852842"/>
              <a:ext cx="553604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소장품 검색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30263" y="6246330"/>
              <a:ext cx="1124273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국립민속박물관 파주 소개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40326" y="1965460"/>
              <a:ext cx="342008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공간별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240326" y="6246331"/>
              <a:ext cx="553604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추천 동선별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681385" y="1975276"/>
              <a:ext cx="635358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4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95185" y="2240296"/>
              <a:ext cx="635358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5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95185" y="2502286"/>
              <a:ext cx="635358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6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695185" y="2764276"/>
              <a:ext cx="635358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9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95185" y="3026266"/>
              <a:ext cx="685050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10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695185" y="3288256"/>
              <a:ext cx="685050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11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95185" y="3550246"/>
              <a:ext cx="685050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16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695185" y="3812236"/>
              <a:ext cx="725126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보이는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3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695185" y="4074226"/>
              <a:ext cx="725126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보이는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7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695185" y="4336216"/>
              <a:ext cx="725126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보이는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8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695185" y="4598206"/>
              <a:ext cx="643372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민속 아카이브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695185" y="5122182"/>
              <a:ext cx="980003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정보실</a:t>
              </a:r>
              <a:r>
                <a:rPr kumimoji="0" lang="en-US" altLang="ko-KR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X</a:t>
              </a:r>
              <a:r>
                <a:rPr kumimoji="0" lang="ko-KR" altLang="en-US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미디어인터렉티브 월</a:t>
              </a:r>
              <a:endParaRPr kumimoji="0" lang="en-US" altLang="ko-KR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타원 65"/>
            <p:cNvSpPr>
              <a:spLocks noChangeAspect="1"/>
            </p:cNvSpPr>
            <p:nvPr/>
          </p:nvSpPr>
          <p:spPr>
            <a:xfrm>
              <a:off x="487558" y="1872782"/>
              <a:ext cx="385410" cy="385410"/>
            </a:xfrm>
            <a:prstGeom prst="ellipse">
              <a:avLst/>
            </a:prstGeom>
            <a:solidFill>
              <a:srgbClr val="E63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HOME</a:t>
              </a:r>
              <a:endParaRPr kumimoji="0" lang="ko-KR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67" name="직선 연결선 66"/>
            <p:cNvCxnSpPr>
              <a:stCxn id="66" idx="6"/>
              <a:endCxn id="45" idx="1"/>
            </p:cNvCxnSpPr>
            <p:nvPr/>
          </p:nvCxnSpPr>
          <p:spPr>
            <a:xfrm>
              <a:off x="872968" y="2065487"/>
              <a:ext cx="112851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>
              <a:stCxn id="45" idx="3"/>
              <a:endCxn id="50" idx="1"/>
            </p:cNvCxnSpPr>
            <p:nvPr/>
          </p:nvCxnSpPr>
          <p:spPr>
            <a:xfrm flipV="1">
              <a:off x="2110092" y="2065488"/>
              <a:ext cx="130234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>
              <a:stCxn id="50" idx="3"/>
              <a:endCxn id="54" idx="1"/>
            </p:cNvCxnSpPr>
            <p:nvPr/>
          </p:nvCxnSpPr>
          <p:spPr>
            <a:xfrm>
              <a:off x="2582334" y="2065488"/>
              <a:ext cx="99051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꺾인 연결선 69"/>
            <p:cNvCxnSpPr>
              <a:stCxn id="66" idx="6"/>
              <a:endCxn id="47" idx="1"/>
            </p:cNvCxnSpPr>
            <p:nvPr/>
          </p:nvCxnSpPr>
          <p:spPr>
            <a:xfrm>
              <a:off x="872968" y="2065487"/>
              <a:ext cx="57295" cy="1493895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꺾인 연결선 70"/>
            <p:cNvCxnSpPr>
              <a:stCxn id="66" idx="6"/>
              <a:endCxn id="48" idx="1"/>
            </p:cNvCxnSpPr>
            <p:nvPr/>
          </p:nvCxnSpPr>
          <p:spPr>
            <a:xfrm>
              <a:off x="872968" y="2065487"/>
              <a:ext cx="57295" cy="288738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꺾인 연결선 71"/>
            <p:cNvCxnSpPr>
              <a:stCxn id="66" idx="6"/>
              <a:endCxn id="49" idx="1"/>
            </p:cNvCxnSpPr>
            <p:nvPr/>
          </p:nvCxnSpPr>
          <p:spPr>
            <a:xfrm>
              <a:off x="872968" y="2065487"/>
              <a:ext cx="57295" cy="428087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꺾인 연결선 72"/>
            <p:cNvCxnSpPr>
              <a:stCxn id="45" idx="3"/>
              <a:endCxn id="51" idx="1"/>
            </p:cNvCxnSpPr>
            <p:nvPr/>
          </p:nvCxnSpPr>
          <p:spPr>
            <a:xfrm>
              <a:off x="2110092" y="2065489"/>
              <a:ext cx="130234" cy="428087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꺾인 연결선 73"/>
            <p:cNvCxnSpPr>
              <a:stCxn id="50" idx="3"/>
              <a:endCxn id="55" idx="1"/>
            </p:cNvCxnSpPr>
            <p:nvPr/>
          </p:nvCxnSpPr>
          <p:spPr>
            <a:xfrm>
              <a:off x="2582334" y="2065488"/>
              <a:ext cx="112851" cy="26502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꺾인 연결선 74"/>
            <p:cNvCxnSpPr>
              <a:stCxn id="50" idx="3"/>
              <a:endCxn id="56" idx="1"/>
            </p:cNvCxnSpPr>
            <p:nvPr/>
          </p:nvCxnSpPr>
          <p:spPr>
            <a:xfrm>
              <a:off x="2582334" y="2065488"/>
              <a:ext cx="112851" cy="52701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꺾인 연결선 75"/>
            <p:cNvCxnSpPr>
              <a:stCxn id="50" idx="3"/>
              <a:endCxn id="57" idx="1"/>
            </p:cNvCxnSpPr>
            <p:nvPr/>
          </p:nvCxnSpPr>
          <p:spPr>
            <a:xfrm>
              <a:off x="2582334" y="2065488"/>
              <a:ext cx="112851" cy="78900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꺾인 연결선 76"/>
            <p:cNvCxnSpPr>
              <a:stCxn id="50" idx="3"/>
              <a:endCxn id="58" idx="1"/>
            </p:cNvCxnSpPr>
            <p:nvPr/>
          </p:nvCxnSpPr>
          <p:spPr>
            <a:xfrm>
              <a:off x="2582334" y="2065488"/>
              <a:ext cx="112851" cy="105099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꺾인 연결선 77"/>
            <p:cNvCxnSpPr>
              <a:stCxn id="50" idx="3"/>
              <a:endCxn id="59" idx="1"/>
            </p:cNvCxnSpPr>
            <p:nvPr/>
          </p:nvCxnSpPr>
          <p:spPr>
            <a:xfrm>
              <a:off x="2582334" y="2065488"/>
              <a:ext cx="112851" cy="131298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꺾인 연결선 78"/>
            <p:cNvCxnSpPr>
              <a:stCxn id="50" idx="3"/>
              <a:endCxn id="60" idx="1"/>
            </p:cNvCxnSpPr>
            <p:nvPr/>
          </p:nvCxnSpPr>
          <p:spPr>
            <a:xfrm>
              <a:off x="2582334" y="2065488"/>
              <a:ext cx="112851" cy="157497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꺾인 연결선 79"/>
            <p:cNvCxnSpPr>
              <a:stCxn id="50" idx="3"/>
              <a:endCxn id="61" idx="1"/>
            </p:cNvCxnSpPr>
            <p:nvPr/>
          </p:nvCxnSpPr>
          <p:spPr>
            <a:xfrm>
              <a:off x="2582334" y="2065488"/>
              <a:ext cx="112851" cy="183696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꺾인 연결선 80"/>
            <p:cNvCxnSpPr>
              <a:stCxn id="50" idx="3"/>
              <a:endCxn id="63" idx="1"/>
            </p:cNvCxnSpPr>
            <p:nvPr/>
          </p:nvCxnSpPr>
          <p:spPr>
            <a:xfrm>
              <a:off x="2582334" y="2065488"/>
              <a:ext cx="112851" cy="236094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꺾인 연결선 81"/>
            <p:cNvCxnSpPr>
              <a:stCxn id="50" idx="3"/>
              <a:endCxn id="64" idx="1"/>
            </p:cNvCxnSpPr>
            <p:nvPr/>
          </p:nvCxnSpPr>
          <p:spPr>
            <a:xfrm>
              <a:off x="2582334" y="2065488"/>
              <a:ext cx="112851" cy="262293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꺾인 연결선 82"/>
            <p:cNvCxnSpPr>
              <a:stCxn id="50" idx="3"/>
              <a:endCxn id="65" idx="1"/>
            </p:cNvCxnSpPr>
            <p:nvPr/>
          </p:nvCxnSpPr>
          <p:spPr>
            <a:xfrm>
              <a:off x="2582334" y="2065488"/>
              <a:ext cx="112851" cy="314690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꺾인 연결선 83"/>
            <p:cNvCxnSpPr>
              <a:stCxn id="50" idx="3"/>
              <a:endCxn id="62" idx="1"/>
            </p:cNvCxnSpPr>
            <p:nvPr/>
          </p:nvCxnSpPr>
          <p:spPr>
            <a:xfrm>
              <a:off x="2582334" y="2065488"/>
              <a:ext cx="112851" cy="209895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2695185" y="4860196"/>
              <a:ext cx="733140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보존과학실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86" name="꺾인 연결선 85"/>
            <p:cNvCxnSpPr>
              <a:stCxn id="50" idx="3"/>
              <a:endCxn id="85" idx="1"/>
            </p:cNvCxnSpPr>
            <p:nvPr/>
          </p:nvCxnSpPr>
          <p:spPr>
            <a:xfrm>
              <a:off x="2582334" y="2065488"/>
              <a:ext cx="112851" cy="288492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직선 화살표 연결선 4"/>
          <p:cNvCxnSpPr>
            <a:stCxn id="40" idx="1"/>
          </p:cNvCxnSpPr>
          <p:nvPr/>
        </p:nvCxnSpPr>
        <p:spPr>
          <a:xfrm flipH="1">
            <a:off x="5978867" y="2987336"/>
            <a:ext cx="1334196" cy="0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7313063" y="3539116"/>
            <a:ext cx="1161710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Pretendard </a:t>
            </a:r>
            <a:r>
              <a:rPr kumimoji="0" lang="en-US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- Medium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0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G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0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B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0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#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000000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313063" y="2162944"/>
            <a:ext cx="1195374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Line 3pt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250, G : 175, B : 66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#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FAAF42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6" name="직선 화살표 연결선 5"/>
          <p:cNvCxnSpPr>
            <a:stCxn id="128" idx="1"/>
          </p:cNvCxnSpPr>
          <p:nvPr/>
        </p:nvCxnSpPr>
        <p:spPr>
          <a:xfrm flipH="1">
            <a:off x="6375163" y="2393777"/>
            <a:ext cx="937900" cy="370499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>
            <a:stCxn id="128" idx="1"/>
          </p:cNvCxnSpPr>
          <p:nvPr/>
        </p:nvCxnSpPr>
        <p:spPr>
          <a:xfrm flipH="1">
            <a:off x="6375163" y="2393777"/>
            <a:ext cx="937900" cy="718317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7313063" y="4168484"/>
            <a:ext cx="1195374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Line 1.5pt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250, G : 175, B : 66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#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FAAF42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2" name="직선 화살표 연결선 11"/>
          <p:cNvCxnSpPr>
            <a:stCxn id="129" idx="1"/>
          </p:cNvCxnSpPr>
          <p:nvPr/>
        </p:nvCxnSpPr>
        <p:spPr>
          <a:xfrm flipH="1">
            <a:off x="6375163" y="4399317"/>
            <a:ext cx="937900" cy="6858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118" idx="1"/>
          </p:cNvCxnSpPr>
          <p:nvPr/>
        </p:nvCxnSpPr>
        <p:spPr>
          <a:xfrm flipH="1">
            <a:off x="5742774" y="3769949"/>
            <a:ext cx="1570289" cy="0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포인트가 7개인 별 131"/>
          <p:cNvSpPr>
            <a:spLocks noChangeAspect="1"/>
          </p:cNvSpPr>
          <p:nvPr/>
        </p:nvSpPr>
        <p:spPr>
          <a:xfrm>
            <a:off x="2277695" y="6198241"/>
            <a:ext cx="72000" cy="72000"/>
          </a:xfrm>
          <a:prstGeom prst="star7">
            <a:avLst/>
          </a:prstGeom>
          <a:solidFill>
            <a:srgbClr val="00A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28600" y="999066"/>
            <a:ext cx="3746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오디오 </a:t>
            </a:r>
            <a:r>
              <a: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가이드 디자인</a:t>
            </a:r>
            <a:r>
              <a:rPr kumimoji="0" lang="en-US" altLang="ko-KR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(ver.</a:t>
            </a:r>
            <a:r>
              <a:rPr kumimoji="0" lang="ko-KR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모바일</a:t>
            </a:r>
            <a:r>
              <a:rPr kumimoji="0" lang="en-US" altLang="ko-KR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)</a:t>
            </a:r>
            <a:endParaRPr kumimoji="0" lang="en-US" altLang="ko-KR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00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4287548" y="1935407"/>
            <a:ext cx="2402054" cy="4608000"/>
            <a:chOff x="4287548" y="1935407"/>
            <a:chExt cx="2402054" cy="4608000"/>
          </a:xfrm>
        </p:grpSpPr>
        <p:sp>
          <p:nvSpPr>
            <p:cNvPr id="112" name="사각형: 둥근 모서리 6">
              <a:extLst>
                <a:ext uri="{FF2B5EF4-FFF2-40B4-BE49-F238E27FC236}">
                  <a16:creationId xmlns:a16="http://schemas.microsoft.com/office/drawing/2014/main" id="{31F0BEDF-5C9B-9CFF-0B45-818032B963A7}"/>
                </a:ext>
              </a:extLst>
            </p:cNvPr>
            <p:cNvSpPr/>
            <p:nvPr/>
          </p:nvSpPr>
          <p:spPr>
            <a:xfrm>
              <a:off x="4287548" y="1935407"/>
              <a:ext cx="2402054" cy="4608000"/>
            </a:xfrm>
            <a:prstGeom prst="roundRect">
              <a:avLst>
                <a:gd name="adj" fmla="val 376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3" name="직사각형 112"/>
            <p:cNvSpPr>
              <a:spLocks/>
            </p:cNvSpPr>
            <p:nvPr/>
          </p:nvSpPr>
          <p:spPr>
            <a:xfrm>
              <a:off x="4353981" y="2246751"/>
              <a:ext cx="2270429" cy="39431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14" name="그룹 113"/>
            <p:cNvGrpSpPr/>
            <p:nvPr/>
          </p:nvGrpSpPr>
          <p:grpSpPr>
            <a:xfrm>
              <a:off x="4352197" y="2000838"/>
              <a:ext cx="2272757" cy="4477641"/>
              <a:chOff x="300299" y="1505126"/>
              <a:chExt cx="2520603" cy="4965931"/>
            </a:xfrm>
          </p:grpSpPr>
          <p:grpSp>
            <p:nvGrpSpPr>
              <p:cNvPr id="116" name="그룹 115"/>
              <p:cNvGrpSpPr/>
              <p:nvPr/>
            </p:nvGrpSpPr>
            <p:grpSpPr>
              <a:xfrm>
                <a:off x="300299" y="6150988"/>
                <a:ext cx="2520603" cy="320069"/>
                <a:chOff x="3129659" y="6212532"/>
                <a:chExt cx="2520603" cy="320069"/>
              </a:xfrm>
            </p:grpSpPr>
            <p:sp>
              <p:nvSpPr>
                <p:cNvPr id="120" name="직사각형 119"/>
                <p:cNvSpPr>
                  <a:spLocks/>
                </p:cNvSpPr>
                <p:nvPr/>
              </p:nvSpPr>
              <p:spPr>
                <a:xfrm>
                  <a:off x="3129659" y="6212532"/>
                  <a:ext cx="2518022" cy="32006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pic>
              <p:nvPicPr>
                <p:cNvPr id="121" name="그림 120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4311" b="-1"/>
                <a:stretch/>
              </p:blipFill>
              <p:spPr>
                <a:xfrm>
                  <a:off x="3130262" y="6222207"/>
                  <a:ext cx="2520000" cy="310394"/>
                </a:xfrm>
                <a:prstGeom prst="rect">
                  <a:avLst/>
                </a:prstGeom>
              </p:spPr>
            </p:pic>
          </p:grpSp>
          <p:pic>
            <p:nvPicPr>
              <p:cNvPr id="119" name="그림 11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5001"/>
              <a:stretch/>
            </p:blipFill>
            <p:spPr>
              <a:xfrm>
                <a:off x="300299" y="1505126"/>
                <a:ext cx="2520000" cy="272729"/>
              </a:xfrm>
              <a:prstGeom prst="rect">
                <a:avLst/>
              </a:prstGeom>
            </p:spPr>
          </p:pic>
        </p:grp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604" y="2283091"/>
              <a:ext cx="2271600" cy="3941478"/>
            </a:xfrm>
            <a:prstGeom prst="rect">
              <a:avLst/>
            </a:prstGeom>
          </p:spPr>
        </p:pic>
      </p:grpSp>
      <p:sp>
        <p:nvSpPr>
          <p:cNvPr id="110" name="직사각형 109"/>
          <p:cNvSpPr/>
          <p:nvPr/>
        </p:nvSpPr>
        <p:spPr>
          <a:xfrm>
            <a:off x="2728243" y="2087475"/>
            <a:ext cx="543600" cy="36000"/>
          </a:xfrm>
          <a:prstGeom prst="rect">
            <a:avLst/>
          </a:prstGeom>
          <a:solidFill>
            <a:srgbClr val="00A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5" name="포인트가 7개인 별 114"/>
          <p:cNvSpPr>
            <a:spLocks noChangeAspect="1"/>
          </p:cNvSpPr>
          <p:nvPr/>
        </p:nvSpPr>
        <p:spPr>
          <a:xfrm>
            <a:off x="2728243" y="1938095"/>
            <a:ext cx="72000" cy="72000"/>
          </a:xfrm>
          <a:prstGeom prst="star7">
            <a:avLst/>
          </a:prstGeom>
          <a:solidFill>
            <a:srgbClr val="00A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90" name="그룹 89"/>
          <p:cNvGrpSpPr/>
          <p:nvPr/>
        </p:nvGrpSpPr>
        <p:grpSpPr>
          <a:xfrm>
            <a:off x="-600" y="168926"/>
            <a:ext cx="9907200" cy="683372"/>
            <a:chOff x="-600" y="193233"/>
            <a:chExt cx="9907200" cy="683372"/>
          </a:xfrm>
        </p:grpSpPr>
        <p:cxnSp>
          <p:nvCxnSpPr>
            <p:cNvPr id="91" name="직선 연결선 90"/>
            <p:cNvCxnSpPr/>
            <p:nvPr/>
          </p:nvCxnSpPr>
          <p:spPr>
            <a:xfrm>
              <a:off x="-600" y="876605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-600" y="193233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3" name="직사각형 92"/>
            <p:cNvSpPr>
              <a:spLocks noChangeAspect="1"/>
            </p:cNvSpPr>
            <p:nvPr/>
          </p:nvSpPr>
          <p:spPr>
            <a:xfrm>
              <a:off x="39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4" name="직사각형 93"/>
            <p:cNvSpPr>
              <a:spLocks noChangeAspect="1"/>
            </p:cNvSpPr>
            <p:nvPr/>
          </p:nvSpPr>
          <p:spPr>
            <a:xfrm>
              <a:off x="658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디</a:t>
              </a:r>
            </a:p>
          </p:txBody>
        </p:sp>
        <p:sp>
          <p:nvSpPr>
            <p:cNvPr id="95" name="직사각형 94"/>
            <p:cNvSpPr>
              <a:spLocks noChangeAspect="1"/>
            </p:cNvSpPr>
            <p:nvPr/>
          </p:nvSpPr>
          <p:spPr>
            <a:xfrm>
              <a:off x="1277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6" name="직사각형 95"/>
            <p:cNvSpPr>
              <a:spLocks noChangeAspect="1"/>
            </p:cNvSpPr>
            <p:nvPr/>
          </p:nvSpPr>
          <p:spPr>
            <a:xfrm>
              <a:off x="1896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endParaRPr>
            </a:p>
          </p:txBody>
        </p:sp>
        <p:sp>
          <p:nvSpPr>
            <p:cNvPr id="97" name="직사각형 96"/>
            <p:cNvSpPr>
              <a:spLocks noChangeAspect="1"/>
            </p:cNvSpPr>
            <p:nvPr/>
          </p:nvSpPr>
          <p:spPr>
            <a:xfrm>
              <a:off x="2516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가</a:t>
              </a:r>
            </a:p>
          </p:txBody>
        </p:sp>
        <p:sp>
          <p:nvSpPr>
            <p:cNvPr id="98" name="직사각형 97"/>
            <p:cNvSpPr>
              <a:spLocks noChangeAspect="1"/>
            </p:cNvSpPr>
            <p:nvPr/>
          </p:nvSpPr>
          <p:spPr>
            <a:xfrm>
              <a:off x="3135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이</a:t>
              </a:r>
            </a:p>
          </p:txBody>
        </p:sp>
        <p:sp>
          <p:nvSpPr>
            <p:cNvPr id="99" name="직사각형 98"/>
            <p:cNvSpPr>
              <a:spLocks noChangeAspect="1"/>
            </p:cNvSpPr>
            <p:nvPr/>
          </p:nvSpPr>
          <p:spPr>
            <a:xfrm>
              <a:off x="3754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드</a:t>
              </a:r>
            </a:p>
          </p:txBody>
        </p:sp>
        <p:sp>
          <p:nvSpPr>
            <p:cNvPr id="100" name="직사각형 99"/>
            <p:cNvSpPr>
              <a:spLocks noChangeAspect="1"/>
            </p:cNvSpPr>
            <p:nvPr/>
          </p:nvSpPr>
          <p:spPr>
            <a:xfrm>
              <a:off x="4992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1" name="직사각형 100"/>
            <p:cNvSpPr>
              <a:spLocks noChangeAspect="1"/>
            </p:cNvSpPr>
            <p:nvPr/>
          </p:nvSpPr>
          <p:spPr>
            <a:xfrm>
              <a:off x="6230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2" name="직사각형 101"/>
            <p:cNvSpPr>
              <a:spLocks noChangeAspect="1"/>
            </p:cNvSpPr>
            <p:nvPr/>
          </p:nvSpPr>
          <p:spPr>
            <a:xfrm>
              <a:off x="7469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3" name="직사각형 102"/>
            <p:cNvSpPr>
              <a:spLocks noChangeAspect="1"/>
            </p:cNvSpPr>
            <p:nvPr/>
          </p:nvSpPr>
          <p:spPr>
            <a:xfrm>
              <a:off x="8707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4" name="직사각형 103"/>
            <p:cNvSpPr>
              <a:spLocks noChangeAspect="1"/>
            </p:cNvSpPr>
            <p:nvPr/>
          </p:nvSpPr>
          <p:spPr>
            <a:xfrm>
              <a:off x="4373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5" name="직사각형 104"/>
            <p:cNvSpPr>
              <a:spLocks noChangeAspect="1"/>
            </p:cNvSpPr>
            <p:nvPr/>
          </p:nvSpPr>
          <p:spPr>
            <a:xfrm>
              <a:off x="5611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6" name="직사각형 105"/>
            <p:cNvSpPr>
              <a:spLocks noChangeAspect="1"/>
            </p:cNvSpPr>
            <p:nvPr/>
          </p:nvSpPr>
          <p:spPr>
            <a:xfrm>
              <a:off x="6849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7" name="직사각형 106"/>
            <p:cNvSpPr>
              <a:spLocks noChangeAspect="1"/>
            </p:cNvSpPr>
            <p:nvPr/>
          </p:nvSpPr>
          <p:spPr>
            <a:xfrm>
              <a:off x="8088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8" name="직사각형 107"/>
            <p:cNvSpPr>
              <a:spLocks noChangeAspect="1"/>
            </p:cNvSpPr>
            <p:nvPr/>
          </p:nvSpPr>
          <p:spPr>
            <a:xfrm>
              <a:off x="9326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109" name="직선 연결선 108"/>
            <p:cNvCxnSpPr/>
            <p:nvPr/>
          </p:nvCxnSpPr>
          <p:spPr>
            <a:xfrm>
              <a:off x="658688" y="876605"/>
              <a:ext cx="3495726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88" y="308313"/>
            <a:ext cx="1238250" cy="40459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28600" y="1388532"/>
            <a:ext cx="456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01. </a:t>
            </a:r>
            <a:r>
              <a:rPr kumimoji="0" lang="ko-KR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페이지별 </a:t>
            </a:r>
            <a:r>
              <a: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오디오 디자인 및 </a:t>
            </a:r>
            <a:r>
              <a:rPr kumimoji="0" lang="ko-KR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기능사항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85014" y="6543066"/>
            <a:ext cx="2244204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▲ </a:t>
            </a: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HOME &gt; </a:t>
            </a:r>
            <a:r>
              <a:rPr kumimoji="0" lang="ko-KR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개방형 수장고 오디오 </a:t>
            </a:r>
            <a:r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해설 </a:t>
            </a:r>
            <a:r>
              <a:rPr kumimoji="0" lang="en-US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&gt;</a:t>
            </a: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열린 </a:t>
            </a:r>
            <a:r>
              <a:rPr kumimoji="0" lang="ko-KR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수장고 </a:t>
            </a: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4 </a:t>
            </a:r>
            <a:r>
              <a:rPr kumimoji="0" lang="en-US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&gt; </a:t>
            </a: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4-3-1 </a:t>
            </a:r>
            <a:r>
              <a:rPr kumimoji="0" lang="ko-KR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백자 청화 모란무늬 양념단지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13063" y="2772952"/>
            <a:ext cx="1286744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클릭 시 상위 메뉴인</a:t>
            </a:r>
            <a:endParaRPr kumimoji="0" lang="en-US" altLang="ko-KR" sz="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&lt;</a:t>
            </a:r>
            <a:r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추언 동선별</a:t>
            </a:r>
            <a:r>
              <a:rPr kumimoji="0" lang="en-US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&gt; </a:t>
            </a:r>
            <a:r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목록으로</a:t>
            </a:r>
            <a:endParaRPr kumimoji="0" lang="en-US" altLang="ko-KR" sz="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이동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32" name="그룹 231"/>
          <p:cNvGrpSpPr/>
          <p:nvPr/>
        </p:nvGrpSpPr>
        <p:grpSpPr>
          <a:xfrm>
            <a:off x="487558" y="1872782"/>
            <a:ext cx="3187630" cy="4573604"/>
            <a:chOff x="487558" y="1872782"/>
            <a:chExt cx="3187630" cy="4573604"/>
          </a:xfrm>
        </p:grpSpPr>
        <p:sp>
          <p:nvSpPr>
            <p:cNvPr id="45" name="TextBox 44"/>
            <p:cNvSpPr txBox="1"/>
            <p:nvPr/>
          </p:nvSpPr>
          <p:spPr>
            <a:xfrm>
              <a:off x="985819" y="1965461"/>
              <a:ext cx="1124273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개방형 수장고오디오 해설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0263" y="3459354"/>
              <a:ext cx="553604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수장고 현황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30263" y="4852842"/>
              <a:ext cx="553604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소장품 검색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30263" y="6246330"/>
              <a:ext cx="1124273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국립민속박물관 파주 소개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40326" y="1965460"/>
              <a:ext cx="342008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공간별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240326" y="6246331"/>
              <a:ext cx="553604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추천 동선별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681385" y="1975276"/>
              <a:ext cx="635358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4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95185" y="2240296"/>
              <a:ext cx="635358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5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95185" y="2502286"/>
              <a:ext cx="635358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6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695185" y="2764276"/>
              <a:ext cx="635358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9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95185" y="3026266"/>
              <a:ext cx="685050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10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695185" y="3288256"/>
              <a:ext cx="685050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11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95185" y="3550246"/>
              <a:ext cx="685050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16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695185" y="3812236"/>
              <a:ext cx="725126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보이는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3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695185" y="4074226"/>
              <a:ext cx="725126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보이는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7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695185" y="4336216"/>
              <a:ext cx="725126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보이는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8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695185" y="4598206"/>
              <a:ext cx="643372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민속 아카이브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695185" y="5122182"/>
              <a:ext cx="980003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정보실</a:t>
              </a:r>
              <a:r>
                <a:rPr kumimoji="0" lang="en-US" altLang="ko-KR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X</a:t>
              </a:r>
              <a:r>
                <a:rPr kumimoji="0" lang="ko-KR" altLang="en-US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미디어인터렉티브 월</a:t>
              </a:r>
              <a:endParaRPr kumimoji="0" lang="en-US" altLang="ko-KR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타원 65"/>
            <p:cNvSpPr>
              <a:spLocks noChangeAspect="1"/>
            </p:cNvSpPr>
            <p:nvPr/>
          </p:nvSpPr>
          <p:spPr>
            <a:xfrm>
              <a:off x="487558" y="1872782"/>
              <a:ext cx="385410" cy="385410"/>
            </a:xfrm>
            <a:prstGeom prst="ellipse">
              <a:avLst/>
            </a:prstGeom>
            <a:solidFill>
              <a:srgbClr val="E63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HOME</a:t>
              </a:r>
              <a:endParaRPr kumimoji="0" lang="ko-KR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67" name="직선 연결선 66"/>
            <p:cNvCxnSpPr>
              <a:stCxn id="66" idx="6"/>
              <a:endCxn id="45" idx="1"/>
            </p:cNvCxnSpPr>
            <p:nvPr/>
          </p:nvCxnSpPr>
          <p:spPr>
            <a:xfrm>
              <a:off x="872968" y="2065487"/>
              <a:ext cx="112851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>
              <a:stCxn id="45" idx="3"/>
              <a:endCxn id="50" idx="1"/>
            </p:cNvCxnSpPr>
            <p:nvPr/>
          </p:nvCxnSpPr>
          <p:spPr>
            <a:xfrm flipV="1">
              <a:off x="2110092" y="2065488"/>
              <a:ext cx="130234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>
              <a:stCxn id="50" idx="3"/>
              <a:endCxn id="54" idx="1"/>
            </p:cNvCxnSpPr>
            <p:nvPr/>
          </p:nvCxnSpPr>
          <p:spPr>
            <a:xfrm>
              <a:off x="2582334" y="2065488"/>
              <a:ext cx="99051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꺾인 연결선 69"/>
            <p:cNvCxnSpPr>
              <a:stCxn id="66" idx="6"/>
              <a:endCxn id="47" idx="1"/>
            </p:cNvCxnSpPr>
            <p:nvPr/>
          </p:nvCxnSpPr>
          <p:spPr>
            <a:xfrm>
              <a:off x="872968" y="2065487"/>
              <a:ext cx="57295" cy="1493895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꺾인 연결선 70"/>
            <p:cNvCxnSpPr>
              <a:stCxn id="66" idx="6"/>
              <a:endCxn id="48" idx="1"/>
            </p:cNvCxnSpPr>
            <p:nvPr/>
          </p:nvCxnSpPr>
          <p:spPr>
            <a:xfrm>
              <a:off x="872968" y="2065487"/>
              <a:ext cx="57295" cy="288738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꺾인 연결선 71"/>
            <p:cNvCxnSpPr>
              <a:stCxn id="66" idx="6"/>
              <a:endCxn id="49" idx="1"/>
            </p:cNvCxnSpPr>
            <p:nvPr/>
          </p:nvCxnSpPr>
          <p:spPr>
            <a:xfrm>
              <a:off x="872968" y="2065487"/>
              <a:ext cx="57295" cy="428087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꺾인 연결선 72"/>
            <p:cNvCxnSpPr>
              <a:stCxn id="45" idx="3"/>
              <a:endCxn id="51" idx="1"/>
            </p:cNvCxnSpPr>
            <p:nvPr/>
          </p:nvCxnSpPr>
          <p:spPr>
            <a:xfrm>
              <a:off x="2110092" y="2065489"/>
              <a:ext cx="130234" cy="428087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꺾인 연결선 73"/>
            <p:cNvCxnSpPr>
              <a:stCxn id="50" idx="3"/>
              <a:endCxn id="55" idx="1"/>
            </p:cNvCxnSpPr>
            <p:nvPr/>
          </p:nvCxnSpPr>
          <p:spPr>
            <a:xfrm>
              <a:off x="2582334" y="2065488"/>
              <a:ext cx="112851" cy="26502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꺾인 연결선 74"/>
            <p:cNvCxnSpPr>
              <a:stCxn id="50" idx="3"/>
              <a:endCxn id="56" idx="1"/>
            </p:cNvCxnSpPr>
            <p:nvPr/>
          </p:nvCxnSpPr>
          <p:spPr>
            <a:xfrm>
              <a:off x="2582334" y="2065488"/>
              <a:ext cx="112851" cy="52701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꺾인 연결선 75"/>
            <p:cNvCxnSpPr>
              <a:stCxn id="50" idx="3"/>
              <a:endCxn id="57" idx="1"/>
            </p:cNvCxnSpPr>
            <p:nvPr/>
          </p:nvCxnSpPr>
          <p:spPr>
            <a:xfrm>
              <a:off x="2582334" y="2065488"/>
              <a:ext cx="112851" cy="78900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꺾인 연결선 76"/>
            <p:cNvCxnSpPr>
              <a:stCxn id="50" idx="3"/>
              <a:endCxn id="58" idx="1"/>
            </p:cNvCxnSpPr>
            <p:nvPr/>
          </p:nvCxnSpPr>
          <p:spPr>
            <a:xfrm>
              <a:off x="2582334" y="2065488"/>
              <a:ext cx="112851" cy="105099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꺾인 연결선 77"/>
            <p:cNvCxnSpPr>
              <a:stCxn id="50" idx="3"/>
              <a:endCxn id="59" idx="1"/>
            </p:cNvCxnSpPr>
            <p:nvPr/>
          </p:nvCxnSpPr>
          <p:spPr>
            <a:xfrm>
              <a:off x="2582334" y="2065488"/>
              <a:ext cx="112851" cy="131298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꺾인 연결선 78"/>
            <p:cNvCxnSpPr>
              <a:stCxn id="50" idx="3"/>
              <a:endCxn id="60" idx="1"/>
            </p:cNvCxnSpPr>
            <p:nvPr/>
          </p:nvCxnSpPr>
          <p:spPr>
            <a:xfrm>
              <a:off x="2582334" y="2065488"/>
              <a:ext cx="112851" cy="157497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꺾인 연결선 79"/>
            <p:cNvCxnSpPr>
              <a:stCxn id="50" idx="3"/>
              <a:endCxn id="61" idx="1"/>
            </p:cNvCxnSpPr>
            <p:nvPr/>
          </p:nvCxnSpPr>
          <p:spPr>
            <a:xfrm>
              <a:off x="2582334" y="2065488"/>
              <a:ext cx="112851" cy="183696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꺾인 연결선 80"/>
            <p:cNvCxnSpPr>
              <a:stCxn id="50" idx="3"/>
              <a:endCxn id="63" idx="1"/>
            </p:cNvCxnSpPr>
            <p:nvPr/>
          </p:nvCxnSpPr>
          <p:spPr>
            <a:xfrm>
              <a:off x="2582334" y="2065488"/>
              <a:ext cx="112851" cy="236094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꺾인 연결선 81"/>
            <p:cNvCxnSpPr>
              <a:stCxn id="50" idx="3"/>
              <a:endCxn id="64" idx="1"/>
            </p:cNvCxnSpPr>
            <p:nvPr/>
          </p:nvCxnSpPr>
          <p:spPr>
            <a:xfrm>
              <a:off x="2582334" y="2065488"/>
              <a:ext cx="112851" cy="262293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꺾인 연결선 82"/>
            <p:cNvCxnSpPr>
              <a:stCxn id="50" idx="3"/>
              <a:endCxn id="65" idx="1"/>
            </p:cNvCxnSpPr>
            <p:nvPr/>
          </p:nvCxnSpPr>
          <p:spPr>
            <a:xfrm>
              <a:off x="2582334" y="2065488"/>
              <a:ext cx="112851" cy="314690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꺾인 연결선 83"/>
            <p:cNvCxnSpPr>
              <a:stCxn id="50" idx="3"/>
              <a:endCxn id="62" idx="1"/>
            </p:cNvCxnSpPr>
            <p:nvPr/>
          </p:nvCxnSpPr>
          <p:spPr>
            <a:xfrm>
              <a:off x="2582334" y="2065488"/>
              <a:ext cx="112851" cy="209895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2695185" y="4860196"/>
              <a:ext cx="733140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보존과학실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86" name="꺾인 연결선 85"/>
            <p:cNvCxnSpPr>
              <a:stCxn id="50" idx="3"/>
              <a:endCxn id="85" idx="1"/>
            </p:cNvCxnSpPr>
            <p:nvPr/>
          </p:nvCxnSpPr>
          <p:spPr>
            <a:xfrm>
              <a:off x="2582334" y="2065488"/>
              <a:ext cx="112851" cy="288492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직선 화살표 연결선 4"/>
          <p:cNvCxnSpPr>
            <a:stCxn id="40" idx="1"/>
          </p:cNvCxnSpPr>
          <p:nvPr/>
        </p:nvCxnSpPr>
        <p:spPr>
          <a:xfrm flipH="1" flipV="1">
            <a:off x="5982056" y="2994082"/>
            <a:ext cx="1331007" cy="9703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7313063" y="3660663"/>
            <a:ext cx="1161710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Pretendard </a:t>
            </a:r>
            <a:r>
              <a:rPr kumimoji="0" lang="en-US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- Medium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0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G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0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B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0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#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000000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313063" y="2162944"/>
            <a:ext cx="1195374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Line 3pt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250, G : 175, B : 66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#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FAAF42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6" name="직선 화살표 연결선 5"/>
          <p:cNvCxnSpPr>
            <a:stCxn id="128" idx="1"/>
          </p:cNvCxnSpPr>
          <p:nvPr/>
        </p:nvCxnSpPr>
        <p:spPr>
          <a:xfrm flipH="1">
            <a:off x="6375163" y="2393777"/>
            <a:ext cx="937900" cy="370499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118" idx="1"/>
          </p:cNvCxnSpPr>
          <p:nvPr/>
        </p:nvCxnSpPr>
        <p:spPr>
          <a:xfrm flipH="1">
            <a:off x="5306938" y="3891496"/>
            <a:ext cx="2006125" cy="501042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7313063" y="4161404"/>
            <a:ext cx="1161710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Pretendard </a:t>
            </a:r>
            <a:r>
              <a:rPr kumimoji="0" lang="en-US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- Medium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0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G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0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B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0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#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000000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23" name="직선 화살표 연결선 122"/>
          <p:cNvCxnSpPr>
            <a:stCxn id="122" idx="1"/>
          </p:cNvCxnSpPr>
          <p:nvPr/>
        </p:nvCxnSpPr>
        <p:spPr>
          <a:xfrm flipH="1">
            <a:off x="6460621" y="4392237"/>
            <a:ext cx="852442" cy="205400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313063" y="6139754"/>
            <a:ext cx="2012905" cy="338554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재생속도 조절</a:t>
            </a:r>
            <a:endParaRPr kumimoji="0" lang="en-US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(x0.5, x0.75, x1.0, x1.25, x1.5, x1.75, x2.0)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7313063" y="6530265"/>
            <a:ext cx="555775" cy="215444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음량조절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7" name="직선 화살표 연결선 16"/>
          <p:cNvCxnSpPr>
            <a:stCxn id="126" idx="1"/>
          </p:cNvCxnSpPr>
          <p:nvPr/>
        </p:nvCxnSpPr>
        <p:spPr>
          <a:xfrm flipH="1" flipV="1">
            <a:off x="6491385" y="6042569"/>
            <a:ext cx="821678" cy="266462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127" idx="1"/>
          </p:cNvCxnSpPr>
          <p:nvPr/>
        </p:nvCxnSpPr>
        <p:spPr>
          <a:xfrm flipH="1" flipV="1">
            <a:off x="6298250" y="6132135"/>
            <a:ext cx="1014813" cy="505852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8692782" y="2772952"/>
            <a:ext cx="1195374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Pretendard - Medium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250, G : 175, B : 66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# FAAF42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7313063" y="3245308"/>
            <a:ext cx="1477502" cy="215444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소장품 대표 이미지 </a:t>
            </a:r>
            <a:r>
              <a:rPr kumimoji="0" lang="en-US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</a:t>
            </a:r>
            <a:r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개 제공</a:t>
            </a:r>
            <a:endParaRPr kumimoji="0" lang="en-US" altLang="ko-KR" sz="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45" name="직선 화살표 연결선 144"/>
          <p:cNvCxnSpPr>
            <a:stCxn id="144" idx="1"/>
          </p:cNvCxnSpPr>
          <p:nvPr/>
        </p:nvCxnSpPr>
        <p:spPr>
          <a:xfrm flipH="1">
            <a:off x="6055357" y="3353030"/>
            <a:ext cx="1257706" cy="15771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8110892" y="5641732"/>
            <a:ext cx="1732379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Line 1.5pt / Pretendard - Medium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 : 250, G : 175, B : 66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# FAAF42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313063" y="5641732"/>
            <a:ext cx="797829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클릭 </a:t>
            </a:r>
            <a:r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시</a:t>
            </a:r>
            <a:endParaRPr kumimoji="0" lang="en-US" altLang="ko-KR" sz="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다음 소장품</a:t>
            </a:r>
            <a:endParaRPr kumimoji="0" lang="en-US" altLang="ko-KR" sz="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설명으로 이동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8110892" y="4701794"/>
            <a:ext cx="1732379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Line </a:t>
            </a:r>
            <a:r>
              <a:rPr kumimoji="0" lang="en-US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1.5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pt </a:t>
            </a:r>
            <a:r>
              <a:rPr kumimoji="0" lang="en-US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/ Pretendard </a:t>
            </a: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en-US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Medium</a:t>
            </a:r>
            <a:endParaRPr kumimoji="0" lang="pt-BR" altLang="ko-KR" sz="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250, G : 175, B : 66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#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FAAF42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7313063" y="4701794"/>
            <a:ext cx="797829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클릭 시</a:t>
            </a:r>
            <a:endParaRPr kumimoji="0" lang="en-US" altLang="ko-KR" sz="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이전 소장품</a:t>
            </a:r>
            <a:endParaRPr kumimoji="0" lang="en-US" altLang="ko-KR" sz="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설명으로 이동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50" name="직선 화살표 연결선 149"/>
          <p:cNvCxnSpPr>
            <a:stCxn id="149" idx="1"/>
          </p:cNvCxnSpPr>
          <p:nvPr/>
        </p:nvCxnSpPr>
        <p:spPr>
          <a:xfrm flipH="1">
            <a:off x="4992563" y="4932627"/>
            <a:ext cx="2320500" cy="810570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직선 화살표 연결선 150"/>
          <p:cNvCxnSpPr>
            <a:stCxn id="147" idx="1"/>
          </p:cNvCxnSpPr>
          <p:nvPr/>
        </p:nvCxnSpPr>
        <p:spPr>
          <a:xfrm flipH="1" flipV="1">
            <a:off x="6310000" y="5743197"/>
            <a:ext cx="1003063" cy="129368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화살표 연결선 151"/>
          <p:cNvCxnSpPr>
            <a:stCxn id="128" idx="1"/>
          </p:cNvCxnSpPr>
          <p:nvPr/>
        </p:nvCxnSpPr>
        <p:spPr>
          <a:xfrm flipH="1">
            <a:off x="6375163" y="2393777"/>
            <a:ext cx="937900" cy="731221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8110892" y="5137328"/>
            <a:ext cx="1732379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Line 1.5pt / Pretendard - Medium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 : 250, G : 175, B : 66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# FAAF42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313063" y="5137328"/>
            <a:ext cx="555775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클릭 </a:t>
            </a:r>
            <a:r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시</a:t>
            </a:r>
            <a:endParaRPr kumimoji="0" lang="en-US" altLang="ko-KR" sz="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목록으로</a:t>
            </a:r>
            <a:endParaRPr kumimoji="0" lang="en-US" altLang="ko-KR" sz="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이동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30" name="직선 화살표 연결선 129"/>
          <p:cNvCxnSpPr>
            <a:stCxn id="129" idx="1"/>
          </p:cNvCxnSpPr>
          <p:nvPr/>
        </p:nvCxnSpPr>
        <p:spPr>
          <a:xfrm flipH="1">
            <a:off x="5652211" y="5368161"/>
            <a:ext cx="1660852" cy="352231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228600" y="999066"/>
            <a:ext cx="3746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오디오 </a:t>
            </a:r>
            <a:r>
              <a: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가이드 디자인</a:t>
            </a:r>
            <a:r>
              <a:rPr kumimoji="0" lang="en-US" altLang="ko-KR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(ver.</a:t>
            </a:r>
            <a:r>
              <a:rPr kumimoji="0" lang="ko-KR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모바일</a:t>
            </a:r>
            <a:r>
              <a:rPr kumimoji="0" lang="en-US" altLang="ko-KR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)</a:t>
            </a:r>
            <a:endParaRPr kumimoji="0" lang="en-US" altLang="ko-KR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그룹 48"/>
          <p:cNvGrpSpPr/>
          <p:nvPr/>
        </p:nvGrpSpPr>
        <p:grpSpPr>
          <a:xfrm>
            <a:off x="1826663" y="1935407"/>
            <a:ext cx="2402054" cy="4608000"/>
            <a:chOff x="4290905" y="1935407"/>
            <a:chExt cx="2402054" cy="4608000"/>
          </a:xfrm>
        </p:grpSpPr>
        <p:sp>
          <p:nvSpPr>
            <p:cNvPr id="52" name="사각형: 둥근 모서리 6">
              <a:extLst>
                <a:ext uri="{FF2B5EF4-FFF2-40B4-BE49-F238E27FC236}">
                  <a16:creationId xmlns:a16="http://schemas.microsoft.com/office/drawing/2014/main" id="{31F0BEDF-5C9B-9CFF-0B45-818032B963A7}"/>
                </a:ext>
              </a:extLst>
            </p:cNvPr>
            <p:cNvSpPr/>
            <p:nvPr/>
          </p:nvSpPr>
          <p:spPr>
            <a:xfrm>
              <a:off x="4290905" y="1935407"/>
              <a:ext cx="2402054" cy="4608000"/>
            </a:xfrm>
            <a:prstGeom prst="roundRect">
              <a:avLst>
                <a:gd name="adj" fmla="val 376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직사각형 52"/>
            <p:cNvSpPr>
              <a:spLocks/>
            </p:cNvSpPr>
            <p:nvPr/>
          </p:nvSpPr>
          <p:spPr>
            <a:xfrm>
              <a:off x="4357338" y="2246751"/>
              <a:ext cx="2270429" cy="39431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54" name="그룹 53"/>
            <p:cNvGrpSpPr/>
            <p:nvPr/>
          </p:nvGrpSpPr>
          <p:grpSpPr>
            <a:xfrm>
              <a:off x="4355554" y="2000838"/>
              <a:ext cx="2272757" cy="4477641"/>
              <a:chOff x="300299" y="1505126"/>
              <a:chExt cx="2520603" cy="4965931"/>
            </a:xfrm>
          </p:grpSpPr>
          <p:grpSp>
            <p:nvGrpSpPr>
              <p:cNvPr id="56" name="그룹 55"/>
              <p:cNvGrpSpPr/>
              <p:nvPr/>
            </p:nvGrpSpPr>
            <p:grpSpPr>
              <a:xfrm>
                <a:off x="300299" y="6150988"/>
                <a:ext cx="2520603" cy="320069"/>
                <a:chOff x="3129659" y="6212532"/>
                <a:chExt cx="2520603" cy="320069"/>
              </a:xfrm>
            </p:grpSpPr>
            <p:sp>
              <p:nvSpPr>
                <p:cNvPr id="58" name="직사각형 57"/>
                <p:cNvSpPr>
                  <a:spLocks/>
                </p:cNvSpPr>
                <p:nvPr/>
              </p:nvSpPr>
              <p:spPr>
                <a:xfrm>
                  <a:off x="3129659" y="6212532"/>
                  <a:ext cx="2518022" cy="32006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pic>
              <p:nvPicPr>
                <p:cNvPr id="59" name="그림 58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4311" b="-1"/>
                <a:stretch/>
              </p:blipFill>
              <p:spPr>
                <a:xfrm>
                  <a:off x="3130262" y="6222207"/>
                  <a:ext cx="2520000" cy="310394"/>
                </a:xfrm>
                <a:prstGeom prst="rect">
                  <a:avLst/>
                </a:prstGeom>
              </p:spPr>
            </p:pic>
          </p:grpSp>
          <p:pic>
            <p:nvPicPr>
              <p:cNvPr id="57" name="그림 5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5001"/>
              <a:stretch/>
            </p:blipFill>
            <p:spPr>
              <a:xfrm>
                <a:off x="300299" y="1505126"/>
                <a:ext cx="2520000" cy="272729"/>
              </a:xfrm>
              <a:prstGeom prst="rect">
                <a:avLst/>
              </a:prstGeom>
            </p:spPr>
          </p:pic>
        </p:grpSp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554" y="2238220"/>
              <a:ext cx="2271600" cy="3941478"/>
            </a:xfrm>
            <a:prstGeom prst="rect">
              <a:avLst/>
            </a:prstGeom>
          </p:spPr>
        </p:pic>
      </p:grpSp>
      <p:grpSp>
        <p:nvGrpSpPr>
          <p:cNvPr id="90" name="그룹 89"/>
          <p:cNvGrpSpPr/>
          <p:nvPr/>
        </p:nvGrpSpPr>
        <p:grpSpPr>
          <a:xfrm>
            <a:off x="-600" y="168926"/>
            <a:ext cx="9907200" cy="683372"/>
            <a:chOff x="-600" y="193233"/>
            <a:chExt cx="9907200" cy="683372"/>
          </a:xfrm>
        </p:grpSpPr>
        <p:cxnSp>
          <p:nvCxnSpPr>
            <p:cNvPr id="91" name="직선 연결선 90"/>
            <p:cNvCxnSpPr/>
            <p:nvPr/>
          </p:nvCxnSpPr>
          <p:spPr>
            <a:xfrm>
              <a:off x="-600" y="876605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-600" y="193233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3" name="직사각형 92"/>
            <p:cNvSpPr>
              <a:spLocks noChangeAspect="1"/>
            </p:cNvSpPr>
            <p:nvPr/>
          </p:nvSpPr>
          <p:spPr>
            <a:xfrm>
              <a:off x="39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4" name="직사각형 93"/>
            <p:cNvSpPr>
              <a:spLocks noChangeAspect="1"/>
            </p:cNvSpPr>
            <p:nvPr/>
          </p:nvSpPr>
          <p:spPr>
            <a:xfrm>
              <a:off x="658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디</a:t>
              </a:r>
            </a:p>
          </p:txBody>
        </p:sp>
        <p:sp>
          <p:nvSpPr>
            <p:cNvPr id="95" name="직사각형 94"/>
            <p:cNvSpPr>
              <a:spLocks noChangeAspect="1"/>
            </p:cNvSpPr>
            <p:nvPr/>
          </p:nvSpPr>
          <p:spPr>
            <a:xfrm>
              <a:off x="1277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6" name="직사각형 95"/>
            <p:cNvSpPr>
              <a:spLocks noChangeAspect="1"/>
            </p:cNvSpPr>
            <p:nvPr/>
          </p:nvSpPr>
          <p:spPr>
            <a:xfrm>
              <a:off x="1896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endParaRPr>
            </a:p>
          </p:txBody>
        </p:sp>
        <p:sp>
          <p:nvSpPr>
            <p:cNvPr id="97" name="직사각형 96"/>
            <p:cNvSpPr>
              <a:spLocks noChangeAspect="1"/>
            </p:cNvSpPr>
            <p:nvPr/>
          </p:nvSpPr>
          <p:spPr>
            <a:xfrm>
              <a:off x="2516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가</a:t>
              </a:r>
            </a:p>
          </p:txBody>
        </p:sp>
        <p:sp>
          <p:nvSpPr>
            <p:cNvPr id="98" name="직사각형 97"/>
            <p:cNvSpPr>
              <a:spLocks noChangeAspect="1"/>
            </p:cNvSpPr>
            <p:nvPr/>
          </p:nvSpPr>
          <p:spPr>
            <a:xfrm>
              <a:off x="3135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이</a:t>
              </a:r>
            </a:p>
          </p:txBody>
        </p:sp>
        <p:sp>
          <p:nvSpPr>
            <p:cNvPr id="99" name="직사각형 98"/>
            <p:cNvSpPr>
              <a:spLocks noChangeAspect="1"/>
            </p:cNvSpPr>
            <p:nvPr/>
          </p:nvSpPr>
          <p:spPr>
            <a:xfrm>
              <a:off x="3754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드</a:t>
              </a:r>
            </a:p>
          </p:txBody>
        </p:sp>
        <p:sp>
          <p:nvSpPr>
            <p:cNvPr id="100" name="직사각형 99"/>
            <p:cNvSpPr>
              <a:spLocks noChangeAspect="1"/>
            </p:cNvSpPr>
            <p:nvPr/>
          </p:nvSpPr>
          <p:spPr>
            <a:xfrm>
              <a:off x="4992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1" name="직사각형 100"/>
            <p:cNvSpPr>
              <a:spLocks noChangeAspect="1"/>
            </p:cNvSpPr>
            <p:nvPr/>
          </p:nvSpPr>
          <p:spPr>
            <a:xfrm>
              <a:off x="6230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2" name="직사각형 101"/>
            <p:cNvSpPr>
              <a:spLocks noChangeAspect="1"/>
            </p:cNvSpPr>
            <p:nvPr/>
          </p:nvSpPr>
          <p:spPr>
            <a:xfrm>
              <a:off x="7469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3" name="직사각형 102"/>
            <p:cNvSpPr>
              <a:spLocks noChangeAspect="1"/>
            </p:cNvSpPr>
            <p:nvPr/>
          </p:nvSpPr>
          <p:spPr>
            <a:xfrm>
              <a:off x="8707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4" name="직사각형 103"/>
            <p:cNvSpPr>
              <a:spLocks noChangeAspect="1"/>
            </p:cNvSpPr>
            <p:nvPr/>
          </p:nvSpPr>
          <p:spPr>
            <a:xfrm>
              <a:off x="4373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5" name="직사각형 104"/>
            <p:cNvSpPr>
              <a:spLocks noChangeAspect="1"/>
            </p:cNvSpPr>
            <p:nvPr/>
          </p:nvSpPr>
          <p:spPr>
            <a:xfrm>
              <a:off x="5611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6" name="직사각형 105"/>
            <p:cNvSpPr>
              <a:spLocks noChangeAspect="1"/>
            </p:cNvSpPr>
            <p:nvPr/>
          </p:nvSpPr>
          <p:spPr>
            <a:xfrm>
              <a:off x="6849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7" name="직사각형 106"/>
            <p:cNvSpPr>
              <a:spLocks noChangeAspect="1"/>
            </p:cNvSpPr>
            <p:nvPr/>
          </p:nvSpPr>
          <p:spPr>
            <a:xfrm>
              <a:off x="8088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8" name="직사각형 107"/>
            <p:cNvSpPr>
              <a:spLocks noChangeAspect="1"/>
            </p:cNvSpPr>
            <p:nvPr/>
          </p:nvSpPr>
          <p:spPr>
            <a:xfrm>
              <a:off x="9326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109" name="직선 연결선 108"/>
            <p:cNvCxnSpPr/>
            <p:nvPr/>
          </p:nvCxnSpPr>
          <p:spPr>
            <a:xfrm>
              <a:off x="658688" y="876605"/>
              <a:ext cx="3495726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88" y="308313"/>
            <a:ext cx="1238250" cy="40459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28600" y="1388532"/>
            <a:ext cx="22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02. </a:t>
            </a:r>
            <a:r>
              <a:rPr kumimoji="0" lang="ko-KR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기능관련 사항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310430"/>
              </p:ext>
            </p:extLst>
          </p:nvPr>
        </p:nvGraphicFramePr>
        <p:xfrm>
          <a:off x="7516719" y="1985350"/>
          <a:ext cx="2079719" cy="4542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9719">
                  <a:extLst>
                    <a:ext uri="{9D8B030D-6E8A-4147-A177-3AD203B41FA5}">
                      <a16:colId xmlns:a16="http://schemas.microsoft.com/office/drawing/2014/main" val="97343707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║</a:t>
                      </a:r>
                      <a:r>
                        <a:rPr kumimoji="0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개방형 수장고 오디오 해설</a:t>
                      </a:r>
                      <a:endParaRPr kumimoji="0" lang="en-US" altLang="ko-KR" sz="1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144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F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0060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b="0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│공간별</a:t>
                      </a:r>
                      <a:endParaRPr kumimoji="0" lang="ko-KR" altLang="en-US" sz="8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144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F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09536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     열린 수장고 </a:t>
                      </a:r>
                      <a:r>
                        <a:rPr kumimoji="0" lang="en-US" altLang="ko-KR" sz="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</a:t>
                      </a:r>
                    </a:p>
                  </a:txBody>
                  <a:tcPr marL="144000" marR="144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F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82667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     열린 수장고 </a:t>
                      </a:r>
                      <a:r>
                        <a:rPr kumimoji="0" lang="en-US" altLang="ko-KR" sz="600" b="0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endParaRPr kumimoji="0" lang="ko-KR" altLang="en-US" sz="6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144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F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65867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     열린 수장고 </a:t>
                      </a:r>
                      <a:r>
                        <a:rPr kumimoji="0" lang="en-US" altLang="ko-KR" sz="600" b="0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</a:t>
                      </a:r>
                      <a:endParaRPr kumimoji="0" lang="ko-KR" altLang="en-US" sz="6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144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F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250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     열린 수장고 </a:t>
                      </a:r>
                      <a:r>
                        <a:rPr kumimoji="0" lang="en-US" altLang="ko-KR" sz="600" b="0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9</a:t>
                      </a:r>
                      <a:endParaRPr kumimoji="0" lang="ko-KR" altLang="en-US" sz="6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144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F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35799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     열린 수장고 </a:t>
                      </a:r>
                      <a:r>
                        <a:rPr kumimoji="0" lang="en-US" altLang="ko-KR" sz="600" b="0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</a:t>
                      </a:r>
                      <a:endParaRPr kumimoji="0" lang="ko-KR" altLang="en-US" sz="6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144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F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2292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     열린 수장고 </a:t>
                      </a:r>
                      <a:r>
                        <a:rPr kumimoji="0" lang="en-US" altLang="ko-KR" sz="600" b="0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11</a:t>
                      </a:r>
                      <a:endParaRPr kumimoji="0" lang="ko-KR" altLang="en-US" sz="6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144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F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10833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     열린 수장고 </a:t>
                      </a:r>
                      <a:r>
                        <a:rPr kumimoji="0" lang="en-US" altLang="ko-KR" sz="600" b="0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16</a:t>
                      </a:r>
                      <a:endParaRPr kumimoji="0" lang="ko-KR" altLang="en-US" sz="6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144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F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6824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     보이는 수장고 </a:t>
                      </a:r>
                      <a:r>
                        <a:rPr kumimoji="0" lang="en-US" altLang="ko-KR" sz="600" b="0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endParaRPr kumimoji="0" lang="ko-KR" altLang="en-US" sz="6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144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F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88958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     보이는 수장고 </a:t>
                      </a:r>
                      <a:r>
                        <a:rPr kumimoji="0" lang="en-US" altLang="ko-KR" sz="600" b="0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</a:t>
                      </a:r>
                      <a:endParaRPr kumimoji="0" lang="ko-KR" altLang="en-US" sz="6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144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F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06386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     보이는 수장고 </a:t>
                      </a:r>
                      <a:r>
                        <a:rPr kumimoji="0" lang="en-US" altLang="ko-KR" sz="600" b="0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</a:t>
                      </a:r>
                      <a:endParaRPr kumimoji="0" lang="ko-KR" altLang="en-US" sz="6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144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F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1925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     민속 아카이브</a:t>
                      </a:r>
                      <a:endParaRPr kumimoji="0" lang="ko-KR" altLang="en-US" sz="6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144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F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9388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600" b="0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     열린 보존과학실</a:t>
                      </a:r>
                      <a:endParaRPr kumimoji="0" lang="ko-KR" altLang="en-US" sz="6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144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F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98678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b="0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│추천 동선별</a:t>
                      </a:r>
                      <a:endParaRPr kumimoji="0" lang="ko-KR" altLang="en-US" sz="8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144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F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058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║수장고 현황</a:t>
                      </a:r>
                    </a:p>
                  </a:txBody>
                  <a:tcPr marL="144000" marR="144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F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1993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latinLnBrk="1"/>
                      <a:r>
                        <a:rPr kumimoji="0" lang="ko-KR" altLang="en-US" sz="1000" b="0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║소장품 검색</a:t>
                      </a:r>
                      <a:endParaRPr kumimoji="0" lang="ko-KR" altLang="en-US" sz="10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144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F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00496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latinLnBrk="1"/>
                      <a:r>
                        <a:rPr kumimoji="0" lang="ko-KR" altLang="en-US" sz="1000" b="0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║국립민속박물과 파주 소개</a:t>
                      </a:r>
                      <a:endParaRPr kumimoji="0" lang="ko-KR" altLang="en-US" sz="10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144000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F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57403"/>
                  </a:ext>
                </a:extLst>
              </a:tr>
            </a:tbl>
          </a:graphicData>
        </a:graphic>
      </p:graphicFrame>
      <p:sp>
        <p:nvSpPr>
          <p:cNvPr id="2" name="타원형 설명선 1"/>
          <p:cNvSpPr/>
          <p:nvPr/>
        </p:nvSpPr>
        <p:spPr>
          <a:xfrm>
            <a:off x="4093326" y="1994474"/>
            <a:ext cx="786213" cy="471425"/>
          </a:xfrm>
          <a:prstGeom prst="wedgeEllipseCallout">
            <a:avLst>
              <a:gd name="adj1" fmla="val -58787"/>
              <a:gd name="adj2" fmla="val 50020"/>
            </a:avLst>
          </a:prstGeom>
          <a:solidFill>
            <a:srgbClr val="E63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Touch!</a:t>
            </a:r>
            <a:endParaRPr lang="ko-KR" altLang="en-US" sz="10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4321519" y="3996538"/>
            <a:ext cx="547012" cy="42729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5872262" y="6543066"/>
            <a:ext cx="1423467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lvl="0" algn="r">
              <a:defRPr/>
            </a:pPr>
            <a:r>
              <a:rPr lang="ko-KR" altLang="en-US" sz="800">
                <a:solidFill>
                  <a:prstClr val="black"/>
                </a:solidFill>
              </a:rPr>
              <a:t>▲ </a:t>
            </a:r>
            <a:r>
              <a:rPr lang="en-US" altLang="ko-KR" sz="800" smtClean="0">
                <a:solidFill>
                  <a:prstClr val="black"/>
                </a:solidFill>
              </a:rPr>
              <a:t>&lt;</a:t>
            </a:r>
            <a:r>
              <a:rPr lang="ko-KR" altLang="en-US" sz="800" smtClean="0">
                <a:solidFill>
                  <a:prstClr val="black"/>
                </a:solidFill>
              </a:rPr>
              <a:t>메뉴</a:t>
            </a:r>
            <a:r>
              <a:rPr lang="en-US" altLang="ko-KR" sz="800" smtClean="0">
                <a:solidFill>
                  <a:prstClr val="black"/>
                </a:solidFill>
              </a:rPr>
              <a:t>&gt; </a:t>
            </a:r>
            <a:r>
              <a:rPr lang="ko-KR" altLang="en-US" sz="800" smtClean="0">
                <a:solidFill>
                  <a:prstClr val="black"/>
                </a:solidFill>
              </a:rPr>
              <a:t>아이콘을 터치한 경우</a:t>
            </a:r>
            <a:endParaRPr lang="ko-KR" altLang="en-US" sz="80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0877" y="1722533"/>
            <a:ext cx="2825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6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# </a:t>
            </a:r>
            <a:r>
              <a:rPr kumimoji="0" lang="ko-KR" altLang="en-US" sz="16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메뉴기능</a:t>
            </a:r>
            <a:endParaRPr kumimoji="0" lang="en-US" altLang="ko-KR" sz="1600" b="0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4961333" y="1935408"/>
            <a:ext cx="2401352" cy="4608000"/>
            <a:chOff x="4961333" y="1935408"/>
            <a:chExt cx="2401352" cy="4608000"/>
          </a:xfrm>
        </p:grpSpPr>
        <p:sp>
          <p:nvSpPr>
            <p:cNvPr id="133" name="사각형: 둥근 모서리 6">
              <a:extLst>
                <a:ext uri="{FF2B5EF4-FFF2-40B4-BE49-F238E27FC236}">
                  <a16:creationId xmlns:a16="http://schemas.microsoft.com/office/drawing/2014/main" id="{31F0BEDF-5C9B-9CFF-0B45-818032B963A7}"/>
                </a:ext>
              </a:extLst>
            </p:cNvPr>
            <p:cNvSpPr/>
            <p:nvPr/>
          </p:nvSpPr>
          <p:spPr>
            <a:xfrm>
              <a:off x="4961333" y="1935408"/>
              <a:ext cx="2401352" cy="4608000"/>
            </a:xfrm>
            <a:prstGeom prst="roundRect">
              <a:avLst>
                <a:gd name="adj" fmla="val 376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35" name="그룹 134"/>
            <p:cNvGrpSpPr/>
            <p:nvPr/>
          </p:nvGrpSpPr>
          <p:grpSpPr>
            <a:xfrm>
              <a:off x="5025963" y="2000839"/>
              <a:ext cx="2272093" cy="4477641"/>
              <a:chOff x="300299" y="1505126"/>
              <a:chExt cx="2520603" cy="4965931"/>
            </a:xfrm>
          </p:grpSpPr>
          <p:grpSp>
            <p:nvGrpSpPr>
              <p:cNvPr id="136" name="그룹 135"/>
              <p:cNvGrpSpPr/>
              <p:nvPr/>
            </p:nvGrpSpPr>
            <p:grpSpPr>
              <a:xfrm>
                <a:off x="300299" y="6150988"/>
                <a:ext cx="2520603" cy="320069"/>
                <a:chOff x="3129659" y="6212532"/>
                <a:chExt cx="2520603" cy="320069"/>
              </a:xfrm>
            </p:grpSpPr>
            <p:sp>
              <p:nvSpPr>
                <p:cNvPr id="138" name="직사각형 137"/>
                <p:cNvSpPr>
                  <a:spLocks/>
                </p:cNvSpPr>
                <p:nvPr/>
              </p:nvSpPr>
              <p:spPr>
                <a:xfrm>
                  <a:off x="3129659" y="6212532"/>
                  <a:ext cx="2518022" cy="32006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pic>
              <p:nvPicPr>
                <p:cNvPr id="139" name="그림 138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4311" b="-1"/>
                <a:stretch/>
              </p:blipFill>
              <p:spPr>
                <a:xfrm>
                  <a:off x="3130262" y="6222207"/>
                  <a:ext cx="2520000" cy="310394"/>
                </a:xfrm>
                <a:prstGeom prst="rect">
                  <a:avLst/>
                </a:prstGeom>
              </p:spPr>
            </p:pic>
          </p:grpSp>
          <p:pic>
            <p:nvPicPr>
              <p:cNvPr id="137" name="그림 13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5001"/>
              <a:stretch/>
            </p:blipFill>
            <p:spPr>
              <a:xfrm>
                <a:off x="300299" y="1505126"/>
                <a:ext cx="2520000" cy="272729"/>
              </a:xfrm>
              <a:prstGeom prst="rect">
                <a:avLst/>
              </a:prstGeom>
            </p:spPr>
          </p:pic>
        </p:grpSp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046" y="2246750"/>
              <a:ext cx="2271600" cy="3941478"/>
            </a:xfrm>
            <a:prstGeom prst="rect">
              <a:avLst/>
            </a:prstGeom>
          </p:spPr>
        </p:pic>
      </p:grpSp>
      <p:grpSp>
        <p:nvGrpSpPr>
          <p:cNvPr id="11" name="그룹 10"/>
          <p:cNvGrpSpPr/>
          <p:nvPr/>
        </p:nvGrpSpPr>
        <p:grpSpPr>
          <a:xfrm>
            <a:off x="961094" y="2368029"/>
            <a:ext cx="349968" cy="324741"/>
            <a:chOff x="384561" y="3102123"/>
            <a:chExt cx="963897" cy="894415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384561" y="3102123"/>
              <a:ext cx="963897" cy="0"/>
            </a:xfrm>
            <a:prstGeom prst="line">
              <a:avLst/>
            </a:prstGeom>
            <a:ln w="19050">
              <a:solidFill>
                <a:srgbClr val="FAAF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>
              <a:off x="384561" y="3549331"/>
              <a:ext cx="963897" cy="0"/>
            </a:xfrm>
            <a:prstGeom prst="line">
              <a:avLst/>
            </a:prstGeom>
            <a:ln w="19050">
              <a:solidFill>
                <a:srgbClr val="FAAF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/>
            <p:nvPr/>
          </p:nvCxnSpPr>
          <p:spPr>
            <a:xfrm>
              <a:off x="384561" y="3996538"/>
              <a:ext cx="963897" cy="0"/>
            </a:xfrm>
            <a:prstGeom prst="line">
              <a:avLst/>
            </a:prstGeom>
            <a:ln w="19050">
              <a:solidFill>
                <a:srgbClr val="FAAF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/>
            <p:nvPr/>
          </p:nvCxnSpPr>
          <p:spPr>
            <a:xfrm>
              <a:off x="743484" y="3772935"/>
              <a:ext cx="604974" cy="0"/>
            </a:xfrm>
            <a:prstGeom prst="line">
              <a:avLst/>
            </a:prstGeom>
            <a:ln w="19050">
              <a:solidFill>
                <a:srgbClr val="FAAF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/>
            <p:nvPr/>
          </p:nvCxnSpPr>
          <p:spPr>
            <a:xfrm>
              <a:off x="743484" y="3325727"/>
              <a:ext cx="604974" cy="0"/>
            </a:xfrm>
            <a:prstGeom prst="line">
              <a:avLst/>
            </a:prstGeom>
            <a:ln w="19050">
              <a:solidFill>
                <a:srgbClr val="FAAF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817080" y="2760837"/>
            <a:ext cx="637996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lvl="0" algn="ctr">
              <a:defRPr/>
            </a:pPr>
            <a:r>
              <a:rPr lang="en-US" altLang="ko-KR" sz="800" smtClean="0">
                <a:solidFill>
                  <a:prstClr val="black"/>
                </a:solidFill>
              </a:rPr>
              <a:t>&lt;</a:t>
            </a:r>
            <a:r>
              <a:rPr lang="ko-KR" altLang="en-US" sz="800" smtClean="0">
                <a:solidFill>
                  <a:prstClr val="black"/>
                </a:solidFill>
              </a:rPr>
              <a:t>메뉴</a:t>
            </a:r>
            <a:r>
              <a:rPr lang="en-US" altLang="ko-KR" sz="800" smtClean="0">
                <a:solidFill>
                  <a:prstClr val="black"/>
                </a:solidFill>
              </a:rPr>
              <a:t>&gt; </a:t>
            </a:r>
            <a:r>
              <a:rPr lang="ko-KR" altLang="en-US" sz="800" smtClean="0">
                <a:solidFill>
                  <a:prstClr val="black"/>
                </a:solidFill>
              </a:rPr>
              <a:t>아이콘</a:t>
            </a:r>
            <a:endParaRPr lang="ko-KR" altLang="en-US" sz="800">
              <a:solidFill>
                <a:prstClr val="black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28600" y="999066"/>
            <a:ext cx="3746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오디오 </a:t>
            </a:r>
            <a:r>
              <a: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가이드 디자인</a:t>
            </a:r>
            <a:r>
              <a:rPr kumimoji="0" lang="en-US" altLang="ko-KR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(ver.</a:t>
            </a:r>
            <a:r>
              <a:rPr kumimoji="0" lang="ko-KR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모바일</a:t>
            </a:r>
            <a:r>
              <a:rPr kumimoji="0" lang="en-US" altLang="ko-KR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)</a:t>
            </a:r>
            <a:endParaRPr kumimoji="0" lang="en-US" altLang="ko-KR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81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그룹 59"/>
          <p:cNvGrpSpPr/>
          <p:nvPr/>
        </p:nvGrpSpPr>
        <p:grpSpPr>
          <a:xfrm>
            <a:off x="1826663" y="1935407"/>
            <a:ext cx="2402054" cy="4608000"/>
            <a:chOff x="4287548" y="1935407"/>
            <a:chExt cx="2402054" cy="4608000"/>
          </a:xfrm>
        </p:grpSpPr>
        <p:sp>
          <p:nvSpPr>
            <p:cNvPr id="61" name="사각형: 둥근 모서리 6">
              <a:extLst>
                <a:ext uri="{FF2B5EF4-FFF2-40B4-BE49-F238E27FC236}">
                  <a16:creationId xmlns:a16="http://schemas.microsoft.com/office/drawing/2014/main" id="{31F0BEDF-5C9B-9CFF-0B45-818032B963A7}"/>
                </a:ext>
              </a:extLst>
            </p:cNvPr>
            <p:cNvSpPr/>
            <p:nvPr/>
          </p:nvSpPr>
          <p:spPr>
            <a:xfrm>
              <a:off x="4287548" y="1935407"/>
              <a:ext cx="2402054" cy="4608000"/>
            </a:xfrm>
            <a:prstGeom prst="roundRect">
              <a:avLst>
                <a:gd name="adj" fmla="val 376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직사각형 61"/>
            <p:cNvSpPr>
              <a:spLocks/>
            </p:cNvSpPr>
            <p:nvPr/>
          </p:nvSpPr>
          <p:spPr>
            <a:xfrm>
              <a:off x="4353981" y="2246751"/>
              <a:ext cx="2270429" cy="39431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63" name="그룹 62"/>
            <p:cNvGrpSpPr/>
            <p:nvPr/>
          </p:nvGrpSpPr>
          <p:grpSpPr>
            <a:xfrm>
              <a:off x="4352197" y="2000838"/>
              <a:ext cx="2272757" cy="4477641"/>
              <a:chOff x="300299" y="1505126"/>
              <a:chExt cx="2520603" cy="4965931"/>
            </a:xfrm>
          </p:grpSpPr>
          <p:grpSp>
            <p:nvGrpSpPr>
              <p:cNvPr id="69" name="그룹 68"/>
              <p:cNvGrpSpPr/>
              <p:nvPr/>
            </p:nvGrpSpPr>
            <p:grpSpPr>
              <a:xfrm>
                <a:off x="300299" y="6150988"/>
                <a:ext cx="2520603" cy="320069"/>
                <a:chOff x="3129659" y="6212532"/>
                <a:chExt cx="2520603" cy="320069"/>
              </a:xfrm>
            </p:grpSpPr>
            <p:sp>
              <p:nvSpPr>
                <p:cNvPr id="72" name="직사각형 71"/>
                <p:cNvSpPr>
                  <a:spLocks/>
                </p:cNvSpPr>
                <p:nvPr/>
              </p:nvSpPr>
              <p:spPr>
                <a:xfrm>
                  <a:off x="3129659" y="6212532"/>
                  <a:ext cx="2518022" cy="32006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pic>
              <p:nvPicPr>
                <p:cNvPr id="73" name="그림 72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4311" b="-1"/>
                <a:stretch/>
              </p:blipFill>
              <p:spPr>
                <a:xfrm>
                  <a:off x="3130262" y="6222207"/>
                  <a:ext cx="2520000" cy="310394"/>
                </a:xfrm>
                <a:prstGeom prst="rect">
                  <a:avLst/>
                </a:prstGeom>
              </p:spPr>
            </p:pic>
          </p:grpSp>
          <p:pic>
            <p:nvPicPr>
              <p:cNvPr id="71" name="그림 7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5001"/>
              <a:stretch/>
            </p:blipFill>
            <p:spPr>
              <a:xfrm>
                <a:off x="300299" y="1505126"/>
                <a:ext cx="2520000" cy="272729"/>
              </a:xfrm>
              <a:prstGeom prst="rect">
                <a:avLst/>
              </a:prstGeom>
            </p:spPr>
          </p:pic>
        </p:grpSp>
        <p:pic>
          <p:nvPicPr>
            <p:cNvPr id="67" name="그림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2197" y="2255474"/>
              <a:ext cx="2271600" cy="3941478"/>
            </a:xfrm>
            <a:prstGeom prst="rect">
              <a:avLst/>
            </a:prstGeom>
          </p:spPr>
        </p:pic>
      </p:grpSp>
      <p:grpSp>
        <p:nvGrpSpPr>
          <p:cNvPr id="90" name="그룹 89"/>
          <p:cNvGrpSpPr/>
          <p:nvPr/>
        </p:nvGrpSpPr>
        <p:grpSpPr>
          <a:xfrm>
            <a:off x="-600" y="168926"/>
            <a:ext cx="9907200" cy="683372"/>
            <a:chOff x="-600" y="193233"/>
            <a:chExt cx="9907200" cy="683372"/>
          </a:xfrm>
        </p:grpSpPr>
        <p:cxnSp>
          <p:nvCxnSpPr>
            <p:cNvPr id="91" name="직선 연결선 90"/>
            <p:cNvCxnSpPr/>
            <p:nvPr/>
          </p:nvCxnSpPr>
          <p:spPr>
            <a:xfrm>
              <a:off x="-600" y="876605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-600" y="193233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3" name="직사각형 92"/>
            <p:cNvSpPr>
              <a:spLocks noChangeAspect="1"/>
            </p:cNvSpPr>
            <p:nvPr/>
          </p:nvSpPr>
          <p:spPr>
            <a:xfrm>
              <a:off x="39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4" name="직사각형 93"/>
            <p:cNvSpPr>
              <a:spLocks noChangeAspect="1"/>
            </p:cNvSpPr>
            <p:nvPr/>
          </p:nvSpPr>
          <p:spPr>
            <a:xfrm>
              <a:off x="658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디</a:t>
              </a:r>
            </a:p>
          </p:txBody>
        </p:sp>
        <p:sp>
          <p:nvSpPr>
            <p:cNvPr id="95" name="직사각형 94"/>
            <p:cNvSpPr>
              <a:spLocks noChangeAspect="1"/>
            </p:cNvSpPr>
            <p:nvPr/>
          </p:nvSpPr>
          <p:spPr>
            <a:xfrm>
              <a:off x="1277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6" name="직사각형 95"/>
            <p:cNvSpPr>
              <a:spLocks noChangeAspect="1"/>
            </p:cNvSpPr>
            <p:nvPr/>
          </p:nvSpPr>
          <p:spPr>
            <a:xfrm>
              <a:off x="1896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endParaRPr>
            </a:p>
          </p:txBody>
        </p:sp>
        <p:sp>
          <p:nvSpPr>
            <p:cNvPr id="97" name="직사각형 96"/>
            <p:cNvSpPr>
              <a:spLocks noChangeAspect="1"/>
            </p:cNvSpPr>
            <p:nvPr/>
          </p:nvSpPr>
          <p:spPr>
            <a:xfrm>
              <a:off x="2516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가</a:t>
              </a:r>
            </a:p>
          </p:txBody>
        </p:sp>
        <p:sp>
          <p:nvSpPr>
            <p:cNvPr id="98" name="직사각형 97"/>
            <p:cNvSpPr>
              <a:spLocks noChangeAspect="1"/>
            </p:cNvSpPr>
            <p:nvPr/>
          </p:nvSpPr>
          <p:spPr>
            <a:xfrm>
              <a:off x="3135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이</a:t>
              </a:r>
            </a:p>
          </p:txBody>
        </p:sp>
        <p:sp>
          <p:nvSpPr>
            <p:cNvPr id="99" name="직사각형 98"/>
            <p:cNvSpPr>
              <a:spLocks noChangeAspect="1"/>
            </p:cNvSpPr>
            <p:nvPr/>
          </p:nvSpPr>
          <p:spPr>
            <a:xfrm>
              <a:off x="3754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드</a:t>
              </a:r>
            </a:p>
          </p:txBody>
        </p:sp>
        <p:sp>
          <p:nvSpPr>
            <p:cNvPr id="100" name="직사각형 99"/>
            <p:cNvSpPr>
              <a:spLocks noChangeAspect="1"/>
            </p:cNvSpPr>
            <p:nvPr/>
          </p:nvSpPr>
          <p:spPr>
            <a:xfrm>
              <a:off x="4992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1" name="직사각형 100"/>
            <p:cNvSpPr>
              <a:spLocks noChangeAspect="1"/>
            </p:cNvSpPr>
            <p:nvPr/>
          </p:nvSpPr>
          <p:spPr>
            <a:xfrm>
              <a:off x="6230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2" name="직사각형 101"/>
            <p:cNvSpPr>
              <a:spLocks noChangeAspect="1"/>
            </p:cNvSpPr>
            <p:nvPr/>
          </p:nvSpPr>
          <p:spPr>
            <a:xfrm>
              <a:off x="7469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3" name="직사각형 102"/>
            <p:cNvSpPr>
              <a:spLocks noChangeAspect="1"/>
            </p:cNvSpPr>
            <p:nvPr/>
          </p:nvSpPr>
          <p:spPr>
            <a:xfrm>
              <a:off x="8707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4" name="직사각형 103"/>
            <p:cNvSpPr>
              <a:spLocks noChangeAspect="1"/>
            </p:cNvSpPr>
            <p:nvPr/>
          </p:nvSpPr>
          <p:spPr>
            <a:xfrm>
              <a:off x="4373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5" name="직사각형 104"/>
            <p:cNvSpPr>
              <a:spLocks noChangeAspect="1"/>
            </p:cNvSpPr>
            <p:nvPr/>
          </p:nvSpPr>
          <p:spPr>
            <a:xfrm>
              <a:off x="5611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6" name="직사각형 105"/>
            <p:cNvSpPr>
              <a:spLocks noChangeAspect="1"/>
            </p:cNvSpPr>
            <p:nvPr/>
          </p:nvSpPr>
          <p:spPr>
            <a:xfrm>
              <a:off x="6849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7" name="직사각형 106"/>
            <p:cNvSpPr>
              <a:spLocks noChangeAspect="1"/>
            </p:cNvSpPr>
            <p:nvPr/>
          </p:nvSpPr>
          <p:spPr>
            <a:xfrm>
              <a:off x="8088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8" name="직사각형 107"/>
            <p:cNvSpPr>
              <a:spLocks noChangeAspect="1"/>
            </p:cNvSpPr>
            <p:nvPr/>
          </p:nvSpPr>
          <p:spPr>
            <a:xfrm>
              <a:off x="9326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109" name="직선 연결선 108"/>
            <p:cNvCxnSpPr/>
            <p:nvPr/>
          </p:nvCxnSpPr>
          <p:spPr>
            <a:xfrm>
              <a:off x="658688" y="876605"/>
              <a:ext cx="3495726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88" y="308313"/>
            <a:ext cx="1238250" cy="40459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28600" y="1388532"/>
            <a:ext cx="22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02. </a:t>
            </a:r>
            <a:r>
              <a:rPr kumimoji="0" lang="ko-KR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기능관련 사항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0877" y="1722533"/>
            <a:ext cx="2825186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# </a:t>
            </a:r>
            <a:r>
              <a:rPr kumimoji="0" lang="ko-KR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책갈피</a:t>
            </a:r>
            <a:endParaRPr kumimoji="0" lang="en-US" altLang="ko-KR" sz="1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4472580" y="1935407"/>
            <a:ext cx="2402054" cy="4608000"/>
            <a:chOff x="5796825" y="1935407"/>
            <a:chExt cx="2402054" cy="4608000"/>
          </a:xfrm>
        </p:grpSpPr>
        <p:sp>
          <p:nvSpPr>
            <p:cNvPr id="77" name="사각형: 둥근 모서리 6">
              <a:extLst>
                <a:ext uri="{FF2B5EF4-FFF2-40B4-BE49-F238E27FC236}">
                  <a16:creationId xmlns:a16="http://schemas.microsoft.com/office/drawing/2014/main" id="{31F0BEDF-5C9B-9CFF-0B45-818032B963A7}"/>
                </a:ext>
              </a:extLst>
            </p:cNvPr>
            <p:cNvSpPr/>
            <p:nvPr/>
          </p:nvSpPr>
          <p:spPr>
            <a:xfrm>
              <a:off x="5796825" y="1935407"/>
              <a:ext cx="2402054" cy="4608000"/>
            </a:xfrm>
            <a:prstGeom prst="roundRect">
              <a:avLst>
                <a:gd name="adj" fmla="val 376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8" name="직사각형 77"/>
            <p:cNvSpPr>
              <a:spLocks/>
            </p:cNvSpPr>
            <p:nvPr/>
          </p:nvSpPr>
          <p:spPr>
            <a:xfrm>
              <a:off x="5863258" y="2246751"/>
              <a:ext cx="2270429" cy="39431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79" name="그룹 78"/>
            <p:cNvGrpSpPr/>
            <p:nvPr/>
          </p:nvGrpSpPr>
          <p:grpSpPr>
            <a:xfrm>
              <a:off x="5861474" y="2000838"/>
              <a:ext cx="2272757" cy="4477641"/>
              <a:chOff x="300299" y="1505126"/>
              <a:chExt cx="2520603" cy="4965931"/>
            </a:xfrm>
          </p:grpSpPr>
          <p:grpSp>
            <p:nvGrpSpPr>
              <p:cNvPr id="81" name="그룹 80"/>
              <p:cNvGrpSpPr/>
              <p:nvPr/>
            </p:nvGrpSpPr>
            <p:grpSpPr>
              <a:xfrm>
                <a:off x="300299" y="6150988"/>
                <a:ext cx="2520603" cy="320069"/>
                <a:chOff x="3129659" y="6212532"/>
                <a:chExt cx="2520603" cy="320069"/>
              </a:xfrm>
            </p:grpSpPr>
            <p:sp>
              <p:nvSpPr>
                <p:cNvPr id="83" name="직사각형 82"/>
                <p:cNvSpPr>
                  <a:spLocks/>
                </p:cNvSpPr>
                <p:nvPr/>
              </p:nvSpPr>
              <p:spPr>
                <a:xfrm>
                  <a:off x="3129659" y="6212532"/>
                  <a:ext cx="2518022" cy="32006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pic>
              <p:nvPicPr>
                <p:cNvPr id="84" name="그림 83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4311" b="-1"/>
                <a:stretch/>
              </p:blipFill>
              <p:spPr>
                <a:xfrm>
                  <a:off x="3130262" y="6222207"/>
                  <a:ext cx="2520000" cy="310394"/>
                </a:xfrm>
                <a:prstGeom prst="rect">
                  <a:avLst/>
                </a:prstGeom>
              </p:spPr>
            </p:pic>
          </p:grpSp>
          <p:pic>
            <p:nvPicPr>
              <p:cNvPr id="82" name="그림 8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5001"/>
              <a:stretch/>
            </p:blipFill>
            <p:spPr>
              <a:xfrm>
                <a:off x="300299" y="1505126"/>
                <a:ext cx="2520000" cy="272729"/>
              </a:xfrm>
              <a:prstGeom prst="rect">
                <a:avLst/>
              </a:prstGeom>
            </p:spPr>
          </p:pic>
        </p:grp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6409" y="2255474"/>
              <a:ext cx="2271600" cy="3941478"/>
            </a:xfrm>
            <a:prstGeom prst="rect">
              <a:avLst/>
            </a:prstGeom>
          </p:spPr>
        </p:pic>
      </p:grpSp>
      <p:sp>
        <p:nvSpPr>
          <p:cNvPr id="85" name="TextBox 84"/>
          <p:cNvSpPr txBox="1"/>
          <p:nvPr/>
        </p:nvSpPr>
        <p:spPr>
          <a:xfrm>
            <a:off x="7079768" y="2247072"/>
            <a:ext cx="2516669" cy="2862322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smtClean="0">
                <a:latin typeface="+mj-ea"/>
                <a:ea typeface="+mj-ea"/>
              </a:rPr>
              <a:t>관람객이 원하는 소장품을 책갈피 목록에 추가하여 오디오 가이드를 청취하는 방식</a:t>
            </a:r>
            <a:endParaRPr lang="en-US" altLang="ko-KR" sz="1200" smtClean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smtClean="0">
                <a:latin typeface="+mj-ea"/>
                <a:ea typeface="+mj-ea"/>
              </a:rPr>
              <a:t>비로그인 방식</a:t>
            </a:r>
            <a:endParaRPr lang="en-US" altLang="ko-KR" sz="1200" smtClean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smtClean="0">
                <a:latin typeface="+mj-ea"/>
                <a:ea typeface="+mj-ea"/>
              </a:rPr>
              <a:t>국립한글박물관 오디오 가이드 </a:t>
            </a:r>
            <a:r>
              <a:rPr lang="en-US" altLang="ko-KR" sz="1200" smtClean="0">
                <a:latin typeface="+mj-ea"/>
                <a:ea typeface="+mj-ea"/>
              </a:rPr>
              <a:t>&lt;</a:t>
            </a:r>
            <a:r>
              <a:rPr lang="ko-KR" altLang="en-US" sz="1200" smtClean="0">
                <a:latin typeface="+mj-ea"/>
                <a:ea typeface="+mj-ea"/>
              </a:rPr>
              <a:t>책갈피</a:t>
            </a:r>
            <a:r>
              <a:rPr lang="en-US" altLang="ko-KR" sz="1200" smtClean="0">
                <a:latin typeface="+mj-ea"/>
                <a:ea typeface="+mj-ea"/>
              </a:rPr>
              <a:t>&gt; </a:t>
            </a:r>
            <a:r>
              <a:rPr lang="ko-KR" altLang="en-US" sz="1200" smtClean="0">
                <a:latin typeface="+mj-ea"/>
                <a:ea typeface="+mj-ea"/>
              </a:rPr>
              <a:t>참조</a:t>
            </a:r>
            <a:endParaRPr lang="en-US" altLang="ko-KR" sz="1200" smtClean="0">
              <a:latin typeface="+mj-ea"/>
              <a:ea typeface="+mj-ea"/>
            </a:endParaRPr>
          </a:p>
          <a:p>
            <a:pPr marL="180975" indent="-180975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>
              <a:latin typeface="+mj-ea"/>
              <a:ea typeface="+mj-ea"/>
            </a:endParaRPr>
          </a:p>
          <a:p>
            <a:pPr marL="180975" lvl="0" indent="-1809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200">
                <a:solidFill>
                  <a:srgbClr val="00A17D"/>
                </a:solidFill>
                <a:latin typeface="맑은 고딕" panose="020B0503020000020004" pitchFamily="50" charset="-127"/>
              </a:rPr>
              <a:t>부가적인 기능으로 작업시간</a:t>
            </a:r>
            <a:r>
              <a:rPr lang="en-US" altLang="ko-KR" sz="1200">
                <a:solidFill>
                  <a:srgbClr val="00A17D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>
                <a:solidFill>
                  <a:srgbClr val="00A17D"/>
                </a:solidFill>
                <a:latin typeface="맑은 고딕" panose="020B0503020000020004" pitchFamily="50" charset="-127"/>
              </a:rPr>
              <a:t>개발 가능여부 등  을 고려하여 진행여부 판단 </a:t>
            </a:r>
            <a:r>
              <a:rPr lang="ko-KR" altLang="en-US" sz="1200" smtClean="0">
                <a:solidFill>
                  <a:srgbClr val="00A17D"/>
                </a:solidFill>
                <a:latin typeface="맑은 고딕" panose="020B0503020000020004" pitchFamily="50" charset="-127"/>
              </a:rPr>
              <a:t>필요</a:t>
            </a:r>
            <a:endParaRPr lang="en-US" altLang="ko-KR" sz="1000">
              <a:solidFill>
                <a:srgbClr val="00A17D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" name="타원형 설명선 1"/>
          <p:cNvSpPr/>
          <p:nvPr/>
        </p:nvSpPr>
        <p:spPr>
          <a:xfrm>
            <a:off x="3108871" y="3815913"/>
            <a:ext cx="786213" cy="471425"/>
          </a:xfrm>
          <a:prstGeom prst="wedgeEllipseCallout">
            <a:avLst>
              <a:gd name="adj1" fmla="val 48822"/>
              <a:gd name="adj2" fmla="val 53645"/>
            </a:avLst>
          </a:prstGeom>
          <a:solidFill>
            <a:srgbClr val="E63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1. Touch!</a:t>
            </a:r>
            <a:endParaRPr kumimoji="0" lang="ko-KR" alt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4" name="타원형 설명선 73"/>
          <p:cNvSpPr/>
          <p:nvPr/>
        </p:nvSpPr>
        <p:spPr>
          <a:xfrm>
            <a:off x="2906819" y="1956693"/>
            <a:ext cx="786213" cy="471425"/>
          </a:xfrm>
          <a:prstGeom prst="wedgeEllipseCallout">
            <a:avLst>
              <a:gd name="adj1" fmla="val 55343"/>
              <a:gd name="adj2" fmla="val 53646"/>
            </a:avLst>
          </a:prstGeom>
          <a:solidFill>
            <a:srgbClr val="E63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2. Touch!</a:t>
            </a:r>
            <a:endParaRPr kumimoji="0" lang="ko-KR" alt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28600" y="999066"/>
            <a:ext cx="3746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오디오 </a:t>
            </a:r>
            <a:r>
              <a: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가이드 디자인</a:t>
            </a:r>
            <a:r>
              <a:rPr kumimoji="0" lang="en-US" altLang="ko-KR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(ver.</a:t>
            </a:r>
            <a:r>
              <a:rPr kumimoji="0" lang="ko-KR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모바일</a:t>
            </a:r>
            <a:r>
              <a:rPr kumimoji="0" lang="en-US" altLang="ko-KR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)</a:t>
            </a:r>
            <a:endParaRPr kumimoji="0" lang="en-US" altLang="ko-KR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71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그룹 89"/>
          <p:cNvGrpSpPr/>
          <p:nvPr/>
        </p:nvGrpSpPr>
        <p:grpSpPr>
          <a:xfrm>
            <a:off x="-600" y="168926"/>
            <a:ext cx="9907200" cy="683372"/>
            <a:chOff x="-600" y="193233"/>
            <a:chExt cx="9907200" cy="683372"/>
          </a:xfrm>
        </p:grpSpPr>
        <p:cxnSp>
          <p:nvCxnSpPr>
            <p:cNvPr id="91" name="직선 연결선 90"/>
            <p:cNvCxnSpPr/>
            <p:nvPr/>
          </p:nvCxnSpPr>
          <p:spPr>
            <a:xfrm>
              <a:off x="-600" y="876605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-600" y="193233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3" name="직사각형 92"/>
            <p:cNvSpPr>
              <a:spLocks noChangeAspect="1"/>
            </p:cNvSpPr>
            <p:nvPr/>
          </p:nvSpPr>
          <p:spPr>
            <a:xfrm>
              <a:off x="39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4" name="직사각형 93"/>
            <p:cNvSpPr>
              <a:spLocks noChangeAspect="1"/>
            </p:cNvSpPr>
            <p:nvPr/>
          </p:nvSpPr>
          <p:spPr>
            <a:xfrm>
              <a:off x="658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디</a:t>
              </a:r>
            </a:p>
          </p:txBody>
        </p:sp>
        <p:sp>
          <p:nvSpPr>
            <p:cNvPr id="95" name="직사각형 94"/>
            <p:cNvSpPr>
              <a:spLocks noChangeAspect="1"/>
            </p:cNvSpPr>
            <p:nvPr/>
          </p:nvSpPr>
          <p:spPr>
            <a:xfrm>
              <a:off x="1277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6" name="직사각형 95"/>
            <p:cNvSpPr>
              <a:spLocks noChangeAspect="1"/>
            </p:cNvSpPr>
            <p:nvPr/>
          </p:nvSpPr>
          <p:spPr>
            <a:xfrm>
              <a:off x="1896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endParaRPr>
            </a:p>
          </p:txBody>
        </p:sp>
        <p:sp>
          <p:nvSpPr>
            <p:cNvPr id="97" name="직사각형 96"/>
            <p:cNvSpPr>
              <a:spLocks noChangeAspect="1"/>
            </p:cNvSpPr>
            <p:nvPr/>
          </p:nvSpPr>
          <p:spPr>
            <a:xfrm>
              <a:off x="2516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가</a:t>
              </a:r>
            </a:p>
          </p:txBody>
        </p:sp>
        <p:sp>
          <p:nvSpPr>
            <p:cNvPr id="98" name="직사각형 97"/>
            <p:cNvSpPr>
              <a:spLocks noChangeAspect="1"/>
            </p:cNvSpPr>
            <p:nvPr/>
          </p:nvSpPr>
          <p:spPr>
            <a:xfrm>
              <a:off x="3135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이</a:t>
              </a:r>
            </a:p>
          </p:txBody>
        </p:sp>
        <p:sp>
          <p:nvSpPr>
            <p:cNvPr id="99" name="직사각형 98"/>
            <p:cNvSpPr>
              <a:spLocks noChangeAspect="1"/>
            </p:cNvSpPr>
            <p:nvPr/>
          </p:nvSpPr>
          <p:spPr>
            <a:xfrm>
              <a:off x="3754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드</a:t>
              </a:r>
            </a:p>
          </p:txBody>
        </p:sp>
        <p:sp>
          <p:nvSpPr>
            <p:cNvPr id="100" name="직사각형 99"/>
            <p:cNvSpPr>
              <a:spLocks noChangeAspect="1"/>
            </p:cNvSpPr>
            <p:nvPr/>
          </p:nvSpPr>
          <p:spPr>
            <a:xfrm>
              <a:off x="4992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1" name="직사각형 100"/>
            <p:cNvSpPr>
              <a:spLocks noChangeAspect="1"/>
            </p:cNvSpPr>
            <p:nvPr/>
          </p:nvSpPr>
          <p:spPr>
            <a:xfrm>
              <a:off x="6230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2" name="직사각형 101"/>
            <p:cNvSpPr>
              <a:spLocks noChangeAspect="1"/>
            </p:cNvSpPr>
            <p:nvPr/>
          </p:nvSpPr>
          <p:spPr>
            <a:xfrm>
              <a:off x="7469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3" name="직사각형 102"/>
            <p:cNvSpPr>
              <a:spLocks noChangeAspect="1"/>
            </p:cNvSpPr>
            <p:nvPr/>
          </p:nvSpPr>
          <p:spPr>
            <a:xfrm>
              <a:off x="8707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4" name="직사각형 103"/>
            <p:cNvSpPr>
              <a:spLocks noChangeAspect="1"/>
            </p:cNvSpPr>
            <p:nvPr/>
          </p:nvSpPr>
          <p:spPr>
            <a:xfrm>
              <a:off x="4373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5" name="직사각형 104"/>
            <p:cNvSpPr>
              <a:spLocks noChangeAspect="1"/>
            </p:cNvSpPr>
            <p:nvPr/>
          </p:nvSpPr>
          <p:spPr>
            <a:xfrm>
              <a:off x="5611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6" name="직사각형 105"/>
            <p:cNvSpPr>
              <a:spLocks noChangeAspect="1"/>
            </p:cNvSpPr>
            <p:nvPr/>
          </p:nvSpPr>
          <p:spPr>
            <a:xfrm>
              <a:off x="6849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7" name="직사각형 106"/>
            <p:cNvSpPr>
              <a:spLocks noChangeAspect="1"/>
            </p:cNvSpPr>
            <p:nvPr/>
          </p:nvSpPr>
          <p:spPr>
            <a:xfrm>
              <a:off x="8088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8" name="직사각형 107"/>
            <p:cNvSpPr>
              <a:spLocks noChangeAspect="1"/>
            </p:cNvSpPr>
            <p:nvPr/>
          </p:nvSpPr>
          <p:spPr>
            <a:xfrm>
              <a:off x="9326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109" name="직선 연결선 108"/>
            <p:cNvCxnSpPr/>
            <p:nvPr/>
          </p:nvCxnSpPr>
          <p:spPr>
            <a:xfrm>
              <a:off x="658688" y="876605"/>
              <a:ext cx="3495726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88" y="308313"/>
            <a:ext cx="1238250" cy="40459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28600" y="1388532"/>
            <a:ext cx="22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02. </a:t>
            </a:r>
            <a:r>
              <a:rPr kumimoji="0" lang="ko-KR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기능관련 사항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0877" y="1722533"/>
            <a:ext cx="2825186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# </a:t>
            </a:r>
            <a:r>
              <a:rPr lang="ko-KR" altLang="en-US" sz="1600" b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공유</a:t>
            </a:r>
            <a:r>
              <a:rPr kumimoji="0" lang="ko-KR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기능</a:t>
            </a:r>
            <a:endParaRPr kumimoji="0" lang="en-US" altLang="ko-KR" sz="1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0876" y="2247072"/>
            <a:ext cx="53016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1809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smtClean="0">
                <a:latin typeface="+mj-ea"/>
                <a:ea typeface="+mj-ea"/>
              </a:rPr>
              <a:t>링크복사</a:t>
            </a:r>
            <a:endParaRPr lang="en-US" altLang="ko-KR" sz="1200" smtClean="0">
              <a:latin typeface="+mj-ea"/>
              <a:ea typeface="+mj-ea"/>
            </a:endParaRPr>
          </a:p>
          <a:p>
            <a:pPr marL="623888" lvl="0" indent="-1809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smtClean="0">
                <a:solidFill>
                  <a:prstClr val="black"/>
                </a:solidFill>
                <a:latin typeface="맑은 고딕" panose="020B0503020000020004" pitchFamily="50" charset="-127"/>
              </a:rPr>
              <a:t>방식 및 디자인은 파주 누리집 참고</a:t>
            </a:r>
            <a:endParaRPr lang="en-US" altLang="ko-KR" sz="120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marL="623888" lvl="0" indent="-180975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marL="623888" lvl="0" indent="-1809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200" smtClean="0">
                <a:solidFill>
                  <a:srgbClr val="00A17D"/>
                </a:solidFill>
                <a:latin typeface="맑은 고딕" panose="020B0503020000020004" pitchFamily="50" charset="-127"/>
              </a:rPr>
              <a:t>부가적인 기능으로 작업시간</a:t>
            </a:r>
            <a:r>
              <a:rPr lang="en-US" altLang="ko-KR" sz="1200" smtClean="0">
                <a:solidFill>
                  <a:srgbClr val="00A17D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smtClean="0">
                <a:solidFill>
                  <a:srgbClr val="00A17D"/>
                </a:solidFill>
                <a:latin typeface="맑은 고딕" panose="020B0503020000020004" pitchFamily="50" charset="-127"/>
              </a:rPr>
              <a:t>개발 가능여부 등  을 고려하여 진행여부 판단 필요</a:t>
            </a:r>
            <a:endParaRPr lang="en-US" altLang="ko-KR" sz="1000">
              <a:solidFill>
                <a:srgbClr val="00A17D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426" y1="25000" x2="17054" y2="69643"/>
                        <a14:foregroundMark x1="21318" y1="23214" x2="32558" y2="78571"/>
                        <a14:foregroundMark x1="36434" y1="23214" x2="48450" y2="76786"/>
                        <a14:foregroundMark x1="51938" y1="23214" x2="63566" y2="76786"/>
                        <a14:foregroundMark x1="67442" y1="21429" x2="79457" y2="78571"/>
                        <a14:foregroundMark x1="82946" y1="25000" x2="94961" y2="78571"/>
                        <a14:foregroundMark x1="89535" y1="42857" x2="92248" y2="39286"/>
                        <a14:backgroundMark x1="50388" y1="26786" x2="50388" y2="7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142"/>
          <a:stretch/>
        </p:blipFill>
        <p:spPr>
          <a:xfrm>
            <a:off x="3554747" y="2434464"/>
            <a:ext cx="399132" cy="459404"/>
          </a:xfrm>
          <a:prstGeom prst="rect">
            <a:avLst/>
          </a:prstGeom>
        </p:spPr>
      </p:pic>
      <p:grpSp>
        <p:nvGrpSpPr>
          <p:cNvPr id="31" name="그룹 30"/>
          <p:cNvGrpSpPr/>
          <p:nvPr/>
        </p:nvGrpSpPr>
        <p:grpSpPr>
          <a:xfrm>
            <a:off x="6305259" y="1935407"/>
            <a:ext cx="2402054" cy="4608000"/>
            <a:chOff x="4287548" y="1935407"/>
            <a:chExt cx="2402054" cy="4608000"/>
          </a:xfrm>
        </p:grpSpPr>
        <p:sp>
          <p:nvSpPr>
            <p:cNvPr id="32" name="사각형: 둥근 모서리 6">
              <a:extLst>
                <a:ext uri="{FF2B5EF4-FFF2-40B4-BE49-F238E27FC236}">
                  <a16:creationId xmlns:a16="http://schemas.microsoft.com/office/drawing/2014/main" id="{31F0BEDF-5C9B-9CFF-0B45-818032B963A7}"/>
                </a:ext>
              </a:extLst>
            </p:cNvPr>
            <p:cNvSpPr/>
            <p:nvPr/>
          </p:nvSpPr>
          <p:spPr>
            <a:xfrm>
              <a:off x="4287548" y="1935407"/>
              <a:ext cx="2402054" cy="4608000"/>
            </a:xfrm>
            <a:prstGeom prst="roundRect">
              <a:avLst>
                <a:gd name="adj" fmla="val 376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직사각형 32"/>
            <p:cNvSpPr>
              <a:spLocks/>
            </p:cNvSpPr>
            <p:nvPr/>
          </p:nvSpPr>
          <p:spPr>
            <a:xfrm>
              <a:off x="4353981" y="2246751"/>
              <a:ext cx="2270429" cy="39431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4352197" y="2000838"/>
              <a:ext cx="2272757" cy="4477641"/>
              <a:chOff x="300299" y="1505126"/>
              <a:chExt cx="2520603" cy="4965931"/>
            </a:xfrm>
          </p:grpSpPr>
          <p:grpSp>
            <p:nvGrpSpPr>
              <p:cNvPr id="36" name="그룹 35"/>
              <p:cNvGrpSpPr/>
              <p:nvPr/>
            </p:nvGrpSpPr>
            <p:grpSpPr>
              <a:xfrm>
                <a:off x="300299" y="6150988"/>
                <a:ext cx="2520603" cy="320069"/>
                <a:chOff x="3129659" y="6212532"/>
                <a:chExt cx="2520603" cy="320069"/>
              </a:xfrm>
            </p:grpSpPr>
            <p:sp>
              <p:nvSpPr>
                <p:cNvPr id="38" name="직사각형 37"/>
                <p:cNvSpPr>
                  <a:spLocks/>
                </p:cNvSpPr>
                <p:nvPr/>
              </p:nvSpPr>
              <p:spPr>
                <a:xfrm>
                  <a:off x="3129659" y="6212532"/>
                  <a:ext cx="2518022" cy="32006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pic>
              <p:nvPicPr>
                <p:cNvPr id="39" name="그림 38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4311" b="-1"/>
                <a:stretch/>
              </p:blipFill>
              <p:spPr>
                <a:xfrm>
                  <a:off x="3130262" y="6222207"/>
                  <a:ext cx="2520000" cy="310394"/>
                </a:xfrm>
                <a:prstGeom prst="rect">
                  <a:avLst/>
                </a:prstGeom>
              </p:spPr>
            </p:pic>
          </p:grpSp>
          <p:pic>
            <p:nvPicPr>
              <p:cNvPr id="37" name="그림 3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5001"/>
              <a:stretch/>
            </p:blipFill>
            <p:spPr>
              <a:xfrm>
                <a:off x="300299" y="1505126"/>
                <a:ext cx="2520000" cy="272729"/>
              </a:xfrm>
              <a:prstGeom prst="rect">
                <a:avLst/>
              </a:prstGeom>
            </p:spPr>
          </p:pic>
        </p:grpSp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2197" y="2255474"/>
              <a:ext cx="2271600" cy="3941478"/>
            </a:xfrm>
            <a:prstGeom prst="rect">
              <a:avLst/>
            </a:prstGeom>
          </p:spPr>
        </p:pic>
      </p:grpSp>
      <p:sp>
        <p:nvSpPr>
          <p:cNvPr id="40" name="타원형 설명선 39"/>
          <p:cNvSpPr/>
          <p:nvPr/>
        </p:nvSpPr>
        <p:spPr>
          <a:xfrm>
            <a:off x="8235081" y="1963039"/>
            <a:ext cx="786213" cy="471425"/>
          </a:xfrm>
          <a:prstGeom prst="wedgeEllipseCallout">
            <a:avLst>
              <a:gd name="adj1" fmla="val -58787"/>
              <a:gd name="adj2" fmla="val 50020"/>
            </a:avLst>
          </a:prstGeom>
          <a:solidFill>
            <a:srgbClr val="E63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ko-KR" sz="1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Touch!</a:t>
            </a:r>
            <a:endParaRPr lang="ko-KR" altLang="en-US" sz="10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8600" y="999066"/>
            <a:ext cx="3746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오디오 </a:t>
            </a:r>
            <a:r>
              <a: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가이드 디자인</a:t>
            </a:r>
            <a:r>
              <a:rPr kumimoji="0" lang="en-US" altLang="ko-KR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(ver.</a:t>
            </a:r>
            <a:r>
              <a:rPr kumimoji="0" lang="ko-KR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모바일</a:t>
            </a:r>
            <a:r>
              <a:rPr kumimoji="0" lang="en-US" altLang="ko-KR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)</a:t>
            </a:r>
            <a:endParaRPr kumimoji="0" lang="en-US" altLang="ko-KR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9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그룹 89"/>
          <p:cNvGrpSpPr/>
          <p:nvPr/>
        </p:nvGrpSpPr>
        <p:grpSpPr>
          <a:xfrm>
            <a:off x="-600" y="168926"/>
            <a:ext cx="9907200" cy="683372"/>
            <a:chOff x="-600" y="193233"/>
            <a:chExt cx="9907200" cy="683372"/>
          </a:xfrm>
        </p:grpSpPr>
        <p:cxnSp>
          <p:nvCxnSpPr>
            <p:cNvPr id="91" name="직선 연결선 90"/>
            <p:cNvCxnSpPr/>
            <p:nvPr/>
          </p:nvCxnSpPr>
          <p:spPr>
            <a:xfrm>
              <a:off x="-600" y="876605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-600" y="193233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3" name="직사각형 92"/>
            <p:cNvSpPr>
              <a:spLocks noChangeAspect="1"/>
            </p:cNvSpPr>
            <p:nvPr/>
          </p:nvSpPr>
          <p:spPr>
            <a:xfrm>
              <a:off x="39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4" name="직사각형 93"/>
            <p:cNvSpPr>
              <a:spLocks noChangeAspect="1"/>
            </p:cNvSpPr>
            <p:nvPr/>
          </p:nvSpPr>
          <p:spPr>
            <a:xfrm>
              <a:off x="658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디</a:t>
              </a:r>
            </a:p>
          </p:txBody>
        </p:sp>
        <p:sp>
          <p:nvSpPr>
            <p:cNvPr id="95" name="직사각형 94"/>
            <p:cNvSpPr>
              <a:spLocks noChangeAspect="1"/>
            </p:cNvSpPr>
            <p:nvPr/>
          </p:nvSpPr>
          <p:spPr>
            <a:xfrm>
              <a:off x="1277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6" name="직사각형 95"/>
            <p:cNvSpPr>
              <a:spLocks noChangeAspect="1"/>
            </p:cNvSpPr>
            <p:nvPr/>
          </p:nvSpPr>
          <p:spPr>
            <a:xfrm>
              <a:off x="1896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endParaRPr>
            </a:p>
          </p:txBody>
        </p:sp>
        <p:sp>
          <p:nvSpPr>
            <p:cNvPr id="97" name="직사각형 96"/>
            <p:cNvSpPr>
              <a:spLocks noChangeAspect="1"/>
            </p:cNvSpPr>
            <p:nvPr/>
          </p:nvSpPr>
          <p:spPr>
            <a:xfrm>
              <a:off x="2516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가</a:t>
              </a:r>
            </a:p>
          </p:txBody>
        </p:sp>
        <p:sp>
          <p:nvSpPr>
            <p:cNvPr id="98" name="직사각형 97"/>
            <p:cNvSpPr>
              <a:spLocks noChangeAspect="1"/>
            </p:cNvSpPr>
            <p:nvPr/>
          </p:nvSpPr>
          <p:spPr>
            <a:xfrm>
              <a:off x="3135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이</a:t>
              </a:r>
            </a:p>
          </p:txBody>
        </p:sp>
        <p:sp>
          <p:nvSpPr>
            <p:cNvPr id="99" name="직사각형 98"/>
            <p:cNvSpPr>
              <a:spLocks noChangeAspect="1"/>
            </p:cNvSpPr>
            <p:nvPr/>
          </p:nvSpPr>
          <p:spPr>
            <a:xfrm>
              <a:off x="3754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드</a:t>
              </a:r>
            </a:p>
          </p:txBody>
        </p:sp>
        <p:sp>
          <p:nvSpPr>
            <p:cNvPr id="100" name="직사각형 99"/>
            <p:cNvSpPr>
              <a:spLocks noChangeAspect="1"/>
            </p:cNvSpPr>
            <p:nvPr/>
          </p:nvSpPr>
          <p:spPr>
            <a:xfrm>
              <a:off x="4992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1" name="직사각형 100"/>
            <p:cNvSpPr>
              <a:spLocks noChangeAspect="1"/>
            </p:cNvSpPr>
            <p:nvPr/>
          </p:nvSpPr>
          <p:spPr>
            <a:xfrm>
              <a:off x="6230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2" name="직사각형 101"/>
            <p:cNvSpPr>
              <a:spLocks noChangeAspect="1"/>
            </p:cNvSpPr>
            <p:nvPr/>
          </p:nvSpPr>
          <p:spPr>
            <a:xfrm>
              <a:off x="7469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3" name="직사각형 102"/>
            <p:cNvSpPr>
              <a:spLocks noChangeAspect="1"/>
            </p:cNvSpPr>
            <p:nvPr/>
          </p:nvSpPr>
          <p:spPr>
            <a:xfrm>
              <a:off x="8707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4" name="직사각형 103"/>
            <p:cNvSpPr>
              <a:spLocks noChangeAspect="1"/>
            </p:cNvSpPr>
            <p:nvPr/>
          </p:nvSpPr>
          <p:spPr>
            <a:xfrm>
              <a:off x="4373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5" name="직사각형 104"/>
            <p:cNvSpPr>
              <a:spLocks noChangeAspect="1"/>
            </p:cNvSpPr>
            <p:nvPr/>
          </p:nvSpPr>
          <p:spPr>
            <a:xfrm>
              <a:off x="5611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6" name="직사각형 105"/>
            <p:cNvSpPr>
              <a:spLocks noChangeAspect="1"/>
            </p:cNvSpPr>
            <p:nvPr/>
          </p:nvSpPr>
          <p:spPr>
            <a:xfrm>
              <a:off x="6849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7" name="직사각형 106"/>
            <p:cNvSpPr>
              <a:spLocks noChangeAspect="1"/>
            </p:cNvSpPr>
            <p:nvPr/>
          </p:nvSpPr>
          <p:spPr>
            <a:xfrm>
              <a:off x="8088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8" name="직사각형 107"/>
            <p:cNvSpPr>
              <a:spLocks noChangeAspect="1"/>
            </p:cNvSpPr>
            <p:nvPr/>
          </p:nvSpPr>
          <p:spPr>
            <a:xfrm>
              <a:off x="9326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109" name="직선 연결선 108"/>
            <p:cNvCxnSpPr/>
            <p:nvPr/>
          </p:nvCxnSpPr>
          <p:spPr>
            <a:xfrm>
              <a:off x="658688" y="876605"/>
              <a:ext cx="3495726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88" y="308313"/>
            <a:ext cx="1238250" cy="40459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8600" y="1788642"/>
            <a:ext cx="9367838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4850" marR="0" lvl="0" indent="-3429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ko-KR" sz="16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Pretendard</a:t>
            </a:r>
            <a:endParaRPr kumimoji="0" lang="en-US" altLang="ko-KR" sz="1600" b="0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1388532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03. </a:t>
            </a:r>
            <a:r>
              <a:rPr kumimoji="0" lang="ko-KR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폰트관련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graphicFrame>
        <p:nvGraphicFramePr>
          <p:cNvPr id="29" name="표 28"/>
          <p:cNvGraphicFramePr>
            <a:graphicFrameLocks noGrp="1"/>
          </p:cNvGraphicFramePr>
          <p:nvPr>
            <p:extLst/>
          </p:nvPr>
        </p:nvGraphicFramePr>
        <p:xfrm>
          <a:off x="658688" y="4563453"/>
          <a:ext cx="8937749" cy="2104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951">
                  <a:extLst>
                    <a:ext uri="{9D8B030D-6E8A-4147-A177-3AD203B41FA5}">
                      <a16:colId xmlns:a16="http://schemas.microsoft.com/office/drawing/2014/main" val="1569629940"/>
                    </a:ext>
                  </a:extLst>
                </a:gridCol>
                <a:gridCol w="3994914">
                  <a:extLst>
                    <a:ext uri="{9D8B030D-6E8A-4147-A177-3AD203B41FA5}">
                      <a16:colId xmlns:a16="http://schemas.microsoft.com/office/drawing/2014/main" val="2507167791"/>
                    </a:ext>
                  </a:extLst>
                </a:gridCol>
                <a:gridCol w="1621442">
                  <a:extLst>
                    <a:ext uri="{9D8B030D-6E8A-4147-A177-3AD203B41FA5}">
                      <a16:colId xmlns:a16="http://schemas.microsoft.com/office/drawing/2014/main" val="83277079"/>
                    </a:ext>
                  </a:extLst>
                </a:gridCol>
                <a:gridCol w="1621442">
                  <a:extLst>
                    <a:ext uri="{9D8B030D-6E8A-4147-A177-3AD203B41FA5}">
                      <a16:colId xmlns:a16="http://schemas.microsoft.com/office/drawing/2014/main" val="2605072667"/>
                    </a:ext>
                  </a:extLst>
                </a:gridCol>
              </a:tblGrid>
              <a:tr h="300592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ko-KR" altLang="en-US" sz="1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카테고리</a:t>
                      </a:r>
                    </a:p>
                  </a:txBody>
                  <a:tcPr marL="144000" marR="108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ko-KR" altLang="en-US" sz="1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사용 범위</a:t>
                      </a:r>
                    </a:p>
                  </a:txBody>
                  <a:tcPr marL="144000" marR="108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ko-KR" altLang="en-US" sz="1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허용여부</a:t>
                      </a:r>
                    </a:p>
                  </a:txBody>
                  <a:tcPr marL="144000" marR="108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ko-KR" altLang="en-US" sz="1000" b="1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비고</a:t>
                      </a:r>
                      <a:endParaRPr kumimoji="0" lang="ko-KR" altLang="en-US" sz="1000" b="1" i="0" u="none" strike="noStrike" kern="1200" cap="none" spc="0" normalizeH="0" baseline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108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327738"/>
                  </a:ext>
                </a:extLst>
              </a:tr>
              <a:tr h="300592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ko-KR" alt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인쇄</a:t>
                      </a:r>
                    </a:p>
                  </a:txBody>
                  <a:tcPr marL="144000" marR="108000" marT="9525" marB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ko-KR" alt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브로슈어</a:t>
                      </a:r>
                      <a:r>
                        <a:rPr kumimoji="0" lang="en-US" altLang="ko-KR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포스터</a:t>
                      </a:r>
                      <a:r>
                        <a:rPr kumimoji="0" lang="en-US" altLang="ko-KR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책</a:t>
                      </a:r>
                      <a:r>
                        <a:rPr kumimoji="0" lang="en-US" altLang="ko-KR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잡지 및 출판용 인쇄물 등</a:t>
                      </a:r>
                    </a:p>
                  </a:txBody>
                  <a:tcPr marL="144000" marR="108000" marT="9525" marB="95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144000" marR="108000" marT="9525" marB="95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000" b="0" i="0" u="none" strike="noStrike" kern="1200" cap="none" spc="0" normalizeH="0" baseline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108000" marT="9525" marB="95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688437"/>
                  </a:ext>
                </a:extLst>
              </a:tr>
              <a:tr h="300592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ko-KR" alt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웹사이트</a:t>
                      </a:r>
                    </a:p>
                  </a:txBody>
                  <a:tcPr marL="144000" marR="108000" marT="9525" marB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ko-KR" alt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웹페이지</a:t>
                      </a:r>
                      <a:r>
                        <a:rPr kumimoji="0" lang="en-US" altLang="ko-KR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광고 배너</a:t>
                      </a:r>
                      <a:r>
                        <a:rPr kumimoji="0" lang="en-US" altLang="ko-KR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메일</a:t>
                      </a:r>
                      <a:r>
                        <a:rPr kumimoji="0" lang="en-US" altLang="ko-KR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E-</a:t>
                      </a:r>
                      <a:r>
                        <a:rPr kumimoji="0" lang="ko-KR" alt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브로슈어 등</a:t>
                      </a:r>
                    </a:p>
                  </a:txBody>
                  <a:tcPr marL="144000" marR="108000" marT="9525" marB="95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144000" marR="108000" marT="9525" marB="95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000" b="0" i="0" u="none" strike="noStrike" kern="1200" cap="none" spc="0" normalizeH="0" baseline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108000" marT="9525" marB="95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703197"/>
                  </a:ext>
                </a:extLst>
              </a:tr>
              <a:tr h="300592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ko-KR" alt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영상</a:t>
                      </a:r>
                    </a:p>
                  </a:txBody>
                  <a:tcPr marL="144000" marR="108000" marT="9525" marB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ko-KR" alt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영상물 자막</a:t>
                      </a:r>
                      <a:r>
                        <a:rPr kumimoji="0" lang="en-US" altLang="ko-KR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영화 오프닝</a:t>
                      </a:r>
                      <a:r>
                        <a:rPr kumimoji="0" lang="en-US" altLang="ko-KR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ko-KR" alt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엔딩 크레딧</a:t>
                      </a:r>
                      <a:r>
                        <a:rPr kumimoji="0" lang="en-US" altLang="ko-KR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UCC </a:t>
                      </a:r>
                      <a:r>
                        <a:rPr kumimoji="0" lang="ko-KR" alt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등</a:t>
                      </a:r>
                    </a:p>
                  </a:txBody>
                  <a:tcPr marL="144000" marR="108000" marT="9525" marB="95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144000" marR="108000" marT="9525" marB="95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000" b="0" i="0" u="none" strike="noStrike" kern="1200" cap="none" spc="0" normalizeH="0" baseline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108000" marT="9525" marB="95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094392"/>
                  </a:ext>
                </a:extLst>
              </a:tr>
              <a:tr h="300592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ko-KR" alt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포장지</a:t>
                      </a:r>
                    </a:p>
                  </a:txBody>
                  <a:tcPr marL="144000" marR="108000" marT="9525" marB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ko-KR" alt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판매용 상품의 패키지</a:t>
                      </a:r>
                    </a:p>
                  </a:txBody>
                  <a:tcPr marL="144000" marR="108000" marT="9525" marB="95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144000" marR="108000" marT="9525" marB="95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000" b="0" i="0" u="none" strike="noStrike" kern="1200" cap="none" spc="0" normalizeH="0" baseline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108000" marT="9525" marB="95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566469"/>
                  </a:ext>
                </a:extLst>
              </a:tr>
              <a:tr h="300592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ko-KR" alt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임베딩</a:t>
                      </a:r>
                    </a:p>
                  </a:txBody>
                  <a:tcPr marL="144000" marR="108000" marT="9525" marB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ko-KR" alt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웹사이트 및 프로그램 서버 내 폰트 탑재</a:t>
                      </a:r>
                      <a:r>
                        <a:rPr kumimoji="0" lang="en-US" altLang="ko-KR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E-book </a:t>
                      </a:r>
                      <a:r>
                        <a:rPr kumimoji="0" lang="ko-KR" alt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제작</a:t>
                      </a:r>
                    </a:p>
                  </a:txBody>
                  <a:tcPr marL="144000" marR="108000" marT="9525" marB="95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144000" marR="108000" marT="9525" marB="95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000" b="0" i="0" u="none" strike="noStrike" kern="1200" cap="none" spc="0" normalizeH="0" baseline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108000" marT="9525" marB="95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592633"/>
                  </a:ext>
                </a:extLst>
              </a:tr>
              <a:tr h="300592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BI/CI</a:t>
                      </a:r>
                    </a:p>
                  </a:txBody>
                  <a:tcPr marL="144000" marR="108000" marT="9525" marB="95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ko-KR" alt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회사명</a:t>
                      </a:r>
                      <a:r>
                        <a:rPr kumimoji="0" lang="en-US" altLang="ko-KR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브랜드명</a:t>
                      </a:r>
                      <a:r>
                        <a:rPr kumimoji="0" lang="en-US" altLang="ko-KR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상품명</a:t>
                      </a:r>
                      <a:r>
                        <a:rPr kumimoji="0" lang="en-US" altLang="ko-KR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로고</a:t>
                      </a:r>
                      <a:r>
                        <a:rPr kumimoji="0" lang="en-US" altLang="ko-KR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마크</a:t>
                      </a:r>
                      <a:r>
                        <a:rPr kumimoji="0" lang="en-US" altLang="ko-KR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슬로건</a:t>
                      </a:r>
                      <a:r>
                        <a:rPr kumimoji="0" lang="en-US" altLang="ko-KR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캐치프레이즈</a:t>
                      </a:r>
                    </a:p>
                  </a:txBody>
                  <a:tcPr marL="144000" marR="108000" marT="9525" marB="95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 marL="144000" marR="108000" marT="9525" marB="95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000" b="0" i="0" u="none" strike="noStrike" kern="1200" cap="none" spc="0" normalizeH="0" baseline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108000" marT="9525" marB="952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366642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28600" y="2250307"/>
            <a:ext cx="936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6938" lvl="0" indent="-3587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>
                <a:solidFill>
                  <a:prstClr val="black"/>
                </a:solidFill>
                <a:latin typeface="맑은 고딕" panose="020B0503020000020004" pitchFamily="50" charset="-127"/>
                <a:hlinkClick r:id="rId3"/>
              </a:rPr>
              <a:t>https://</a:t>
            </a:r>
            <a:r>
              <a:rPr lang="en-US" altLang="ko-KR" sz="1200" smtClean="0">
                <a:solidFill>
                  <a:prstClr val="black"/>
                </a:solidFill>
                <a:latin typeface="맑은 고딕" panose="020B0503020000020004" pitchFamily="50" charset="-127"/>
                <a:hlinkClick r:id="rId3"/>
              </a:rPr>
              <a:t>cactus.tistory.com/306</a:t>
            </a:r>
            <a:endParaRPr lang="en-US" altLang="ko-KR" sz="120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marL="896938" lvl="0" indent="-3587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웹폰트 사용시</a:t>
            </a:r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8689" y="2944279"/>
            <a:ext cx="8295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@font-face {</a:t>
            </a:r>
          </a:p>
          <a:p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    font-family: 'Pretendard-Regular';</a:t>
            </a:r>
          </a:p>
          <a:p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    src: url('https://fastly.jsdelivr.net/gh/Project-Noonnu/noonfonts_2107@1.1/Pretendard-Regular.woff') format('woff');</a:t>
            </a:r>
          </a:p>
          <a:p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    font-weight: 400;</a:t>
            </a:r>
          </a:p>
          <a:p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    font-style: normal;</a:t>
            </a:r>
          </a:p>
          <a:p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}</a:t>
            </a:r>
            <a:endParaRPr lang="ko-KR" altLang="en-US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999066"/>
            <a:ext cx="3746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오디오 </a:t>
            </a:r>
            <a:r>
              <a: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가이드 디자인</a:t>
            </a:r>
            <a:r>
              <a:rPr kumimoji="0" lang="en-US" altLang="ko-KR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(ver.</a:t>
            </a:r>
            <a:r>
              <a:rPr kumimoji="0" lang="ko-KR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모바일</a:t>
            </a:r>
            <a:r>
              <a:rPr kumimoji="0" lang="en-US" altLang="ko-KR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)</a:t>
            </a:r>
            <a:endParaRPr kumimoji="0" lang="en-US" altLang="ko-KR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23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그룹 89"/>
          <p:cNvGrpSpPr/>
          <p:nvPr/>
        </p:nvGrpSpPr>
        <p:grpSpPr>
          <a:xfrm>
            <a:off x="-600" y="168926"/>
            <a:ext cx="9907200" cy="683372"/>
            <a:chOff x="-600" y="193233"/>
            <a:chExt cx="9907200" cy="683372"/>
          </a:xfrm>
        </p:grpSpPr>
        <p:cxnSp>
          <p:nvCxnSpPr>
            <p:cNvPr id="91" name="직선 연결선 90"/>
            <p:cNvCxnSpPr/>
            <p:nvPr/>
          </p:nvCxnSpPr>
          <p:spPr>
            <a:xfrm>
              <a:off x="-600" y="876605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-600" y="193233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3" name="직사각형 92"/>
            <p:cNvSpPr>
              <a:spLocks noChangeAspect="1"/>
            </p:cNvSpPr>
            <p:nvPr/>
          </p:nvSpPr>
          <p:spPr>
            <a:xfrm>
              <a:off x="39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4" name="직사각형 93"/>
            <p:cNvSpPr>
              <a:spLocks noChangeAspect="1"/>
            </p:cNvSpPr>
            <p:nvPr/>
          </p:nvSpPr>
          <p:spPr>
            <a:xfrm>
              <a:off x="658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디</a:t>
              </a:r>
            </a:p>
          </p:txBody>
        </p:sp>
        <p:sp>
          <p:nvSpPr>
            <p:cNvPr id="95" name="직사각형 94"/>
            <p:cNvSpPr>
              <a:spLocks noChangeAspect="1"/>
            </p:cNvSpPr>
            <p:nvPr/>
          </p:nvSpPr>
          <p:spPr>
            <a:xfrm>
              <a:off x="1277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6" name="직사각형 95"/>
            <p:cNvSpPr>
              <a:spLocks noChangeAspect="1"/>
            </p:cNvSpPr>
            <p:nvPr/>
          </p:nvSpPr>
          <p:spPr>
            <a:xfrm>
              <a:off x="1896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endParaRPr>
            </a:p>
          </p:txBody>
        </p:sp>
        <p:sp>
          <p:nvSpPr>
            <p:cNvPr id="97" name="직사각형 96"/>
            <p:cNvSpPr>
              <a:spLocks noChangeAspect="1"/>
            </p:cNvSpPr>
            <p:nvPr/>
          </p:nvSpPr>
          <p:spPr>
            <a:xfrm>
              <a:off x="2516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가</a:t>
              </a:r>
            </a:p>
          </p:txBody>
        </p:sp>
        <p:sp>
          <p:nvSpPr>
            <p:cNvPr id="98" name="직사각형 97"/>
            <p:cNvSpPr>
              <a:spLocks noChangeAspect="1"/>
            </p:cNvSpPr>
            <p:nvPr/>
          </p:nvSpPr>
          <p:spPr>
            <a:xfrm>
              <a:off x="3135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이</a:t>
              </a:r>
            </a:p>
          </p:txBody>
        </p:sp>
        <p:sp>
          <p:nvSpPr>
            <p:cNvPr id="99" name="직사각형 98"/>
            <p:cNvSpPr>
              <a:spLocks noChangeAspect="1"/>
            </p:cNvSpPr>
            <p:nvPr/>
          </p:nvSpPr>
          <p:spPr>
            <a:xfrm>
              <a:off x="3754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드</a:t>
              </a:r>
            </a:p>
          </p:txBody>
        </p:sp>
        <p:sp>
          <p:nvSpPr>
            <p:cNvPr id="100" name="직사각형 99"/>
            <p:cNvSpPr>
              <a:spLocks noChangeAspect="1"/>
            </p:cNvSpPr>
            <p:nvPr/>
          </p:nvSpPr>
          <p:spPr>
            <a:xfrm>
              <a:off x="4992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1" name="직사각형 100"/>
            <p:cNvSpPr>
              <a:spLocks noChangeAspect="1"/>
            </p:cNvSpPr>
            <p:nvPr/>
          </p:nvSpPr>
          <p:spPr>
            <a:xfrm>
              <a:off x="6230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2" name="직사각형 101"/>
            <p:cNvSpPr>
              <a:spLocks noChangeAspect="1"/>
            </p:cNvSpPr>
            <p:nvPr/>
          </p:nvSpPr>
          <p:spPr>
            <a:xfrm>
              <a:off x="7469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3" name="직사각형 102"/>
            <p:cNvSpPr>
              <a:spLocks noChangeAspect="1"/>
            </p:cNvSpPr>
            <p:nvPr/>
          </p:nvSpPr>
          <p:spPr>
            <a:xfrm>
              <a:off x="8707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4" name="직사각형 103"/>
            <p:cNvSpPr>
              <a:spLocks noChangeAspect="1"/>
            </p:cNvSpPr>
            <p:nvPr/>
          </p:nvSpPr>
          <p:spPr>
            <a:xfrm>
              <a:off x="4373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5" name="직사각형 104"/>
            <p:cNvSpPr>
              <a:spLocks noChangeAspect="1"/>
            </p:cNvSpPr>
            <p:nvPr/>
          </p:nvSpPr>
          <p:spPr>
            <a:xfrm>
              <a:off x="5611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6" name="직사각형 105"/>
            <p:cNvSpPr>
              <a:spLocks noChangeAspect="1"/>
            </p:cNvSpPr>
            <p:nvPr/>
          </p:nvSpPr>
          <p:spPr>
            <a:xfrm>
              <a:off x="6849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7" name="직사각형 106"/>
            <p:cNvSpPr>
              <a:spLocks noChangeAspect="1"/>
            </p:cNvSpPr>
            <p:nvPr/>
          </p:nvSpPr>
          <p:spPr>
            <a:xfrm>
              <a:off x="8088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8" name="직사각형 107"/>
            <p:cNvSpPr>
              <a:spLocks noChangeAspect="1"/>
            </p:cNvSpPr>
            <p:nvPr/>
          </p:nvSpPr>
          <p:spPr>
            <a:xfrm>
              <a:off x="9326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109" name="직선 연결선 108"/>
            <p:cNvCxnSpPr/>
            <p:nvPr/>
          </p:nvCxnSpPr>
          <p:spPr>
            <a:xfrm>
              <a:off x="658688" y="876605"/>
              <a:ext cx="3495726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88" y="308313"/>
            <a:ext cx="1238250" cy="40459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8600" y="1388532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04. </a:t>
            </a:r>
            <a:r>
              <a:rPr kumimoji="0" lang="ko-KR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오디오 가이드 로고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999066"/>
            <a:ext cx="3746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오디오 </a:t>
            </a:r>
            <a:r>
              <a: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가이드 디자인</a:t>
            </a:r>
            <a:r>
              <a:rPr kumimoji="0" lang="en-US" altLang="ko-KR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(ver.</a:t>
            </a:r>
            <a:r>
              <a:rPr kumimoji="0" lang="ko-KR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모바일</a:t>
            </a:r>
            <a:r>
              <a:rPr kumimoji="0" lang="en-US" altLang="ko-KR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)</a:t>
            </a:r>
            <a:endParaRPr kumimoji="0" lang="en-US" altLang="ko-KR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4" t="11449" r="29560" b="76915"/>
          <a:stretch/>
        </p:blipFill>
        <p:spPr>
          <a:xfrm>
            <a:off x="710687" y="2975740"/>
            <a:ext cx="3334620" cy="128311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94465" y="4699060"/>
            <a:ext cx="302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00" b="1" smtClean="0"/>
              <a:t>건물 </a:t>
            </a:r>
            <a:r>
              <a:rPr lang="en-US" altLang="ko-KR" sz="1200" b="1" smtClean="0"/>
              <a:t>+ </a:t>
            </a:r>
            <a:r>
              <a:rPr lang="ko-KR" altLang="en-US" sz="1200" b="1" smtClean="0"/>
              <a:t>기관명 </a:t>
            </a:r>
            <a:r>
              <a:rPr lang="en-US" altLang="ko-KR" sz="1200" b="1" smtClean="0"/>
              <a:t>+</a:t>
            </a:r>
            <a:r>
              <a:rPr lang="ko-KR" altLang="en-US" sz="1200" b="1" smtClean="0"/>
              <a:t>오디오 </a:t>
            </a:r>
            <a:r>
              <a:rPr lang="ko-KR" altLang="en-US" sz="1200" b="1"/>
              <a:t>가이드 </a:t>
            </a:r>
            <a:r>
              <a:rPr lang="en-US" altLang="ko-KR" sz="1200" b="1"/>
              <a:t>Audio </a:t>
            </a:r>
            <a:r>
              <a:rPr lang="en-US" altLang="ko-KR" sz="1200" b="1" smtClean="0"/>
              <a:t>Guide</a:t>
            </a:r>
            <a:endParaRPr lang="ko-KR" altLang="en-US" sz="1200"/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75" y="1757863"/>
            <a:ext cx="2839925" cy="492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그룹 89"/>
          <p:cNvGrpSpPr/>
          <p:nvPr/>
        </p:nvGrpSpPr>
        <p:grpSpPr>
          <a:xfrm>
            <a:off x="-600" y="168926"/>
            <a:ext cx="9907200" cy="683372"/>
            <a:chOff x="-600" y="193233"/>
            <a:chExt cx="9907200" cy="683372"/>
          </a:xfrm>
        </p:grpSpPr>
        <p:cxnSp>
          <p:nvCxnSpPr>
            <p:cNvPr id="91" name="직선 연결선 90"/>
            <p:cNvCxnSpPr/>
            <p:nvPr/>
          </p:nvCxnSpPr>
          <p:spPr>
            <a:xfrm>
              <a:off x="-600" y="876605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-600" y="193233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3" name="직사각형 92"/>
            <p:cNvSpPr>
              <a:spLocks noChangeAspect="1"/>
            </p:cNvSpPr>
            <p:nvPr/>
          </p:nvSpPr>
          <p:spPr>
            <a:xfrm>
              <a:off x="39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4" name="직사각형 93"/>
            <p:cNvSpPr>
              <a:spLocks noChangeAspect="1"/>
            </p:cNvSpPr>
            <p:nvPr/>
          </p:nvSpPr>
          <p:spPr>
            <a:xfrm>
              <a:off x="658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디</a:t>
              </a:r>
            </a:p>
          </p:txBody>
        </p:sp>
        <p:sp>
          <p:nvSpPr>
            <p:cNvPr id="95" name="직사각형 94"/>
            <p:cNvSpPr>
              <a:spLocks noChangeAspect="1"/>
            </p:cNvSpPr>
            <p:nvPr/>
          </p:nvSpPr>
          <p:spPr>
            <a:xfrm>
              <a:off x="1277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6" name="직사각형 95"/>
            <p:cNvSpPr>
              <a:spLocks noChangeAspect="1"/>
            </p:cNvSpPr>
            <p:nvPr/>
          </p:nvSpPr>
          <p:spPr>
            <a:xfrm>
              <a:off x="1896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endParaRPr>
            </a:p>
          </p:txBody>
        </p:sp>
        <p:sp>
          <p:nvSpPr>
            <p:cNvPr id="97" name="직사각형 96"/>
            <p:cNvSpPr>
              <a:spLocks noChangeAspect="1"/>
            </p:cNvSpPr>
            <p:nvPr/>
          </p:nvSpPr>
          <p:spPr>
            <a:xfrm>
              <a:off x="2516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가</a:t>
              </a:r>
            </a:p>
          </p:txBody>
        </p:sp>
        <p:sp>
          <p:nvSpPr>
            <p:cNvPr id="98" name="직사각형 97"/>
            <p:cNvSpPr>
              <a:spLocks noChangeAspect="1"/>
            </p:cNvSpPr>
            <p:nvPr/>
          </p:nvSpPr>
          <p:spPr>
            <a:xfrm>
              <a:off x="3135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이</a:t>
              </a:r>
            </a:p>
          </p:txBody>
        </p:sp>
        <p:sp>
          <p:nvSpPr>
            <p:cNvPr id="99" name="직사각형 98"/>
            <p:cNvSpPr>
              <a:spLocks noChangeAspect="1"/>
            </p:cNvSpPr>
            <p:nvPr/>
          </p:nvSpPr>
          <p:spPr>
            <a:xfrm>
              <a:off x="3754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드</a:t>
              </a:r>
            </a:p>
          </p:txBody>
        </p:sp>
        <p:sp>
          <p:nvSpPr>
            <p:cNvPr id="100" name="직사각형 99"/>
            <p:cNvSpPr>
              <a:spLocks noChangeAspect="1"/>
            </p:cNvSpPr>
            <p:nvPr/>
          </p:nvSpPr>
          <p:spPr>
            <a:xfrm>
              <a:off x="4992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1" name="직사각형 100"/>
            <p:cNvSpPr>
              <a:spLocks noChangeAspect="1"/>
            </p:cNvSpPr>
            <p:nvPr/>
          </p:nvSpPr>
          <p:spPr>
            <a:xfrm>
              <a:off x="6230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2" name="직사각형 101"/>
            <p:cNvSpPr>
              <a:spLocks noChangeAspect="1"/>
            </p:cNvSpPr>
            <p:nvPr/>
          </p:nvSpPr>
          <p:spPr>
            <a:xfrm>
              <a:off x="7469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3" name="직사각형 102"/>
            <p:cNvSpPr>
              <a:spLocks noChangeAspect="1"/>
            </p:cNvSpPr>
            <p:nvPr/>
          </p:nvSpPr>
          <p:spPr>
            <a:xfrm>
              <a:off x="8707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4" name="직사각형 103"/>
            <p:cNvSpPr>
              <a:spLocks noChangeAspect="1"/>
            </p:cNvSpPr>
            <p:nvPr/>
          </p:nvSpPr>
          <p:spPr>
            <a:xfrm>
              <a:off x="4373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5" name="직사각형 104"/>
            <p:cNvSpPr>
              <a:spLocks noChangeAspect="1"/>
            </p:cNvSpPr>
            <p:nvPr/>
          </p:nvSpPr>
          <p:spPr>
            <a:xfrm>
              <a:off x="5611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6" name="직사각형 105"/>
            <p:cNvSpPr>
              <a:spLocks noChangeAspect="1"/>
            </p:cNvSpPr>
            <p:nvPr/>
          </p:nvSpPr>
          <p:spPr>
            <a:xfrm>
              <a:off x="6849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7" name="직사각형 106"/>
            <p:cNvSpPr>
              <a:spLocks noChangeAspect="1"/>
            </p:cNvSpPr>
            <p:nvPr/>
          </p:nvSpPr>
          <p:spPr>
            <a:xfrm>
              <a:off x="8088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8" name="직사각형 107"/>
            <p:cNvSpPr>
              <a:spLocks noChangeAspect="1"/>
            </p:cNvSpPr>
            <p:nvPr/>
          </p:nvSpPr>
          <p:spPr>
            <a:xfrm>
              <a:off x="9326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109" name="직선 연결선 108"/>
            <p:cNvCxnSpPr/>
            <p:nvPr/>
          </p:nvCxnSpPr>
          <p:spPr>
            <a:xfrm>
              <a:off x="658688" y="876605"/>
              <a:ext cx="3495726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88" y="308313"/>
            <a:ext cx="1238250" cy="40459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28600" y="999066"/>
            <a:ext cx="2465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3. </a:t>
            </a:r>
            <a:r>
              <a: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문의 및 확인사항</a:t>
            </a:r>
            <a:endParaRPr kumimoji="0" lang="en-US" altLang="ko-KR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1788642"/>
            <a:ext cx="93678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4850" lvl="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kumimoji="0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원하는 도메인으로 사용 가능 여부</a:t>
            </a: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/>
            </a:r>
            <a:b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「</a:t>
            </a: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https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://</a:t>
            </a: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www.nfm.go.kr/paju/audio-guide</a:t>
            </a: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」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와</a:t>
            </a: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같이 원하는 </a:t>
            </a: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도메인으로 접속 가능여부 및 정보화 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사업에 문제 없는 지 확인 </a:t>
            </a: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필요</a:t>
            </a:r>
            <a:r>
              <a:rPr lang="en-US" altLang="ko-KR" sz="1200">
                <a:solidFill>
                  <a:prstClr val="black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200">
                <a:solidFill>
                  <a:prstClr val="black"/>
                </a:solidFill>
                <a:latin typeface="맑은 고딕" panose="020B0503020000020004" pitchFamily="50" charset="-127"/>
              </a:rPr>
              <a:t>서버는 파주 누리집</a:t>
            </a:r>
            <a:r>
              <a:rPr lang="en-US" altLang="ko-KR" sz="1200" smtClean="0">
                <a:solidFill>
                  <a:prstClr val="black"/>
                </a:solidFill>
                <a:latin typeface="맑은 고딕" panose="020B0503020000020004" pitchFamily="50" charset="-127"/>
              </a:rPr>
              <a:t>)</a:t>
            </a: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/>
            </a:r>
            <a:b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</a:br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704850" marR="0" lvl="0" indent="-3429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오디오 가이드 구성 페이지 크기</a:t>
            </a:r>
            <a:r>
              <a:rPr kumimoji="0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(Dimensions)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/>
            </a:r>
            <a:b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</a:b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예시</a:t>
            </a: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 Samsung Galaxy S8+: 360 x 740  /  iPhone 12 Pro: 390 x884</a:t>
            </a: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/>
            </a:r>
            <a:b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일러스트 파일을 작업환경에 맞게 정리하기 위함</a:t>
            </a:r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704850" lvl="0" indent="-342900">
              <a:lnSpc>
                <a:spcPct val="150000"/>
              </a:lnSpc>
              <a:buFont typeface="+mj-lt"/>
              <a:buAutoNum type="arabicPeriod"/>
              <a:defRPr/>
            </a:pPr>
            <a:endParaRPr lang="en-US" altLang="ko-KR" sz="120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marL="704850" lvl="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200" b="1" smtClean="0">
                <a:solidFill>
                  <a:srgbClr val="00A17D"/>
                </a:solidFill>
                <a:latin typeface="맑은 고딕" panose="020B0503020000020004" pitchFamily="50" charset="-127"/>
              </a:rPr>
              <a:t>파일공유 방식</a:t>
            </a:r>
            <a:r>
              <a:rPr lang="en-US" altLang="ko-KR" sz="1200" b="1" smtClean="0">
                <a:solidFill>
                  <a:srgbClr val="00A17D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200" b="1" smtClean="0">
                <a:solidFill>
                  <a:srgbClr val="00A17D"/>
                </a:solidFill>
                <a:latin typeface="맑은 고딕" panose="020B0503020000020004" pitchFamily="50" charset="-127"/>
              </a:rPr>
              <a:t>내부</a:t>
            </a:r>
            <a:r>
              <a:rPr lang="en-US" altLang="ko-KR" sz="1200" b="1" smtClean="0">
                <a:solidFill>
                  <a:srgbClr val="00A17D"/>
                </a:solidFill>
                <a:latin typeface="맑은 고딕" panose="020B0503020000020004" pitchFamily="50" charset="-127"/>
              </a:rPr>
              <a:t>-G</a:t>
            </a:r>
            <a:r>
              <a:rPr lang="ko-KR" altLang="en-US" sz="1200" b="1" smtClean="0">
                <a:solidFill>
                  <a:srgbClr val="00A17D"/>
                </a:solidFill>
                <a:latin typeface="맑은 고딕" panose="020B0503020000020004" pitchFamily="50" charset="-127"/>
              </a:rPr>
              <a:t>드라이브 </a:t>
            </a:r>
            <a:r>
              <a:rPr lang="en-US" altLang="ko-KR" sz="1200" b="1" smtClean="0">
                <a:solidFill>
                  <a:srgbClr val="00A17D"/>
                </a:solidFill>
                <a:latin typeface="맑은 고딕" panose="020B0503020000020004" pitchFamily="50" charset="-127"/>
              </a:rPr>
              <a:t>/ </a:t>
            </a:r>
            <a:r>
              <a:rPr lang="ko-KR" altLang="en-US" sz="1200" b="1" smtClean="0">
                <a:solidFill>
                  <a:srgbClr val="00A17D"/>
                </a:solidFill>
                <a:latin typeface="맑은 고딕" panose="020B0503020000020004" pitchFamily="50" charset="-127"/>
              </a:rPr>
              <a:t>외부</a:t>
            </a:r>
            <a:r>
              <a:rPr lang="en-US" altLang="ko-KR" sz="1200" b="1" smtClean="0">
                <a:solidFill>
                  <a:srgbClr val="00A17D"/>
                </a:solidFill>
                <a:latin typeface="맑은 고딕" panose="020B0503020000020004" pitchFamily="50" charset="-127"/>
              </a:rPr>
              <a:t>-</a:t>
            </a:r>
            <a:r>
              <a:rPr lang="ko-KR" altLang="en-US" sz="1200" b="1" smtClean="0">
                <a:solidFill>
                  <a:srgbClr val="00A17D"/>
                </a:solidFill>
                <a:latin typeface="맑은 고딕" panose="020B0503020000020004" pitchFamily="50" charset="-127"/>
              </a:rPr>
              <a:t>웹하드</a:t>
            </a:r>
            <a:r>
              <a:rPr lang="en-US" altLang="ko-KR" sz="1200" b="1" smtClean="0">
                <a:solidFill>
                  <a:srgbClr val="00A17D"/>
                </a:solidFill>
                <a:latin typeface="맑은 고딕" panose="020B0503020000020004" pitchFamily="50" charset="-127"/>
              </a:rPr>
              <a:t>)</a:t>
            </a:r>
            <a:r>
              <a:rPr lang="en-US" altLang="ko-KR" sz="1200">
                <a:solidFill>
                  <a:prstClr val="black"/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200">
                <a:solidFill>
                  <a:prstClr val="black"/>
                </a:solidFill>
                <a:latin typeface="맑은 고딕" panose="020B0503020000020004" pitchFamily="50" charset="-127"/>
              </a:rPr>
            </a:br>
            <a:r>
              <a:rPr lang="ko-KR" altLang="en-US" sz="1200" smtClean="0">
                <a:solidFill>
                  <a:prstClr val="black"/>
                </a:solidFill>
                <a:latin typeface="맑은 고딕" panose="020B0503020000020004" pitchFamily="50" charset="-127"/>
              </a:rPr>
              <a:t>아이콘</a:t>
            </a:r>
            <a:r>
              <a:rPr lang="en-US" altLang="ko-KR" sz="1200" smtClean="0">
                <a:solidFill>
                  <a:prstClr val="black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smtClean="0">
                <a:solidFill>
                  <a:prstClr val="black"/>
                </a:solidFill>
                <a:latin typeface="맑은 고딕" panose="020B0503020000020004" pitchFamily="50" charset="-127"/>
              </a:rPr>
              <a:t>오디오</a:t>
            </a:r>
            <a:r>
              <a:rPr lang="en-US" altLang="ko-KR" sz="1200" smtClean="0">
                <a:solidFill>
                  <a:prstClr val="black"/>
                </a:solidFill>
                <a:latin typeface="맑은 고딕" panose="020B0503020000020004" pitchFamily="50" charset="-127"/>
              </a:rPr>
              <a:t>mp3 </a:t>
            </a:r>
            <a:r>
              <a:rPr lang="ko-KR" altLang="en-US" sz="1200" smtClean="0">
                <a:solidFill>
                  <a:prstClr val="black"/>
                </a:solidFill>
                <a:latin typeface="맑은 고딕" panose="020B0503020000020004" pitchFamily="50" charset="-127"/>
              </a:rPr>
              <a:t>등 파일을 공유하기 위함</a:t>
            </a:r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688" y="4939469"/>
            <a:ext cx="8937749" cy="160661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smtClean="0"/>
              <a:t>공유예정 파일</a:t>
            </a:r>
            <a:endParaRPr lang="en-US" altLang="ko-KR" sz="1200" b="1" smtClean="0"/>
          </a:p>
          <a:p>
            <a:pPr>
              <a:lnSpc>
                <a:spcPct val="150000"/>
              </a:lnSpc>
            </a:pPr>
            <a:endParaRPr lang="en-US" altLang="ko-KR" sz="400" b="1" smtClean="0"/>
          </a:p>
          <a:p>
            <a:pPr marL="265113" indent="-1793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000" smtClean="0"/>
              <a:t>디자인파일</a:t>
            </a:r>
            <a:r>
              <a:rPr lang="en-US" altLang="ko-KR" sz="1000" smtClean="0"/>
              <a:t>.ai</a:t>
            </a:r>
          </a:p>
          <a:p>
            <a:pPr marL="265113" indent="-1793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000" smtClean="0"/>
              <a:t>오디오 가이드 음성 파일</a:t>
            </a:r>
            <a:r>
              <a:rPr lang="en-US" altLang="ko-KR" sz="1000" smtClean="0"/>
              <a:t>.mp3</a:t>
            </a:r>
          </a:p>
          <a:p>
            <a:pPr marL="265113" indent="-1793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000" smtClean="0"/>
              <a:t>오디오 가이드 대</a:t>
            </a:r>
            <a:r>
              <a:rPr lang="ko-KR" altLang="en-US" sz="1000"/>
              <a:t>본</a:t>
            </a:r>
            <a:r>
              <a:rPr lang="ko-KR" altLang="en-US" sz="1000" smtClean="0"/>
              <a:t> 파일</a:t>
            </a:r>
            <a:r>
              <a:rPr lang="en-US" altLang="ko-KR" sz="1000" smtClean="0"/>
              <a:t>.hwp</a:t>
            </a:r>
          </a:p>
          <a:p>
            <a:pPr marL="265113" indent="-1793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1000" smtClean="0"/>
              <a:t>소장품 이미지 파일</a:t>
            </a:r>
            <a:r>
              <a:rPr lang="en-US" altLang="ko-KR" sz="1000" smtClean="0"/>
              <a:t>.jpg </a:t>
            </a:r>
            <a:r>
              <a:rPr lang="ko-KR" altLang="en-US" sz="1000" smtClean="0"/>
              <a:t>등</a:t>
            </a:r>
            <a:endParaRPr lang="en-US" altLang="ko-KR" sz="1000" smtClean="0"/>
          </a:p>
          <a:p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21785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그룹 89"/>
          <p:cNvGrpSpPr/>
          <p:nvPr/>
        </p:nvGrpSpPr>
        <p:grpSpPr>
          <a:xfrm>
            <a:off x="-600" y="168926"/>
            <a:ext cx="9907200" cy="683372"/>
            <a:chOff x="-600" y="193233"/>
            <a:chExt cx="9907200" cy="683372"/>
          </a:xfrm>
        </p:grpSpPr>
        <p:cxnSp>
          <p:nvCxnSpPr>
            <p:cNvPr id="91" name="직선 연결선 90"/>
            <p:cNvCxnSpPr/>
            <p:nvPr/>
          </p:nvCxnSpPr>
          <p:spPr>
            <a:xfrm>
              <a:off x="-600" y="876605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-600" y="193233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3" name="직사각형 92"/>
            <p:cNvSpPr>
              <a:spLocks noChangeAspect="1"/>
            </p:cNvSpPr>
            <p:nvPr/>
          </p:nvSpPr>
          <p:spPr>
            <a:xfrm>
              <a:off x="39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4" name="직사각형 93"/>
            <p:cNvSpPr>
              <a:spLocks noChangeAspect="1"/>
            </p:cNvSpPr>
            <p:nvPr/>
          </p:nvSpPr>
          <p:spPr>
            <a:xfrm>
              <a:off x="658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디</a:t>
              </a:r>
            </a:p>
          </p:txBody>
        </p:sp>
        <p:sp>
          <p:nvSpPr>
            <p:cNvPr id="95" name="직사각형 94"/>
            <p:cNvSpPr>
              <a:spLocks noChangeAspect="1"/>
            </p:cNvSpPr>
            <p:nvPr/>
          </p:nvSpPr>
          <p:spPr>
            <a:xfrm>
              <a:off x="1277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6" name="직사각형 95"/>
            <p:cNvSpPr>
              <a:spLocks noChangeAspect="1"/>
            </p:cNvSpPr>
            <p:nvPr/>
          </p:nvSpPr>
          <p:spPr>
            <a:xfrm>
              <a:off x="1896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endParaRPr>
            </a:p>
          </p:txBody>
        </p:sp>
        <p:sp>
          <p:nvSpPr>
            <p:cNvPr id="97" name="직사각형 96"/>
            <p:cNvSpPr>
              <a:spLocks noChangeAspect="1"/>
            </p:cNvSpPr>
            <p:nvPr/>
          </p:nvSpPr>
          <p:spPr>
            <a:xfrm>
              <a:off x="2516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가</a:t>
              </a:r>
            </a:p>
          </p:txBody>
        </p:sp>
        <p:sp>
          <p:nvSpPr>
            <p:cNvPr id="98" name="직사각형 97"/>
            <p:cNvSpPr>
              <a:spLocks noChangeAspect="1"/>
            </p:cNvSpPr>
            <p:nvPr/>
          </p:nvSpPr>
          <p:spPr>
            <a:xfrm>
              <a:off x="3135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이</a:t>
              </a:r>
            </a:p>
          </p:txBody>
        </p:sp>
        <p:sp>
          <p:nvSpPr>
            <p:cNvPr id="99" name="직사각형 98"/>
            <p:cNvSpPr>
              <a:spLocks noChangeAspect="1"/>
            </p:cNvSpPr>
            <p:nvPr/>
          </p:nvSpPr>
          <p:spPr>
            <a:xfrm>
              <a:off x="3754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드</a:t>
              </a:r>
            </a:p>
          </p:txBody>
        </p:sp>
        <p:sp>
          <p:nvSpPr>
            <p:cNvPr id="100" name="직사각형 99"/>
            <p:cNvSpPr>
              <a:spLocks noChangeAspect="1"/>
            </p:cNvSpPr>
            <p:nvPr/>
          </p:nvSpPr>
          <p:spPr>
            <a:xfrm>
              <a:off x="4992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1" name="직사각형 100"/>
            <p:cNvSpPr>
              <a:spLocks noChangeAspect="1"/>
            </p:cNvSpPr>
            <p:nvPr/>
          </p:nvSpPr>
          <p:spPr>
            <a:xfrm>
              <a:off x="6230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2" name="직사각형 101"/>
            <p:cNvSpPr>
              <a:spLocks noChangeAspect="1"/>
            </p:cNvSpPr>
            <p:nvPr/>
          </p:nvSpPr>
          <p:spPr>
            <a:xfrm>
              <a:off x="7469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3" name="직사각형 102"/>
            <p:cNvSpPr>
              <a:spLocks noChangeAspect="1"/>
            </p:cNvSpPr>
            <p:nvPr/>
          </p:nvSpPr>
          <p:spPr>
            <a:xfrm>
              <a:off x="8707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4" name="직사각형 103"/>
            <p:cNvSpPr>
              <a:spLocks noChangeAspect="1"/>
            </p:cNvSpPr>
            <p:nvPr/>
          </p:nvSpPr>
          <p:spPr>
            <a:xfrm>
              <a:off x="4373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5" name="직사각형 104"/>
            <p:cNvSpPr>
              <a:spLocks noChangeAspect="1"/>
            </p:cNvSpPr>
            <p:nvPr/>
          </p:nvSpPr>
          <p:spPr>
            <a:xfrm>
              <a:off x="5611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6" name="직사각형 105"/>
            <p:cNvSpPr>
              <a:spLocks noChangeAspect="1"/>
            </p:cNvSpPr>
            <p:nvPr/>
          </p:nvSpPr>
          <p:spPr>
            <a:xfrm>
              <a:off x="6849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7" name="직사각형 106"/>
            <p:cNvSpPr>
              <a:spLocks noChangeAspect="1"/>
            </p:cNvSpPr>
            <p:nvPr/>
          </p:nvSpPr>
          <p:spPr>
            <a:xfrm>
              <a:off x="8088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8" name="직사각형 107"/>
            <p:cNvSpPr>
              <a:spLocks noChangeAspect="1"/>
            </p:cNvSpPr>
            <p:nvPr/>
          </p:nvSpPr>
          <p:spPr>
            <a:xfrm>
              <a:off x="9326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109" name="직선 연결선 108"/>
            <p:cNvCxnSpPr/>
            <p:nvPr/>
          </p:nvCxnSpPr>
          <p:spPr>
            <a:xfrm>
              <a:off x="658688" y="876605"/>
              <a:ext cx="3495726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88" y="308313"/>
            <a:ext cx="1238250" cy="40459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28600" y="999066"/>
            <a:ext cx="2722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altLang="ko-KR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1. 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오디오 </a:t>
            </a:r>
            <a:r>
              <a:rPr lang="ko-KR" altLang="en-US" sz="2000" b="1" smtClean="0">
                <a:solidFill>
                  <a:prstClr val="black"/>
                </a:solidFill>
                <a:latin typeface="맑은 고딕" pitchFamily="50" charset="-127"/>
              </a:rPr>
              <a:t>가이드 구성</a:t>
            </a:r>
            <a:endParaRPr kumimoji="0" lang="en-US" altLang="ko-KR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600" y="1388532"/>
            <a:ext cx="255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01. </a:t>
            </a:r>
            <a:r>
              <a:rPr lang="ko-KR" altLang="en-US" b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방식 및 제반사항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1788642"/>
            <a:ext cx="1589213" cy="3000821"/>
          </a:xfrm>
          <a:prstGeom prst="rect">
            <a:avLst/>
          </a:prstGeom>
          <a:noFill/>
        </p:spPr>
        <p:txBody>
          <a:bodyPr wrap="square" lIns="90000" rIns="0" rtlCol="0">
            <a:spAutoFit/>
          </a:bodyPr>
          <a:lstStyle/>
          <a:p>
            <a:pPr marL="542925" indent="-1809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b="1" smtClean="0">
                <a:solidFill>
                  <a:srgbClr val="00A17D"/>
                </a:solidFill>
                <a:latin typeface="+mj-ea"/>
                <a:ea typeface="+mj-ea"/>
              </a:rPr>
              <a:t>방식</a:t>
            </a:r>
            <a:r>
              <a:rPr lang="en-US" altLang="ko-KR" sz="1400" b="1" smtClean="0">
                <a:solidFill>
                  <a:srgbClr val="00A17D"/>
                </a:solidFill>
                <a:latin typeface="+mj-ea"/>
                <a:ea typeface="+mj-ea"/>
              </a:rPr>
              <a:t>:</a:t>
            </a:r>
            <a:endParaRPr lang="en-US" altLang="ko-KR" sz="1400" b="1">
              <a:solidFill>
                <a:srgbClr val="00A17D"/>
              </a:solidFill>
              <a:latin typeface="+mj-ea"/>
              <a:ea typeface="+mj-ea"/>
            </a:endParaRPr>
          </a:p>
          <a:p>
            <a:pPr marL="361950">
              <a:lnSpc>
                <a:spcPct val="150000"/>
              </a:lnSpc>
            </a:pPr>
            <a:endParaRPr lang="en-US" altLang="ko-KR" sz="1400" b="1" smtClean="0">
              <a:solidFill>
                <a:srgbClr val="00A17D"/>
              </a:solidFill>
              <a:latin typeface="+mj-ea"/>
              <a:ea typeface="+mj-ea"/>
            </a:endParaRPr>
          </a:p>
          <a:p>
            <a:pPr marL="361950">
              <a:lnSpc>
                <a:spcPct val="150000"/>
              </a:lnSpc>
            </a:pPr>
            <a:endParaRPr lang="en-US" altLang="ko-KR" sz="1400" b="1">
              <a:solidFill>
                <a:srgbClr val="00A17D"/>
              </a:solidFill>
              <a:latin typeface="+mj-ea"/>
              <a:ea typeface="+mj-ea"/>
            </a:endParaRPr>
          </a:p>
          <a:p>
            <a:pPr marL="542925" indent="-1809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400" b="1">
                <a:solidFill>
                  <a:srgbClr val="00A17D"/>
                </a:solidFill>
                <a:latin typeface="+mj-ea"/>
                <a:ea typeface="+mj-ea"/>
              </a:rPr>
              <a:t>Server:</a:t>
            </a:r>
          </a:p>
          <a:p>
            <a:pPr marL="542925" indent="-180975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400" b="1" smtClean="0">
              <a:solidFill>
                <a:srgbClr val="00A17D"/>
              </a:solidFill>
              <a:latin typeface="+mj-ea"/>
              <a:ea typeface="+mj-ea"/>
            </a:endParaRPr>
          </a:p>
          <a:p>
            <a:pPr marL="542925" indent="-180975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400" b="1">
              <a:solidFill>
                <a:srgbClr val="00A17D"/>
              </a:solidFill>
              <a:latin typeface="+mj-ea"/>
              <a:ea typeface="+mj-ea"/>
            </a:endParaRPr>
          </a:p>
          <a:p>
            <a:pPr marL="542925" indent="-180975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400" b="1">
              <a:solidFill>
                <a:srgbClr val="00A17D"/>
              </a:solidFill>
              <a:latin typeface="+mj-ea"/>
              <a:ea typeface="+mj-ea"/>
            </a:endParaRPr>
          </a:p>
          <a:p>
            <a:pPr marL="542925" indent="-180975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400" b="1">
              <a:solidFill>
                <a:srgbClr val="00A17D"/>
              </a:solidFill>
              <a:latin typeface="+mj-ea"/>
              <a:ea typeface="+mj-ea"/>
            </a:endParaRPr>
          </a:p>
          <a:p>
            <a:pPr marL="542925" indent="-1809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400" b="1" smtClean="0">
                <a:solidFill>
                  <a:srgbClr val="00A17D"/>
                </a:solidFill>
                <a:latin typeface="+mj-ea"/>
                <a:ea typeface="+mj-ea"/>
              </a:rPr>
              <a:t>접근방식</a:t>
            </a:r>
            <a:r>
              <a:rPr lang="en-US" altLang="ko-KR" sz="1400" b="1" smtClean="0">
                <a:solidFill>
                  <a:srgbClr val="00A17D"/>
                </a:solidFill>
                <a:latin typeface="+mj-ea"/>
                <a:ea typeface="+mj-ea"/>
              </a:rPr>
              <a:t>:</a:t>
            </a:r>
            <a:endParaRPr lang="en-US" altLang="ko-KR" sz="1400" b="1">
              <a:solidFill>
                <a:srgbClr val="00A17D"/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17813" y="1788642"/>
            <a:ext cx="77786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>
                <a:solidFill>
                  <a:srgbClr val="00A17D"/>
                </a:solidFill>
                <a:latin typeface="+mj-ea"/>
                <a:ea typeface="+mj-ea"/>
              </a:rPr>
              <a:t>Web</a:t>
            </a:r>
            <a:r>
              <a:rPr lang="en-US" altLang="ko-KR" sz="1400" b="1" smtClean="0">
                <a:solidFill>
                  <a:srgbClr val="00A17D"/>
                </a:solidFill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smtClean="0">
                <a:latin typeface="+mj-ea"/>
                <a:ea typeface="+mj-ea"/>
              </a:rPr>
              <a:t>모바일 기기에 최적화로 구성 </a:t>
            </a:r>
            <a:endParaRPr lang="en-US" altLang="ko-KR" sz="140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ko-KR" sz="140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400" b="1">
                <a:solidFill>
                  <a:srgbClr val="00A17D"/>
                </a:solidFill>
                <a:latin typeface="+mj-ea"/>
                <a:ea typeface="+mj-ea"/>
              </a:rPr>
              <a:t>파주 </a:t>
            </a:r>
            <a:r>
              <a:rPr lang="ko-KR" altLang="en-US" sz="1400" b="1" smtClean="0">
                <a:solidFill>
                  <a:srgbClr val="00A17D"/>
                </a:solidFill>
                <a:latin typeface="+mj-ea"/>
                <a:ea typeface="+mj-ea"/>
              </a:rPr>
              <a:t>누리집</a:t>
            </a:r>
            <a:endParaRPr lang="en-US" altLang="ko-KR" sz="1400" b="1" smtClean="0">
              <a:solidFill>
                <a:srgbClr val="00A17D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400" smtClean="0">
                <a:latin typeface="+mj-ea"/>
                <a:ea typeface="+mj-ea"/>
              </a:rPr>
              <a:t>(</a:t>
            </a:r>
            <a:r>
              <a:rPr lang="en-US" altLang="ko-KR" sz="1400">
                <a:latin typeface="+mj-ea"/>
                <a:ea typeface="+mj-ea"/>
              </a:rPr>
              <a:t>HOME &gt; </a:t>
            </a:r>
            <a:r>
              <a:rPr lang="ko-KR" altLang="en-US" sz="1400">
                <a:latin typeface="+mj-ea"/>
                <a:ea typeface="+mj-ea"/>
              </a:rPr>
              <a:t>관람정보 </a:t>
            </a:r>
            <a:r>
              <a:rPr lang="en-US" altLang="ko-KR" sz="1400">
                <a:latin typeface="+mj-ea"/>
                <a:ea typeface="+mj-ea"/>
              </a:rPr>
              <a:t>&gt; </a:t>
            </a:r>
            <a:r>
              <a:rPr lang="ko-KR" altLang="en-US" sz="1400">
                <a:latin typeface="+mj-ea"/>
                <a:ea typeface="+mj-ea"/>
              </a:rPr>
              <a:t>수장고 해설</a:t>
            </a:r>
            <a:r>
              <a:rPr lang="en-US" altLang="ko-KR" sz="1400">
                <a:latin typeface="+mj-ea"/>
                <a:ea typeface="+mj-ea"/>
              </a:rPr>
              <a:t>)</a:t>
            </a:r>
            <a:br>
              <a:rPr lang="en-US" altLang="ko-KR" sz="1400">
                <a:latin typeface="+mj-ea"/>
                <a:ea typeface="+mj-ea"/>
              </a:rPr>
            </a:br>
            <a:r>
              <a:rPr lang="ko-KR" altLang="en-US" sz="1400">
                <a:latin typeface="+mj-ea"/>
                <a:ea typeface="+mj-ea"/>
              </a:rPr>
              <a:t>누리집에서 「수장고 해설」메뉴 미노출로 </a:t>
            </a:r>
            <a:r>
              <a:rPr lang="ko-KR" altLang="en-US" sz="1400" smtClean="0">
                <a:latin typeface="+mj-ea"/>
                <a:ea typeface="+mj-ea"/>
              </a:rPr>
              <a:t>변경</a:t>
            </a:r>
            <a:r>
              <a:rPr lang="en-US" altLang="ko-KR" sz="1400">
                <a:latin typeface="+mj-ea"/>
                <a:ea typeface="+mj-ea"/>
              </a:rPr>
              <a:t/>
            </a:r>
            <a:br>
              <a:rPr lang="en-US" altLang="ko-KR" sz="1400">
                <a:latin typeface="+mj-ea"/>
                <a:ea typeface="+mj-ea"/>
              </a:rPr>
            </a:br>
            <a:r>
              <a:rPr lang="ko-KR" altLang="en-US" sz="1400">
                <a:latin typeface="+mj-ea"/>
                <a:ea typeface="+mj-ea"/>
              </a:rPr>
              <a:t>현재는 </a:t>
            </a:r>
            <a:r>
              <a:rPr lang="en-US" altLang="ko-KR" sz="1400">
                <a:latin typeface="+mj-ea"/>
                <a:ea typeface="+mj-ea"/>
              </a:rPr>
              <a:t>‘</a:t>
            </a:r>
            <a:r>
              <a:rPr lang="ko-KR" altLang="en-US" sz="1400">
                <a:latin typeface="+mj-ea"/>
                <a:ea typeface="+mj-ea"/>
              </a:rPr>
              <a:t>준비중입니다</a:t>
            </a:r>
            <a:r>
              <a:rPr lang="en-US" altLang="ko-KR" sz="1400">
                <a:latin typeface="+mj-ea"/>
                <a:ea typeface="+mj-ea"/>
              </a:rPr>
              <a:t>.’ </a:t>
            </a:r>
            <a:r>
              <a:rPr lang="ko-KR" altLang="en-US" sz="1400">
                <a:latin typeface="+mj-ea"/>
                <a:ea typeface="+mj-ea"/>
              </a:rPr>
              <a:t>안내 </a:t>
            </a:r>
            <a:r>
              <a:rPr lang="ko-KR" altLang="en-US" sz="1400" smtClean="0">
                <a:latin typeface="+mj-ea"/>
                <a:ea typeface="+mj-ea"/>
              </a:rPr>
              <a:t>팝업중</a:t>
            </a:r>
            <a:endParaRPr lang="en-US" altLang="ko-KR" sz="140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ko-KR" sz="140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>
                <a:solidFill>
                  <a:srgbClr val="00A17D"/>
                </a:solidFill>
                <a:latin typeface="+mj-ea"/>
                <a:ea typeface="+mj-ea"/>
              </a:rPr>
              <a:t>QR</a:t>
            </a:r>
            <a:r>
              <a:rPr lang="ko-KR" altLang="en-US" sz="1400" b="1">
                <a:solidFill>
                  <a:srgbClr val="00A17D"/>
                </a:solidFill>
                <a:latin typeface="+mj-ea"/>
                <a:ea typeface="+mj-ea"/>
              </a:rPr>
              <a:t>코드</a:t>
            </a:r>
            <a:r>
              <a:rPr lang="en-US" altLang="ko-KR" sz="1400">
                <a:latin typeface="+mj-ea"/>
                <a:ea typeface="+mj-ea"/>
              </a:rPr>
              <a:t/>
            </a:r>
            <a:br>
              <a:rPr lang="en-US" altLang="ko-KR" sz="1400">
                <a:latin typeface="+mj-ea"/>
                <a:ea typeface="+mj-ea"/>
              </a:rPr>
            </a:br>
            <a:r>
              <a:rPr lang="ko-KR" altLang="en-US" sz="1400">
                <a:latin typeface="+mj-ea"/>
                <a:ea typeface="+mj-ea"/>
              </a:rPr>
              <a:t>이용자가 </a:t>
            </a:r>
            <a:r>
              <a:rPr lang="ko-KR" altLang="en-US" sz="1400" smtClean="0">
                <a:latin typeface="+mj-ea"/>
                <a:ea typeface="+mj-ea"/>
              </a:rPr>
              <a:t>모바일을 이용하여 </a:t>
            </a:r>
            <a:r>
              <a:rPr lang="en-US" altLang="ko-KR" sz="1400" smtClean="0">
                <a:latin typeface="+mj-ea"/>
                <a:ea typeface="+mj-ea"/>
              </a:rPr>
              <a:t>QR</a:t>
            </a:r>
            <a:r>
              <a:rPr lang="ko-KR" altLang="en-US" sz="1400" smtClean="0">
                <a:latin typeface="+mj-ea"/>
                <a:ea typeface="+mj-ea"/>
              </a:rPr>
              <a:t>코드를 찍어 사용하는 방식</a:t>
            </a:r>
            <a:endParaRPr lang="en-US" altLang="ko-KR" sz="14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7544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그룹 89"/>
          <p:cNvGrpSpPr/>
          <p:nvPr/>
        </p:nvGrpSpPr>
        <p:grpSpPr>
          <a:xfrm>
            <a:off x="-600" y="168926"/>
            <a:ext cx="9907200" cy="683372"/>
            <a:chOff x="-600" y="193233"/>
            <a:chExt cx="9907200" cy="683372"/>
          </a:xfrm>
        </p:grpSpPr>
        <p:cxnSp>
          <p:nvCxnSpPr>
            <p:cNvPr id="91" name="직선 연결선 90"/>
            <p:cNvCxnSpPr/>
            <p:nvPr/>
          </p:nvCxnSpPr>
          <p:spPr>
            <a:xfrm>
              <a:off x="-600" y="876605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-600" y="193233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3" name="직사각형 92"/>
            <p:cNvSpPr>
              <a:spLocks noChangeAspect="1"/>
            </p:cNvSpPr>
            <p:nvPr/>
          </p:nvSpPr>
          <p:spPr>
            <a:xfrm>
              <a:off x="39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4" name="직사각형 93"/>
            <p:cNvSpPr>
              <a:spLocks noChangeAspect="1"/>
            </p:cNvSpPr>
            <p:nvPr/>
          </p:nvSpPr>
          <p:spPr>
            <a:xfrm>
              <a:off x="658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디</a:t>
              </a:r>
            </a:p>
          </p:txBody>
        </p:sp>
        <p:sp>
          <p:nvSpPr>
            <p:cNvPr id="95" name="직사각형 94"/>
            <p:cNvSpPr>
              <a:spLocks noChangeAspect="1"/>
            </p:cNvSpPr>
            <p:nvPr/>
          </p:nvSpPr>
          <p:spPr>
            <a:xfrm>
              <a:off x="1277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6" name="직사각형 95"/>
            <p:cNvSpPr>
              <a:spLocks noChangeAspect="1"/>
            </p:cNvSpPr>
            <p:nvPr/>
          </p:nvSpPr>
          <p:spPr>
            <a:xfrm>
              <a:off x="1896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endParaRPr>
            </a:p>
          </p:txBody>
        </p:sp>
        <p:sp>
          <p:nvSpPr>
            <p:cNvPr id="97" name="직사각형 96"/>
            <p:cNvSpPr>
              <a:spLocks noChangeAspect="1"/>
            </p:cNvSpPr>
            <p:nvPr/>
          </p:nvSpPr>
          <p:spPr>
            <a:xfrm>
              <a:off x="2516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가</a:t>
              </a:r>
            </a:p>
          </p:txBody>
        </p:sp>
        <p:sp>
          <p:nvSpPr>
            <p:cNvPr id="98" name="직사각형 97"/>
            <p:cNvSpPr>
              <a:spLocks noChangeAspect="1"/>
            </p:cNvSpPr>
            <p:nvPr/>
          </p:nvSpPr>
          <p:spPr>
            <a:xfrm>
              <a:off x="3135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이</a:t>
              </a:r>
            </a:p>
          </p:txBody>
        </p:sp>
        <p:sp>
          <p:nvSpPr>
            <p:cNvPr id="99" name="직사각형 98"/>
            <p:cNvSpPr>
              <a:spLocks noChangeAspect="1"/>
            </p:cNvSpPr>
            <p:nvPr/>
          </p:nvSpPr>
          <p:spPr>
            <a:xfrm>
              <a:off x="3754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드</a:t>
              </a:r>
            </a:p>
          </p:txBody>
        </p:sp>
        <p:sp>
          <p:nvSpPr>
            <p:cNvPr id="100" name="직사각형 99"/>
            <p:cNvSpPr>
              <a:spLocks noChangeAspect="1"/>
            </p:cNvSpPr>
            <p:nvPr/>
          </p:nvSpPr>
          <p:spPr>
            <a:xfrm>
              <a:off x="4992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1" name="직사각형 100"/>
            <p:cNvSpPr>
              <a:spLocks noChangeAspect="1"/>
            </p:cNvSpPr>
            <p:nvPr/>
          </p:nvSpPr>
          <p:spPr>
            <a:xfrm>
              <a:off x="6230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2" name="직사각형 101"/>
            <p:cNvSpPr>
              <a:spLocks noChangeAspect="1"/>
            </p:cNvSpPr>
            <p:nvPr/>
          </p:nvSpPr>
          <p:spPr>
            <a:xfrm>
              <a:off x="7469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3" name="직사각형 102"/>
            <p:cNvSpPr>
              <a:spLocks noChangeAspect="1"/>
            </p:cNvSpPr>
            <p:nvPr/>
          </p:nvSpPr>
          <p:spPr>
            <a:xfrm>
              <a:off x="8707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4" name="직사각형 103"/>
            <p:cNvSpPr>
              <a:spLocks noChangeAspect="1"/>
            </p:cNvSpPr>
            <p:nvPr/>
          </p:nvSpPr>
          <p:spPr>
            <a:xfrm>
              <a:off x="4373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5" name="직사각형 104"/>
            <p:cNvSpPr>
              <a:spLocks noChangeAspect="1"/>
            </p:cNvSpPr>
            <p:nvPr/>
          </p:nvSpPr>
          <p:spPr>
            <a:xfrm>
              <a:off x="5611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6" name="직사각형 105"/>
            <p:cNvSpPr>
              <a:spLocks noChangeAspect="1"/>
            </p:cNvSpPr>
            <p:nvPr/>
          </p:nvSpPr>
          <p:spPr>
            <a:xfrm>
              <a:off x="6849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7" name="직사각형 106"/>
            <p:cNvSpPr>
              <a:spLocks noChangeAspect="1"/>
            </p:cNvSpPr>
            <p:nvPr/>
          </p:nvSpPr>
          <p:spPr>
            <a:xfrm>
              <a:off x="8088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8" name="직사각형 107"/>
            <p:cNvSpPr>
              <a:spLocks noChangeAspect="1"/>
            </p:cNvSpPr>
            <p:nvPr/>
          </p:nvSpPr>
          <p:spPr>
            <a:xfrm>
              <a:off x="9326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109" name="직선 연결선 108"/>
            <p:cNvCxnSpPr/>
            <p:nvPr/>
          </p:nvCxnSpPr>
          <p:spPr>
            <a:xfrm>
              <a:off x="658688" y="876605"/>
              <a:ext cx="3495726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88" y="308313"/>
            <a:ext cx="1238250" cy="40459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28600" y="999066"/>
            <a:ext cx="2722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1. 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오디오 </a:t>
            </a:r>
            <a:r>
              <a: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가이드 구성</a:t>
            </a:r>
            <a:endParaRPr kumimoji="0" lang="en-US" altLang="ko-KR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600" y="138853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02. MAP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52236" y="2083892"/>
            <a:ext cx="2040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개방형 수장고 오디오 해설</a:t>
            </a:r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A17D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96680" y="3459354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수장고 현황</a:t>
            </a:r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96680" y="4852842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소장품 검색</a:t>
            </a:r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96680" y="6246330"/>
            <a:ext cx="1986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국립민속박물관 파주 소개</a:t>
            </a:r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32563" y="2083892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공간별</a:t>
            </a:r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A17D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32563" y="6246331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추천 동선별</a:t>
            </a:r>
            <a:endParaRPr kumimoji="0" lang="en-US" altLang="ko-KR" sz="1200" b="1" i="0" u="none" strike="noStrike" kern="1200" cap="none" spc="0" normalizeH="0" baseline="0" noProof="0">
              <a:ln>
                <a:noFill/>
              </a:ln>
              <a:solidFill>
                <a:srgbClr val="00A17D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94299" y="2103464"/>
            <a:ext cx="9060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열린 수장고 </a:t>
            </a:r>
            <a:r>
              <a:rPr kumimoji="0" lang="en-US" altLang="ko-KR" sz="900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4</a:t>
            </a:r>
            <a:endParaRPr kumimoji="0" lang="en-US" altLang="ko-KR" sz="900" i="0" u="none" strike="noStrike" kern="1200" cap="none" spc="0" normalizeH="0" baseline="0" noProof="0">
              <a:ln>
                <a:noFill/>
              </a:ln>
              <a:solidFill>
                <a:srgbClr val="00A17D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94299" y="2367168"/>
            <a:ext cx="9060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열린 수장고 </a:t>
            </a:r>
            <a:r>
              <a:rPr kumimoji="0" lang="en-US" altLang="ko-KR" sz="900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5</a:t>
            </a:r>
            <a:endParaRPr kumimoji="0" lang="en-US" altLang="ko-KR" sz="900" i="0" u="none" strike="noStrike" kern="1200" cap="none" spc="0" normalizeH="0" baseline="0" noProof="0">
              <a:ln>
                <a:noFill/>
              </a:ln>
              <a:solidFill>
                <a:srgbClr val="00A17D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94299" y="2630872"/>
            <a:ext cx="9060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열린 수장고 </a:t>
            </a:r>
            <a:r>
              <a:rPr kumimoji="0" lang="en-US" altLang="ko-KR" sz="900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6</a:t>
            </a:r>
            <a:endParaRPr kumimoji="0" lang="en-US" altLang="ko-KR" sz="900" i="0" u="none" strike="noStrike" kern="1200" cap="none" spc="0" normalizeH="0" baseline="0" noProof="0">
              <a:ln>
                <a:noFill/>
              </a:ln>
              <a:solidFill>
                <a:srgbClr val="00A17D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94299" y="2894576"/>
            <a:ext cx="9060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열린 수장고 </a:t>
            </a:r>
            <a:r>
              <a:rPr kumimoji="0" lang="en-US" altLang="ko-KR" sz="900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9</a:t>
            </a:r>
            <a:endParaRPr kumimoji="0" lang="en-US" altLang="ko-KR" sz="900" i="0" u="none" strike="noStrike" kern="1200" cap="none" spc="0" normalizeH="0" baseline="0" noProof="0">
              <a:ln>
                <a:noFill/>
              </a:ln>
              <a:solidFill>
                <a:srgbClr val="00A17D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94299" y="3158280"/>
            <a:ext cx="9701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열린 수장고 </a:t>
            </a:r>
            <a:r>
              <a:rPr kumimoji="0" lang="en-US" altLang="ko-KR" sz="900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10</a:t>
            </a:r>
            <a:endParaRPr kumimoji="0" lang="en-US" altLang="ko-KR" sz="900" i="0" u="none" strike="noStrike" kern="1200" cap="none" spc="0" normalizeH="0" baseline="0" noProof="0">
              <a:ln>
                <a:noFill/>
              </a:ln>
              <a:solidFill>
                <a:srgbClr val="00A17D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94299" y="3421984"/>
            <a:ext cx="9701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열린 수장고 </a:t>
            </a:r>
            <a:r>
              <a:rPr kumimoji="0" lang="en-US" altLang="ko-KR" sz="900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11</a:t>
            </a:r>
            <a:endParaRPr kumimoji="0" lang="en-US" altLang="ko-KR" sz="900" i="0" u="none" strike="noStrike" kern="1200" cap="none" spc="0" normalizeH="0" baseline="0" noProof="0">
              <a:ln>
                <a:noFill/>
              </a:ln>
              <a:solidFill>
                <a:srgbClr val="00A17D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94299" y="3685688"/>
            <a:ext cx="9701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열린 수장고 </a:t>
            </a:r>
            <a:r>
              <a:rPr kumimoji="0" lang="en-US" altLang="ko-KR" sz="900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16</a:t>
            </a:r>
            <a:endParaRPr kumimoji="0" lang="en-US" altLang="ko-KR" sz="900" i="0" u="none" strike="noStrike" kern="1200" cap="none" spc="0" normalizeH="0" baseline="0" noProof="0">
              <a:ln>
                <a:noFill/>
              </a:ln>
              <a:solidFill>
                <a:srgbClr val="00A17D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94299" y="3949392"/>
            <a:ext cx="10214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보이는 수장고 </a:t>
            </a:r>
            <a:r>
              <a:rPr kumimoji="0" lang="en-US" altLang="ko-KR" sz="900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3</a:t>
            </a:r>
            <a:endParaRPr kumimoji="0" lang="en-US" altLang="ko-KR" sz="900" i="0" u="none" strike="noStrike" kern="1200" cap="none" spc="0" normalizeH="0" baseline="0" noProof="0">
              <a:ln>
                <a:noFill/>
              </a:ln>
              <a:solidFill>
                <a:srgbClr val="00A17D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94299" y="4213096"/>
            <a:ext cx="10214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보이는 수장고 </a:t>
            </a:r>
            <a:r>
              <a:rPr kumimoji="0" lang="en-US" altLang="ko-KR" sz="900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7</a:t>
            </a:r>
            <a:endParaRPr kumimoji="0" lang="en-US" altLang="ko-KR" sz="900" i="0" u="none" strike="noStrike" kern="1200" cap="none" spc="0" normalizeH="0" baseline="0" noProof="0">
              <a:ln>
                <a:noFill/>
              </a:ln>
              <a:solidFill>
                <a:srgbClr val="00A17D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94299" y="4476800"/>
            <a:ext cx="10214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보이는 수장고 </a:t>
            </a:r>
            <a:r>
              <a:rPr kumimoji="0" lang="en-US" altLang="ko-KR" sz="900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8</a:t>
            </a:r>
            <a:endParaRPr kumimoji="0" lang="en-US" altLang="ko-KR" sz="900" i="0" u="none" strike="noStrike" kern="1200" cap="none" spc="0" normalizeH="0" baseline="0" noProof="0">
              <a:ln>
                <a:noFill/>
              </a:ln>
              <a:solidFill>
                <a:srgbClr val="00A17D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94299" y="4740504"/>
            <a:ext cx="917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민속 아카이브</a:t>
            </a:r>
            <a:endParaRPr kumimoji="0" lang="en-US" altLang="ko-KR" sz="500" i="0" u="none" strike="noStrike" kern="1200" cap="none" spc="0" normalizeH="0" baseline="0" noProof="0">
              <a:ln>
                <a:noFill/>
              </a:ln>
              <a:solidFill>
                <a:srgbClr val="00A17D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94299" y="5267914"/>
            <a:ext cx="11689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ko-KR" altLang="en-US" sz="900">
                <a:solidFill>
                  <a:srgbClr val="00A17D"/>
                </a:solidFill>
                <a:latin typeface="맑은 고딕" pitchFamily="50" charset="-127"/>
              </a:rPr>
              <a:t>정보실</a:t>
            </a:r>
            <a:r>
              <a:rPr lang="en-US" altLang="ko-KR" sz="500">
                <a:solidFill>
                  <a:srgbClr val="00A17D"/>
                </a:solidFill>
                <a:latin typeface="맑은 고딕" pitchFamily="50" charset="-127"/>
              </a:rPr>
              <a:t>X</a:t>
            </a:r>
            <a:r>
              <a:rPr lang="ko-KR" altLang="en-US" sz="500">
                <a:solidFill>
                  <a:srgbClr val="00A17D"/>
                </a:solidFill>
                <a:latin typeface="맑은 고딕" pitchFamily="50" charset="-127"/>
              </a:rPr>
              <a:t>미디어인터렉티브 월</a:t>
            </a:r>
            <a:endParaRPr lang="en-US" altLang="ko-KR" sz="500">
              <a:solidFill>
                <a:srgbClr val="00A17D"/>
              </a:solidFill>
              <a:latin typeface="맑은 고딕" pitchFamily="50" charset="-127"/>
            </a:endParaRPr>
          </a:p>
        </p:txBody>
      </p:sp>
      <p:sp>
        <p:nvSpPr>
          <p:cNvPr id="45" name="타원 44"/>
          <p:cNvSpPr>
            <a:spLocks noChangeAspect="1"/>
          </p:cNvSpPr>
          <p:nvPr/>
        </p:nvSpPr>
        <p:spPr>
          <a:xfrm>
            <a:off x="500859" y="1833915"/>
            <a:ext cx="776954" cy="776954"/>
          </a:xfrm>
          <a:prstGeom prst="ellipse">
            <a:avLst/>
          </a:prstGeom>
          <a:solidFill>
            <a:srgbClr val="E63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HOME</a:t>
            </a: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47" name="직선 연결선 46"/>
          <p:cNvCxnSpPr>
            <a:stCxn id="45" idx="6"/>
            <a:endCxn id="25" idx="1"/>
          </p:cNvCxnSpPr>
          <p:nvPr/>
        </p:nvCxnSpPr>
        <p:spPr>
          <a:xfrm>
            <a:off x="1277813" y="2222392"/>
            <a:ext cx="3744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>
            <a:stCxn id="25" idx="3"/>
            <a:endCxn id="29" idx="1"/>
          </p:cNvCxnSpPr>
          <p:nvPr/>
        </p:nvCxnSpPr>
        <p:spPr>
          <a:xfrm>
            <a:off x="3693179" y="2222392"/>
            <a:ext cx="183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>
            <a:stCxn id="29" idx="3"/>
            <a:endCxn id="31" idx="1"/>
          </p:cNvCxnSpPr>
          <p:nvPr/>
        </p:nvCxnSpPr>
        <p:spPr>
          <a:xfrm flipV="1">
            <a:off x="6178894" y="2218880"/>
            <a:ext cx="315405" cy="3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꺾인 연결선 49"/>
          <p:cNvCxnSpPr>
            <a:stCxn id="45" idx="6"/>
            <a:endCxn id="26" idx="1"/>
          </p:cNvCxnSpPr>
          <p:nvPr/>
        </p:nvCxnSpPr>
        <p:spPr>
          <a:xfrm>
            <a:off x="1277813" y="2222392"/>
            <a:ext cx="318867" cy="1375462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꺾인 연결선 50"/>
          <p:cNvCxnSpPr>
            <a:stCxn id="45" idx="6"/>
            <a:endCxn id="27" idx="1"/>
          </p:cNvCxnSpPr>
          <p:nvPr/>
        </p:nvCxnSpPr>
        <p:spPr>
          <a:xfrm>
            <a:off x="1277813" y="2222392"/>
            <a:ext cx="318867" cy="276895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꺾인 연결선 51"/>
          <p:cNvCxnSpPr>
            <a:stCxn id="45" idx="6"/>
            <a:endCxn id="28" idx="1"/>
          </p:cNvCxnSpPr>
          <p:nvPr/>
        </p:nvCxnSpPr>
        <p:spPr>
          <a:xfrm>
            <a:off x="1277813" y="2222392"/>
            <a:ext cx="318867" cy="416243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꺾인 연결선 52"/>
          <p:cNvCxnSpPr>
            <a:stCxn id="25" idx="3"/>
            <a:endCxn id="30" idx="1"/>
          </p:cNvCxnSpPr>
          <p:nvPr/>
        </p:nvCxnSpPr>
        <p:spPr>
          <a:xfrm>
            <a:off x="3693179" y="2222392"/>
            <a:ext cx="1839384" cy="416243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꺾인 연결선 53"/>
          <p:cNvCxnSpPr>
            <a:stCxn id="29" idx="3"/>
            <a:endCxn id="32" idx="1"/>
          </p:cNvCxnSpPr>
          <p:nvPr/>
        </p:nvCxnSpPr>
        <p:spPr>
          <a:xfrm>
            <a:off x="6178894" y="2222392"/>
            <a:ext cx="315405" cy="26019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꺾인 연결선 54"/>
          <p:cNvCxnSpPr>
            <a:stCxn id="29" idx="3"/>
            <a:endCxn id="33" idx="1"/>
          </p:cNvCxnSpPr>
          <p:nvPr/>
        </p:nvCxnSpPr>
        <p:spPr>
          <a:xfrm>
            <a:off x="6178894" y="2222392"/>
            <a:ext cx="315405" cy="52389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꺾인 연결선 55"/>
          <p:cNvCxnSpPr>
            <a:stCxn id="29" idx="3"/>
            <a:endCxn id="34" idx="1"/>
          </p:cNvCxnSpPr>
          <p:nvPr/>
        </p:nvCxnSpPr>
        <p:spPr>
          <a:xfrm>
            <a:off x="6178894" y="2222392"/>
            <a:ext cx="315405" cy="7876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꺾인 연결선 56"/>
          <p:cNvCxnSpPr>
            <a:stCxn id="29" idx="3"/>
            <a:endCxn id="35" idx="1"/>
          </p:cNvCxnSpPr>
          <p:nvPr/>
        </p:nvCxnSpPr>
        <p:spPr>
          <a:xfrm>
            <a:off x="6178894" y="2222392"/>
            <a:ext cx="315405" cy="105130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꺾인 연결선 57"/>
          <p:cNvCxnSpPr>
            <a:stCxn id="29" idx="3"/>
            <a:endCxn id="36" idx="1"/>
          </p:cNvCxnSpPr>
          <p:nvPr/>
        </p:nvCxnSpPr>
        <p:spPr>
          <a:xfrm>
            <a:off x="6178894" y="2222392"/>
            <a:ext cx="315405" cy="131500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꺾인 연결선 58"/>
          <p:cNvCxnSpPr>
            <a:stCxn id="29" idx="3"/>
            <a:endCxn id="37" idx="1"/>
          </p:cNvCxnSpPr>
          <p:nvPr/>
        </p:nvCxnSpPr>
        <p:spPr>
          <a:xfrm>
            <a:off x="6178894" y="2222392"/>
            <a:ext cx="315405" cy="157871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꺾인 연결선 59"/>
          <p:cNvCxnSpPr>
            <a:stCxn id="29" idx="3"/>
            <a:endCxn id="38" idx="1"/>
          </p:cNvCxnSpPr>
          <p:nvPr/>
        </p:nvCxnSpPr>
        <p:spPr>
          <a:xfrm>
            <a:off x="6178894" y="2222392"/>
            <a:ext cx="315405" cy="184241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꺾인 연결선 60"/>
          <p:cNvCxnSpPr>
            <a:stCxn id="29" idx="3"/>
            <a:endCxn id="40" idx="1"/>
          </p:cNvCxnSpPr>
          <p:nvPr/>
        </p:nvCxnSpPr>
        <p:spPr>
          <a:xfrm>
            <a:off x="6178894" y="2222392"/>
            <a:ext cx="315405" cy="236982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꺾인 연결선 61"/>
          <p:cNvCxnSpPr>
            <a:stCxn id="29" idx="3"/>
            <a:endCxn id="41" idx="1"/>
          </p:cNvCxnSpPr>
          <p:nvPr/>
        </p:nvCxnSpPr>
        <p:spPr>
          <a:xfrm>
            <a:off x="6178894" y="2222392"/>
            <a:ext cx="315405" cy="263352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꺾인 연결선 62"/>
          <p:cNvCxnSpPr>
            <a:stCxn id="29" idx="3"/>
            <a:endCxn id="44" idx="1"/>
          </p:cNvCxnSpPr>
          <p:nvPr/>
        </p:nvCxnSpPr>
        <p:spPr>
          <a:xfrm>
            <a:off x="6178894" y="2222392"/>
            <a:ext cx="315405" cy="316093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꺾인 연결선 63"/>
          <p:cNvCxnSpPr>
            <a:stCxn id="29" idx="3"/>
            <a:endCxn id="39" idx="1"/>
          </p:cNvCxnSpPr>
          <p:nvPr/>
        </p:nvCxnSpPr>
        <p:spPr>
          <a:xfrm>
            <a:off x="6178894" y="2222392"/>
            <a:ext cx="315405" cy="210612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494299" y="5004208"/>
            <a:ext cx="10326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열린 보존과학실</a:t>
            </a:r>
            <a:endParaRPr kumimoji="0" lang="en-US" altLang="ko-KR" sz="500" i="0" u="none" strike="noStrike" kern="1200" cap="none" spc="0" normalizeH="0" baseline="0" noProof="0">
              <a:ln>
                <a:noFill/>
              </a:ln>
              <a:solidFill>
                <a:srgbClr val="00A17D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67" name="꺾인 연결선 66"/>
          <p:cNvCxnSpPr>
            <a:stCxn id="29" idx="3"/>
            <a:endCxn id="66" idx="1"/>
          </p:cNvCxnSpPr>
          <p:nvPr/>
        </p:nvCxnSpPr>
        <p:spPr>
          <a:xfrm>
            <a:off x="6178894" y="2222392"/>
            <a:ext cx="315405" cy="289723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905179" y="2103464"/>
            <a:ext cx="8018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ko-KR" altLang="en-US" sz="9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소장품 검색</a:t>
            </a:r>
            <a:endParaRPr lang="en-US" altLang="ko-KR" sz="9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9" name="직선 연결선 8"/>
          <p:cNvCxnSpPr>
            <a:stCxn id="31" idx="3"/>
            <a:endCxn id="68" idx="1"/>
          </p:cNvCxnSpPr>
          <p:nvPr/>
        </p:nvCxnSpPr>
        <p:spPr>
          <a:xfrm>
            <a:off x="7400316" y="2218880"/>
            <a:ext cx="5048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꺾인 연결선 140"/>
          <p:cNvCxnSpPr>
            <a:stCxn id="44" idx="3"/>
            <a:endCxn id="68" idx="1"/>
          </p:cNvCxnSpPr>
          <p:nvPr/>
        </p:nvCxnSpPr>
        <p:spPr>
          <a:xfrm flipV="1">
            <a:off x="7663209" y="2218880"/>
            <a:ext cx="241970" cy="316445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그룹 153"/>
          <p:cNvGrpSpPr/>
          <p:nvPr/>
        </p:nvGrpSpPr>
        <p:grpSpPr>
          <a:xfrm>
            <a:off x="7663209" y="2482584"/>
            <a:ext cx="120985" cy="2622012"/>
            <a:chOff x="7663209" y="2482584"/>
            <a:chExt cx="120985" cy="2622012"/>
          </a:xfrm>
        </p:grpSpPr>
        <p:cxnSp>
          <p:nvCxnSpPr>
            <p:cNvPr id="143" name="직선 연결선 142"/>
            <p:cNvCxnSpPr/>
            <p:nvPr/>
          </p:nvCxnSpPr>
          <p:spPr>
            <a:xfrm>
              <a:off x="7663209" y="4842393"/>
              <a:ext cx="1209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직선 연결선 143"/>
            <p:cNvCxnSpPr/>
            <p:nvPr/>
          </p:nvCxnSpPr>
          <p:spPr>
            <a:xfrm>
              <a:off x="7663209" y="5104596"/>
              <a:ext cx="1209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직선 연결선 144"/>
            <p:cNvCxnSpPr/>
            <p:nvPr/>
          </p:nvCxnSpPr>
          <p:spPr>
            <a:xfrm>
              <a:off x="7663209" y="4317991"/>
              <a:ext cx="1209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직선 연결선 145"/>
            <p:cNvCxnSpPr/>
            <p:nvPr/>
          </p:nvCxnSpPr>
          <p:spPr>
            <a:xfrm>
              <a:off x="7663209" y="4580192"/>
              <a:ext cx="1209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직선 연결선 146"/>
            <p:cNvCxnSpPr/>
            <p:nvPr/>
          </p:nvCxnSpPr>
          <p:spPr>
            <a:xfrm>
              <a:off x="7663209" y="3793589"/>
              <a:ext cx="1209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직선 연결선 147"/>
            <p:cNvCxnSpPr/>
            <p:nvPr/>
          </p:nvCxnSpPr>
          <p:spPr>
            <a:xfrm>
              <a:off x="7663209" y="4055790"/>
              <a:ext cx="1209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직선 연결선 148"/>
            <p:cNvCxnSpPr/>
            <p:nvPr/>
          </p:nvCxnSpPr>
          <p:spPr>
            <a:xfrm>
              <a:off x="7663209" y="3269187"/>
              <a:ext cx="1209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직선 연결선 149"/>
            <p:cNvCxnSpPr/>
            <p:nvPr/>
          </p:nvCxnSpPr>
          <p:spPr>
            <a:xfrm>
              <a:off x="7663209" y="3531388"/>
              <a:ext cx="1209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직선 연결선 150"/>
            <p:cNvCxnSpPr/>
            <p:nvPr/>
          </p:nvCxnSpPr>
          <p:spPr>
            <a:xfrm>
              <a:off x="7663209" y="2744785"/>
              <a:ext cx="1209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직선 연결선 151"/>
            <p:cNvCxnSpPr/>
            <p:nvPr/>
          </p:nvCxnSpPr>
          <p:spPr>
            <a:xfrm>
              <a:off x="7663209" y="3006986"/>
              <a:ext cx="1209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직선 연결선 152"/>
            <p:cNvCxnSpPr/>
            <p:nvPr/>
          </p:nvCxnSpPr>
          <p:spPr>
            <a:xfrm>
              <a:off x="7663209" y="2482584"/>
              <a:ext cx="12098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04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그룹 89"/>
          <p:cNvGrpSpPr/>
          <p:nvPr/>
        </p:nvGrpSpPr>
        <p:grpSpPr>
          <a:xfrm>
            <a:off x="-600" y="168926"/>
            <a:ext cx="9907200" cy="683372"/>
            <a:chOff x="-600" y="193233"/>
            <a:chExt cx="9907200" cy="683372"/>
          </a:xfrm>
        </p:grpSpPr>
        <p:cxnSp>
          <p:nvCxnSpPr>
            <p:cNvPr id="91" name="직선 연결선 90"/>
            <p:cNvCxnSpPr/>
            <p:nvPr/>
          </p:nvCxnSpPr>
          <p:spPr>
            <a:xfrm>
              <a:off x="-600" y="876605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-600" y="193233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3" name="직사각형 92"/>
            <p:cNvSpPr>
              <a:spLocks noChangeAspect="1"/>
            </p:cNvSpPr>
            <p:nvPr/>
          </p:nvSpPr>
          <p:spPr>
            <a:xfrm>
              <a:off x="39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4" name="직사각형 93"/>
            <p:cNvSpPr>
              <a:spLocks noChangeAspect="1"/>
            </p:cNvSpPr>
            <p:nvPr/>
          </p:nvSpPr>
          <p:spPr>
            <a:xfrm>
              <a:off x="658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디</a:t>
              </a:r>
            </a:p>
          </p:txBody>
        </p:sp>
        <p:sp>
          <p:nvSpPr>
            <p:cNvPr id="95" name="직사각형 94"/>
            <p:cNvSpPr>
              <a:spLocks noChangeAspect="1"/>
            </p:cNvSpPr>
            <p:nvPr/>
          </p:nvSpPr>
          <p:spPr>
            <a:xfrm>
              <a:off x="1277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6" name="직사각형 95"/>
            <p:cNvSpPr>
              <a:spLocks noChangeAspect="1"/>
            </p:cNvSpPr>
            <p:nvPr/>
          </p:nvSpPr>
          <p:spPr>
            <a:xfrm>
              <a:off x="1896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endParaRPr>
            </a:p>
          </p:txBody>
        </p:sp>
        <p:sp>
          <p:nvSpPr>
            <p:cNvPr id="97" name="직사각형 96"/>
            <p:cNvSpPr>
              <a:spLocks noChangeAspect="1"/>
            </p:cNvSpPr>
            <p:nvPr/>
          </p:nvSpPr>
          <p:spPr>
            <a:xfrm>
              <a:off x="2516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가</a:t>
              </a:r>
            </a:p>
          </p:txBody>
        </p:sp>
        <p:sp>
          <p:nvSpPr>
            <p:cNvPr id="98" name="직사각형 97"/>
            <p:cNvSpPr>
              <a:spLocks noChangeAspect="1"/>
            </p:cNvSpPr>
            <p:nvPr/>
          </p:nvSpPr>
          <p:spPr>
            <a:xfrm>
              <a:off x="3135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이</a:t>
              </a:r>
            </a:p>
          </p:txBody>
        </p:sp>
        <p:sp>
          <p:nvSpPr>
            <p:cNvPr id="99" name="직사각형 98"/>
            <p:cNvSpPr>
              <a:spLocks noChangeAspect="1"/>
            </p:cNvSpPr>
            <p:nvPr/>
          </p:nvSpPr>
          <p:spPr>
            <a:xfrm>
              <a:off x="3754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드</a:t>
              </a:r>
            </a:p>
          </p:txBody>
        </p:sp>
        <p:sp>
          <p:nvSpPr>
            <p:cNvPr id="100" name="직사각형 99"/>
            <p:cNvSpPr>
              <a:spLocks noChangeAspect="1"/>
            </p:cNvSpPr>
            <p:nvPr/>
          </p:nvSpPr>
          <p:spPr>
            <a:xfrm>
              <a:off x="4992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1" name="직사각형 100"/>
            <p:cNvSpPr>
              <a:spLocks noChangeAspect="1"/>
            </p:cNvSpPr>
            <p:nvPr/>
          </p:nvSpPr>
          <p:spPr>
            <a:xfrm>
              <a:off x="6230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2" name="직사각형 101"/>
            <p:cNvSpPr>
              <a:spLocks noChangeAspect="1"/>
            </p:cNvSpPr>
            <p:nvPr/>
          </p:nvSpPr>
          <p:spPr>
            <a:xfrm>
              <a:off x="7469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3" name="직사각형 102"/>
            <p:cNvSpPr>
              <a:spLocks noChangeAspect="1"/>
            </p:cNvSpPr>
            <p:nvPr/>
          </p:nvSpPr>
          <p:spPr>
            <a:xfrm>
              <a:off x="8707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4" name="직사각형 103"/>
            <p:cNvSpPr>
              <a:spLocks noChangeAspect="1"/>
            </p:cNvSpPr>
            <p:nvPr/>
          </p:nvSpPr>
          <p:spPr>
            <a:xfrm>
              <a:off x="4373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5" name="직사각형 104"/>
            <p:cNvSpPr>
              <a:spLocks noChangeAspect="1"/>
            </p:cNvSpPr>
            <p:nvPr/>
          </p:nvSpPr>
          <p:spPr>
            <a:xfrm>
              <a:off x="5611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6" name="직사각형 105"/>
            <p:cNvSpPr>
              <a:spLocks noChangeAspect="1"/>
            </p:cNvSpPr>
            <p:nvPr/>
          </p:nvSpPr>
          <p:spPr>
            <a:xfrm>
              <a:off x="6849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7" name="직사각형 106"/>
            <p:cNvSpPr>
              <a:spLocks noChangeAspect="1"/>
            </p:cNvSpPr>
            <p:nvPr/>
          </p:nvSpPr>
          <p:spPr>
            <a:xfrm>
              <a:off x="8088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8" name="직사각형 107"/>
            <p:cNvSpPr>
              <a:spLocks noChangeAspect="1"/>
            </p:cNvSpPr>
            <p:nvPr/>
          </p:nvSpPr>
          <p:spPr>
            <a:xfrm>
              <a:off x="9326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109" name="직선 연결선 108"/>
            <p:cNvCxnSpPr/>
            <p:nvPr/>
          </p:nvCxnSpPr>
          <p:spPr>
            <a:xfrm>
              <a:off x="658688" y="876605"/>
              <a:ext cx="3495726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88" y="308313"/>
            <a:ext cx="1238250" cy="40459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28600" y="999066"/>
            <a:ext cx="2722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1. 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오디오 </a:t>
            </a:r>
            <a:r>
              <a: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가이드 구성</a:t>
            </a:r>
            <a:endParaRPr kumimoji="0" lang="en-US" altLang="ko-KR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600" y="138853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01. MAP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graphicFrame>
        <p:nvGraphicFramePr>
          <p:cNvPr id="65" name="표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20473"/>
              </p:ext>
            </p:extLst>
          </p:nvPr>
        </p:nvGraphicFramePr>
        <p:xfrm>
          <a:off x="658688" y="2065864"/>
          <a:ext cx="8937749" cy="4172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981">
                  <a:extLst>
                    <a:ext uri="{9D8B030D-6E8A-4147-A177-3AD203B41FA5}">
                      <a16:colId xmlns:a16="http://schemas.microsoft.com/office/drawing/2014/main" val="1569629940"/>
                    </a:ext>
                  </a:extLst>
                </a:gridCol>
                <a:gridCol w="828942">
                  <a:extLst>
                    <a:ext uri="{9D8B030D-6E8A-4147-A177-3AD203B41FA5}">
                      <a16:colId xmlns:a16="http://schemas.microsoft.com/office/drawing/2014/main" val="2507167791"/>
                    </a:ext>
                  </a:extLst>
                </a:gridCol>
                <a:gridCol w="5656826">
                  <a:extLst>
                    <a:ext uri="{9D8B030D-6E8A-4147-A177-3AD203B41FA5}">
                      <a16:colId xmlns:a16="http://schemas.microsoft.com/office/drawing/2014/main" val="2050974619"/>
                    </a:ext>
                  </a:extLst>
                </a:gridCol>
              </a:tblGrid>
              <a:tr h="83445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smtClean="0">
                          <a:solidFill>
                            <a:schemeClr val="bg1"/>
                          </a:solidFill>
                        </a:rPr>
                        <a:t>개방형 수장고 오디오 해설</a:t>
                      </a:r>
                      <a:endParaRPr lang="ko-KR" altLang="en-US" sz="1200" b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7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공간별</a:t>
                      </a:r>
                      <a:endParaRPr lang="ko-KR" altLang="en-US" sz="10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FF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kumimoji="0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공간별 오디오 해설</a:t>
                      </a:r>
                      <a:endParaRPr kumimoji="0" lang="en-US" altLang="ko-KR" sz="1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kumimoji="0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소장품 정보</a:t>
                      </a:r>
                      <a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소장품 이미지</a:t>
                      </a:r>
                      <a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오디오 해설</a:t>
                      </a:r>
                      <a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등 제공</a:t>
                      </a:r>
                      <a:endParaRPr lang="ko-KR" alt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327738"/>
                  </a:ext>
                </a:extLst>
              </a:tr>
              <a:tr h="8344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추천</a:t>
                      </a:r>
                      <a:endParaRPr lang="en-US" altLang="ko-KR" sz="1000" b="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동선별</a:t>
                      </a:r>
                      <a:endParaRPr lang="ko-KR" altLang="en-US" sz="10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FF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kumimoji="0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추천 동선별 오디오 해설</a:t>
                      </a:r>
                      <a:endParaRPr kumimoji="0" lang="en-US" altLang="ko-KR" sz="1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소장품 정보</a:t>
                      </a:r>
                      <a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소장품 이미지</a:t>
                      </a:r>
                      <a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오디오 해설</a:t>
                      </a:r>
                      <a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등 제공</a:t>
                      </a:r>
                      <a:endParaRPr kumimoji="0" lang="ko-KR" alt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688437"/>
                  </a:ext>
                </a:extLst>
              </a:tr>
              <a:tr h="8344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smtClean="0">
                          <a:solidFill>
                            <a:schemeClr val="bg1"/>
                          </a:solidFill>
                        </a:rPr>
                        <a:t>수장고 현황</a:t>
                      </a:r>
                      <a:endParaRPr lang="ko-KR" altLang="en-US" sz="1200" b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000" smtClean="0">
                          <a:solidFill>
                            <a:schemeClr val="tx1"/>
                          </a:solidFill>
                        </a:rPr>
                        <a:t>파주 누리집 연동</a:t>
                      </a:r>
                      <a:endParaRPr lang="en-US" altLang="ko-KR" sz="1000" smtClean="0">
                        <a:solidFill>
                          <a:schemeClr val="tx1"/>
                        </a:solidFill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000" smtClean="0">
                          <a:solidFill>
                            <a:schemeClr val="tx1"/>
                          </a:solidFill>
                        </a:rPr>
                        <a:t>국립민속박물관 파주 </a:t>
                      </a:r>
                      <a:r>
                        <a:rPr lang="en-US" altLang="ko-KR" sz="1000" smtClean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ko-KR" altLang="en-US" sz="1000" smtClean="0">
                          <a:solidFill>
                            <a:schemeClr val="tx1"/>
                          </a:solidFill>
                        </a:rPr>
                        <a:t>소장품・수장고 </a:t>
                      </a:r>
                      <a:r>
                        <a:rPr lang="en-US" altLang="ko-KR" sz="1000" smtClean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ko-KR" altLang="en-US" sz="1000" smtClean="0">
                          <a:solidFill>
                            <a:schemeClr val="tx1"/>
                          </a:solidFill>
                        </a:rPr>
                        <a:t>소장품</a:t>
                      </a:r>
                      <a:r>
                        <a:rPr kumimoji="0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・</a:t>
                      </a:r>
                      <a:r>
                        <a:rPr lang="ko-KR" altLang="en-US" sz="1000" smtClean="0">
                          <a:solidFill>
                            <a:schemeClr val="tx1"/>
                          </a:solidFill>
                        </a:rPr>
                        <a:t>수장고 </a:t>
                      </a:r>
                      <a:r>
                        <a:rPr lang="en-US" altLang="ko-KR" sz="1000" smtClean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ko-KR" altLang="en-US" sz="1000" smtClean="0">
                          <a:solidFill>
                            <a:schemeClr val="tx1"/>
                          </a:solidFill>
                        </a:rPr>
                        <a:t>수장고 현황</a:t>
                      </a:r>
                      <a:endParaRPr lang="en-US" altLang="ko-KR" sz="1000" smtClean="0">
                        <a:solidFill>
                          <a:schemeClr val="tx1"/>
                        </a:solidFill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000" smtClean="0">
                          <a:solidFill>
                            <a:schemeClr val="tx1"/>
                          </a:solidFill>
                        </a:rPr>
                        <a:t>https://www.nfm.go.kr/paju/storage/status</a:t>
                      </a:r>
                      <a:endParaRPr lang="ko-KR" altLang="en-US" sz="1000">
                        <a:solidFill>
                          <a:schemeClr val="tx1"/>
                        </a:solidFill>
                      </a:endParaRPr>
                    </a:p>
                  </a:txBody>
                  <a:tcPr marL="72000" marR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703197"/>
                  </a:ext>
                </a:extLst>
              </a:tr>
              <a:tr h="8344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smtClean="0">
                          <a:solidFill>
                            <a:schemeClr val="bg1"/>
                          </a:solidFill>
                        </a:rPr>
                        <a:t>소장품 검색</a:t>
                      </a:r>
                      <a:endParaRPr lang="ko-KR" altLang="en-US" sz="1200" b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000" smtClean="0">
                          <a:solidFill>
                            <a:schemeClr val="tx1"/>
                          </a:solidFill>
                        </a:rPr>
                        <a:t>파주 누리집 연동</a:t>
                      </a:r>
                      <a:endParaRPr lang="en-US" altLang="ko-KR" sz="100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국립민속박물관 파주 </a:t>
                      </a:r>
                      <a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&gt; </a:t>
                      </a:r>
                      <a:r>
                        <a:rPr kumimoji="0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소장품・수장고 </a:t>
                      </a:r>
                      <a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&gt; </a:t>
                      </a:r>
                      <a:r>
                        <a:rPr kumimoji="0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소장품・수장고 </a:t>
                      </a:r>
                      <a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&gt; </a:t>
                      </a:r>
                      <a:r>
                        <a:rPr kumimoji="0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소장품 검색</a:t>
                      </a:r>
                      <a:endParaRPr kumimoji="0" lang="en-US" altLang="ko-KR" sz="1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https://www.nfm.go.kr/paju/storage/search</a:t>
                      </a:r>
                      <a:endParaRPr kumimoji="0" lang="ko-KR" altLang="en-US" sz="1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575901"/>
                  </a:ext>
                </a:extLst>
              </a:tr>
              <a:tr h="8344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smtClean="0">
                          <a:solidFill>
                            <a:schemeClr val="bg1"/>
                          </a:solidFill>
                        </a:rPr>
                        <a:t>국립민속박물관 파주 소개</a:t>
                      </a:r>
                      <a:endParaRPr lang="ko-KR" altLang="en-US" sz="1200" b="0">
                        <a:solidFill>
                          <a:schemeClr val="bg1"/>
                        </a:solidFill>
                      </a:endParaRPr>
                    </a:p>
                  </a:txBody>
                  <a:tcPr marL="72000" marR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7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파주 누리집 연동</a:t>
                      </a:r>
                      <a:endParaRPr kumimoji="0" lang="en-US" altLang="ko-KR" sz="1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국립민속박물관 파주 </a:t>
                      </a:r>
                      <a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&gt; </a:t>
                      </a:r>
                      <a:r>
                        <a:rPr kumimoji="0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관람정보 </a:t>
                      </a:r>
                      <a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&gt; </a:t>
                      </a:r>
                      <a:r>
                        <a:rPr kumimoji="0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박물관 소개</a:t>
                      </a:r>
                      <a:endParaRPr kumimoji="0" lang="en-US" altLang="ko-KR" sz="1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https://www.nfm.go.kr/paju/about</a:t>
                      </a:r>
                      <a:endParaRPr kumimoji="0" lang="ko-KR" altLang="en-US" sz="1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366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2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그룹 86"/>
          <p:cNvGrpSpPr/>
          <p:nvPr/>
        </p:nvGrpSpPr>
        <p:grpSpPr>
          <a:xfrm>
            <a:off x="4294313" y="1935408"/>
            <a:ext cx="2401875" cy="4607657"/>
            <a:chOff x="579563" y="1935408"/>
            <a:chExt cx="2401875" cy="4607657"/>
          </a:xfrm>
        </p:grpSpPr>
        <p:sp>
          <p:nvSpPr>
            <p:cNvPr id="88" name="사각형: 둥근 모서리 6">
              <a:extLst>
                <a:ext uri="{FF2B5EF4-FFF2-40B4-BE49-F238E27FC236}">
                  <a16:creationId xmlns:a16="http://schemas.microsoft.com/office/drawing/2014/main" id="{31F0BEDF-5C9B-9CFF-0B45-818032B963A7}"/>
                </a:ext>
              </a:extLst>
            </p:cNvPr>
            <p:cNvSpPr/>
            <p:nvPr/>
          </p:nvSpPr>
          <p:spPr>
            <a:xfrm>
              <a:off x="579563" y="1935408"/>
              <a:ext cx="2401875" cy="4607657"/>
            </a:xfrm>
            <a:prstGeom prst="roundRect">
              <a:avLst>
                <a:gd name="adj" fmla="val 376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9" name="직사각형 88"/>
            <p:cNvSpPr>
              <a:spLocks/>
            </p:cNvSpPr>
            <p:nvPr/>
          </p:nvSpPr>
          <p:spPr>
            <a:xfrm>
              <a:off x="645991" y="2246729"/>
              <a:ext cx="2270260" cy="39428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10" name="그룹 109"/>
            <p:cNvGrpSpPr/>
            <p:nvPr/>
          </p:nvGrpSpPr>
          <p:grpSpPr>
            <a:xfrm>
              <a:off x="644207" y="2000834"/>
              <a:ext cx="2272588" cy="4477307"/>
              <a:chOff x="300299" y="1505126"/>
              <a:chExt cx="2520603" cy="4965931"/>
            </a:xfrm>
          </p:grpSpPr>
          <p:grpSp>
            <p:nvGrpSpPr>
              <p:cNvPr id="112" name="그룹 111"/>
              <p:cNvGrpSpPr/>
              <p:nvPr/>
            </p:nvGrpSpPr>
            <p:grpSpPr>
              <a:xfrm>
                <a:off x="300299" y="6150988"/>
                <a:ext cx="2520603" cy="320069"/>
                <a:chOff x="3129659" y="6212532"/>
                <a:chExt cx="2520603" cy="320069"/>
              </a:xfrm>
            </p:grpSpPr>
            <p:sp>
              <p:nvSpPr>
                <p:cNvPr id="114" name="직사각형 113"/>
                <p:cNvSpPr>
                  <a:spLocks/>
                </p:cNvSpPr>
                <p:nvPr/>
              </p:nvSpPr>
              <p:spPr>
                <a:xfrm>
                  <a:off x="3129659" y="6212532"/>
                  <a:ext cx="2518022" cy="32006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pic>
              <p:nvPicPr>
                <p:cNvPr id="115" name="그림 114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4311" b="-1"/>
                <a:stretch/>
              </p:blipFill>
              <p:spPr>
                <a:xfrm>
                  <a:off x="3130262" y="6222207"/>
                  <a:ext cx="2520000" cy="310394"/>
                </a:xfrm>
                <a:prstGeom prst="rect">
                  <a:avLst/>
                </a:prstGeom>
              </p:spPr>
            </p:pic>
          </p:grpSp>
          <p:pic>
            <p:nvPicPr>
              <p:cNvPr id="113" name="그림 1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5001"/>
              <a:stretch/>
            </p:blipFill>
            <p:spPr>
              <a:xfrm>
                <a:off x="300299" y="1505126"/>
                <a:ext cx="2520000" cy="272729"/>
              </a:xfrm>
              <a:prstGeom prst="rect">
                <a:avLst/>
              </a:prstGeom>
            </p:spPr>
          </p:pic>
        </p:grpSp>
        <p:pic>
          <p:nvPicPr>
            <p:cNvPr id="111" name="그림 1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68" y="2239275"/>
              <a:ext cx="2271600" cy="3941478"/>
            </a:xfrm>
            <a:prstGeom prst="rect">
              <a:avLst/>
            </a:prstGeom>
          </p:spPr>
        </p:pic>
      </p:grpSp>
      <p:grpSp>
        <p:nvGrpSpPr>
          <p:cNvPr id="90" name="그룹 89"/>
          <p:cNvGrpSpPr/>
          <p:nvPr/>
        </p:nvGrpSpPr>
        <p:grpSpPr>
          <a:xfrm>
            <a:off x="-600" y="168926"/>
            <a:ext cx="9907200" cy="683372"/>
            <a:chOff x="-600" y="193233"/>
            <a:chExt cx="9907200" cy="683372"/>
          </a:xfrm>
        </p:grpSpPr>
        <p:cxnSp>
          <p:nvCxnSpPr>
            <p:cNvPr id="91" name="직선 연결선 90"/>
            <p:cNvCxnSpPr/>
            <p:nvPr/>
          </p:nvCxnSpPr>
          <p:spPr>
            <a:xfrm>
              <a:off x="-600" y="876605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-600" y="193233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3" name="직사각형 92"/>
            <p:cNvSpPr>
              <a:spLocks noChangeAspect="1"/>
            </p:cNvSpPr>
            <p:nvPr/>
          </p:nvSpPr>
          <p:spPr>
            <a:xfrm>
              <a:off x="39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4" name="직사각형 93"/>
            <p:cNvSpPr>
              <a:spLocks noChangeAspect="1"/>
            </p:cNvSpPr>
            <p:nvPr/>
          </p:nvSpPr>
          <p:spPr>
            <a:xfrm>
              <a:off x="658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디</a:t>
              </a:r>
            </a:p>
          </p:txBody>
        </p:sp>
        <p:sp>
          <p:nvSpPr>
            <p:cNvPr id="95" name="직사각형 94"/>
            <p:cNvSpPr>
              <a:spLocks noChangeAspect="1"/>
            </p:cNvSpPr>
            <p:nvPr/>
          </p:nvSpPr>
          <p:spPr>
            <a:xfrm>
              <a:off x="1277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6" name="직사각형 95"/>
            <p:cNvSpPr>
              <a:spLocks noChangeAspect="1"/>
            </p:cNvSpPr>
            <p:nvPr/>
          </p:nvSpPr>
          <p:spPr>
            <a:xfrm>
              <a:off x="1896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endParaRPr>
            </a:p>
          </p:txBody>
        </p:sp>
        <p:sp>
          <p:nvSpPr>
            <p:cNvPr id="97" name="직사각형 96"/>
            <p:cNvSpPr>
              <a:spLocks noChangeAspect="1"/>
            </p:cNvSpPr>
            <p:nvPr/>
          </p:nvSpPr>
          <p:spPr>
            <a:xfrm>
              <a:off x="2516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가</a:t>
              </a:r>
            </a:p>
          </p:txBody>
        </p:sp>
        <p:sp>
          <p:nvSpPr>
            <p:cNvPr id="98" name="직사각형 97"/>
            <p:cNvSpPr>
              <a:spLocks noChangeAspect="1"/>
            </p:cNvSpPr>
            <p:nvPr/>
          </p:nvSpPr>
          <p:spPr>
            <a:xfrm>
              <a:off x="3135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이</a:t>
              </a:r>
            </a:p>
          </p:txBody>
        </p:sp>
        <p:sp>
          <p:nvSpPr>
            <p:cNvPr id="99" name="직사각형 98"/>
            <p:cNvSpPr>
              <a:spLocks noChangeAspect="1"/>
            </p:cNvSpPr>
            <p:nvPr/>
          </p:nvSpPr>
          <p:spPr>
            <a:xfrm>
              <a:off x="3754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드</a:t>
              </a:r>
            </a:p>
          </p:txBody>
        </p:sp>
        <p:sp>
          <p:nvSpPr>
            <p:cNvPr id="100" name="직사각형 99"/>
            <p:cNvSpPr>
              <a:spLocks noChangeAspect="1"/>
            </p:cNvSpPr>
            <p:nvPr/>
          </p:nvSpPr>
          <p:spPr>
            <a:xfrm>
              <a:off x="4992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1" name="직사각형 100"/>
            <p:cNvSpPr>
              <a:spLocks noChangeAspect="1"/>
            </p:cNvSpPr>
            <p:nvPr/>
          </p:nvSpPr>
          <p:spPr>
            <a:xfrm>
              <a:off x="6230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2" name="직사각형 101"/>
            <p:cNvSpPr>
              <a:spLocks noChangeAspect="1"/>
            </p:cNvSpPr>
            <p:nvPr/>
          </p:nvSpPr>
          <p:spPr>
            <a:xfrm>
              <a:off x="7469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3" name="직사각형 102"/>
            <p:cNvSpPr>
              <a:spLocks noChangeAspect="1"/>
            </p:cNvSpPr>
            <p:nvPr/>
          </p:nvSpPr>
          <p:spPr>
            <a:xfrm>
              <a:off x="8707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4" name="직사각형 103"/>
            <p:cNvSpPr>
              <a:spLocks noChangeAspect="1"/>
            </p:cNvSpPr>
            <p:nvPr/>
          </p:nvSpPr>
          <p:spPr>
            <a:xfrm>
              <a:off x="4373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5" name="직사각형 104"/>
            <p:cNvSpPr>
              <a:spLocks noChangeAspect="1"/>
            </p:cNvSpPr>
            <p:nvPr/>
          </p:nvSpPr>
          <p:spPr>
            <a:xfrm>
              <a:off x="5611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6" name="직사각형 105"/>
            <p:cNvSpPr>
              <a:spLocks noChangeAspect="1"/>
            </p:cNvSpPr>
            <p:nvPr/>
          </p:nvSpPr>
          <p:spPr>
            <a:xfrm>
              <a:off x="6849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7" name="직사각형 106"/>
            <p:cNvSpPr>
              <a:spLocks noChangeAspect="1"/>
            </p:cNvSpPr>
            <p:nvPr/>
          </p:nvSpPr>
          <p:spPr>
            <a:xfrm>
              <a:off x="8088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8" name="직사각형 107"/>
            <p:cNvSpPr>
              <a:spLocks noChangeAspect="1"/>
            </p:cNvSpPr>
            <p:nvPr/>
          </p:nvSpPr>
          <p:spPr>
            <a:xfrm>
              <a:off x="9326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109" name="직선 연결선 108"/>
            <p:cNvCxnSpPr/>
            <p:nvPr/>
          </p:nvCxnSpPr>
          <p:spPr>
            <a:xfrm>
              <a:off x="658688" y="876605"/>
              <a:ext cx="3495726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88" y="308313"/>
            <a:ext cx="1238250" cy="40459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28600" y="999066"/>
            <a:ext cx="3746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오디오 </a:t>
            </a:r>
            <a:r>
              <a: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가이드 디자인</a:t>
            </a:r>
            <a:r>
              <a:rPr kumimoji="0" lang="en-US" altLang="ko-KR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(ver.</a:t>
            </a:r>
            <a:r>
              <a:rPr kumimoji="0" lang="ko-KR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모바일</a:t>
            </a:r>
            <a:r>
              <a:rPr kumimoji="0" lang="en-US" altLang="ko-KR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)</a:t>
            </a:r>
            <a:endParaRPr kumimoji="0" lang="en-US" altLang="ko-KR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600" y="1388532"/>
            <a:ext cx="456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01. </a:t>
            </a:r>
            <a:r>
              <a:rPr kumimoji="0" lang="ko-KR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페이지별 </a:t>
            </a:r>
            <a:r>
              <a: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오디오 디자인 및 </a:t>
            </a:r>
            <a:r>
              <a:rPr kumimoji="0" lang="ko-KR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기능사항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34879" y="6543066"/>
            <a:ext cx="394339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▲ </a:t>
            </a:r>
            <a:r>
              <a:rPr kumimoji="0" lang="en-US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HOME</a:t>
            </a:r>
            <a:endParaRPr kumimoji="0" lang="ko-KR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13063" y="2857110"/>
            <a:ext cx="1195374" cy="338554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R :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250, G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175, B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66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# FAAF42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13063" y="3390961"/>
            <a:ext cx="1251478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lvl="0">
              <a:defRPr/>
            </a:pPr>
            <a:r>
              <a:rPr lang="pt-BR" altLang="ko-KR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Pretendard </a:t>
            </a:r>
            <a:r>
              <a:rPr lang="en-US" altLang="ko-KR" sz="8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en-US" altLang="ko-KR" sz="8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Medium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R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255, G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255, B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255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#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FFFFFF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313063" y="4067656"/>
            <a:ext cx="1139268" cy="338554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R :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0, G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17</a:t>
            </a:r>
            <a:r>
              <a:rPr kumimoji="0" lang="en-US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B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en-US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221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#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00ABDD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32" name="그룹 231"/>
          <p:cNvGrpSpPr/>
          <p:nvPr/>
        </p:nvGrpSpPr>
        <p:grpSpPr>
          <a:xfrm>
            <a:off x="487558" y="1872782"/>
            <a:ext cx="3187630" cy="4573604"/>
            <a:chOff x="487558" y="1872782"/>
            <a:chExt cx="3187630" cy="4573604"/>
          </a:xfrm>
        </p:grpSpPr>
        <p:sp>
          <p:nvSpPr>
            <p:cNvPr id="45" name="TextBox 44"/>
            <p:cNvSpPr txBox="1"/>
            <p:nvPr/>
          </p:nvSpPr>
          <p:spPr>
            <a:xfrm>
              <a:off x="985819" y="1965461"/>
              <a:ext cx="1124273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개방형 수장고오디오 해설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0263" y="3459354"/>
              <a:ext cx="553604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수장고 현황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30263" y="4852842"/>
              <a:ext cx="553604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소장품 검색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30263" y="6246330"/>
              <a:ext cx="1124273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국립민속박물관 파주 소개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40326" y="1965460"/>
              <a:ext cx="342008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공간별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240326" y="6246331"/>
              <a:ext cx="553604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추천 동선별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681385" y="1975276"/>
              <a:ext cx="635358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4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95185" y="2240296"/>
              <a:ext cx="635358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5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95185" y="2502286"/>
              <a:ext cx="635358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6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695185" y="2764276"/>
              <a:ext cx="635358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9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95185" y="3026266"/>
              <a:ext cx="685050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10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695185" y="3288256"/>
              <a:ext cx="685050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11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95185" y="3550246"/>
              <a:ext cx="685050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16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695185" y="3812236"/>
              <a:ext cx="725126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보이는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3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695185" y="4074226"/>
              <a:ext cx="725126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보이는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7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695185" y="4336216"/>
              <a:ext cx="725126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보이는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8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695185" y="4598206"/>
              <a:ext cx="643372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민속 아카이브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695185" y="5122182"/>
              <a:ext cx="980003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정보실</a:t>
              </a:r>
              <a:r>
                <a:rPr kumimoji="0" lang="en-US" altLang="ko-KR" sz="5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X</a:t>
              </a:r>
              <a:r>
                <a:rPr kumimoji="0" lang="ko-KR" altLang="en-US" sz="5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미디어인터렉티브 월</a:t>
              </a:r>
              <a:endParaRPr kumimoji="0" lang="en-US" altLang="ko-KR" sz="5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타원 65"/>
            <p:cNvSpPr>
              <a:spLocks noChangeAspect="1"/>
            </p:cNvSpPr>
            <p:nvPr/>
          </p:nvSpPr>
          <p:spPr>
            <a:xfrm>
              <a:off x="487558" y="1872782"/>
              <a:ext cx="385410" cy="385410"/>
            </a:xfrm>
            <a:prstGeom prst="ellipse">
              <a:avLst/>
            </a:prstGeom>
            <a:solidFill>
              <a:srgbClr val="E63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HOME</a:t>
              </a:r>
              <a:endParaRPr kumimoji="0" lang="ko-KR" alt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67" name="직선 연결선 66"/>
            <p:cNvCxnSpPr>
              <a:stCxn id="66" idx="6"/>
              <a:endCxn id="45" idx="1"/>
            </p:cNvCxnSpPr>
            <p:nvPr/>
          </p:nvCxnSpPr>
          <p:spPr>
            <a:xfrm>
              <a:off x="872968" y="2065487"/>
              <a:ext cx="112851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>
              <a:stCxn id="45" idx="3"/>
              <a:endCxn id="50" idx="1"/>
            </p:cNvCxnSpPr>
            <p:nvPr/>
          </p:nvCxnSpPr>
          <p:spPr>
            <a:xfrm flipV="1">
              <a:off x="2110092" y="2065488"/>
              <a:ext cx="130234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>
              <a:stCxn id="50" idx="3"/>
              <a:endCxn id="54" idx="1"/>
            </p:cNvCxnSpPr>
            <p:nvPr/>
          </p:nvCxnSpPr>
          <p:spPr>
            <a:xfrm>
              <a:off x="2582334" y="2065488"/>
              <a:ext cx="99051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꺾인 연결선 69"/>
            <p:cNvCxnSpPr>
              <a:stCxn id="66" idx="6"/>
              <a:endCxn id="47" idx="1"/>
            </p:cNvCxnSpPr>
            <p:nvPr/>
          </p:nvCxnSpPr>
          <p:spPr>
            <a:xfrm>
              <a:off x="872968" y="2065487"/>
              <a:ext cx="57295" cy="1493895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꺾인 연결선 70"/>
            <p:cNvCxnSpPr>
              <a:stCxn id="66" idx="6"/>
              <a:endCxn id="48" idx="1"/>
            </p:cNvCxnSpPr>
            <p:nvPr/>
          </p:nvCxnSpPr>
          <p:spPr>
            <a:xfrm>
              <a:off x="872968" y="2065487"/>
              <a:ext cx="57295" cy="288738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꺾인 연결선 71"/>
            <p:cNvCxnSpPr>
              <a:stCxn id="66" idx="6"/>
              <a:endCxn id="49" idx="1"/>
            </p:cNvCxnSpPr>
            <p:nvPr/>
          </p:nvCxnSpPr>
          <p:spPr>
            <a:xfrm>
              <a:off x="872968" y="2065487"/>
              <a:ext cx="57295" cy="428087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꺾인 연결선 72"/>
            <p:cNvCxnSpPr>
              <a:stCxn id="45" idx="3"/>
              <a:endCxn id="51" idx="1"/>
            </p:cNvCxnSpPr>
            <p:nvPr/>
          </p:nvCxnSpPr>
          <p:spPr>
            <a:xfrm>
              <a:off x="2110092" y="2065489"/>
              <a:ext cx="130234" cy="428087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꺾인 연결선 73"/>
            <p:cNvCxnSpPr>
              <a:stCxn id="50" idx="3"/>
              <a:endCxn id="55" idx="1"/>
            </p:cNvCxnSpPr>
            <p:nvPr/>
          </p:nvCxnSpPr>
          <p:spPr>
            <a:xfrm>
              <a:off x="2582334" y="2065488"/>
              <a:ext cx="112851" cy="26502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꺾인 연결선 74"/>
            <p:cNvCxnSpPr>
              <a:stCxn id="50" idx="3"/>
              <a:endCxn id="56" idx="1"/>
            </p:cNvCxnSpPr>
            <p:nvPr/>
          </p:nvCxnSpPr>
          <p:spPr>
            <a:xfrm>
              <a:off x="2582334" y="2065488"/>
              <a:ext cx="112851" cy="52701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꺾인 연결선 75"/>
            <p:cNvCxnSpPr>
              <a:stCxn id="50" idx="3"/>
              <a:endCxn id="57" idx="1"/>
            </p:cNvCxnSpPr>
            <p:nvPr/>
          </p:nvCxnSpPr>
          <p:spPr>
            <a:xfrm>
              <a:off x="2582334" y="2065488"/>
              <a:ext cx="112851" cy="78900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꺾인 연결선 76"/>
            <p:cNvCxnSpPr>
              <a:stCxn id="50" idx="3"/>
              <a:endCxn id="58" idx="1"/>
            </p:cNvCxnSpPr>
            <p:nvPr/>
          </p:nvCxnSpPr>
          <p:spPr>
            <a:xfrm>
              <a:off x="2582334" y="2065488"/>
              <a:ext cx="112851" cy="105099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꺾인 연결선 77"/>
            <p:cNvCxnSpPr>
              <a:stCxn id="50" idx="3"/>
              <a:endCxn id="59" idx="1"/>
            </p:cNvCxnSpPr>
            <p:nvPr/>
          </p:nvCxnSpPr>
          <p:spPr>
            <a:xfrm>
              <a:off x="2582334" y="2065488"/>
              <a:ext cx="112851" cy="131298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꺾인 연결선 78"/>
            <p:cNvCxnSpPr>
              <a:stCxn id="50" idx="3"/>
              <a:endCxn id="60" idx="1"/>
            </p:cNvCxnSpPr>
            <p:nvPr/>
          </p:nvCxnSpPr>
          <p:spPr>
            <a:xfrm>
              <a:off x="2582334" y="2065488"/>
              <a:ext cx="112851" cy="157497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꺾인 연결선 79"/>
            <p:cNvCxnSpPr>
              <a:stCxn id="50" idx="3"/>
              <a:endCxn id="61" idx="1"/>
            </p:cNvCxnSpPr>
            <p:nvPr/>
          </p:nvCxnSpPr>
          <p:spPr>
            <a:xfrm>
              <a:off x="2582334" y="2065488"/>
              <a:ext cx="112851" cy="183696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꺾인 연결선 80"/>
            <p:cNvCxnSpPr>
              <a:stCxn id="50" idx="3"/>
              <a:endCxn id="63" idx="1"/>
            </p:cNvCxnSpPr>
            <p:nvPr/>
          </p:nvCxnSpPr>
          <p:spPr>
            <a:xfrm>
              <a:off x="2582334" y="2065488"/>
              <a:ext cx="112851" cy="236094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꺾인 연결선 81"/>
            <p:cNvCxnSpPr>
              <a:stCxn id="50" idx="3"/>
              <a:endCxn id="64" idx="1"/>
            </p:cNvCxnSpPr>
            <p:nvPr/>
          </p:nvCxnSpPr>
          <p:spPr>
            <a:xfrm>
              <a:off x="2582334" y="2065488"/>
              <a:ext cx="112851" cy="262293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꺾인 연결선 82"/>
            <p:cNvCxnSpPr>
              <a:stCxn id="50" idx="3"/>
              <a:endCxn id="65" idx="1"/>
            </p:cNvCxnSpPr>
            <p:nvPr/>
          </p:nvCxnSpPr>
          <p:spPr>
            <a:xfrm>
              <a:off x="2582334" y="2065488"/>
              <a:ext cx="112851" cy="314690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꺾인 연결선 83"/>
            <p:cNvCxnSpPr>
              <a:stCxn id="50" idx="3"/>
              <a:endCxn id="62" idx="1"/>
            </p:cNvCxnSpPr>
            <p:nvPr/>
          </p:nvCxnSpPr>
          <p:spPr>
            <a:xfrm>
              <a:off x="2582334" y="2065488"/>
              <a:ext cx="112851" cy="209895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2695185" y="4860196"/>
              <a:ext cx="733140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보존과학실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86" name="꺾인 연결선 85"/>
            <p:cNvCxnSpPr>
              <a:stCxn id="50" idx="3"/>
              <a:endCxn id="85" idx="1"/>
            </p:cNvCxnSpPr>
            <p:nvPr/>
          </p:nvCxnSpPr>
          <p:spPr>
            <a:xfrm>
              <a:off x="2582334" y="2065488"/>
              <a:ext cx="112851" cy="288492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4" name="TextBox 243"/>
          <p:cNvSpPr txBox="1"/>
          <p:nvPr/>
        </p:nvSpPr>
        <p:spPr>
          <a:xfrm>
            <a:off x="7313063" y="5121811"/>
            <a:ext cx="1139268" cy="338554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lvl="0">
              <a:defRPr/>
            </a:pPr>
            <a:r>
              <a:rPr lang="pt-BR" altLang="ko-KR" sz="8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 : 0, G : 168, B : 142</a:t>
            </a:r>
          </a:p>
          <a:p>
            <a:pPr lvl="0">
              <a:defRPr/>
            </a:pPr>
            <a:r>
              <a:rPr lang="pt-BR" altLang="ko-KR" sz="8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# 00A88E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7313063" y="6083633"/>
            <a:ext cx="2283375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358775" indent="-358775">
              <a:buFont typeface="Wingdings" panose="05000000000000000000" pitchFamily="2" charset="2"/>
              <a:buChar char="ü"/>
            </a:pPr>
            <a:r>
              <a:rPr lang="ko-KR" altLang="en-US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폰트</a:t>
            </a:r>
            <a:r>
              <a:rPr lang="en-US" altLang="ko-KR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br>
              <a:rPr lang="en-US" altLang="ko-KR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Pretendard</a:t>
            </a:r>
          </a:p>
        </p:txBody>
      </p:sp>
      <p:cxnSp>
        <p:nvCxnSpPr>
          <p:cNvPr id="3" name="직선 화살표 연결선 2"/>
          <p:cNvCxnSpPr>
            <a:stCxn id="37" idx="1"/>
          </p:cNvCxnSpPr>
          <p:nvPr/>
        </p:nvCxnSpPr>
        <p:spPr>
          <a:xfrm flipH="1" flipV="1">
            <a:off x="6247840" y="3026266"/>
            <a:ext cx="1065223" cy="121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화살표 연결선 4"/>
          <p:cNvCxnSpPr>
            <a:stCxn id="40" idx="1"/>
          </p:cNvCxnSpPr>
          <p:nvPr/>
        </p:nvCxnSpPr>
        <p:spPr>
          <a:xfrm flipH="1">
            <a:off x="5881689" y="3621794"/>
            <a:ext cx="1431374" cy="0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>
            <a:stCxn id="52" idx="1"/>
          </p:cNvCxnSpPr>
          <p:nvPr/>
        </p:nvCxnSpPr>
        <p:spPr>
          <a:xfrm flipH="1">
            <a:off x="5262563" y="4236933"/>
            <a:ext cx="2050500" cy="17718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>
            <a:stCxn id="244" idx="1"/>
          </p:cNvCxnSpPr>
          <p:nvPr/>
        </p:nvCxnSpPr>
        <p:spPr>
          <a:xfrm flipH="1">
            <a:off x="6287813" y="5291088"/>
            <a:ext cx="1025250" cy="11519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포인트가 7개인 별 115"/>
          <p:cNvSpPr>
            <a:spLocks noChangeAspect="1"/>
          </p:cNvSpPr>
          <p:nvPr/>
        </p:nvSpPr>
        <p:spPr>
          <a:xfrm>
            <a:off x="396930" y="1938095"/>
            <a:ext cx="72000" cy="72000"/>
          </a:xfrm>
          <a:prstGeom prst="star7">
            <a:avLst/>
          </a:prstGeom>
          <a:solidFill>
            <a:srgbClr val="00A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58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4295292" y="1935407"/>
            <a:ext cx="2402054" cy="4608000"/>
            <a:chOff x="4295292" y="1935407"/>
            <a:chExt cx="2402054" cy="4608000"/>
          </a:xfrm>
        </p:grpSpPr>
        <p:sp>
          <p:nvSpPr>
            <p:cNvPr id="88" name="사각형: 둥근 모서리 6">
              <a:extLst>
                <a:ext uri="{FF2B5EF4-FFF2-40B4-BE49-F238E27FC236}">
                  <a16:creationId xmlns:a16="http://schemas.microsoft.com/office/drawing/2014/main" id="{31F0BEDF-5C9B-9CFF-0B45-818032B963A7}"/>
                </a:ext>
              </a:extLst>
            </p:cNvPr>
            <p:cNvSpPr/>
            <p:nvPr/>
          </p:nvSpPr>
          <p:spPr>
            <a:xfrm>
              <a:off x="4295292" y="1935407"/>
              <a:ext cx="2402054" cy="4608000"/>
            </a:xfrm>
            <a:prstGeom prst="roundRect">
              <a:avLst>
                <a:gd name="adj" fmla="val 376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직사각형 88"/>
            <p:cNvSpPr>
              <a:spLocks/>
            </p:cNvSpPr>
            <p:nvPr/>
          </p:nvSpPr>
          <p:spPr>
            <a:xfrm>
              <a:off x="4361725" y="2246751"/>
              <a:ext cx="2270429" cy="39431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0" name="그룹 109"/>
            <p:cNvGrpSpPr/>
            <p:nvPr/>
          </p:nvGrpSpPr>
          <p:grpSpPr>
            <a:xfrm>
              <a:off x="4359941" y="2000838"/>
              <a:ext cx="2272757" cy="4477641"/>
              <a:chOff x="300299" y="1505126"/>
              <a:chExt cx="2520603" cy="4965931"/>
            </a:xfrm>
          </p:grpSpPr>
          <p:grpSp>
            <p:nvGrpSpPr>
              <p:cNvPr id="112" name="그룹 111"/>
              <p:cNvGrpSpPr/>
              <p:nvPr/>
            </p:nvGrpSpPr>
            <p:grpSpPr>
              <a:xfrm>
                <a:off x="300299" y="6150988"/>
                <a:ext cx="2520603" cy="320069"/>
                <a:chOff x="3129659" y="6212532"/>
                <a:chExt cx="2520603" cy="320069"/>
              </a:xfrm>
            </p:grpSpPr>
            <p:sp>
              <p:nvSpPr>
                <p:cNvPr id="114" name="직사각형 113"/>
                <p:cNvSpPr>
                  <a:spLocks/>
                </p:cNvSpPr>
                <p:nvPr/>
              </p:nvSpPr>
              <p:spPr>
                <a:xfrm>
                  <a:off x="3129659" y="6212532"/>
                  <a:ext cx="2518022" cy="32006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pic>
              <p:nvPicPr>
                <p:cNvPr id="115" name="그림 114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4311" b="-1"/>
                <a:stretch/>
              </p:blipFill>
              <p:spPr>
                <a:xfrm>
                  <a:off x="3130262" y="6222207"/>
                  <a:ext cx="2520000" cy="310394"/>
                </a:xfrm>
                <a:prstGeom prst="rect">
                  <a:avLst/>
                </a:prstGeom>
              </p:spPr>
            </p:pic>
          </p:grpSp>
          <p:pic>
            <p:nvPicPr>
              <p:cNvPr id="113" name="그림 1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5001"/>
              <a:stretch/>
            </p:blipFill>
            <p:spPr>
              <a:xfrm>
                <a:off x="300299" y="1505126"/>
                <a:ext cx="2520000" cy="272729"/>
              </a:xfrm>
              <a:prstGeom prst="rect">
                <a:avLst/>
              </a:prstGeom>
            </p:spPr>
          </p:pic>
        </p:grp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852" y="2246750"/>
              <a:ext cx="2271600" cy="3941478"/>
            </a:xfrm>
            <a:prstGeom prst="rect">
              <a:avLst/>
            </a:prstGeom>
          </p:spPr>
        </p:pic>
      </p:grpSp>
      <p:sp>
        <p:nvSpPr>
          <p:cNvPr id="119" name="직사각형 118"/>
          <p:cNvSpPr/>
          <p:nvPr/>
        </p:nvSpPr>
        <p:spPr>
          <a:xfrm>
            <a:off x="1029314" y="2087475"/>
            <a:ext cx="1023482" cy="36000"/>
          </a:xfrm>
          <a:prstGeom prst="rect">
            <a:avLst/>
          </a:prstGeom>
          <a:solidFill>
            <a:srgbClr val="00A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0" name="포인트가 7개인 별 119"/>
          <p:cNvSpPr>
            <a:spLocks noChangeAspect="1"/>
          </p:cNvSpPr>
          <p:nvPr/>
        </p:nvSpPr>
        <p:spPr>
          <a:xfrm>
            <a:off x="1029314" y="1938095"/>
            <a:ext cx="72000" cy="72000"/>
          </a:xfrm>
          <a:prstGeom prst="star7">
            <a:avLst/>
          </a:prstGeom>
          <a:solidFill>
            <a:srgbClr val="00A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90" name="그룹 89"/>
          <p:cNvGrpSpPr/>
          <p:nvPr/>
        </p:nvGrpSpPr>
        <p:grpSpPr>
          <a:xfrm>
            <a:off x="-600" y="168926"/>
            <a:ext cx="9907200" cy="683372"/>
            <a:chOff x="-600" y="193233"/>
            <a:chExt cx="9907200" cy="683372"/>
          </a:xfrm>
        </p:grpSpPr>
        <p:cxnSp>
          <p:nvCxnSpPr>
            <p:cNvPr id="91" name="직선 연결선 90"/>
            <p:cNvCxnSpPr/>
            <p:nvPr/>
          </p:nvCxnSpPr>
          <p:spPr>
            <a:xfrm>
              <a:off x="-600" y="876605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-600" y="193233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3" name="직사각형 92"/>
            <p:cNvSpPr>
              <a:spLocks noChangeAspect="1"/>
            </p:cNvSpPr>
            <p:nvPr/>
          </p:nvSpPr>
          <p:spPr>
            <a:xfrm>
              <a:off x="39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4" name="직사각형 93"/>
            <p:cNvSpPr>
              <a:spLocks noChangeAspect="1"/>
            </p:cNvSpPr>
            <p:nvPr/>
          </p:nvSpPr>
          <p:spPr>
            <a:xfrm>
              <a:off x="658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디</a:t>
              </a:r>
            </a:p>
          </p:txBody>
        </p:sp>
        <p:sp>
          <p:nvSpPr>
            <p:cNvPr id="95" name="직사각형 94"/>
            <p:cNvSpPr>
              <a:spLocks noChangeAspect="1"/>
            </p:cNvSpPr>
            <p:nvPr/>
          </p:nvSpPr>
          <p:spPr>
            <a:xfrm>
              <a:off x="1277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6" name="직사각형 95"/>
            <p:cNvSpPr>
              <a:spLocks noChangeAspect="1"/>
            </p:cNvSpPr>
            <p:nvPr/>
          </p:nvSpPr>
          <p:spPr>
            <a:xfrm>
              <a:off x="1896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endParaRPr>
            </a:p>
          </p:txBody>
        </p:sp>
        <p:sp>
          <p:nvSpPr>
            <p:cNvPr id="97" name="직사각형 96"/>
            <p:cNvSpPr>
              <a:spLocks noChangeAspect="1"/>
            </p:cNvSpPr>
            <p:nvPr/>
          </p:nvSpPr>
          <p:spPr>
            <a:xfrm>
              <a:off x="2516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가</a:t>
              </a:r>
            </a:p>
          </p:txBody>
        </p:sp>
        <p:sp>
          <p:nvSpPr>
            <p:cNvPr id="98" name="직사각형 97"/>
            <p:cNvSpPr>
              <a:spLocks noChangeAspect="1"/>
            </p:cNvSpPr>
            <p:nvPr/>
          </p:nvSpPr>
          <p:spPr>
            <a:xfrm>
              <a:off x="3135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이</a:t>
              </a:r>
            </a:p>
          </p:txBody>
        </p:sp>
        <p:sp>
          <p:nvSpPr>
            <p:cNvPr id="99" name="직사각형 98"/>
            <p:cNvSpPr>
              <a:spLocks noChangeAspect="1"/>
            </p:cNvSpPr>
            <p:nvPr/>
          </p:nvSpPr>
          <p:spPr>
            <a:xfrm>
              <a:off x="3754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드</a:t>
              </a:r>
            </a:p>
          </p:txBody>
        </p:sp>
        <p:sp>
          <p:nvSpPr>
            <p:cNvPr id="100" name="직사각형 99"/>
            <p:cNvSpPr>
              <a:spLocks noChangeAspect="1"/>
            </p:cNvSpPr>
            <p:nvPr/>
          </p:nvSpPr>
          <p:spPr>
            <a:xfrm>
              <a:off x="4992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1" name="직사각형 100"/>
            <p:cNvSpPr>
              <a:spLocks noChangeAspect="1"/>
            </p:cNvSpPr>
            <p:nvPr/>
          </p:nvSpPr>
          <p:spPr>
            <a:xfrm>
              <a:off x="6230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2" name="직사각형 101"/>
            <p:cNvSpPr>
              <a:spLocks noChangeAspect="1"/>
            </p:cNvSpPr>
            <p:nvPr/>
          </p:nvSpPr>
          <p:spPr>
            <a:xfrm>
              <a:off x="7469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3" name="직사각형 102"/>
            <p:cNvSpPr>
              <a:spLocks noChangeAspect="1"/>
            </p:cNvSpPr>
            <p:nvPr/>
          </p:nvSpPr>
          <p:spPr>
            <a:xfrm>
              <a:off x="8707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4" name="직사각형 103"/>
            <p:cNvSpPr>
              <a:spLocks noChangeAspect="1"/>
            </p:cNvSpPr>
            <p:nvPr/>
          </p:nvSpPr>
          <p:spPr>
            <a:xfrm>
              <a:off x="4373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5" name="직사각형 104"/>
            <p:cNvSpPr>
              <a:spLocks noChangeAspect="1"/>
            </p:cNvSpPr>
            <p:nvPr/>
          </p:nvSpPr>
          <p:spPr>
            <a:xfrm>
              <a:off x="5611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6" name="직사각형 105"/>
            <p:cNvSpPr>
              <a:spLocks noChangeAspect="1"/>
            </p:cNvSpPr>
            <p:nvPr/>
          </p:nvSpPr>
          <p:spPr>
            <a:xfrm>
              <a:off x="6849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7" name="직사각형 106"/>
            <p:cNvSpPr>
              <a:spLocks noChangeAspect="1"/>
            </p:cNvSpPr>
            <p:nvPr/>
          </p:nvSpPr>
          <p:spPr>
            <a:xfrm>
              <a:off x="8088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8" name="직사각형 107"/>
            <p:cNvSpPr>
              <a:spLocks noChangeAspect="1"/>
            </p:cNvSpPr>
            <p:nvPr/>
          </p:nvSpPr>
          <p:spPr>
            <a:xfrm>
              <a:off x="9326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109" name="직선 연결선 108"/>
            <p:cNvCxnSpPr/>
            <p:nvPr/>
          </p:nvCxnSpPr>
          <p:spPr>
            <a:xfrm>
              <a:off x="658688" y="876605"/>
              <a:ext cx="3495726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88" y="308313"/>
            <a:ext cx="1238250" cy="40459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28600" y="1388532"/>
            <a:ext cx="456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01. </a:t>
            </a:r>
            <a:r>
              <a:rPr kumimoji="0" lang="ko-KR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페이지별 </a:t>
            </a:r>
            <a:r>
              <a: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오디오 디자인 및 </a:t>
            </a:r>
            <a:r>
              <a:rPr kumimoji="0" lang="ko-KR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기능사항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38902" y="6543066"/>
            <a:ext cx="2090316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lvl="0" algn="r">
              <a:defRPr/>
            </a:pPr>
            <a:r>
              <a:rPr lang="ko-KR" altLang="en-US" sz="800">
                <a:solidFill>
                  <a:prstClr val="black"/>
                </a:solidFill>
              </a:rPr>
              <a:t>▲ </a:t>
            </a:r>
            <a:r>
              <a:rPr lang="en-US" altLang="ko-KR" sz="800">
                <a:solidFill>
                  <a:prstClr val="black"/>
                </a:solidFill>
              </a:rPr>
              <a:t>HOME &gt; </a:t>
            </a:r>
            <a:r>
              <a:rPr lang="ko-KR" altLang="en-US" sz="800">
                <a:solidFill>
                  <a:prstClr val="black"/>
                </a:solidFill>
              </a:rPr>
              <a:t>개방형 수장고 오디오 해설 </a:t>
            </a:r>
            <a:r>
              <a:rPr lang="en-US" altLang="ko-KR" sz="800">
                <a:solidFill>
                  <a:prstClr val="black"/>
                </a:solidFill>
              </a:rPr>
              <a:t>&gt; </a:t>
            </a:r>
            <a:r>
              <a:rPr lang="ko-KR" altLang="en-US" sz="800">
                <a:solidFill>
                  <a:prstClr val="black"/>
                </a:solidFill>
              </a:rPr>
              <a:t>공간별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13063" y="3154029"/>
            <a:ext cx="1195374" cy="338554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R :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250, G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175, B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66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# FAAF42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13063" y="3542457"/>
            <a:ext cx="1195374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lvl="0">
              <a:defRPr/>
            </a:pPr>
            <a:r>
              <a:rPr lang="pt-BR" altLang="ko-KR" sz="800">
                <a:solidFill>
                  <a:prstClr val="black"/>
                </a:solidFill>
                <a:latin typeface="맑은 고딕" panose="020B0503020000020004" pitchFamily="50" charset="-127"/>
              </a:rPr>
              <a:t>Pretendard </a:t>
            </a:r>
            <a:r>
              <a:rPr lang="en-US" altLang="ko-KR" sz="8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Medium</a:t>
            </a:r>
          </a:p>
          <a:p>
            <a:pPr lvl="0">
              <a:defRPr/>
            </a:pPr>
            <a:r>
              <a:rPr lang="pt-BR" altLang="ko-KR" sz="8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 </a:t>
            </a:r>
            <a:r>
              <a:rPr lang="pt-BR" altLang="ko-KR" sz="8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250, G : 175, B : 66</a:t>
            </a:r>
          </a:p>
          <a:p>
            <a:pPr lvl="0">
              <a:defRPr/>
            </a:pPr>
            <a:r>
              <a:rPr lang="pt-BR" altLang="ko-KR" sz="8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# FAAF42</a:t>
            </a:r>
          </a:p>
        </p:txBody>
      </p:sp>
      <p:grpSp>
        <p:nvGrpSpPr>
          <p:cNvPr id="232" name="그룹 231"/>
          <p:cNvGrpSpPr/>
          <p:nvPr/>
        </p:nvGrpSpPr>
        <p:grpSpPr>
          <a:xfrm>
            <a:off x="487558" y="1872782"/>
            <a:ext cx="3187630" cy="4573604"/>
            <a:chOff x="487558" y="1872782"/>
            <a:chExt cx="3187630" cy="4573604"/>
          </a:xfrm>
        </p:grpSpPr>
        <p:sp>
          <p:nvSpPr>
            <p:cNvPr id="45" name="TextBox 44"/>
            <p:cNvSpPr txBox="1"/>
            <p:nvPr/>
          </p:nvSpPr>
          <p:spPr>
            <a:xfrm>
              <a:off x="985819" y="1965461"/>
              <a:ext cx="1124273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개방형 수장고오디오 해설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0263" y="3459354"/>
              <a:ext cx="553604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수장고 현황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30263" y="4852842"/>
              <a:ext cx="553604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소장품 검색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30263" y="6246330"/>
              <a:ext cx="1124273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국립민속박물관 파주 소개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40326" y="1965460"/>
              <a:ext cx="342008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공간별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240326" y="6246331"/>
              <a:ext cx="553604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추천 동선별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681385" y="1975276"/>
              <a:ext cx="635358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4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95185" y="2240296"/>
              <a:ext cx="635358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5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95185" y="2502286"/>
              <a:ext cx="635358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6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695185" y="2764276"/>
              <a:ext cx="635358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9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95185" y="3026266"/>
              <a:ext cx="685050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10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695185" y="3288256"/>
              <a:ext cx="685050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11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95185" y="3550246"/>
              <a:ext cx="685050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16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695185" y="3812236"/>
              <a:ext cx="725126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보이는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3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695185" y="4074226"/>
              <a:ext cx="725126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보이는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7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695185" y="4336216"/>
              <a:ext cx="725126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보이는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8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695185" y="4598206"/>
              <a:ext cx="643372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민속 아카이브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695185" y="5122182"/>
              <a:ext cx="980003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정보실</a:t>
              </a:r>
              <a:r>
                <a:rPr kumimoji="0" lang="en-US" altLang="ko-KR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X</a:t>
              </a:r>
              <a:r>
                <a:rPr kumimoji="0" lang="ko-KR" altLang="en-US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미디어인터렉티브 월</a:t>
              </a:r>
              <a:endParaRPr kumimoji="0" lang="en-US" altLang="ko-KR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타원 65"/>
            <p:cNvSpPr>
              <a:spLocks noChangeAspect="1"/>
            </p:cNvSpPr>
            <p:nvPr/>
          </p:nvSpPr>
          <p:spPr>
            <a:xfrm>
              <a:off x="487558" y="1872782"/>
              <a:ext cx="385410" cy="385410"/>
            </a:xfrm>
            <a:prstGeom prst="ellipse">
              <a:avLst/>
            </a:prstGeom>
            <a:solidFill>
              <a:srgbClr val="E63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HOME</a:t>
              </a:r>
              <a:endParaRPr kumimoji="0" lang="ko-KR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67" name="직선 연결선 66"/>
            <p:cNvCxnSpPr>
              <a:stCxn id="66" idx="6"/>
              <a:endCxn id="45" idx="1"/>
            </p:cNvCxnSpPr>
            <p:nvPr/>
          </p:nvCxnSpPr>
          <p:spPr>
            <a:xfrm>
              <a:off x="872968" y="2065487"/>
              <a:ext cx="112851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>
              <a:stCxn id="45" idx="3"/>
              <a:endCxn id="50" idx="1"/>
            </p:cNvCxnSpPr>
            <p:nvPr/>
          </p:nvCxnSpPr>
          <p:spPr>
            <a:xfrm flipV="1">
              <a:off x="2110092" y="2065488"/>
              <a:ext cx="130234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>
              <a:stCxn id="50" idx="3"/>
              <a:endCxn id="54" idx="1"/>
            </p:cNvCxnSpPr>
            <p:nvPr/>
          </p:nvCxnSpPr>
          <p:spPr>
            <a:xfrm>
              <a:off x="2582334" y="2065488"/>
              <a:ext cx="99051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꺾인 연결선 69"/>
            <p:cNvCxnSpPr>
              <a:stCxn id="66" idx="6"/>
              <a:endCxn id="47" idx="1"/>
            </p:cNvCxnSpPr>
            <p:nvPr/>
          </p:nvCxnSpPr>
          <p:spPr>
            <a:xfrm>
              <a:off x="872968" y="2065487"/>
              <a:ext cx="57295" cy="1493895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꺾인 연결선 70"/>
            <p:cNvCxnSpPr>
              <a:stCxn id="66" idx="6"/>
              <a:endCxn id="48" idx="1"/>
            </p:cNvCxnSpPr>
            <p:nvPr/>
          </p:nvCxnSpPr>
          <p:spPr>
            <a:xfrm>
              <a:off x="872968" y="2065487"/>
              <a:ext cx="57295" cy="288738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꺾인 연결선 71"/>
            <p:cNvCxnSpPr>
              <a:stCxn id="66" idx="6"/>
              <a:endCxn id="49" idx="1"/>
            </p:cNvCxnSpPr>
            <p:nvPr/>
          </p:nvCxnSpPr>
          <p:spPr>
            <a:xfrm>
              <a:off x="872968" y="2065487"/>
              <a:ext cx="57295" cy="428087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꺾인 연결선 72"/>
            <p:cNvCxnSpPr>
              <a:stCxn id="45" idx="3"/>
              <a:endCxn id="51" idx="1"/>
            </p:cNvCxnSpPr>
            <p:nvPr/>
          </p:nvCxnSpPr>
          <p:spPr>
            <a:xfrm>
              <a:off x="2110092" y="2065489"/>
              <a:ext cx="130234" cy="428087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꺾인 연결선 73"/>
            <p:cNvCxnSpPr>
              <a:stCxn id="50" idx="3"/>
              <a:endCxn id="55" idx="1"/>
            </p:cNvCxnSpPr>
            <p:nvPr/>
          </p:nvCxnSpPr>
          <p:spPr>
            <a:xfrm>
              <a:off x="2582334" y="2065488"/>
              <a:ext cx="112851" cy="26502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꺾인 연결선 74"/>
            <p:cNvCxnSpPr>
              <a:stCxn id="50" idx="3"/>
              <a:endCxn id="56" idx="1"/>
            </p:cNvCxnSpPr>
            <p:nvPr/>
          </p:nvCxnSpPr>
          <p:spPr>
            <a:xfrm>
              <a:off x="2582334" y="2065488"/>
              <a:ext cx="112851" cy="52701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꺾인 연결선 75"/>
            <p:cNvCxnSpPr>
              <a:stCxn id="50" idx="3"/>
              <a:endCxn id="57" idx="1"/>
            </p:cNvCxnSpPr>
            <p:nvPr/>
          </p:nvCxnSpPr>
          <p:spPr>
            <a:xfrm>
              <a:off x="2582334" y="2065488"/>
              <a:ext cx="112851" cy="78900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꺾인 연결선 76"/>
            <p:cNvCxnSpPr>
              <a:stCxn id="50" idx="3"/>
              <a:endCxn id="58" idx="1"/>
            </p:cNvCxnSpPr>
            <p:nvPr/>
          </p:nvCxnSpPr>
          <p:spPr>
            <a:xfrm>
              <a:off x="2582334" y="2065488"/>
              <a:ext cx="112851" cy="105099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꺾인 연결선 77"/>
            <p:cNvCxnSpPr>
              <a:stCxn id="50" idx="3"/>
              <a:endCxn id="59" idx="1"/>
            </p:cNvCxnSpPr>
            <p:nvPr/>
          </p:nvCxnSpPr>
          <p:spPr>
            <a:xfrm>
              <a:off x="2582334" y="2065488"/>
              <a:ext cx="112851" cy="131298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꺾인 연결선 78"/>
            <p:cNvCxnSpPr>
              <a:stCxn id="50" idx="3"/>
              <a:endCxn id="60" idx="1"/>
            </p:cNvCxnSpPr>
            <p:nvPr/>
          </p:nvCxnSpPr>
          <p:spPr>
            <a:xfrm>
              <a:off x="2582334" y="2065488"/>
              <a:ext cx="112851" cy="157497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꺾인 연결선 79"/>
            <p:cNvCxnSpPr>
              <a:stCxn id="50" idx="3"/>
              <a:endCxn id="61" idx="1"/>
            </p:cNvCxnSpPr>
            <p:nvPr/>
          </p:nvCxnSpPr>
          <p:spPr>
            <a:xfrm>
              <a:off x="2582334" y="2065488"/>
              <a:ext cx="112851" cy="183696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꺾인 연결선 80"/>
            <p:cNvCxnSpPr>
              <a:stCxn id="50" idx="3"/>
              <a:endCxn id="63" idx="1"/>
            </p:cNvCxnSpPr>
            <p:nvPr/>
          </p:nvCxnSpPr>
          <p:spPr>
            <a:xfrm>
              <a:off x="2582334" y="2065488"/>
              <a:ext cx="112851" cy="236094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꺾인 연결선 81"/>
            <p:cNvCxnSpPr>
              <a:stCxn id="50" idx="3"/>
              <a:endCxn id="64" idx="1"/>
            </p:cNvCxnSpPr>
            <p:nvPr/>
          </p:nvCxnSpPr>
          <p:spPr>
            <a:xfrm>
              <a:off x="2582334" y="2065488"/>
              <a:ext cx="112851" cy="262293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꺾인 연결선 82"/>
            <p:cNvCxnSpPr>
              <a:stCxn id="50" idx="3"/>
              <a:endCxn id="65" idx="1"/>
            </p:cNvCxnSpPr>
            <p:nvPr/>
          </p:nvCxnSpPr>
          <p:spPr>
            <a:xfrm>
              <a:off x="2582334" y="2065488"/>
              <a:ext cx="112851" cy="314690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꺾인 연결선 83"/>
            <p:cNvCxnSpPr>
              <a:stCxn id="50" idx="3"/>
              <a:endCxn id="62" idx="1"/>
            </p:cNvCxnSpPr>
            <p:nvPr/>
          </p:nvCxnSpPr>
          <p:spPr>
            <a:xfrm>
              <a:off x="2582334" y="2065488"/>
              <a:ext cx="112851" cy="209895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2695185" y="4860196"/>
              <a:ext cx="733140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보존과학실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86" name="꺾인 연결선 85"/>
            <p:cNvCxnSpPr>
              <a:stCxn id="50" idx="3"/>
              <a:endCxn id="85" idx="1"/>
            </p:cNvCxnSpPr>
            <p:nvPr/>
          </p:nvCxnSpPr>
          <p:spPr>
            <a:xfrm>
              <a:off x="2582334" y="2065488"/>
              <a:ext cx="112851" cy="288492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115"/>
          <p:cNvSpPr txBox="1"/>
          <p:nvPr/>
        </p:nvSpPr>
        <p:spPr>
          <a:xfrm>
            <a:off x="7313063" y="4492717"/>
            <a:ext cx="1251478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lvl="0">
              <a:defRPr/>
            </a:pPr>
            <a:r>
              <a:rPr lang="pt-BR" altLang="ko-KR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Pretendard </a:t>
            </a:r>
            <a:r>
              <a:rPr lang="en-US" altLang="ko-KR" sz="8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en-US" altLang="ko-KR" sz="8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Medium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R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255, G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255, B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255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#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FFFFFF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313063" y="5131925"/>
            <a:ext cx="1161710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lvl="0">
              <a:defRPr/>
            </a:pPr>
            <a:r>
              <a:rPr lang="pt-BR" altLang="ko-KR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Pretendard </a:t>
            </a:r>
            <a:r>
              <a:rPr kumimoji="0" lang="en-US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- Medium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R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pt-BR" altLang="ko-KR" sz="8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G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pt-BR" altLang="ko-KR" sz="8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B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pt-BR" altLang="ko-KR" sz="8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# </a:t>
            </a:r>
            <a:r>
              <a:rPr lang="pt-BR" altLang="ko-KR" sz="8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000000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313063" y="6083633"/>
            <a:ext cx="2283375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358775" indent="-358775">
              <a:buFont typeface="Wingdings" panose="05000000000000000000" pitchFamily="2" charset="2"/>
              <a:buChar char="ü"/>
            </a:pPr>
            <a:r>
              <a:rPr lang="ko-KR" altLang="en-US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폰트</a:t>
            </a:r>
            <a:r>
              <a:rPr lang="en-US" altLang="ko-KR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br>
              <a:rPr lang="en-US" altLang="ko-KR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2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Pretendard</a:t>
            </a:r>
          </a:p>
        </p:txBody>
      </p:sp>
      <p:cxnSp>
        <p:nvCxnSpPr>
          <p:cNvPr id="18" name="직선 화살표 연결선 17"/>
          <p:cNvCxnSpPr>
            <a:stCxn id="37" idx="1"/>
          </p:cNvCxnSpPr>
          <p:nvPr/>
        </p:nvCxnSpPr>
        <p:spPr>
          <a:xfrm flipH="1">
            <a:off x="5819686" y="3323306"/>
            <a:ext cx="1493377" cy="6867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>
            <a:stCxn id="40" idx="1"/>
          </p:cNvCxnSpPr>
          <p:nvPr/>
        </p:nvCxnSpPr>
        <p:spPr>
          <a:xfrm flipH="1">
            <a:off x="5819687" y="3773290"/>
            <a:ext cx="1493376" cy="7750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116" idx="1"/>
          </p:cNvCxnSpPr>
          <p:nvPr/>
        </p:nvCxnSpPr>
        <p:spPr>
          <a:xfrm flipH="1">
            <a:off x="6409347" y="4723550"/>
            <a:ext cx="903716" cy="0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>
            <a:stCxn id="118" idx="1"/>
          </p:cNvCxnSpPr>
          <p:nvPr/>
        </p:nvCxnSpPr>
        <p:spPr>
          <a:xfrm flipH="1">
            <a:off x="6230813" y="5362758"/>
            <a:ext cx="1082250" cy="4001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228600" y="999066"/>
            <a:ext cx="3746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오디오 </a:t>
            </a:r>
            <a:r>
              <a: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가이드 디자인</a:t>
            </a:r>
            <a:r>
              <a:rPr kumimoji="0" lang="en-US" altLang="ko-KR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(ver.</a:t>
            </a:r>
            <a:r>
              <a:rPr kumimoji="0" lang="ko-KR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모바일</a:t>
            </a:r>
            <a:r>
              <a:rPr kumimoji="0" lang="en-US" altLang="ko-KR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)</a:t>
            </a:r>
            <a:endParaRPr kumimoji="0" lang="en-US" altLang="ko-KR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7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4290905" y="1935407"/>
            <a:ext cx="2402054" cy="4608000"/>
            <a:chOff x="4290905" y="1935407"/>
            <a:chExt cx="2402054" cy="4608000"/>
          </a:xfrm>
        </p:grpSpPr>
        <p:sp>
          <p:nvSpPr>
            <p:cNvPr id="120" name="사각형: 둥근 모서리 6">
              <a:extLst>
                <a:ext uri="{FF2B5EF4-FFF2-40B4-BE49-F238E27FC236}">
                  <a16:creationId xmlns:a16="http://schemas.microsoft.com/office/drawing/2014/main" id="{31F0BEDF-5C9B-9CFF-0B45-818032B963A7}"/>
                </a:ext>
              </a:extLst>
            </p:cNvPr>
            <p:cNvSpPr/>
            <p:nvPr/>
          </p:nvSpPr>
          <p:spPr>
            <a:xfrm>
              <a:off x="4290905" y="1935407"/>
              <a:ext cx="2402054" cy="4608000"/>
            </a:xfrm>
            <a:prstGeom prst="roundRect">
              <a:avLst>
                <a:gd name="adj" fmla="val 376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1" name="직사각형 120"/>
            <p:cNvSpPr>
              <a:spLocks/>
            </p:cNvSpPr>
            <p:nvPr/>
          </p:nvSpPr>
          <p:spPr>
            <a:xfrm>
              <a:off x="4357338" y="2246751"/>
              <a:ext cx="2270429" cy="39431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22" name="그룹 121"/>
            <p:cNvGrpSpPr/>
            <p:nvPr/>
          </p:nvGrpSpPr>
          <p:grpSpPr>
            <a:xfrm>
              <a:off x="4355554" y="2000838"/>
              <a:ext cx="2272757" cy="4477641"/>
              <a:chOff x="300299" y="1505126"/>
              <a:chExt cx="2520603" cy="4965931"/>
            </a:xfrm>
          </p:grpSpPr>
          <p:grpSp>
            <p:nvGrpSpPr>
              <p:cNvPr id="124" name="그룹 123"/>
              <p:cNvGrpSpPr/>
              <p:nvPr/>
            </p:nvGrpSpPr>
            <p:grpSpPr>
              <a:xfrm>
                <a:off x="300299" y="6150988"/>
                <a:ext cx="2520603" cy="320069"/>
                <a:chOff x="3129659" y="6212532"/>
                <a:chExt cx="2520603" cy="320069"/>
              </a:xfrm>
            </p:grpSpPr>
            <p:sp>
              <p:nvSpPr>
                <p:cNvPr id="126" name="직사각형 125"/>
                <p:cNvSpPr>
                  <a:spLocks/>
                </p:cNvSpPr>
                <p:nvPr/>
              </p:nvSpPr>
              <p:spPr>
                <a:xfrm>
                  <a:off x="3129659" y="6212532"/>
                  <a:ext cx="2518022" cy="32006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pic>
              <p:nvPicPr>
                <p:cNvPr id="127" name="그림 126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4311" b="-1"/>
                <a:stretch/>
              </p:blipFill>
              <p:spPr>
                <a:xfrm>
                  <a:off x="3130262" y="6222207"/>
                  <a:ext cx="2520000" cy="310394"/>
                </a:xfrm>
                <a:prstGeom prst="rect">
                  <a:avLst/>
                </a:prstGeom>
              </p:spPr>
            </p:pic>
          </p:grpSp>
          <p:pic>
            <p:nvPicPr>
              <p:cNvPr id="125" name="그림 12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5001"/>
              <a:stretch/>
            </p:blipFill>
            <p:spPr>
              <a:xfrm>
                <a:off x="300299" y="1505126"/>
                <a:ext cx="2520000" cy="272729"/>
              </a:xfrm>
              <a:prstGeom prst="rect">
                <a:avLst/>
              </a:prstGeom>
            </p:spPr>
          </p:pic>
        </p:grp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554" y="2238220"/>
              <a:ext cx="2271600" cy="3941478"/>
            </a:xfrm>
            <a:prstGeom prst="rect">
              <a:avLst/>
            </a:prstGeom>
          </p:spPr>
        </p:pic>
      </p:grpSp>
      <p:sp>
        <p:nvSpPr>
          <p:cNvPr id="131" name="직사각형 130"/>
          <p:cNvSpPr/>
          <p:nvPr/>
        </p:nvSpPr>
        <p:spPr>
          <a:xfrm>
            <a:off x="2277695" y="2087475"/>
            <a:ext cx="255600" cy="36000"/>
          </a:xfrm>
          <a:prstGeom prst="rect">
            <a:avLst/>
          </a:prstGeom>
          <a:solidFill>
            <a:srgbClr val="00A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90" name="그룹 89"/>
          <p:cNvGrpSpPr/>
          <p:nvPr/>
        </p:nvGrpSpPr>
        <p:grpSpPr>
          <a:xfrm>
            <a:off x="-600" y="168926"/>
            <a:ext cx="9907200" cy="683372"/>
            <a:chOff x="-600" y="193233"/>
            <a:chExt cx="9907200" cy="683372"/>
          </a:xfrm>
        </p:grpSpPr>
        <p:cxnSp>
          <p:nvCxnSpPr>
            <p:cNvPr id="91" name="직선 연결선 90"/>
            <p:cNvCxnSpPr/>
            <p:nvPr/>
          </p:nvCxnSpPr>
          <p:spPr>
            <a:xfrm>
              <a:off x="-600" y="876605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-600" y="193233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3" name="직사각형 92"/>
            <p:cNvSpPr>
              <a:spLocks noChangeAspect="1"/>
            </p:cNvSpPr>
            <p:nvPr/>
          </p:nvSpPr>
          <p:spPr>
            <a:xfrm>
              <a:off x="39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4" name="직사각형 93"/>
            <p:cNvSpPr>
              <a:spLocks noChangeAspect="1"/>
            </p:cNvSpPr>
            <p:nvPr/>
          </p:nvSpPr>
          <p:spPr>
            <a:xfrm>
              <a:off x="658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디</a:t>
              </a:r>
            </a:p>
          </p:txBody>
        </p:sp>
        <p:sp>
          <p:nvSpPr>
            <p:cNvPr id="95" name="직사각형 94"/>
            <p:cNvSpPr>
              <a:spLocks noChangeAspect="1"/>
            </p:cNvSpPr>
            <p:nvPr/>
          </p:nvSpPr>
          <p:spPr>
            <a:xfrm>
              <a:off x="1277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6" name="직사각형 95"/>
            <p:cNvSpPr>
              <a:spLocks noChangeAspect="1"/>
            </p:cNvSpPr>
            <p:nvPr/>
          </p:nvSpPr>
          <p:spPr>
            <a:xfrm>
              <a:off x="1896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endParaRPr>
            </a:p>
          </p:txBody>
        </p:sp>
        <p:sp>
          <p:nvSpPr>
            <p:cNvPr id="97" name="직사각형 96"/>
            <p:cNvSpPr>
              <a:spLocks noChangeAspect="1"/>
            </p:cNvSpPr>
            <p:nvPr/>
          </p:nvSpPr>
          <p:spPr>
            <a:xfrm>
              <a:off x="2516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가</a:t>
              </a:r>
            </a:p>
          </p:txBody>
        </p:sp>
        <p:sp>
          <p:nvSpPr>
            <p:cNvPr id="98" name="직사각형 97"/>
            <p:cNvSpPr>
              <a:spLocks noChangeAspect="1"/>
            </p:cNvSpPr>
            <p:nvPr/>
          </p:nvSpPr>
          <p:spPr>
            <a:xfrm>
              <a:off x="3135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이</a:t>
              </a:r>
            </a:p>
          </p:txBody>
        </p:sp>
        <p:sp>
          <p:nvSpPr>
            <p:cNvPr id="99" name="직사각형 98"/>
            <p:cNvSpPr>
              <a:spLocks noChangeAspect="1"/>
            </p:cNvSpPr>
            <p:nvPr/>
          </p:nvSpPr>
          <p:spPr>
            <a:xfrm>
              <a:off x="3754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드</a:t>
              </a:r>
            </a:p>
          </p:txBody>
        </p:sp>
        <p:sp>
          <p:nvSpPr>
            <p:cNvPr id="100" name="직사각형 99"/>
            <p:cNvSpPr>
              <a:spLocks noChangeAspect="1"/>
            </p:cNvSpPr>
            <p:nvPr/>
          </p:nvSpPr>
          <p:spPr>
            <a:xfrm>
              <a:off x="4992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1" name="직사각형 100"/>
            <p:cNvSpPr>
              <a:spLocks noChangeAspect="1"/>
            </p:cNvSpPr>
            <p:nvPr/>
          </p:nvSpPr>
          <p:spPr>
            <a:xfrm>
              <a:off x="6230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2" name="직사각형 101"/>
            <p:cNvSpPr>
              <a:spLocks noChangeAspect="1"/>
            </p:cNvSpPr>
            <p:nvPr/>
          </p:nvSpPr>
          <p:spPr>
            <a:xfrm>
              <a:off x="7469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3" name="직사각형 102"/>
            <p:cNvSpPr>
              <a:spLocks noChangeAspect="1"/>
            </p:cNvSpPr>
            <p:nvPr/>
          </p:nvSpPr>
          <p:spPr>
            <a:xfrm>
              <a:off x="8707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4" name="직사각형 103"/>
            <p:cNvSpPr>
              <a:spLocks noChangeAspect="1"/>
            </p:cNvSpPr>
            <p:nvPr/>
          </p:nvSpPr>
          <p:spPr>
            <a:xfrm>
              <a:off x="4373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5" name="직사각형 104"/>
            <p:cNvSpPr>
              <a:spLocks noChangeAspect="1"/>
            </p:cNvSpPr>
            <p:nvPr/>
          </p:nvSpPr>
          <p:spPr>
            <a:xfrm>
              <a:off x="5611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6" name="직사각형 105"/>
            <p:cNvSpPr>
              <a:spLocks noChangeAspect="1"/>
            </p:cNvSpPr>
            <p:nvPr/>
          </p:nvSpPr>
          <p:spPr>
            <a:xfrm>
              <a:off x="6849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7" name="직사각형 106"/>
            <p:cNvSpPr>
              <a:spLocks noChangeAspect="1"/>
            </p:cNvSpPr>
            <p:nvPr/>
          </p:nvSpPr>
          <p:spPr>
            <a:xfrm>
              <a:off x="8088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8" name="직사각형 107"/>
            <p:cNvSpPr>
              <a:spLocks noChangeAspect="1"/>
            </p:cNvSpPr>
            <p:nvPr/>
          </p:nvSpPr>
          <p:spPr>
            <a:xfrm>
              <a:off x="9326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109" name="직선 연결선 108"/>
            <p:cNvCxnSpPr/>
            <p:nvPr/>
          </p:nvCxnSpPr>
          <p:spPr>
            <a:xfrm>
              <a:off x="658688" y="876605"/>
              <a:ext cx="3495726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88" y="308313"/>
            <a:ext cx="1238250" cy="40459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28600" y="1388532"/>
            <a:ext cx="456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01. </a:t>
            </a:r>
            <a:r>
              <a:rPr kumimoji="0" lang="ko-KR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페이지별 </a:t>
            </a:r>
            <a:r>
              <a: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오디오 디자인 및 </a:t>
            </a:r>
            <a:r>
              <a:rPr kumimoji="0" lang="ko-KR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기능사항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42859" y="6543066"/>
            <a:ext cx="1686359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▲ </a:t>
            </a: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HOME &gt; </a:t>
            </a:r>
            <a:r>
              <a:rPr kumimoji="0" lang="ko-KR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개방형 수장고 오디오 해설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13063" y="2756503"/>
            <a:ext cx="1195374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lvl="0">
              <a:defRPr/>
            </a:pPr>
            <a:r>
              <a:rPr lang="pt-BR" altLang="ko-KR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Pretendard </a:t>
            </a:r>
            <a:r>
              <a:rPr lang="en-US" altLang="ko-KR" sz="8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en-US" altLang="ko-KR" sz="8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Medium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R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250, G : 175, B : 66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# FAAF42</a:t>
            </a:r>
          </a:p>
        </p:txBody>
      </p:sp>
      <p:grpSp>
        <p:nvGrpSpPr>
          <p:cNvPr id="232" name="그룹 231"/>
          <p:cNvGrpSpPr/>
          <p:nvPr/>
        </p:nvGrpSpPr>
        <p:grpSpPr>
          <a:xfrm>
            <a:off x="487558" y="1872782"/>
            <a:ext cx="3187630" cy="4573604"/>
            <a:chOff x="487558" y="1872782"/>
            <a:chExt cx="3187630" cy="4573604"/>
          </a:xfrm>
        </p:grpSpPr>
        <p:sp>
          <p:nvSpPr>
            <p:cNvPr id="45" name="TextBox 44"/>
            <p:cNvSpPr txBox="1"/>
            <p:nvPr/>
          </p:nvSpPr>
          <p:spPr>
            <a:xfrm>
              <a:off x="985819" y="1965461"/>
              <a:ext cx="1124273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개방형 수장고오디오 해설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0263" y="3459354"/>
              <a:ext cx="553604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수장고 현황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30263" y="4852842"/>
              <a:ext cx="553604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소장품 검색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30263" y="6246330"/>
              <a:ext cx="1124273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국립민속박물관 파주 소개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40326" y="1965460"/>
              <a:ext cx="342008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공간별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240326" y="6246331"/>
              <a:ext cx="553604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추천 동선별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681385" y="1975276"/>
              <a:ext cx="635358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4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95185" y="2240296"/>
              <a:ext cx="635358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5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95185" y="2502286"/>
              <a:ext cx="635358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6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695185" y="2764276"/>
              <a:ext cx="635358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9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95185" y="3026266"/>
              <a:ext cx="685050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10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695185" y="3288256"/>
              <a:ext cx="685050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11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95185" y="3550246"/>
              <a:ext cx="685050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16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695185" y="3812236"/>
              <a:ext cx="725126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보이는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3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695185" y="4074226"/>
              <a:ext cx="725126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보이는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7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695185" y="4336216"/>
              <a:ext cx="725126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보이는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8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695185" y="4598206"/>
              <a:ext cx="643372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민속 아카이브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695185" y="5122182"/>
              <a:ext cx="980003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정보실</a:t>
              </a:r>
              <a:r>
                <a:rPr kumimoji="0" lang="en-US" altLang="ko-KR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X</a:t>
              </a:r>
              <a:r>
                <a:rPr kumimoji="0" lang="ko-KR" altLang="en-US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미디어인터렉티브 월</a:t>
              </a:r>
              <a:endParaRPr kumimoji="0" lang="en-US" altLang="ko-KR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타원 65"/>
            <p:cNvSpPr>
              <a:spLocks noChangeAspect="1"/>
            </p:cNvSpPr>
            <p:nvPr/>
          </p:nvSpPr>
          <p:spPr>
            <a:xfrm>
              <a:off x="487558" y="1872782"/>
              <a:ext cx="385410" cy="385410"/>
            </a:xfrm>
            <a:prstGeom prst="ellipse">
              <a:avLst/>
            </a:prstGeom>
            <a:solidFill>
              <a:srgbClr val="E63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HOME</a:t>
              </a:r>
              <a:endParaRPr kumimoji="0" lang="ko-KR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67" name="직선 연결선 66"/>
            <p:cNvCxnSpPr>
              <a:stCxn id="66" idx="6"/>
              <a:endCxn id="45" idx="1"/>
            </p:cNvCxnSpPr>
            <p:nvPr/>
          </p:nvCxnSpPr>
          <p:spPr>
            <a:xfrm>
              <a:off x="872968" y="2065487"/>
              <a:ext cx="112851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>
              <a:stCxn id="45" idx="3"/>
              <a:endCxn id="50" idx="1"/>
            </p:cNvCxnSpPr>
            <p:nvPr/>
          </p:nvCxnSpPr>
          <p:spPr>
            <a:xfrm flipV="1">
              <a:off x="2110092" y="2065488"/>
              <a:ext cx="130234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>
              <a:stCxn id="50" idx="3"/>
              <a:endCxn id="54" idx="1"/>
            </p:cNvCxnSpPr>
            <p:nvPr/>
          </p:nvCxnSpPr>
          <p:spPr>
            <a:xfrm>
              <a:off x="2582334" y="2065488"/>
              <a:ext cx="99051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꺾인 연결선 69"/>
            <p:cNvCxnSpPr>
              <a:stCxn id="66" idx="6"/>
              <a:endCxn id="47" idx="1"/>
            </p:cNvCxnSpPr>
            <p:nvPr/>
          </p:nvCxnSpPr>
          <p:spPr>
            <a:xfrm>
              <a:off x="872968" y="2065487"/>
              <a:ext cx="57295" cy="1493895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꺾인 연결선 70"/>
            <p:cNvCxnSpPr>
              <a:stCxn id="66" idx="6"/>
              <a:endCxn id="48" idx="1"/>
            </p:cNvCxnSpPr>
            <p:nvPr/>
          </p:nvCxnSpPr>
          <p:spPr>
            <a:xfrm>
              <a:off x="872968" y="2065487"/>
              <a:ext cx="57295" cy="288738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꺾인 연결선 71"/>
            <p:cNvCxnSpPr>
              <a:stCxn id="66" idx="6"/>
              <a:endCxn id="49" idx="1"/>
            </p:cNvCxnSpPr>
            <p:nvPr/>
          </p:nvCxnSpPr>
          <p:spPr>
            <a:xfrm>
              <a:off x="872968" y="2065487"/>
              <a:ext cx="57295" cy="428087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꺾인 연결선 72"/>
            <p:cNvCxnSpPr>
              <a:stCxn id="45" idx="3"/>
              <a:endCxn id="51" idx="1"/>
            </p:cNvCxnSpPr>
            <p:nvPr/>
          </p:nvCxnSpPr>
          <p:spPr>
            <a:xfrm>
              <a:off x="2110092" y="2065489"/>
              <a:ext cx="130234" cy="428087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꺾인 연결선 73"/>
            <p:cNvCxnSpPr>
              <a:stCxn id="50" idx="3"/>
              <a:endCxn id="55" idx="1"/>
            </p:cNvCxnSpPr>
            <p:nvPr/>
          </p:nvCxnSpPr>
          <p:spPr>
            <a:xfrm>
              <a:off x="2582334" y="2065488"/>
              <a:ext cx="112851" cy="26502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꺾인 연결선 74"/>
            <p:cNvCxnSpPr>
              <a:stCxn id="50" idx="3"/>
              <a:endCxn id="56" idx="1"/>
            </p:cNvCxnSpPr>
            <p:nvPr/>
          </p:nvCxnSpPr>
          <p:spPr>
            <a:xfrm>
              <a:off x="2582334" y="2065488"/>
              <a:ext cx="112851" cy="52701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꺾인 연결선 75"/>
            <p:cNvCxnSpPr>
              <a:stCxn id="50" idx="3"/>
              <a:endCxn id="57" idx="1"/>
            </p:cNvCxnSpPr>
            <p:nvPr/>
          </p:nvCxnSpPr>
          <p:spPr>
            <a:xfrm>
              <a:off x="2582334" y="2065488"/>
              <a:ext cx="112851" cy="78900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꺾인 연결선 76"/>
            <p:cNvCxnSpPr>
              <a:stCxn id="50" idx="3"/>
              <a:endCxn id="58" idx="1"/>
            </p:cNvCxnSpPr>
            <p:nvPr/>
          </p:nvCxnSpPr>
          <p:spPr>
            <a:xfrm>
              <a:off x="2582334" y="2065488"/>
              <a:ext cx="112851" cy="105099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꺾인 연결선 77"/>
            <p:cNvCxnSpPr>
              <a:stCxn id="50" idx="3"/>
              <a:endCxn id="59" idx="1"/>
            </p:cNvCxnSpPr>
            <p:nvPr/>
          </p:nvCxnSpPr>
          <p:spPr>
            <a:xfrm>
              <a:off x="2582334" y="2065488"/>
              <a:ext cx="112851" cy="131298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꺾인 연결선 78"/>
            <p:cNvCxnSpPr>
              <a:stCxn id="50" idx="3"/>
              <a:endCxn id="60" idx="1"/>
            </p:cNvCxnSpPr>
            <p:nvPr/>
          </p:nvCxnSpPr>
          <p:spPr>
            <a:xfrm>
              <a:off x="2582334" y="2065488"/>
              <a:ext cx="112851" cy="157497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꺾인 연결선 79"/>
            <p:cNvCxnSpPr>
              <a:stCxn id="50" idx="3"/>
              <a:endCxn id="61" idx="1"/>
            </p:cNvCxnSpPr>
            <p:nvPr/>
          </p:nvCxnSpPr>
          <p:spPr>
            <a:xfrm>
              <a:off x="2582334" y="2065488"/>
              <a:ext cx="112851" cy="183696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꺾인 연결선 80"/>
            <p:cNvCxnSpPr>
              <a:stCxn id="50" idx="3"/>
              <a:endCxn id="63" idx="1"/>
            </p:cNvCxnSpPr>
            <p:nvPr/>
          </p:nvCxnSpPr>
          <p:spPr>
            <a:xfrm>
              <a:off x="2582334" y="2065488"/>
              <a:ext cx="112851" cy="236094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꺾인 연결선 81"/>
            <p:cNvCxnSpPr>
              <a:stCxn id="50" idx="3"/>
              <a:endCxn id="64" idx="1"/>
            </p:cNvCxnSpPr>
            <p:nvPr/>
          </p:nvCxnSpPr>
          <p:spPr>
            <a:xfrm>
              <a:off x="2582334" y="2065488"/>
              <a:ext cx="112851" cy="262293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꺾인 연결선 82"/>
            <p:cNvCxnSpPr>
              <a:stCxn id="50" idx="3"/>
              <a:endCxn id="65" idx="1"/>
            </p:cNvCxnSpPr>
            <p:nvPr/>
          </p:nvCxnSpPr>
          <p:spPr>
            <a:xfrm>
              <a:off x="2582334" y="2065488"/>
              <a:ext cx="112851" cy="314690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꺾인 연결선 83"/>
            <p:cNvCxnSpPr>
              <a:stCxn id="50" idx="3"/>
              <a:endCxn id="62" idx="1"/>
            </p:cNvCxnSpPr>
            <p:nvPr/>
          </p:nvCxnSpPr>
          <p:spPr>
            <a:xfrm>
              <a:off x="2582334" y="2065488"/>
              <a:ext cx="112851" cy="209895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2695185" y="4860196"/>
              <a:ext cx="733140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보존과학실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86" name="꺾인 연결선 85"/>
            <p:cNvCxnSpPr>
              <a:stCxn id="50" idx="3"/>
              <a:endCxn id="85" idx="1"/>
            </p:cNvCxnSpPr>
            <p:nvPr/>
          </p:nvCxnSpPr>
          <p:spPr>
            <a:xfrm>
              <a:off x="2582334" y="2065488"/>
              <a:ext cx="112851" cy="288492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직선 화살표 연결선 4"/>
          <p:cNvCxnSpPr>
            <a:stCxn id="40" idx="1"/>
          </p:cNvCxnSpPr>
          <p:nvPr/>
        </p:nvCxnSpPr>
        <p:spPr>
          <a:xfrm flipH="1">
            <a:off x="5819687" y="2987336"/>
            <a:ext cx="1493376" cy="7005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7313063" y="3437244"/>
            <a:ext cx="1161710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lvl="0">
              <a:defRPr/>
            </a:pPr>
            <a:r>
              <a:rPr lang="pt-BR" altLang="ko-KR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Pretendard </a:t>
            </a:r>
            <a:r>
              <a:rPr kumimoji="0" lang="en-US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- Medium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R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0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G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0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B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0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#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000000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313063" y="2162944"/>
            <a:ext cx="1195374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Line 3pt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R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250, G : 175, B : 66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#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FAAF42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" name="직선 화살표 연결선 5"/>
          <p:cNvCxnSpPr>
            <a:stCxn id="128" idx="1"/>
          </p:cNvCxnSpPr>
          <p:nvPr/>
        </p:nvCxnSpPr>
        <p:spPr>
          <a:xfrm flipH="1">
            <a:off x="6375163" y="2393777"/>
            <a:ext cx="937900" cy="370499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>
            <a:stCxn id="128" idx="1"/>
          </p:cNvCxnSpPr>
          <p:nvPr/>
        </p:nvCxnSpPr>
        <p:spPr>
          <a:xfrm flipH="1">
            <a:off x="6375163" y="2393777"/>
            <a:ext cx="937900" cy="718317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7313063" y="4382290"/>
            <a:ext cx="1195374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Line 1.5pt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R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250, G : 175, B : 66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#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FAAF42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2" name="직선 화살표 연결선 11"/>
          <p:cNvCxnSpPr>
            <a:stCxn id="129" idx="1"/>
          </p:cNvCxnSpPr>
          <p:nvPr/>
        </p:nvCxnSpPr>
        <p:spPr>
          <a:xfrm flipH="1">
            <a:off x="6375163" y="4613123"/>
            <a:ext cx="937900" cy="6858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118" idx="1"/>
          </p:cNvCxnSpPr>
          <p:nvPr/>
        </p:nvCxnSpPr>
        <p:spPr>
          <a:xfrm flipH="1" flipV="1">
            <a:off x="5088807" y="3658661"/>
            <a:ext cx="2224256" cy="9416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313063" y="5475346"/>
            <a:ext cx="1195374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Line 3pt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R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250, G : 175, B : 66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#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FAAF42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7" name="직선 화살표 연결선 16"/>
          <p:cNvCxnSpPr>
            <a:stCxn id="130" idx="1"/>
          </p:cNvCxnSpPr>
          <p:nvPr/>
        </p:nvCxnSpPr>
        <p:spPr>
          <a:xfrm flipH="1" flipV="1">
            <a:off x="6375163" y="5693988"/>
            <a:ext cx="937900" cy="12191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포인트가 7개인 별 131"/>
          <p:cNvSpPr>
            <a:spLocks noChangeAspect="1"/>
          </p:cNvSpPr>
          <p:nvPr/>
        </p:nvSpPr>
        <p:spPr>
          <a:xfrm>
            <a:off x="2277695" y="1938095"/>
            <a:ext cx="72000" cy="72000"/>
          </a:xfrm>
          <a:prstGeom prst="star7">
            <a:avLst/>
          </a:prstGeom>
          <a:solidFill>
            <a:srgbClr val="00A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TextBox 109"/>
          <p:cNvSpPr txBox="1"/>
          <p:nvPr/>
        </p:nvSpPr>
        <p:spPr>
          <a:xfrm>
            <a:off x="228600" y="999066"/>
            <a:ext cx="3746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오디오 </a:t>
            </a:r>
            <a:r>
              <a: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가이드 디자인</a:t>
            </a:r>
            <a:r>
              <a:rPr kumimoji="0" lang="en-US" altLang="ko-KR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(ver.</a:t>
            </a:r>
            <a:r>
              <a:rPr kumimoji="0" lang="ko-KR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모바일</a:t>
            </a:r>
            <a:r>
              <a:rPr kumimoji="0" lang="en-US" altLang="ko-KR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)</a:t>
            </a:r>
            <a:endParaRPr kumimoji="0" lang="en-US" altLang="ko-KR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2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4287145" y="1935407"/>
            <a:ext cx="2402054" cy="4608000"/>
            <a:chOff x="4287145" y="1935407"/>
            <a:chExt cx="2402054" cy="4608000"/>
          </a:xfrm>
        </p:grpSpPr>
        <p:sp>
          <p:nvSpPr>
            <p:cNvPr id="133" name="사각형: 둥근 모서리 6">
              <a:extLst>
                <a:ext uri="{FF2B5EF4-FFF2-40B4-BE49-F238E27FC236}">
                  <a16:creationId xmlns:a16="http://schemas.microsoft.com/office/drawing/2014/main" id="{31F0BEDF-5C9B-9CFF-0B45-818032B963A7}"/>
                </a:ext>
              </a:extLst>
            </p:cNvPr>
            <p:cNvSpPr/>
            <p:nvPr/>
          </p:nvSpPr>
          <p:spPr>
            <a:xfrm>
              <a:off x="4287145" y="1935407"/>
              <a:ext cx="2402054" cy="4608000"/>
            </a:xfrm>
            <a:prstGeom prst="roundRect">
              <a:avLst>
                <a:gd name="adj" fmla="val 376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4" name="직사각형 133"/>
            <p:cNvSpPr>
              <a:spLocks/>
            </p:cNvSpPr>
            <p:nvPr/>
          </p:nvSpPr>
          <p:spPr>
            <a:xfrm>
              <a:off x="4353578" y="2246751"/>
              <a:ext cx="2270429" cy="39431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35" name="그룹 134"/>
            <p:cNvGrpSpPr/>
            <p:nvPr/>
          </p:nvGrpSpPr>
          <p:grpSpPr>
            <a:xfrm>
              <a:off x="4351794" y="2000838"/>
              <a:ext cx="2272757" cy="4477641"/>
              <a:chOff x="300299" y="1505126"/>
              <a:chExt cx="2520603" cy="4965931"/>
            </a:xfrm>
          </p:grpSpPr>
          <p:grpSp>
            <p:nvGrpSpPr>
              <p:cNvPr id="137" name="그룹 136"/>
              <p:cNvGrpSpPr/>
              <p:nvPr/>
            </p:nvGrpSpPr>
            <p:grpSpPr>
              <a:xfrm>
                <a:off x="300299" y="6150988"/>
                <a:ext cx="2520603" cy="320069"/>
                <a:chOff x="3129659" y="6212532"/>
                <a:chExt cx="2520603" cy="320069"/>
              </a:xfrm>
            </p:grpSpPr>
            <p:sp>
              <p:nvSpPr>
                <p:cNvPr id="139" name="직사각형 138"/>
                <p:cNvSpPr>
                  <a:spLocks/>
                </p:cNvSpPr>
                <p:nvPr/>
              </p:nvSpPr>
              <p:spPr>
                <a:xfrm>
                  <a:off x="3129659" y="6212532"/>
                  <a:ext cx="2518022" cy="32006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pic>
              <p:nvPicPr>
                <p:cNvPr id="140" name="그림 139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4311" b="-1"/>
                <a:stretch/>
              </p:blipFill>
              <p:spPr>
                <a:xfrm>
                  <a:off x="3130262" y="6222207"/>
                  <a:ext cx="2520000" cy="310394"/>
                </a:xfrm>
                <a:prstGeom prst="rect">
                  <a:avLst/>
                </a:prstGeom>
              </p:spPr>
            </p:pic>
          </p:grpSp>
          <p:pic>
            <p:nvPicPr>
              <p:cNvPr id="138" name="그림 13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5001"/>
              <a:stretch/>
            </p:blipFill>
            <p:spPr>
              <a:xfrm>
                <a:off x="300299" y="1505126"/>
                <a:ext cx="2520000" cy="272729"/>
              </a:xfrm>
              <a:prstGeom prst="rect">
                <a:avLst/>
              </a:prstGeom>
            </p:spPr>
          </p:pic>
        </p:grp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6865" y="2247577"/>
              <a:ext cx="2271600" cy="3941478"/>
            </a:xfrm>
            <a:prstGeom prst="rect">
              <a:avLst/>
            </a:prstGeom>
          </p:spPr>
        </p:pic>
      </p:grpSp>
      <p:sp>
        <p:nvSpPr>
          <p:cNvPr id="131" name="직사각형 130"/>
          <p:cNvSpPr/>
          <p:nvPr/>
        </p:nvSpPr>
        <p:spPr>
          <a:xfrm>
            <a:off x="2728243" y="2087475"/>
            <a:ext cx="543600" cy="36000"/>
          </a:xfrm>
          <a:prstGeom prst="rect">
            <a:avLst/>
          </a:prstGeom>
          <a:solidFill>
            <a:srgbClr val="00A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90" name="그룹 89"/>
          <p:cNvGrpSpPr/>
          <p:nvPr/>
        </p:nvGrpSpPr>
        <p:grpSpPr>
          <a:xfrm>
            <a:off x="-600" y="168926"/>
            <a:ext cx="9907200" cy="683372"/>
            <a:chOff x="-600" y="193233"/>
            <a:chExt cx="9907200" cy="683372"/>
          </a:xfrm>
        </p:grpSpPr>
        <p:cxnSp>
          <p:nvCxnSpPr>
            <p:cNvPr id="91" name="직선 연결선 90"/>
            <p:cNvCxnSpPr/>
            <p:nvPr/>
          </p:nvCxnSpPr>
          <p:spPr>
            <a:xfrm>
              <a:off x="-600" y="876605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-600" y="193233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3" name="직사각형 92"/>
            <p:cNvSpPr>
              <a:spLocks noChangeAspect="1"/>
            </p:cNvSpPr>
            <p:nvPr/>
          </p:nvSpPr>
          <p:spPr>
            <a:xfrm>
              <a:off x="39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4" name="직사각형 93"/>
            <p:cNvSpPr>
              <a:spLocks noChangeAspect="1"/>
            </p:cNvSpPr>
            <p:nvPr/>
          </p:nvSpPr>
          <p:spPr>
            <a:xfrm>
              <a:off x="658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디</a:t>
              </a:r>
            </a:p>
          </p:txBody>
        </p:sp>
        <p:sp>
          <p:nvSpPr>
            <p:cNvPr id="95" name="직사각형 94"/>
            <p:cNvSpPr>
              <a:spLocks noChangeAspect="1"/>
            </p:cNvSpPr>
            <p:nvPr/>
          </p:nvSpPr>
          <p:spPr>
            <a:xfrm>
              <a:off x="1277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6" name="직사각형 95"/>
            <p:cNvSpPr>
              <a:spLocks noChangeAspect="1"/>
            </p:cNvSpPr>
            <p:nvPr/>
          </p:nvSpPr>
          <p:spPr>
            <a:xfrm>
              <a:off x="1896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endParaRPr>
            </a:p>
          </p:txBody>
        </p:sp>
        <p:sp>
          <p:nvSpPr>
            <p:cNvPr id="97" name="직사각형 96"/>
            <p:cNvSpPr>
              <a:spLocks noChangeAspect="1"/>
            </p:cNvSpPr>
            <p:nvPr/>
          </p:nvSpPr>
          <p:spPr>
            <a:xfrm>
              <a:off x="2516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가</a:t>
              </a:r>
            </a:p>
          </p:txBody>
        </p:sp>
        <p:sp>
          <p:nvSpPr>
            <p:cNvPr id="98" name="직사각형 97"/>
            <p:cNvSpPr>
              <a:spLocks noChangeAspect="1"/>
            </p:cNvSpPr>
            <p:nvPr/>
          </p:nvSpPr>
          <p:spPr>
            <a:xfrm>
              <a:off x="3135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이</a:t>
              </a:r>
            </a:p>
          </p:txBody>
        </p:sp>
        <p:sp>
          <p:nvSpPr>
            <p:cNvPr id="99" name="직사각형 98"/>
            <p:cNvSpPr>
              <a:spLocks noChangeAspect="1"/>
            </p:cNvSpPr>
            <p:nvPr/>
          </p:nvSpPr>
          <p:spPr>
            <a:xfrm>
              <a:off x="3754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드</a:t>
              </a:r>
            </a:p>
          </p:txBody>
        </p:sp>
        <p:sp>
          <p:nvSpPr>
            <p:cNvPr id="100" name="직사각형 99"/>
            <p:cNvSpPr>
              <a:spLocks noChangeAspect="1"/>
            </p:cNvSpPr>
            <p:nvPr/>
          </p:nvSpPr>
          <p:spPr>
            <a:xfrm>
              <a:off x="4992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1" name="직사각형 100"/>
            <p:cNvSpPr>
              <a:spLocks noChangeAspect="1"/>
            </p:cNvSpPr>
            <p:nvPr/>
          </p:nvSpPr>
          <p:spPr>
            <a:xfrm>
              <a:off x="6230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2" name="직사각형 101"/>
            <p:cNvSpPr>
              <a:spLocks noChangeAspect="1"/>
            </p:cNvSpPr>
            <p:nvPr/>
          </p:nvSpPr>
          <p:spPr>
            <a:xfrm>
              <a:off x="7469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3" name="직사각형 102"/>
            <p:cNvSpPr>
              <a:spLocks noChangeAspect="1"/>
            </p:cNvSpPr>
            <p:nvPr/>
          </p:nvSpPr>
          <p:spPr>
            <a:xfrm>
              <a:off x="8707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4" name="직사각형 103"/>
            <p:cNvSpPr>
              <a:spLocks noChangeAspect="1"/>
            </p:cNvSpPr>
            <p:nvPr/>
          </p:nvSpPr>
          <p:spPr>
            <a:xfrm>
              <a:off x="4373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5" name="직사각형 104"/>
            <p:cNvSpPr>
              <a:spLocks noChangeAspect="1"/>
            </p:cNvSpPr>
            <p:nvPr/>
          </p:nvSpPr>
          <p:spPr>
            <a:xfrm>
              <a:off x="5611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6" name="직사각형 105"/>
            <p:cNvSpPr>
              <a:spLocks noChangeAspect="1"/>
            </p:cNvSpPr>
            <p:nvPr/>
          </p:nvSpPr>
          <p:spPr>
            <a:xfrm>
              <a:off x="6849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7" name="직사각형 106"/>
            <p:cNvSpPr>
              <a:spLocks noChangeAspect="1"/>
            </p:cNvSpPr>
            <p:nvPr/>
          </p:nvSpPr>
          <p:spPr>
            <a:xfrm>
              <a:off x="8088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8" name="직사각형 107"/>
            <p:cNvSpPr>
              <a:spLocks noChangeAspect="1"/>
            </p:cNvSpPr>
            <p:nvPr/>
          </p:nvSpPr>
          <p:spPr>
            <a:xfrm>
              <a:off x="9326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109" name="직선 연결선 108"/>
            <p:cNvCxnSpPr/>
            <p:nvPr/>
          </p:nvCxnSpPr>
          <p:spPr>
            <a:xfrm>
              <a:off x="658688" y="876605"/>
              <a:ext cx="3495726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88" y="308313"/>
            <a:ext cx="1238250" cy="40459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28600" y="1388532"/>
            <a:ext cx="456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01. </a:t>
            </a:r>
            <a:r>
              <a:rPr kumimoji="0" lang="ko-KR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페이지별 </a:t>
            </a:r>
            <a:r>
              <a: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오디오 디자인 및 </a:t>
            </a:r>
            <a:r>
              <a:rPr kumimoji="0" lang="ko-KR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기능사항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42859" y="6543066"/>
            <a:ext cx="1686359" cy="21544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▲ </a:t>
            </a: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HOME &gt; </a:t>
            </a:r>
            <a:r>
              <a:rPr kumimoji="0" lang="ko-KR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개방형 수장고 오디오 해설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13063" y="2772952"/>
            <a:ext cx="1195374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lvl="0">
              <a:defRPr/>
            </a:pPr>
            <a:r>
              <a:rPr lang="pt-BR" altLang="ko-KR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Pretendard </a:t>
            </a:r>
            <a:r>
              <a:rPr kumimoji="0" lang="en-US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Medium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R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250, G : 175, B : 66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# FAAF42</a:t>
            </a:r>
          </a:p>
        </p:txBody>
      </p:sp>
      <p:grpSp>
        <p:nvGrpSpPr>
          <p:cNvPr id="232" name="그룹 231"/>
          <p:cNvGrpSpPr/>
          <p:nvPr/>
        </p:nvGrpSpPr>
        <p:grpSpPr>
          <a:xfrm>
            <a:off x="487558" y="1872782"/>
            <a:ext cx="3187630" cy="4573604"/>
            <a:chOff x="487558" y="1872782"/>
            <a:chExt cx="3187630" cy="4573604"/>
          </a:xfrm>
        </p:grpSpPr>
        <p:sp>
          <p:nvSpPr>
            <p:cNvPr id="45" name="TextBox 44"/>
            <p:cNvSpPr txBox="1"/>
            <p:nvPr/>
          </p:nvSpPr>
          <p:spPr>
            <a:xfrm>
              <a:off x="985819" y="1965461"/>
              <a:ext cx="1124273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개방형 수장고오디오 해설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0263" y="3459354"/>
              <a:ext cx="553604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수장고 현황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30263" y="4852842"/>
              <a:ext cx="553604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소장품 검색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30263" y="6246330"/>
              <a:ext cx="1124273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국립민속박물관 파주 소개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40326" y="1965460"/>
              <a:ext cx="342008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공간별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240326" y="6246331"/>
              <a:ext cx="553604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추천 동선별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681385" y="1975276"/>
              <a:ext cx="635358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4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95185" y="2240296"/>
              <a:ext cx="635358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5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95185" y="2502286"/>
              <a:ext cx="635358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6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695185" y="2764276"/>
              <a:ext cx="635358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9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95185" y="3026266"/>
              <a:ext cx="685050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10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695185" y="3288256"/>
              <a:ext cx="685050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11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95185" y="3550246"/>
              <a:ext cx="685050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16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695185" y="3812236"/>
              <a:ext cx="725126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보이는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3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695185" y="4074226"/>
              <a:ext cx="725126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보이는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7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695185" y="4336216"/>
              <a:ext cx="725126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보이는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8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695185" y="4598206"/>
              <a:ext cx="643372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민속 아카이브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695185" y="5122182"/>
              <a:ext cx="980003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정보실</a:t>
              </a:r>
              <a:r>
                <a:rPr kumimoji="0" lang="en-US" altLang="ko-KR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X</a:t>
              </a:r>
              <a:r>
                <a:rPr kumimoji="0" lang="ko-KR" altLang="en-US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미디어인터렉티브 월</a:t>
              </a:r>
              <a:endParaRPr kumimoji="0" lang="en-US" altLang="ko-KR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타원 65"/>
            <p:cNvSpPr>
              <a:spLocks noChangeAspect="1"/>
            </p:cNvSpPr>
            <p:nvPr/>
          </p:nvSpPr>
          <p:spPr>
            <a:xfrm>
              <a:off x="487558" y="1872782"/>
              <a:ext cx="385410" cy="385410"/>
            </a:xfrm>
            <a:prstGeom prst="ellipse">
              <a:avLst/>
            </a:prstGeom>
            <a:solidFill>
              <a:srgbClr val="E63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HOME</a:t>
              </a:r>
              <a:endParaRPr kumimoji="0" lang="ko-KR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67" name="직선 연결선 66"/>
            <p:cNvCxnSpPr>
              <a:stCxn id="66" idx="6"/>
              <a:endCxn id="45" idx="1"/>
            </p:cNvCxnSpPr>
            <p:nvPr/>
          </p:nvCxnSpPr>
          <p:spPr>
            <a:xfrm>
              <a:off x="872968" y="2065487"/>
              <a:ext cx="112851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>
              <a:stCxn id="45" idx="3"/>
              <a:endCxn id="50" idx="1"/>
            </p:cNvCxnSpPr>
            <p:nvPr/>
          </p:nvCxnSpPr>
          <p:spPr>
            <a:xfrm flipV="1">
              <a:off x="2110092" y="2065488"/>
              <a:ext cx="130234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>
              <a:stCxn id="50" idx="3"/>
              <a:endCxn id="54" idx="1"/>
            </p:cNvCxnSpPr>
            <p:nvPr/>
          </p:nvCxnSpPr>
          <p:spPr>
            <a:xfrm>
              <a:off x="2582334" y="2065488"/>
              <a:ext cx="99051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꺾인 연결선 69"/>
            <p:cNvCxnSpPr>
              <a:stCxn id="66" idx="6"/>
              <a:endCxn id="47" idx="1"/>
            </p:cNvCxnSpPr>
            <p:nvPr/>
          </p:nvCxnSpPr>
          <p:spPr>
            <a:xfrm>
              <a:off x="872968" y="2065487"/>
              <a:ext cx="57295" cy="1493895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꺾인 연결선 70"/>
            <p:cNvCxnSpPr>
              <a:stCxn id="66" idx="6"/>
              <a:endCxn id="48" idx="1"/>
            </p:cNvCxnSpPr>
            <p:nvPr/>
          </p:nvCxnSpPr>
          <p:spPr>
            <a:xfrm>
              <a:off x="872968" y="2065487"/>
              <a:ext cx="57295" cy="288738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꺾인 연결선 71"/>
            <p:cNvCxnSpPr>
              <a:stCxn id="66" idx="6"/>
              <a:endCxn id="49" idx="1"/>
            </p:cNvCxnSpPr>
            <p:nvPr/>
          </p:nvCxnSpPr>
          <p:spPr>
            <a:xfrm>
              <a:off x="872968" y="2065487"/>
              <a:ext cx="57295" cy="428087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꺾인 연결선 72"/>
            <p:cNvCxnSpPr>
              <a:stCxn id="45" idx="3"/>
              <a:endCxn id="51" idx="1"/>
            </p:cNvCxnSpPr>
            <p:nvPr/>
          </p:nvCxnSpPr>
          <p:spPr>
            <a:xfrm>
              <a:off x="2110092" y="2065489"/>
              <a:ext cx="130234" cy="428087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꺾인 연결선 73"/>
            <p:cNvCxnSpPr>
              <a:stCxn id="50" idx="3"/>
              <a:endCxn id="55" idx="1"/>
            </p:cNvCxnSpPr>
            <p:nvPr/>
          </p:nvCxnSpPr>
          <p:spPr>
            <a:xfrm>
              <a:off x="2582334" y="2065488"/>
              <a:ext cx="112851" cy="26502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꺾인 연결선 74"/>
            <p:cNvCxnSpPr>
              <a:stCxn id="50" idx="3"/>
              <a:endCxn id="56" idx="1"/>
            </p:cNvCxnSpPr>
            <p:nvPr/>
          </p:nvCxnSpPr>
          <p:spPr>
            <a:xfrm>
              <a:off x="2582334" y="2065488"/>
              <a:ext cx="112851" cy="52701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꺾인 연결선 75"/>
            <p:cNvCxnSpPr>
              <a:stCxn id="50" idx="3"/>
              <a:endCxn id="57" idx="1"/>
            </p:cNvCxnSpPr>
            <p:nvPr/>
          </p:nvCxnSpPr>
          <p:spPr>
            <a:xfrm>
              <a:off x="2582334" y="2065488"/>
              <a:ext cx="112851" cy="78900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꺾인 연결선 76"/>
            <p:cNvCxnSpPr>
              <a:stCxn id="50" idx="3"/>
              <a:endCxn id="58" idx="1"/>
            </p:cNvCxnSpPr>
            <p:nvPr/>
          </p:nvCxnSpPr>
          <p:spPr>
            <a:xfrm>
              <a:off x="2582334" y="2065488"/>
              <a:ext cx="112851" cy="105099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꺾인 연결선 77"/>
            <p:cNvCxnSpPr>
              <a:stCxn id="50" idx="3"/>
              <a:endCxn id="59" idx="1"/>
            </p:cNvCxnSpPr>
            <p:nvPr/>
          </p:nvCxnSpPr>
          <p:spPr>
            <a:xfrm>
              <a:off x="2582334" y="2065488"/>
              <a:ext cx="112851" cy="131298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꺾인 연결선 78"/>
            <p:cNvCxnSpPr>
              <a:stCxn id="50" idx="3"/>
              <a:endCxn id="60" idx="1"/>
            </p:cNvCxnSpPr>
            <p:nvPr/>
          </p:nvCxnSpPr>
          <p:spPr>
            <a:xfrm>
              <a:off x="2582334" y="2065488"/>
              <a:ext cx="112851" cy="157497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꺾인 연결선 79"/>
            <p:cNvCxnSpPr>
              <a:stCxn id="50" idx="3"/>
              <a:endCxn id="61" idx="1"/>
            </p:cNvCxnSpPr>
            <p:nvPr/>
          </p:nvCxnSpPr>
          <p:spPr>
            <a:xfrm>
              <a:off x="2582334" y="2065488"/>
              <a:ext cx="112851" cy="183696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꺾인 연결선 80"/>
            <p:cNvCxnSpPr>
              <a:stCxn id="50" idx="3"/>
              <a:endCxn id="63" idx="1"/>
            </p:cNvCxnSpPr>
            <p:nvPr/>
          </p:nvCxnSpPr>
          <p:spPr>
            <a:xfrm>
              <a:off x="2582334" y="2065488"/>
              <a:ext cx="112851" cy="236094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꺾인 연결선 81"/>
            <p:cNvCxnSpPr>
              <a:stCxn id="50" idx="3"/>
              <a:endCxn id="64" idx="1"/>
            </p:cNvCxnSpPr>
            <p:nvPr/>
          </p:nvCxnSpPr>
          <p:spPr>
            <a:xfrm>
              <a:off x="2582334" y="2065488"/>
              <a:ext cx="112851" cy="262293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꺾인 연결선 82"/>
            <p:cNvCxnSpPr>
              <a:stCxn id="50" idx="3"/>
              <a:endCxn id="65" idx="1"/>
            </p:cNvCxnSpPr>
            <p:nvPr/>
          </p:nvCxnSpPr>
          <p:spPr>
            <a:xfrm>
              <a:off x="2582334" y="2065488"/>
              <a:ext cx="112851" cy="314690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꺾인 연결선 83"/>
            <p:cNvCxnSpPr>
              <a:stCxn id="50" idx="3"/>
              <a:endCxn id="62" idx="1"/>
            </p:cNvCxnSpPr>
            <p:nvPr/>
          </p:nvCxnSpPr>
          <p:spPr>
            <a:xfrm>
              <a:off x="2582334" y="2065488"/>
              <a:ext cx="112851" cy="209895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2695185" y="4860196"/>
              <a:ext cx="733140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보존과학실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86" name="꺾인 연결선 85"/>
            <p:cNvCxnSpPr>
              <a:stCxn id="50" idx="3"/>
              <a:endCxn id="85" idx="1"/>
            </p:cNvCxnSpPr>
            <p:nvPr/>
          </p:nvCxnSpPr>
          <p:spPr>
            <a:xfrm>
              <a:off x="2582334" y="2065488"/>
              <a:ext cx="112851" cy="288492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직선 화살표 연결선 4"/>
          <p:cNvCxnSpPr>
            <a:stCxn id="40" idx="1"/>
          </p:cNvCxnSpPr>
          <p:nvPr/>
        </p:nvCxnSpPr>
        <p:spPr>
          <a:xfrm flipH="1" flipV="1">
            <a:off x="5845323" y="2999575"/>
            <a:ext cx="1467740" cy="4210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7313063" y="4603471"/>
            <a:ext cx="1161710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Pretendard </a:t>
            </a:r>
            <a:r>
              <a:rPr kumimoji="0" lang="en-US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- Medium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R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0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G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0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B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0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#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000000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313063" y="2162944"/>
            <a:ext cx="1195374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Line 3pt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R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250, G : 175, B : 66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#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FAAF42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" name="직선 화살표 연결선 5"/>
          <p:cNvCxnSpPr>
            <a:stCxn id="128" idx="1"/>
          </p:cNvCxnSpPr>
          <p:nvPr/>
        </p:nvCxnSpPr>
        <p:spPr>
          <a:xfrm flipH="1">
            <a:off x="6375163" y="2393777"/>
            <a:ext cx="937900" cy="370499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>
            <a:stCxn id="141" idx="1"/>
          </p:cNvCxnSpPr>
          <p:nvPr/>
        </p:nvCxnSpPr>
        <p:spPr>
          <a:xfrm flipH="1" flipV="1">
            <a:off x="6375163" y="3340101"/>
            <a:ext cx="937900" cy="173114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7313063" y="5254594"/>
            <a:ext cx="1195374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Line 1.5pt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R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250, G : 175, B : 66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#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FAAF42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2" name="직선 화살표 연결선 11"/>
          <p:cNvCxnSpPr>
            <a:stCxn id="129" idx="1"/>
          </p:cNvCxnSpPr>
          <p:nvPr/>
        </p:nvCxnSpPr>
        <p:spPr>
          <a:xfrm flipH="1">
            <a:off x="6375163" y="5485427"/>
            <a:ext cx="937900" cy="974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118" idx="1"/>
          </p:cNvCxnSpPr>
          <p:nvPr/>
        </p:nvCxnSpPr>
        <p:spPr>
          <a:xfrm flipH="1" flipV="1">
            <a:off x="5742774" y="4833658"/>
            <a:ext cx="1570289" cy="646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313063" y="5967628"/>
            <a:ext cx="1195374" cy="338554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R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250, G : 175, B : 66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#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FAAF42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2" name="포인트가 7개인 별 131"/>
          <p:cNvSpPr>
            <a:spLocks noChangeAspect="1"/>
          </p:cNvSpPr>
          <p:nvPr/>
        </p:nvSpPr>
        <p:spPr>
          <a:xfrm>
            <a:off x="2728243" y="1938095"/>
            <a:ext cx="72000" cy="72000"/>
          </a:xfrm>
          <a:prstGeom prst="star7">
            <a:avLst/>
          </a:prstGeom>
          <a:solidFill>
            <a:srgbClr val="00A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4" name="직선 화살표 연결선 3"/>
          <p:cNvCxnSpPr>
            <a:stCxn id="130" idx="1"/>
          </p:cNvCxnSpPr>
          <p:nvPr/>
        </p:nvCxnSpPr>
        <p:spPr>
          <a:xfrm flipH="1" flipV="1">
            <a:off x="6486258" y="6127336"/>
            <a:ext cx="826805" cy="9569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7313063" y="3282382"/>
            <a:ext cx="1195374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Line 3pt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R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250, G : 175, B : 66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#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FAAF42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42" name="직선 화살표 연결선 141"/>
          <p:cNvCxnSpPr>
            <a:stCxn id="141" idx="1"/>
          </p:cNvCxnSpPr>
          <p:nvPr/>
        </p:nvCxnSpPr>
        <p:spPr>
          <a:xfrm flipH="1" flipV="1">
            <a:off x="6375163" y="3124999"/>
            <a:ext cx="937900" cy="388216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7313063" y="3862624"/>
            <a:ext cx="2373580" cy="307777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파주 누리집 연결</a:t>
            </a:r>
            <a:endParaRPr kumimoji="0" lang="en-US" altLang="ko-KR" sz="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defRPr/>
            </a:pPr>
            <a:r>
              <a:rPr lang="ko-KR" altLang="en-US" sz="60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파주 누리집 </a:t>
            </a:r>
            <a:r>
              <a:rPr lang="en-US" altLang="ko-KR" sz="6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6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소장품・수장고 </a:t>
            </a:r>
            <a:r>
              <a:rPr lang="en-US" altLang="ko-KR" sz="6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6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소장품・수장고 </a:t>
            </a:r>
            <a:r>
              <a:rPr lang="en-US" altLang="ko-KR" sz="6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60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소장품 검색</a:t>
            </a:r>
          </a:p>
        </p:txBody>
      </p:sp>
      <p:cxnSp>
        <p:nvCxnSpPr>
          <p:cNvPr id="11" name="직선 화살표 연결선 10"/>
          <p:cNvCxnSpPr>
            <a:stCxn id="110" idx="1"/>
          </p:cNvCxnSpPr>
          <p:nvPr/>
        </p:nvCxnSpPr>
        <p:spPr>
          <a:xfrm flipH="1" flipV="1">
            <a:off x="6323888" y="3238856"/>
            <a:ext cx="989175" cy="777657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228600" y="999066"/>
            <a:ext cx="3746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오디오 </a:t>
            </a:r>
            <a:r>
              <a: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가이드 디자인</a:t>
            </a:r>
            <a:r>
              <a:rPr kumimoji="0" lang="en-US" altLang="ko-KR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(ver.</a:t>
            </a:r>
            <a:r>
              <a:rPr kumimoji="0" lang="ko-KR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모바일</a:t>
            </a:r>
            <a:r>
              <a:rPr kumimoji="0" lang="en-US" altLang="ko-KR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)</a:t>
            </a:r>
            <a:endParaRPr kumimoji="0" lang="en-US" altLang="ko-KR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5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4287548" y="1935407"/>
            <a:ext cx="2402054" cy="4608000"/>
            <a:chOff x="4287548" y="1935407"/>
            <a:chExt cx="2402054" cy="4608000"/>
          </a:xfrm>
        </p:grpSpPr>
        <p:sp>
          <p:nvSpPr>
            <p:cNvPr id="112" name="사각형: 둥근 모서리 6">
              <a:extLst>
                <a:ext uri="{FF2B5EF4-FFF2-40B4-BE49-F238E27FC236}">
                  <a16:creationId xmlns:a16="http://schemas.microsoft.com/office/drawing/2014/main" id="{31F0BEDF-5C9B-9CFF-0B45-818032B963A7}"/>
                </a:ext>
              </a:extLst>
            </p:cNvPr>
            <p:cNvSpPr/>
            <p:nvPr/>
          </p:nvSpPr>
          <p:spPr>
            <a:xfrm>
              <a:off x="4287548" y="1935407"/>
              <a:ext cx="2402054" cy="4608000"/>
            </a:xfrm>
            <a:prstGeom prst="roundRect">
              <a:avLst>
                <a:gd name="adj" fmla="val 376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3" name="직사각형 112"/>
            <p:cNvSpPr>
              <a:spLocks/>
            </p:cNvSpPr>
            <p:nvPr/>
          </p:nvSpPr>
          <p:spPr>
            <a:xfrm>
              <a:off x="4353981" y="2246751"/>
              <a:ext cx="2270429" cy="39431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114" name="그룹 113"/>
            <p:cNvGrpSpPr/>
            <p:nvPr/>
          </p:nvGrpSpPr>
          <p:grpSpPr>
            <a:xfrm>
              <a:off x="4352197" y="2000838"/>
              <a:ext cx="2272757" cy="4477641"/>
              <a:chOff x="300299" y="1505126"/>
              <a:chExt cx="2520603" cy="4965931"/>
            </a:xfrm>
          </p:grpSpPr>
          <p:grpSp>
            <p:nvGrpSpPr>
              <p:cNvPr id="116" name="그룹 115"/>
              <p:cNvGrpSpPr/>
              <p:nvPr/>
            </p:nvGrpSpPr>
            <p:grpSpPr>
              <a:xfrm>
                <a:off x="300299" y="6150988"/>
                <a:ext cx="2520603" cy="320069"/>
                <a:chOff x="3129659" y="6212532"/>
                <a:chExt cx="2520603" cy="320069"/>
              </a:xfrm>
            </p:grpSpPr>
            <p:sp>
              <p:nvSpPr>
                <p:cNvPr id="120" name="직사각형 119"/>
                <p:cNvSpPr>
                  <a:spLocks/>
                </p:cNvSpPr>
                <p:nvPr/>
              </p:nvSpPr>
              <p:spPr>
                <a:xfrm>
                  <a:off x="3129659" y="6212532"/>
                  <a:ext cx="2518022" cy="32006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pic>
              <p:nvPicPr>
                <p:cNvPr id="121" name="그림 120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94311" b="-1"/>
                <a:stretch/>
              </p:blipFill>
              <p:spPr>
                <a:xfrm>
                  <a:off x="3130262" y="6222207"/>
                  <a:ext cx="2520000" cy="310394"/>
                </a:xfrm>
                <a:prstGeom prst="rect">
                  <a:avLst/>
                </a:prstGeom>
              </p:spPr>
            </p:pic>
          </p:grpSp>
          <p:pic>
            <p:nvPicPr>
              <p:cNvPr id="119" name="그림 11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5001"/>
              <a:stretch/>
            </p:blipFill>
            <p:spPr>
              <a:xfrm>
                <a:off x="300299" y="1505126"/>
                <a:ext cx="2520000" cy="272729"/>
              </a:xfrm>
              <a:prstGeom prst="rect">
                <a:avLst/>
              </a:prstGeom>
            </p:spPr>
          </p:pic>
        </p:grpSp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2197" y="2255474"/>
              <a:ext cx="2271600" cy="3941478"/>
            </a:xfrm>
            <a:prstGeom prst="rect">
              <a:avLst/>
            </a:prstGeom>
          </p:spPr>
        </p:pic>
      </p:grpSp>
      <p:sp>
        <p:nvSpPr>
          <p:cNvPr id="110" name="직사각형 109"/>
          <p:cNvSpPr/>
          <p:nvPr/>
        </p:nvSpPr>
        <p:spPr>
          <a:xfrm>
            <a:off x="2728243" y="2087475"/>
            <a:ext cx="543600" cy="36000"/>
          </a:xfrm>
          <a:prstGeom prst="rect">
            <a:avLst/>
          </a:prstGeom>
          <a:solidFill>
            <a:srgbClr val="00A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5" name="포인트가 7개인 별 114"/>
          <p:cNvSpPr>
            <a:spLocks noChangeAspect="1"/>
          </p:cNvSpPr>
          <p:nvPr/>
        </p:nvSpPr>
        <p:spPr>
          <a:xfrm>
            <a:off x="2728243" y="1938095"/>
            <a:ext cx="72000" cy="72000"/>
          </a:xfrm>
          <a:prstGeom prst="star7">
            <a:avLst/>
          </a:prstGeom>
          <a:solidFill>
            <a:srgbClr val="00A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90" name="그룹 89"/>
          <p:cNvGrpSpPr/>
          <p:nvPr/>
        </p:nvGrpSpPr>
        <p:grpSpPr>
          <a:xfrm>
            <a:off x="-600" y="168926"/>
            <a:ext cx="9907200" cy="683372"/>
            <a:chOff x="-600" y="193233"/>
            <a:chExt cx="9907200" cy="683372"/>
          </a:xfrm>
        </p:grpSpPr>
        <p:cxnSp>
          <p:nvCxnSpPr>
            <p:cNvPr id="91" name="직선 연결선 90"/>
            <p:cNvCxnSpPr/>
            <p:nvPr/>
          </p:nvCxnSpPr>
          <p:spPr>
            <a:xfrm>
              <a:off x="-600" y="876605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-600" y="193233"/>
              <a:ext cx="9907200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3" name="직사각형 92"/>
            <p:cNvSpPr>
              <a:spLocks noChangeAspect="1"/>
            </p:cNvSpPr>
            <p:nvPr/>
          </p:nvSpPr>
          <p:spPr>
            <a:xfrm>
              <a:off x="39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4" name="직사각형 93"/>
            <p:cNvSpPr>
              <a:spLocks noChangeAspect="1"/>
            </p:cNvSpPr>
            <p:nvPr/>
          </p:nvSpPr>
          <p:spPr>
            <a:xfrm>
              <a:off x="658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디</a:t>
              </a:r>
            </a:p>
          </p:txBody>
        </p:sp>
        <p:sp>
          <p:nvSpPr>
            <p:cNvPr id="95" name="직사각형 94"/>
            <p:cNvSpPr>
              <a:spLocks noChangeAspect="1"/>
            </p:cNvSpPr>
            <p:nvPr/>
          </p:nvSpPr>
          <p:spPr>
            <a:xfrm>
              <a:off x="1277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오</a:t>
              </a:r>
            </a:p>
          </p:txBody>
        </p:sp>
        <p:sp>
          <p:nvSpPr>
            <p:cNvPr id="96" name="직사각형 95"/>
            <p:cNvSpPr>
              <a:spLocks noChangeAspect="1"/>
            </p:cNvSpPr>
            <p:nvPr/>
          </p:nvSpPr>
          <p:spPr>
            <a:xfrm>
              <a:off x="1896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endParaRPr>
            </a:p>
          </p:txBody>
        </p:sp>
        <p:sp>
          <p:nvSpPr>
            <p:cNvPr id="97" name="직사각형 96"/>
            <p:cNvSpPr>
              <a:spLocks noChangeAspect="1"/>
            </p:cNvSpPr>
            <p:nvPr/>
          </p:nvSpPr>
          <p:spPr>
            <a:xfrm>
              <a:off x="2516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가</a:t>
              </a:r>
            </a:p>
          </p:txBody>
        </p:sp>
        <p:sp>
          <p:nvSpPr>
            <p:cNvPr id="98" name="직사각형 97"/>
            <p:cNvSpPr>
              <a:spLocks noChangeAspect="1"/>
            </p:cNvSpPr>
            <p:nvPr/>
          </p:nvSpPr>
          <p:spPr>
            <a:xfrm>
              <a:off x="3135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이</a:t>
              </a:r>
            </a:p>
          </p:txBody>
        </p:sp>
        <p:sp>
          <p:nvSpPr>
            <p:cNvPr id="99" name="직사각형 98"/>
            <p:cNvSpPr>
              <a:spLocks noChangeAspect="1"/>
            </p:cNvSpPr>
            <p:nvPr/>
          </p:nvSpPr>
          <p:spPr>
            <a:xfrm>
              <a:off x="3754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A17D"/>
                  </a:solidFill>
                  <a:effectLst/>
                  <a:uLnTx/>
                  <a:uFillTx/>
                  <a:latin typeface="휴먼편지체" panose="02030504000101010101" pitchFamily="18" charset="-127"/>
                  <a:ea typeface="휴먼편지체" panose="02030504000101010101" pitchFamily="18" charset="-127"/>
                  <a:cs typeface="+mn-cs"/>
                </a:rPr>
                <a:t>드</a:t>
              </a:r>
            </a:p>
          </p:txBody>
        </p:sp>
        <p:sp>
          <p:nvSpPr>
            <p:cNvPr id="100" name="직사각형 99"/>
            <p:cNvSpPr>
              <a:spLocks noChangeAspect="1"/>
            </p:cNvSpPr>
            <p:nvPr/>
          </p:nvSpPr>
          <p:spPr>
            <a:xfrm>
              <a:off x="49925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1" name="직사각형 100"/>
            <p:cNvSpPr>
              <a:spLocks noChangeAspect="1"/>
            </p:cNvSpPr>
            <p:nvPr/>
          </p:nvSpPr>
          <p:spPr>
            <a:xfrm>
              <a:off x="62308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2" name="직사각형 101"/>
            <p:cNvSpPr>
              <a:spLocks noChangeAspect="1"/>
            </p:cNvSpPr>
            <p:nvPr/>
          </p:nvSpPr>
          <p:spPr>
            <a:xfrm>
              <a:off x="746906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3" name="직사각형 102"/>
            <p:cNvSpPr>
              <a:spLocks noChangeAspect="1"/>
            </p:cNvSpPr>
            <p:nvPr/>
          </p:nvSpPr>
          <p:spPr>
            <a:xfrm>
              <a:off x="8707313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4" name="직사각형 103"/>
            <p:cNvSpPr>
              <a:spLocks noChangeAspect="1"/>
            </p:cNvSpPr>
            <p:nvPr/>
          </p:nvSpPr>
          <p:spPr>
            <a:xfrm>
              <a:off x="4373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5" name="직사각형 104"/>
            <p:cNvSpPr>
              <a:spLocks noChangeAspect="1"/>
            </p:cNvSpPr>
            <p:nvPr/>
          </p:nvSpPr>
          <p:spPr>
            <a:xfrm>
              <a:off x="56116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6" name="직사각형 105"/>
            <p:cNvSpPr>
              <a:spLocks noChangeAspect="1"/>
            </p:cNvSpPr>
            <p:nvPr/>
          </p:nvSpPr>
          <p:spPr>
            <a:xfrm>
              <a:off x="68499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7" name="직사각형 106"/>
            <p:cNvSpPr>
              <a:spLocks noChangeAspect="1"/>
            </p:cNvSpPr>
            <p:nvPr/>
          </p:nvSpPr>
          <p:spPr>
            <a:xfrm>
              <a:off x="808818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8" name="직사각형 107"/>
            <p:cNvSpPr>
              <a:spLocks noChangeAspect="1"/>
            </p:cNvSpPr>
            <p:nvPr/>
          </p:nvSpPr>
          <p:spPr>
            <a:xfrm>
              <a:off x="9326438" y="264919"/>
              <a:ext cx="540000" cy="540000"/>
            </a:xfrm>
            <a:prstGeom prst="rect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A17D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109" name="직선 연결선 108"/>
            <p:cNvCxnSpPr/>
            <p:nvPr/>
          </p:nvCxnSpPr>
          <p:spPr>
            <a:xfrm>
              <a:off x="658688" y="876605"/>
              <a:ext cx="3495726" cy="0"/>
            </a:xfrm>
            <a:prstGeom prst="line">
              <a:avLst/>
            </a:prstGeom>
            <a:noFill/>
            <a:ln w="19050">
              <a:solidFill>
                <a:srgbClr val="00A1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88" y="308313"/>
            <a:ext cx="1238250" cy="40459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28600" y="1388532"/>
            <a:ext cx="456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01. </a:t>
            </a:r>
            <a:r>
              <a:rPr kumimoji="0" lang="ko-KR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페이지별 </a:t>
            </a:r>
            <a:r>
              <a: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오디오 디자인 및 </a:t>
            </a:r>
            <a:r>
              <a:rPr kumimoji="0" lang="ko-KR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기능사항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85014" y="6543066"/>
            <a:ext cx="2244204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lvl="0" algn="r">
              <a:defRPr/>
            </a:pPr>
            <a:r>
              <a:rPr lang="ko-KR" altLang="en-US" sz="800">
                <a:solidFill>
                  <a:prstClr val="black"/>
                </a:solidFill>
              </a:rPr>
              <a:t>▲ </a:t>
            </a:r>
            <a:r>
              <a:rPr lang="en-US" altLang="ko-KR" sz="800">
                <a:solidFill>
                  <a:prstClr val="black"/>
                </a:solidFill>
              </a:rPr>
              <a:t>HOME &gt; </a:t>
            </a:r>
            <a:r>
              <a:rPr lang="ko-KR" altLang="en-US" sz="800">
                <a:solidFill>
                  <a:prstClr val="black"/>
                </a:solidFill>
              </a:rPr>
              <a:t>개방형 수장고 오디오 </a:t>
            </a:r>
            <a:r>
              <a:rPr lang="ko-KR" altLang="en-US" sz="800" smtClean="0">
                <a:solidFill>
                  <a:prstClr val="black"/>
                </a:solidFill>
              </a:rPr>
              <a:t>해설 </a:t>
            </a:r>
            <a:r>
              <a:rPr lang="en-US" altLang="ko-KR" sz="800" smtClean="0">
                <a:solidFill>
                  <a:prstClr val="black"/>
                </a:solidFill>
              </a:rPr>
              <a:t>&gt;</a:t>
            </a:r>
          </a:p>
          <a:p>
            <a:pPr lvl="0" algn="r">
              <a:defRPr/>
            </a:pPr>
            <a:r>
              <a:rPr lang="ko-KR" altLang="en-US" sz="800" smtClean="0">
                <a:solidFill>
                  <a:prstClr val="black"/>
                </a:solidFill>
              </a:rPr>
              <a:t>열린 </a:t>
            </a:r>
            <a:r>
              <a:rPr lang="ko-KR" altLang="en-US" sz="800">
                <a:solidFill>
                  <a:prstClr val="black"/>
                </a:solidFill>
              </a:rPr>
              <a:t>수장고 </a:t>
            </a:r>
            <a:r>
              <a:rPr lang="en-US" altLang="ko-KR" sz="800">
                <a:solidFill>
                  <a:prstClr val="black"/>
                </a:solidFill>
              </a:rPr>
              <a:t>4 </a:t>
            </a:r>
            <a:r>
              <a:rPr lang="en-US" altLang="ko-KR" sz="800" smtClean="0">
                <a:solidFill>
                  <a:prstClr val="black"/>
                </a:solidFill>
              </a:rPr>
              <a:t>&gt; </a:t>
            </a:r>
            <a:r>
              <a:rPr lang="en-US" altLang="ko-KR" sz="800">
                <a:solidFill>
                  <a:prstClr val="black"/>
                </a:solidFill>
              </a:rPr>
              <a:t>4-3-1 </a:t>
            </a:r>
            <a:r>
              <a:rPr lang="ko-KR" altLang="en-US" sz="800">
                <a:solidFill>
                  <a:prstClr val="black"/>
                </a:solidFill>
              </a:rPr>
              <a:t>백자 청화 모란무늬 양념단지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13063" y="2772952"/>
            <a:ext cx="1379719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lvl="0">
              <a:defRPr/>
            </a:pPr>
            <a:r>
              <a:rPr lang="ko-KR" altLang="en-US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클릭 시 상위 메뉴인</a:t>
            </a:r>
            <a:endParaRPr lang="en-US" altLang="ko-KR" sz="80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defRPr/>
            </a:pPr>
            <a:r>
              <a:rPr kumimoji="0" lang="en-US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&lt;</a:t>
            </a:r>
            <a:r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열린 수장고 </a:t>
            </a:r>
            <a:r>
              <a:rPr kumimoji="0" lang="en-US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4&gt; </a:t>
            </a:r>
            <a:r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목록으로</a:t>
            </a:r>
            <a:endParaRPr kumimoji="0" lang="en-US" altLang="ko-KR" sz="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lvl="0">
              <a:defRPr/>
            </a:pPr>
            <a:r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이동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32" name="그룹 231"/>
          <p:cNvGrpSpPr/>
          <p:nvPr/>
        </p:nvGrpSpPr>
        <p:grpSpPr>
          <a:xfrm>
            <a:off x="487558" y="1872782"/>
            <a:ext cx="3187630" cy="4573604"/>
            <a:chOff x="487558" y="1872782"/>
            <a:chExt cx="3187630" cy="4573604"/>
          </a:xfrm>
        </p:grpSpPr>
        <p:sp>
          <p:nvSpPr>
            <p:cNvPr id="45" name="TextBox 44"/>
            <p:cNvSpPr txBox="1"/>
            <p:nvPr/>
          </p:nvSpPr>
          <p:spPr>
            <a:xfrm>
              <a:off x="985819" y="1965461"/>
              <a:ext cx="1124273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개방형 수장고오디오 해설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0263" y="3459354"/>
              <a:ext cx="553604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수장고 현황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30263" y="4852842"/>
              <a:ext cx="553604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소장품 검색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30263" y="6246330"/>
              <a:ext cx="1124273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국립민속박물관 파주 소개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40326" y="1965460"/>
              <a:ext cx="342008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공간별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240326" y="6246331"/>
              <a:ext cx="553604" cy="200055"/>
            </a:xfrm>
            <a:prstGeom prst="rect">
              <a:avLst/>
            </a:prstGeom>
            <a:noFill/>
          </p:spPr>
          <p:txBody>
            <a:bodyPr wrap="none" lIns="36000" r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추천 동선별</a:t>
              </a:r>
              <a:endParaRPr kumimoji="0" lang="en-US" altLang="ko-K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681385" y="1975276"/>
              <a:ext cx="635358" cy="18042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4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95185" y="2240296"/>
              <a:ext cx="635358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5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95185" y="2502286"/>
              <a:ext cx="635358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6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695185" y="2764276"/>
              <a:ext cx="635358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9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95185" y="3026266"/>
              <a:ext cx="685050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10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695185" y="3288256"/>
              <a:ext cx="685050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11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95185" y="3550246"/>
              <a:ext cx="685050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16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695185" y="3812236"/>
              <a:ext cx="725126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보이는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3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695185" y="4074226"/>
              <a:ext cx="725126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보이는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7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695185" y="4336216"/>
              <a:ext cx="725126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보이는 수장고 </a:t>
              </a:r>
              <a:r>
                <a:rPr kumimoji="0" lang="en-US" altLang="ko-KR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8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695185" y="4598206"/>
              <a:ext cx="643372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민속 아카이브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695185" y="5122182"/>
              <a:ext cx="980003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정보실</a:t>
              </a:r>
              <a:r>
                <a:rPr kumimoji="0" lang="en-US" altLang="ko-KR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X</a:t>
              </a:r>
              <a:r>
                <a:rPr kumimoji="0" lang="ko-KR" altLang="en-US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미디어인터렉티브 월</a:t>
              </a:r>
              <a:endParaRPr kumimoji="0" lang="en-US" altLang="ko-KR" sz="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타원 65"/>
            <p:cNvSpPr>
              <a:spLocks noChangeAspect="1"/>
            </p:cNvSpPr>
            <p:nvPr/>
          </p:nvSpPr>
          <p:spPr>
            <a:xfrm>
              <a:off x="487558" y="1872782"/>
              <a:ext cx="385410" cy="385410"/>
            </a:xfrm>
            <a:prstGeom prst="ellipse">
              <a:avLst/>
            </a:prstGeom>
            <a:solidFill>
              <a:srgbClr val="E63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HOME</a:t>
              </a:r>
              <a:endParaRPr kumimoji="0" lang="ko-KR" altLang="en-US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67" name="직선 연결선 66"/>
            <p:cNvCxnSpPr>
              <a:stCxn id="66" idx="6"/>
              <a:endCxn id="45" idx="1"/>
            </p:cNvCxnSpPr>
            <p:nvPr/>
          </p:nvCxnSpPr>
          <p:spPr>
            <a:xfrm>
              <a:off x="872968" y="2065487"/>
              <a:ext cx="112851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>
              <a:stCxn id="45" idx="3"/>
              <a:endCxn id="50" idx="1"/>
            </p:cNvCxnSpPr>
            <p:nvPr/>
          </p:nvCxnSpPr>
          <p:spPr>
            <a:xfrm flipV="1">
              <a:off x="2110092" y="2065488"/>
              <a:ext cx="130234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>
              <a:stCxn id="50" idx="3"/>
              <a:endCxn id="54" idx="1"/>
            </p:cNvCxnSpPr>
            <p:nvPr/>
          </p:nvCxnSpPr>
          <p:spPr>
            <a:xfrm>
              <a:off x="2582334" y="2065488"/>
              <a:ext cx="99051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꺾인 연결선 69"/>
            <p:cNvCxnSpPr>
              <a:stCxn id="66" idx="6"/>
              <a:endCxn id="47" idx="1"/>
            </p:cNvCxnSpPr>
            <p:nvPr/>
          </p:nvCxnSpPr>
          <p:spPr>
            <a:xfrm>
              <a:off x="872968" y="2065487"/>
              <a:ext cx="57295" cy="1493895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꺾인 연결선 70"/>
            <p:cNvCxnSpPr>
              <a:stCxn id="66" idx="6"/>
              <a:endCxn id="48" idx="1"/>
            </p:cNvCxnSpPr>
            <p:nvPr/>
          </p:nvCxnSpPr>
          <p:spPr>
            <a:xfrm>
              <a:off x="872968" y="2065487"/>
              <a:ext cx="57295" cy="288738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꺾인 연결선 71"/>
            <p:cNvCxnSpPr>
              <a:stCxn id="66" idx="6"/>
              <a:endCxn id="49" idx="1"/>
            </p:cNvCxnSpPr>
            <p:nvPr/>
          </p:nvCxnSpPr>
          <p:spPr>
            <a:xfrm>
              <a:off x="872968" y="2065487"/>
              <a:ext cx="57295" cy="428087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꺾인 연결선 72"/>
            <p:cNvCxnSpPr>
              <a:stCxn id="45" idx="3"/>
              <a:endCxn id="51" idx="1"/>
            </p:cNvCxnSpPr>
            <p:nvPr/>
          </p:nvCxnSpPr>
          <p:spPr>
            <a:xfrm>
              <a:off x="2110092" y="2065489"/>
              <a:ext cx="130234" cy="428087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꺾인 연결선 73"/>
            <p:cNvCxnSpPr>
              <a:stCxn id="50" idx="3"/>
              <a:endCxn id="55" idx="1"/>
            </p:cNvCxnSpPr>
            <p:nvPr/>
          </p:nvCxnSpPr>
          <p:spPr>
            <a:xfrm>
              <a:off x="2582334" y="2065488"/>
              <a:ext cx="112851" cy="26502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꺾인 연결선 74"/>
            <p:cNvCxnSpPr>
              <a:stCxn id="50" idx="3"/>
              <a:endCxn id="56" idx="1"/>
            </p:cNvCxnSpPr>
            <p:nvPr/>
          </p:nvCxnSpPr>
          <p:spPr>
            <a:xfrm>
              <a:off x="2582334" y="2065488"/>
              <a:ext cx="112851" cy="52701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꺾인 연결선 75"/>
            <p:cNvCxnSpPr>
              <a:stCxn id="50" idx="3"/>
              <a:endCxn id="57" idx="1"/>
            </p:cNvCxnSpPr>
            <p:nvPr/>
          </p:nvCxnSpPr>
          <p:spPr>
            <a:xfrm>
              <a:off x="2582334" y="2065488"/>
              <a:ext cx="112851" cy="78900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꺾인 연결선 76"/>
            <p:cNvCxnSpPr>
              <a:stCxn id="50" idx="3"/>
              <a:endCxn id="58" idx="1"/>
            </p:cNvCxnSpPr>
            <p:nvPr/>
          </p:nvCxnSpPr>
          <p:spPr>
            <a:xfrm>
              <a:off x="2582334" y="2065488"/>
              <a:ext cx="112851" cy="105099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꺾인 연결선 77"/>
            <p:cNvCxnSpPr>
              <a:stCxn id="50" idx="3"/>
              <a:endCxn id="59" idx="1"/>
            </p:cNvCxnSpPr>
            <p:nvPr/>
          </p:nvCxnSpPr>
          <p:spPr>
            <a:xfrm>
              <a:off x="2582334" y="2065488"/>
              <a:ext cx="112851" cy="131298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꺾인 연결선 78"/>
            <p:cNvCxnSpPr>
              <a:stCxn id="50" idx="3"/>
              <a:endCxn id="60" idx="1"/>
            </p:cNvCxnSpPr>
            <p:nvPr/>
          </p:nvCxnSpPr>
          <p:spPr>
            <a:xfrm>
              <a:off x="2582334" y="2065488"/>
              <a:ext cx="112851" cy="157497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꺾인 연결선 79"/>
            <p:cNvCxnSpPr>
              <a:stCxn id="50" idx="3"/>
              <a:endCxn id="61" idx="1"/>
            </p:cNvCxnSpPr>
            <p:nvPr/>
          </p:nvCxnSpPr>
          <p:spPr>
            <a:xfrm>
              <a:off x="2582334" y="2065488"/>
              <a:ext cx="112851" cy="183696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꺾인 연결선 80"/>
            <p:cNvCxnSpPr>
              <a:stCxn id="50" idx="3"/>
              <a:endCxn id="63" idx="1"/>
            </p:cNvCxnSpPr>
            <p:nvPr/>
          </p:nvCxnSpPr>
          <p:spPr>
            <a:xfrm>
              <a:off x="2582334" y="2065488"/>
              <a:ext cx="112851" cy="236094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꺾인 연결선 81"/>
            <p:cNvCxnSpPr>
              <a:stCxn id="50" idx="3"/>
              <a:endCxn id="64" idx="1"/>
            </p:cNvCxnSpPr>
            <p:nvPr/>
          </p:nvCxnSpPr>
          <p:spPr>
            <a:xfrm>
              <a:off x="2582334" y="2065488"/>
              <a:ext cx="112851" cy="262293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꺾인 연결선 82"/>
            <p:cNvCxnSpPr>
              <a:stCxn id="50" idx="3"/>
              <a:endCxn id="65" idx="1"/>
            </p:cNvCxnSpPr>
            <p:nvPr/>
          </p:nvCxnSpPr>
          <p:spPr>
            <a:xfrm>
              <a:off x="2582334" y="2065488"/>
              <a:ext cx="112851" cy="314690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꺾인 연결선 83"/>
            <p:cNvCxnSpPr>
              <a:stCxn id="50" idx="3"/>
              <a:endCxn id="62" idx="1"/>
            </p:cNvCxnSpPr>
            <p:nvPr/>
          </p:nvCxnSpPr>
          <p:spPr>
            <a:xfrm>
              <a:off x="2582334" y="2065488"/>
              <a:ext cx="112851" cy="209895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2695185" y="4860196"/>
              <a:ext cx="733140" cy="180425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7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anose="020B0503020000020004" pitchFamily="50" charset="-127"/>
                  <a:cs typeface="+mn-cs"/>
                </a:rPr>
                <a:t>열린 보존과학실</a:t>
              </a:r>
              <a:endParaRPr kumimoji="0" lang="en-US" altLang="ko-KR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86" name="꺾인 연결선 85"/>
            <p:cNvCxnSpPr>
              <a:stCxn id="50" idx="3"/>
              <a:endCxn id="85" idx="1"/>
            </p:cNvCxnSpPr>
            <p:nvPr/>
          </p:nvCxnSpPr>
          <p:spPr>
            <a:xfrm>
              <a:off x="2582334" y="2065488"/>
              <a:ext cx="112851" cy="288492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직선 화살표 연결선 4"/>
          <p:cNvCxnSpPr>
            <a:stCxn id="40" idx="1"/>
          </p:cNvCxnSpPr>
          <p:nvPr/>
        </p:nvCxnSpPr>
        <p:spPr>
          <a:xfrm flipH="1" flipV="1">
            <a:off x="5563313" y="2991029"/>
            <a:ext cx="1749750" cy="12756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7313063" y="3660663"/>
            <a:ext cx="1161710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Pretendard </a:t>
            </a:r>
            <a:r>
              <a:rPr kumimoji="0" lang="en-US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- Medium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0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G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0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B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0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#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000000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313063" y="2162944"/>
            <a:ext cx="1195374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Line 3pt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250, G : 175, B : 66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#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FAAF42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6" name="직선 화살표 연결선 5"/>
          <p:cNvCxnSpPr>
            <a:stCxn id="128" idx="1"/>
          </p:cNvCxnSpPr>
          <p:nvPr/>
        </p:nvCxnSpPr>
        <p:spPr>
          <a:xfrm flipH="1">
            <a:off x="6375163" y="2393777"/>
            <a:ext cx="937900" cy="370499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118" idx="1"/>
          </p:cNvCxnSpPr>
          <p:nvPr/>
        </p:nvCxnSpPr>
        <p:spPr>
          <a:xfrm flipH="1">
            <a:off x="5961593" y="3891496"/>
            <a:ext cx="1351470" cy="453329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7313063" y="4161404"/>
            <a:ext cx="1161710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Pretendard </a:t>
            </a:r>
            <a:r>
              <a:rPr kumimoji="0" lang="en-US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- Medium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0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G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0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B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0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#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000000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23" name="직선 화살표 연결선 122"/>
          <p:cNvCxnSpPr>
            <a:stCxn id="122" idx="1"/>
          </p:cNvCxnSpPr>
          <p:nvPr/>
        </p:nvCxnSpPr>
        <p:spPr>
          <a:xfrm flipH="1">
            <a:off x="6366617" y="4392237"/>
            <a:ext cx="946446" cy="285012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313063" y="6139754"/>
            <a:ext cx="2012905" cy="338554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lvl="0">
              <a:defRPr/>
            </a:pPr>
            <a:r>
              <a:rPr lang="ko-KR" altLang="en-US" sz="800">
                <a:solidFill>
                  <a:prstClr val="black"/>
                </a:solidFill>
                <a:latin typeface="맑은 고딕" panose="020B0503020000020004" pitchFamily="50" charset="-127"/>
              </a:rPr>
              <a:t>재생속도 조절</a:t>
            </a:r>
            <a:endParaRPr lang="en-US" altLang="ko-KR" sz="80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defRPr/>
            </a:pPr>
            <a:r>
              <a:rPr lang="pt-BR" altLang="ko-KR" sz="800">
                <a:solidFill>
                  <a:prstClr val="black"/>
                </a:solidFill>
                <a:latin typeface="맑은 고딕" panose="020B0503020000020004" pitchFamily="50" charset="-127"/>
              </a:rPr>
              <a:t>(x0.5, x0.75, x1.0, x1.25, x1.5, x1.75, x2.0)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7313063" y="6530265"/>
            <a:ext cx="555775" cy="215444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음량조절</a:t>
            </a:r>
            <a:endParaRPr lang="pt-BR" altLang="ko-KR" sz="80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cxnSp>
        <p:nvCxnSpPr>
          <p:cNvPr id="17" name="직선 화살표 연결선 16"/>
          <p:cNvCxnSpPr>
            <a:stCxn id="126" idx="1"/>
          </p:cNvCxnSpPr>
          <p:nvPr/>
        </p:nvCxnSpPr>
        <p:spPr>
          <a:xfrm flipH="1" flipV="1">
            <a:off x="6491385" y="6042569"/>
            <a:ext cx="821678" cy="266462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127" idx="1"/>
          </p:cNvCxnSpPr>
          <p:nvPr/>
        </p:nvCxnSpPr>
        <p:spPr>
          <a:xfrm flipH="1" flipV="1">
            <a:off x="6298250" y="6132135"/>
            <a:ext cx="1014813" cy="505852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8692782" y="2772952"/>
            <a:ext cx="1195374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lvl="0">
              <a:defRPr/>
            </a:pPr>
            <a:r>
              <a:rPr lang="pt-BR" altLang="ko-KR" sz="800">
                <a:solidFill>
                  <a:prstClr val="black"/>
                </a:solidFill>
                <a:latin typeface="맑은 고딕" panose="020B0503020000020004" pitchFamily="50" charset="-127"/>
              </a:rPr>
              <a:t>Pretendard - Medium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250, G : 175, B : 66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# FAAF42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7313063" y="3245308"/>
            <a:ext cx="1477502" cy="215444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lvl="0">
              <a:defRPr/>
            </a:pPr>
            <a:r>
              <a:rPr lang="ko-KR" altLang="en-US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소장품 대표 이미지 </a:t>
            </a:r>
            <a:r>
              <a:rPr lang="en-US" altLang="ko-KR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1</a:t>
            </a:r>
            <a:r>
              <a:rPr lang="ko-KR" altLang="en-US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개 제공</a:t>
            </a:r>
            <a:endParaRPr lang="en-US" altLang="ko-KR" sz="80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cxnSp>
        <p:nvCxnSpPr>
          <p:cNvPr id="145" name="직선 화살표 연결선 144"/>
          <p:cNvCxnSpPr>
            <a:stCxn id="144" idx="1"/>
          </p:cNvCxnSpPr>
          <p:nvPr/>
        </p:nvCxnSpPr>
        <p:spPr>
          <a:xfrm flipH="1">
            <a:off x="6055357" y="3353030"/>
            <a:ext cx="1257706" cy="15771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8110892" y="5641732"/>
            <a:ext cx="1732379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lvl="0">
              <a:defRPr/>
            </a:pPr>
            <a:r>
              <a:rPr lang="pt-BR" altLang="ko-KR" sz="800">
                <a:solidFill>
                  <a:prstClr val="black"/>
                </a:solidFill>
                <a:latin typeface="맑은 고딕" panose="020B0503020000020004" pitchFamily="50" charset="-127"/>
              </a:rPr>
              <a:t>Line 1.5pt / Pretendard - Medium</a:t>
            </a:r>
          </a:p>
          <a:p>
            <a:pPr lvl="0">
              <a:defRPr/>
            </a:pPr>
            <a:r>
              <a:rPr lang="pt-BR" altLang="ko-KR" sz="800">
                <a:solidFill>
                  <a:prstClr val="black"/>
                </a:solidFill>
                <a:latin typeface="맑은 고딕" panose="020B0503020000020004" pitchFamily="50" charset="-127"/>
              </a:rPr>
              <a:t>R : 250, G : 175, B : 66</a:t>
            </a:r>
          </a:p>
          <a:p>
            <a:pPr lvl="0">
              <a:defRPr/>
            </a:pPr>
            <a:r>
              <a:rPr lang="pt-BR" altLang="ko-KR" sz="800">
                <a:solidFill>
                  <a:prstClr val="black"/>
                </a:solidFill>
                <a:latin typeface="맑은 고딕" panose="020B0503020000020004" pitchFamily="50" charset="-127"/>
              </a:rPr>
              <a:t># FAAF42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313063" y="5641732"/>
            <a:ext cx="797829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lvl="0">
              <a:defRPr/>
            </a:pPr>
            <a:r>
              <a:rPr lang="ko-KR" altLang="en-US" sz="800">
                <a:solidFill>
                  <a:prstClr val="black"/>
                </a:solidFill>
                <a:latin typeface="맑은 고딕" panose="020B0503020000020004" pitchFamily="50" charset="-127"/>
              </a:rPr>
              <a:t>클릭 </a:t>
            </a:r>
            <a:r>
              <a:rPr lang="ko-KR" altLang="en-US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시</a:t>
            </a:r>
            <a:endParaRPr lang="en-US" altLang="ko-KR" sz="80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defRPr/>
            </a:pPr>
            <a:r>
              <a:rPr lang="ko-KR" altLang="en-US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다음 소장품</a:t>
            </a:r>
            <a:endParaRPr lang="en-US" altLang="ko-KR" sz="80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defRPr/>
            </a:pPr>
            <a:r>
              <a:rPr lang="ko-KR" altLang="en-US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설명으로 이동</a:t>
            </a:r>
            <a:endParaRPr lang="pt-BR" altLang="ko-KR" sz="80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8110892" y="4701794"/>
            <a:ext cx="1732379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lvl="0"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Line </a:t>
            </a:r>
            <a:r>
              <a:rPr kumimoji="0" lang="en-US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1.5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pt </a:t>
            </a:r>
            <a:r>
              <a:rPr lang="en-US" altLang="ko-KR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/ Pretendard </a:t>
            </a:r>
            <a:r>
              <a:rPr lang="en-US" altLang="ko-KR" sz="800">
                <a:solidFill>
                  <a:prstClr val="black"/>
                </a:solidFill>
                <a:latin typeface="맑은 고딕" panose="020B0503020000020004" pitchFamily="50" charset="-127"/>
              </a:rPr>
              <a:t>- </a:t>
            </a:r>
            <a:r>
              <a:rPr lang="en-US" altLang="ko-KR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Medium</a:t>
            </a:r>
            <a:endParaRPr kumimoji="0" lang="pt-BR" altLang="ko-KR" sz="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R </a:t>
            </a: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250, G : 175, B : 66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# </a:t>
            </a:r>
            <a:r>
              <a:rPr kumimoji="0" lang="pt-BR" altLang="ko-KR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FAAF42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7313063" y="4701794"/>
            <a:ext cx="797829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lvl="0">
              <a:defRPr/>
            </a:pPr>
            <a:r>
              <a:rPr lang="ko-KR" altLang="en-US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클릭 시</a:t>
            </a:r>
            <a:endParaRPr lang="en-US" altLang="ko-KR" sz="80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defRPr/>
            </a:pPr>
            <a:r>
              <a:rPr lang="ko-KR" altLang="en-US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이전 소장품</a:t>
            </a:r>
            <a:endParaRPr lang="en-US" altLang="ko-KR" sz="80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defRPr/>
            </a:pPr>
            <a:r>
              <a:rPr lang="ko-KR" altLang="en-US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설명으로 이동</a:t>
            </a:r>
            <a:endParaRPr kumimoji="0" lang="pt-BR" altLang="ko-K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50" name="직선 화살표 연결선 149"/>
          <p:cNvCxnSpPr>
            <a:stCxn id="149" idx="1"/>
          </p:cNvCxnSpPr>
          <p:nvPr/>
        </p:nvCxnSpPr>
        <p:spPr>
          <a:xfrm flipH="1">
            <a:off x="5020688" y="4932627"/>
            <a:ext cx="2292375" cy="756757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직선 화살표 연결선 150"/>
          <p:cNvCxnSpPr>
            <a:stCxn id="147" idx="1"/>
          </p:cNvCxnSpPr>
          <p:nvPr/>
        </p:nvCxnSpPr>
        <p:spPr>
          <a:xfrm flipH="1" flipV="1">
            <a:off x="6375163" y="5725417"/>
            <a:ext cx="937900" cy="147148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화살표 연결선 151"/>
          <p:cNvCxnSpPr>
            <a:stCxn id="128" idx="1"/>
          </p:cNvCxnSpPr>
          <p:nvPr/>
        </p:nvCxnSpPr>
        <p:spPr>
          <a:xfrm flipH="1">
            <a:off x="6375163" y="2393777"/>
            <a:ext cx="937900" cy="731221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8110892" y="5137328"/>
            <a:ext cx="1732379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lvl="0">
              <a:defRPr/>
            </a:pPr>
            <a:r>
              <a:rPr lang="pt-BR" altLang="ko-KR" sz="800">
                <a:solidFill>
                  <a:prstClr val="black"/>
                </a:solidFill>
                <a:latin typeface="맑은 고딕" panose="020B0503020000020004" pitchFamily="50" charset="-127"/>
              </a:rPr>
              <a:t>Line 1.5pt / Pretendard - Medium</a:t>
            </a:r>
          </a:p>
          <a:p>
            <a:pPr lvl="0">
              <a:defRPr/>
            </a:pPr>
            <a:r>
              <a:rPr lang="pt-BR" altLang="ko-KR" sz="800">
                <a:solidFill>
                  <a:prstClr val="black"/>
                </a:solidFill>
                <a:latin typeface="맑은 고딕" panose="020B0503020000020004" pitchFamily="50" charset="-127"/>
              </a:rPr>
              <a:t>R : 250, G : 175, B : 66</a:t>
            </a:r>
          </a:p>
          <a:p>
            <a:pPr lvl="0">
              <a:defRPr/>
            </a:pPr>
            <a:r>
              <a:rPr lang="pt-BR" altLang="ko-KR" sz="800">
                <a:solidFill>
                  <a:prstClr val="black"/>
                </a:solidFill>
                <a:latin typeface="맑은 고딕" panose="020B0503020000020004" pitchFamily="50" charset="-127"/>
              </a:rPr>
              <a:t># FAAF42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313063" y="5137328"/>
            <a:ext cx="555775" cy="461665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pPr lvl="0">
              <a:defRPr/>
            </a:pPr>
            <a:r>
              <a:rPr lang="ko-KR" altLang="en-US" sz="800">
                <a:solidFill>
                  <a:prstClr val="black"/>
                </a:solidFill>
                <a:latin typeface="맑은 고딕" panose="020B0503020000020004" pitchFamily="50" charset="-127"/>
              </a:rPr>
              <a:t>클릭 </a:t>
            </a:r>
            <a:r>
              <a:rPr lang="ko-KR" altLang="en-US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시</a:t>
            </a:r>
            <a:endParaRPr lang="en-US" altLang="ko-KR" sz="80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defRPr/>
            </a:pPr>
            <a:r>
              <a:rPr lang="ko-KR" altLang="en-US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목록으로</a:t>
            </a:r>
            <a:endParaRPr lang="en-US" altLang="ko-KR" sz="80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>
              <a:defRPr/>
            </a:pPr>
            <a:r>
              <a:rPr lang="ko-KR" altLang="en-US" sz="800" smtClean="0">
                <a:solidFill>
                  <a:prstClr val="black"/>
                </a:solidFill>
                <a:latin typeface="맑은 고딕" panose="020B0503020000020004" pitchFamily="50" charset="-127"/>
              </a:rPr>
              <a:t>이동</a:t>
            </a:r>
            <a:endParaRPr lang="pt-BR" altLang="ko-KR" sz="80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cxnSp>
        <p:nvCxnSpPr>
          <p:cNvPr id="130" name="직선 화살표 연결선 129"/>
          <p:cNvCxnSpPr>
            <a:stCxn id="129" idx="1"/>
          </p:cNvCxnSpPr>
          <p:nvPr/>
        </p:nvCxnSpPr>
        <p:spPr>
          <a:xfrm flipH="1">
            <a:off x="5652211" y="5368161"/>
            <a:ext cx="1660852" cy="352231"/>
          </a:xfrm>
          <a:prstGeom prst="straightConnector1">
            <a:avLst/>
          </a:prstGeom>
          <a:ln w="3175">
            <a:solidFill>
              <a:srgbClr val="E63D96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228600" y="999066"/>
            <a:ext cx="3746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오디오 </a:t>
            </a:r>
            <a:r>
              <a:rPr kumimoji="0" lang="ko-KR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가이드 디자인</a:t>
            </a:r>
            <a:r>
              <a:rPr kumimoji="0" lang="en-US" altLang="ko-KR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(ver.</a:t>
            </a:r>
            <a:r>
              <a:rPr kumimoji="0" lang="ko-KR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모바일</a:t>
            </a:r>
            <a:r>
              <a:rPr kumimoji="0" lang="en-US" altLang="ko-KR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+mn-cs"/>
              </a:rPr>
              <a:t>)</a:t>
            </a:r>
            <a:endParaRPr kumimoji="0" lang="en-US" altLang="ko-KR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7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8132</TotalTime>
  <Words>1970</Words>
  <Application>Microsoft Office PowerPoint</Application>
  <PresentationFormat>A4 용지(210x297mm)</PresentationFormat>
  <Paragraphs>570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4" baseType="lpstr">
      <vt:lpstr>맑은 고딕</vt:lpstr>
      <vt:lpstr>휴먼편지체</vt:lpstr>
      <vt:lpstr>Arial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167</cp:revision>
  <cp:lastPrinted>2024-06-10T05:56:03Z</cp:lastPrinted>
  <dcterms:created xsi:type="dcterms:W3CDTF">2024-03-08T01:57:13Z</dcterms:created>
  <dcterms:modified xsi:type="dcterms:W3CDTF">2024-06-17T01:57:36Z</dcterms:modified>
</cp:coreProperties>
</file>