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2" autoAdjust="0"/>
    <p:restoredTop sz="94660"/>
  </p:normalViewPr>
  <p:slideViewPr>
    <p:cSldViewPr snapToGrid="0">
      <p:cViewPr>
        <p:scale>
          <a:sx n="100" d="100"/>
          <a:sy n="100" d="100"/>
        </p:scale>
        <p:origin x="400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C4E531-CC15-D971-2DF3-95E31E931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E673D36-B3F7-DCFA-11BE-EF78949AC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3B170E-C954-6579-82DF-622DDA4E0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3CFF48-98A6-9504-AF5A-CBB4679D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9FF2EB-D34C-F814-1956-5733D1F1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3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28C724-B7FA-E85A-751B-025531FD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B8AA43D-B315-FAA1-E48A-D687869CB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BC7452-5CAB-23EF-0FCB-AFF61DF4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261462-E06D-E488-029D-25F22F70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13AF92-CA68-6C77-1410-17B1C5AD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85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E3B1D85-2192-D83D-9F0C-B17295406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261A8EE-2883-352A-C963-2E8422150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FBC10-C43E-1324-0589-140DD632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E6226E-2C12-6765-4983-1FB2DF26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4C5F70-7047-0E17-5682-61A89699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2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637679-42A4-8855-DF68-AF24B166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94F98F-3BB3-8A90-9511-9F7C2F76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E41387-AEFE-8041-3199-D8D5B94B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F22301-572F-C4C6-4144-4AABD9C1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47D409-753D-E71B-5C8E-C6DF3573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9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46FA78-A495-8479-F99A-CCC733E0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1ACCC0-5AA5-BC33-BA91-C8BB4066A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EABC80-201E-3A3F-0920-042D6126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E2F97F-AF4C-629D-D5C8-BD37C400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CB313C-9B9A-3C6F-601C-45E2B511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84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038401-A1E3-2D68-ABDE-AA12A16D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41BC04-2D11-0704-B198-CBAFAA196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AD2258-F99A-84BC-B303-3BDA2B693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A1A5D2-086B-2F36-37F8-F37607FD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899388-F4A8-5F50-1E78-DE5A4E2F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A1C5F2-BF04-A8D8-E25F-FE92FC03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830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44C7EA-6E59-D61A-DA4E-6C313D70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5C46D61-60B1-C7EF-63ED-C9DA94968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C6FC01-28E6-3DD9-E8CE-450F16740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B3EA64-B35A-C782-3888-969F25411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E97990E-687F-0051-D2F0-71034073B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6F1726A-D694-44A5-630F-27330379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F150FA-4E5F-EA72-B6EB-C88176CE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507E1D8-EDA3-36BF-C072-A39E771A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9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405BF4-43D9-08E5-C507-F86CA46EB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E32A338-20BA-CB1E-3E7A-6BBC4403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CEA181-BE33-63BA-E644-B5A69652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6B8F433-26FD-BC0F-E2CF-F316AFFC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398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73044A-6E17-9E94-A0B8-E389E739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21AE16-6345-E189-0B7F-B1526FE1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A9D9392-A5E3-0A77-6642-CFCD0867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31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9A7A7-916B-A23D-5711-7519F90E7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7AC37F-F463-52FB-263C-646A5325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4416387-8F17-27A3-C5E9-E4463DFC4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E18A9B-AF81-EC7A-6C5F-869EA41E7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906C24-DD97-FB02-87C5-1DDCBB0BF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ED5031-EE1F-1A4B-DF7E-6280271D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67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0195E6-8E1E-6DEA-6833-F60461B6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061B15B-7665-67DD-8D95-598AB646F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BE0E1A7-E2B3-94BF-78EB-C2610DEEC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889006-B265-61F9-D578-6BB834E3C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27050A-44B8-DF18-0D12-70755ED5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0A899D-3003-A879-4315-7D977A80C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46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5EDA3AB-B160-CA2C-6C64-8C638E376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6151B3-774E-99AE-88DF-748FCFA5F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B72BF3-2B90-61A8-1B26-7AC2FF381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172866-4CAD-427A-B6B6-3343BD1474B9}" type="datetimeFigureOut">
              <a:rPr lang="ko-KR" altLang="en-US" smtClean="0"/>
              <a:t>2024-08-07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0FCD12-19EB-064F-859A-C67FAFA2F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D0EC0-31F0-F355-CE2A-AF3FA1B06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96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2938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1. </a:t>
            </a:r>
            <a:r>
              <a:rPr lang="ko-KR" altLang="en-US" sz="1200" b="1" dirty="0"/>
              <a:t>메인 페이지 프로그램 카드 표출 부분</a:t>
            </a:r>
          </a:p>
        </p:txBody>
      </p:sp>
      <p:pic>
        <p:nvPicPr>
          <p:cNvPr id="9" name="그림 8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B10CBC71-DB9D-5D78-46F6-25118CA5A92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8" y="789494"/>
            <a:ext cx="2501093" cy="54156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5945C8FF-130F-CCFC-A518-61F8A9E29829}"/>
              </a:ext>
            </a:extLst>
          </p:cNvPr>
          <p:cNvSpPr/>
          <p:nvPr/>
        </p:nvSpPr>
        <p:spPr>
          <a:xfrm>
            <a:off x="329938" y="1932495"/>
            <a:ext cx="2507530" cy="19984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BCFF7C1-5D93-9018-10F8-A5A514F85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5062" y="1536569"/>
            <a:ext cx="4359603" cy="158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# </a:t>
            </a:r>
            <a:r>
              <a:rPr kumimoji="0" lang="ko-KR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앱 메인 랜덤 조회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앱 메인 랜덤으로 조회 </a:t>
            </a:r>
            <a:r>
              <a:rPr kumimoji="0" lang="en-US" altLang="ko-K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api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추가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(0 ~ 50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개 조회 가능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)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최신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50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개 중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50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개 아래로 랜덤으로 조회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url: /</a:t>
            </a:r>
            <a:r>
              <a:rPr kumimoji="0" lang="en-US" altLang="ko-K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api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/m/</a:t>
            </a:r>
            <a:r>
              <a:rPr kumimoji="0" lang="en-US" altLang="ko-K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getRandomProgramList</a:t>
            </a: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굴림" panose="020B0600000101010101" pitchFamily="50" charset="-127"/>
            </a:endParaRP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3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개까지 조회일 경우 호출 값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: {}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또는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{</a:t>
            </a: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굴림체" panose="020B0609000101010101" pitchFamily="49" charset="-127"/>
                <a:cs typeface="굴림체" panose="020B0609000101010101" pitchFamily="49" charset="-127"/>
              </a:rPr>
              <a:t>"</a:t>
            </a:r>
            <a:r>
              <a:rPr kumimoji="0" lang="en-US" altLang="ko-K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굴림체" panose="020B0609000101010101" pitchFamily="49" charset="-127"/>
                <a:cs typeface="굴림체" panose="020B0609000101010101" pitchFamily="49" charset="-127"/>
              </a:rPr>
              <a:t>data_cnt</a:t>
            </a: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굴림체" panose="020B0609000101010101" pitchFamily="49" charset="-127"/>
                <a:cs typeface="굴림체" panose="020B0609000101010101" pitchFamily="49" charset="-127"/>
              </a:rPr>
              <a:t>": 3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굴림" panose="020B0600000101010101" pitchFamily="50" charset="-127"/>
              </a:rPr>
              <a:t>}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연결선: 꺾임 11">
            <a:extLst>
              <a:ext uri="{FF2B5EF4-FFF2-40B4-BE49-F238E27FC236}">
                <a16:creationId xmlns:a16="http://schemas.microsoft.com/office/drawing/2014/main" id="{DE37AE22-D659-EDA7-2E03-5CF84E733115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 flipV="1">
            <a:off x="2837468" y="2327234"/>
            <a:ext cx="817594" cy="604502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57384" y="3374232"/>
            <a:ext cx="34544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Main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인문프로그램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(program list)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change API URL : </a:t>
            </a:r>
            <a:r>
              <a:rPr lang="en-US" altLang="ko-KR" sz="1000" dirty="0">
                <a:latin typeface="Arial" panose="020B0604020202020204" pitchFamily="34" charset="0"/>
                <a:cs typeface="굴림" panose="020B0600000101010101" pitchFamily="50" charset="-127"/>
              </a:rPr>
              <a:t>/</a:t>
            </a:r>
            <a:r>
              <a:rPr lang="en-US" altLang="ko-KR" sz="1000" dirty="0" err="1">
                <a:latin typeface="Arial" panose="020B0604020202020204" pitchFamily="34" charset="0"/>
                <a:cs typeface="굴림" panose="020B0600000101010101" pitchFamily="50" charset="-127"/>
              </a:rPr>
              <a:t>api</a:t>
            </a:r>
            <a:r>
              <a:rPr lang="en-US" altLang="ko-KR" sz="1000" dirty="0">
                <a:latin typeface="Arial" panose="020B0604020202020204" pitchFamily="34" charset="0"/>
                <a:cs typeface="굴림" panose="020B0600000101010101" pitchFamily="50" charset="-127"/>
              </a:rPr>
              <a:t>/m/</a:t>
            </a:r>
            <a:r>
              <a:rPr lang="en-US" altLang="ko-KR" sz="1000" dirty="0" err="1">
                <a:latin typeface="Arial" panose="020B0604020202020204" pitchFamily="34" charset="0"/>
                <a:cs typeface="굴림" panose="020B0600000101010101" pitchFamily="50" charset="-127"/>
              </a:rPr>
              <a:t>getRandomProgramList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parameter: {</a:t>
            </a:r>
            <a:r>
              <a:rPr lang="en-US" altLang="ko-KR" sz="1000" dirty="0" smtClean="0">
                <a:latin typeface="Arial" panose="020B0604020202020204" pitchFamily="34" charset="0"/>
                <a:ea typeface="굴림체" panose="020B0609000101010101" pitchFamily="49" charset="-127"/>
                <a:cs typeface="Arial" panose="020B0604020202020204" pitchFamily="34" charset="0"/>
              </a:rPr>
              <a:t>"</a:t>
            </a:r>
            <a:r>
              <a:rPr lang="en-US" altLang="ko-KR" sz="1000" dirty="0" err="1">
                <a:latin typeface="Arial" panose="020B0604020202020204" pitchFamily="34" charset="0"/>
                <a:ea typeface="굴림체" panose="020B0609000101010101" pitchFamily="49" charset="-127"/>
                <a:cs typeface="Arial" panose="020B0604020202020204" pitchFamily="34" charset="0"/>
              </a:rPr>
              <a:t>data_cnt</a:t>
            </a:r>
            <a:r>
              <a:rPr lang="en-US" altLang="ko-KR" sz="1000" dirty="0">
                <a:latin typeface="Arial" panose="020B0604020202020204" pitchFamily="34" charset="0"/>
                <a:ea typeface="굴림체" panose="020B0609000101010101" pitchFamily="49" charset="-127"/>
                <a:cs typeface="Arial" panose="020B0604020202020204" pitchFamily="34" charset="0"/>
              </a:rPr>
              <a:t>": 3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(ex)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(set displayed program count by current logic)</a:t>
            </a:r>
            <a:endParaRPr lang="ko-KR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53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39A29456-C343-6B2F-5371-7387A525877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56" y="789494"/>
            <a:ext cx="2501093" cy="54156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1851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2. </a:t>
            </a:r>
            <a:r>
              <a:rPr lang="ko-KR" altLang="en-US" sz="1200" b="1" dirty="0"/>
              <a:t>프로그램 </a:t>
            </a:r>
            <a:r>
              <a:rPr lang="ko-KR" altLang="en-US" sz="1200" b="1" dirty="0" err="1"/>
              <a:t>상태값</a:t>
            </a:r>
            <a:r>
              <a:rPr lang="ko-KR" altLang="en-US" sz="1200" b="1" dirty="0"/>
              <a:t> 분리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52A534C-9C2A-BA60-20FA-9F74BC9BBAD0}"/>
              </a:ext>
            </a:extLst>
          </p:cNvPr>
          <p:cNvSpPr/>
          <p:nvPr/>
        </p:nvSpPr>
        <p:spPr>
          <a:xfrm>
            <a:off x="329938" y="2941163"/>
            <a:ext cx="1036949" cy="3864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100B6CB-D4AC-BA3D-9E25-C41AC1A46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5062" y="1398069"/>
            <a:ext cx="4359603" cy="185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# </a:t>
            </a:r>
            <a:r>
              <a:rPr kumimoji="0" lang="ko-KR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프로그램 </a:t>
            </a:r>
            <a:r>
              <a:rPr kumimoji="0" lang="ko-KR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상태값</a:t>
            </a:r>
            <a:r>
              <a:rPr kumimoji="0" lang="ko-KR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분리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진행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,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신청중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=&gt;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진행중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,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신청중으로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분리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PRO_STT_NM2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컬럼 추가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PRO_STT_NM: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진행중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,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진행완료 등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신청중은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PRO_STT_NM2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컬럼에서 조회</a:t>
            </a: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PRO_STT_NM2: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신청중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외에는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''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로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빈값으로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 조회</a:t>
            </a:r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1610FFF9-BD03-1661-188A-1BD04C342431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1366887" y="2327234"/>
            <a:ext cx="2288175" cy="807179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38184" y="3497343"/>
            <a:ext cx="4205816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인문프로그램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all TAB (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전체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심화과정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일반과정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공개강좌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1.program status (change)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display like “{</a:t>
            </a:r>
            <a:r>
              <a:rPr lang="en-US" altLang="ko-KR" sz="1000" dirty="0" smtClean="0">
                <a:latin typeface="Arial" panose="020B0604020202020204" pitchFamily="34" charset="0"/>
                <a:cs typeface="굴림" panose="020B0600000101010101" pitchFamily="50" charset="-127"/>
              </a:rPr>
              <a:t>PRO_STT_NM}, {PRO_STT_NM2}”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if </a:t>
            </a:r>
            <a:r>
              <a:rPr lang="en-US" altLang="ko-KR" sz="1000" dirty="0">
                <a:latin typeface="Arial" panose="020B0604020202020204" pitchFamily="34" charset="0"/>
                <a:cs typeface="굴림" panose="020B0600000101010101" pitchFamily="50" charset="-127"/>
              </a:rPr>
              <a:t>{PRO_STT_NM2</a:t>
            </a:r>
            <a:r>
              <a:rPr lang="en-US" altLang="ko-KR" sz="1000" dirty="0" smtClean="0">
                <a:latin typeface="Arial" panose="020B0604020202020204" pitchFamily="34" charset="0"/>
                <a:cs typeface="굴림" panose="020B0600000101010101" pitchFamily="50" charset="-127"/>
              </a:rPr>
              <a:t>} is empty, don’t show “,”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1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도표, 폰트이(가) 표시된 사진&#10;&#10;자동 생성된 설명">
            <a:extLst>
              <a:ext uri="{FF2B5EF4-FFF2-40B4-BE49-F238E27FC236}">
                <a16:creationId xmlns:a16="http://schemas.microsoft.com/office/drawing/2014/main" id="{0BAEDEA5-D552-59AA-70B2-725D8B83FD1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8" y="1216057"/>
            <a:ext cx="2501093" cy="54157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1851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3. </a:t>
            </a:r>
            <a:r>
              <a:rPr lang="ko-KR" altLang="en-US" sz="1200" b="1" dirty="0"/>
              <a:t>회원가입 </a:t>
            </a:r>
            <a:r>
              <a:rPr lang="ko-KR" altLang="en-US" sz="1200" b="1" dirty="0" err="1"/>
              <a:t>유형명</a:t>
            </a:r>
            <a:r>
              <a:rPr lang="ko-KR" altLang="en-US" sz="1200" b="1" dirty="0"/>
              <a:t> 변경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736BCC-87BA-40DE-A80E-8B1F6E96BD8F}"/>
              </a:ext>
            </a:extLst>
          </p:cNvPr>
          <p:cNvSpPr txBox="1"/>
          <p:nvPr/>
        </p:nvSpPr>
        <p:spPr>
          <a:xfrm>
            <a:off x="329938" y="631606"/>
            <a:ext cx="1100579" cy="456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As-Is</a:t>
            </a:r>
            <a:endParaRPr kumimoji="0" lang="ko-KR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굴림" panose="020B0600000101010101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F80DFB-6B18-5939-45ED-270942352452}"/>
              </a:ext>
            </a:extLst>
          </p:cNvPr>
          <p:cNvSpPr txBox="1"/>
          <p:nvPr/>
        </p:nvSpPr>
        <p:spPr>
          <a:xfrm>
            <a:off x="7624499" y="1609081"/>
            <a:ext cx="44135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1" dirty="0">
                <a:latin typeface="+mj-lt"/>
              </a:rPr>
              <a:t>인문 활동가</a:t>
            </a:r>
          </a:p>
          <a:p>
            <a:r>
              <a:rPr lang="en-US" altLang="ko-KR" sz="1000" dirty="0">
                <a:latin typeface="+mj-lt"/>
              </a:rPr>
              <a:t>(</a:t>
            </a:r>
            <a:r>
              <a:rPr lang="ko-KR" altLang="en-US" sz="1000" dirty="0">
                <a:latin typeface="+mj-lt"/>
              </a:rPr>
              <a:t>인문프로그램 기획 및 제안자 </a:t>
            </a:r>
            <a:r>
              <a:rPr lang="en-US" altLang="ko-KR" sz="1000" dirty="0">
                <a:latin typeface="+mj-lt"/>
              </a:rPr>
              <a:t>/ </a:t>
            </a:r>
            <a:r>
              <a:rPr lang="ko-KR" altLang="en-US" sz="1000" dirty="0">
                <a:latin typeface="+mj-lt"/>
              </a:rPr>
              <a:t>인문대학 교수</a:t>
            </a:r>
            <a:r>
              <a:rPr lang="en-US" altLang="ko-KR" sz="1000" dirty="0">
                <a:latin typeface="+mj-lt"/>
              </a:rPr>
              <a:t>, </a:t>
            </a:r>
            <a:r>
              <a:rPr lang="ko-KR" altLang="en-US" sz="1000" dirty="0">
                <a:latin typeface="+mj-lt"/>
              </a:rPr>
              <a:t>강사 등</a:t>
            </a:r>
            <a:r>
              <a:rPr lang="en-US" altLang="ko-KR" sz="1000" dirty="0">
                <a:latin typeface="+mj-lt"/>
              </a:rPr>
              <a:t>)</a:t>
            </a:r>
          </a:p>
          <a:p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인문 단체 활동가</a:t>
            </a:r>
          </a:p>
          <a:p>
            <a:r>
              <a:rPr lang="en-US" altLang="ko-KR" sz="1000" dirty="0">
                <a:latin typeface="+mj-lt"/>
              </a:rPr>
              <a:t>(</a:t>
            </a:r>
            <a:r>
              <a:rPr lang="ko-KR" altLang="en-US" sz="1000" dirty="0">
                <a:latin typeface="+mj-lt"/>
              </a:rPr>
              <a:t>인문프로그램 기획 및 제안 단체</a:t>
            </a:r>
            <a:r>
              <a:rPr lang="en-US" altLang="ko-KR" sz="1000" dirty="0">
                <a:latin typeface="+mj-lt"/>
              </a:rPr>
              <a:t>/ </a:t>
            </a:r>
            <a:r>
              <a:rPr lang="ko-KR" altLang="en-US" sz="1000" dirty="0">
                <a:latin typeface="+mj-lt"/>
              </a:rPr>
              <a:t>인문대학 연구소</a:t>
            </a:r>
            <a:r>
              <a:rPr lang="en-US" altLang="ko-KR" sz="1000" dirty="0">
                <a:latin typeface="+mj-lt"/>
              </a:rPr>
              <a:t>, </a:t>
            </a:r>
            <a:r>
              <a:rPr lang="ko-KR" altLang="en-US" sz="1000" dirty="0">
                <a:latin typeface="+mj-lt"/>
              </a:rPr>
              <a:t>문화재단</a:t>
            </a:r>
            <a:r>
              <a:rPr lang="en-US" altLang="ko-KR" sz="1000" dirty="0">
                <a:latin typeface="+mj-lt"/>
              </a:rPr>
              <a:t>, </a:t>
            </a:r>
            <a:r>
              <a:rPr lang="ko-KR" altLang="en-US" sz="1000" dirty="0">
                <a:latin typeface="+mj-lt"/>
              </a:rPr>
              <a:t>출판사 등 </a:t>
            </a:r>
            <a:r>
              <a:rPr lang="en-US" altLang="ko-KR" sz="1000" dirty="0">
                <a:latin typeface="+mj-lt"/>
              </a:rPr>
              <a:t>)</a:t>
            </a:r>
          </a:p>
          <a:p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청년인문실험팀 및 문화시설</a:t>
            </a:r>
          </a:p>
          <a:p>
            <a:r>
              <a:rPr lang="en-US" altLang="ko-KR" sz="1000" dirty="0">
                <a:latin typeface="+mj-lt"/>
              </a:rPr>
              <a:t>(</a:t>
            </a:r>
            <a:r>
              <a:rPr lang="ko-KR" altLang="en-US" sz="1000" dirty="0">
                <a:latin typeface="+mj-lt"/>
              </a:rPr>
              <a:t>인문프로그램 운영시설 사업 신청자</a:t>
            </a:r>
            <a:r>
              <a:rPr lang="en-US" altLang="ko-KR" sz="1000" dirty="0">
                <a:latin typeface="+mj-lt"/>
              </a:rPr>
              <a:t>)</a:t>
            </a:r>
          </a:p>
          <a:p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일반학습자</a:t>
            </a:r>
          </a:p>
          <a:p>
            <a:r>
              <a:rPr lang="en-US" altLang="ko-KR" sz="1000" dirty="0">
                <a:latin typeface="+mj-lt"/>
              </a:rPr>
              <a:t>(</a:t>
            </a:r>
            <a:r>
              <a:rPr lang="ko-KR" altLang="en-US" sz="1000" dirty="0">
                <a:latin typeface="+mj-lt"/>
              </a:rPr>
              <a:t>인문프로그램 수강생 </a:t>
            </a:r>
            <a:r>
              <a:rPr lang="en-US" altLang="ko-KR" sz="1000" dirty="0">
                <a:latin typeface="+mj-lt"/>
              </a:rPr>
              <a:t>/ </a:t>
            </a:r>
            <a:r>
              <a:rPr lang="ko-KR" altLang="en-US" sz="1000" dirty="0">
                <a:latin typeface="+mj-lt"/>
              </a:rPr>
              <a:t>일반국민</a:t>
            </a:r>
            <a:r>
              <a:rPr lang="en-US" altLang="ko-KR" sz="1000" dirty="0">
                <a:latin typeface="+mj-lt"/>
              </a:rPr>
              <a:t>)</a:t>
            </a:r>
            <a:endParaRPr lang="ko-KR" altLang="en-US" sz="100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29187-1EEE-6B63-636B-90FAA7B4EF80}"/>
              </a:ext>
            </a:extLst>
          </p:cNvPr>
          <p:cNvSpPr txBox="1"/>
          <p:nvPr/>
        </p:nvSpPr>
        <p:spPr>
          <a:xfrm>
            <a:off x="4688627" y="631606"/>
            <a:ext cx="1100579" cy="456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To-Be</a:t>
            </a:r>
            <a:endParaRPr kumimoji="0" lang="ko-KR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굴림" panose="020B0600000101010101" pitchFamily="50" charset="-127"/>
            </a:endParaRPr>
          </a:p>
        </p:txBody>
      </p:sp>
      <p:pic>
        <p:nvPicPr>
          <p:cNvPr id="2" name="그림 1" descr="텍스트, 스크린샷, 도표, 폰트이(가) 표시된 사진&#10;&#10;자동 생성된 설명">
            <a:extLst>
              <a:ext uri="{FF2B5EF4-FFF2-40B4-BE49-F238E27FC236}">
                <a16:creationId xmlns:a16="http://schemas.microsoft.com/office/drawing/2014/main" id="{4037F6AB-B247-A35E-B02C-B3118E3F1CA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627" y="1216057"/>
            <a:ext cx="2501093" cy="54157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72064CF-B81F-BBE6-33E7-8260BE18A4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04" t="10966" r="2463" b="36467"/>
          <a:stretch/>
        </p:blipFill>
        <p:spPr>
          <a:xfrm>
            <a:off x="4734008" y="2216958"/>
            <a:ext cx="2429184" cy="2846895"/>
          </a:xfrm>
          <a:prstGeom prst="rect">
            <a:avLst/>
          </a:prstGeom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744884" y="3814843"/>
            <a:ext cx="3424766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회원가입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가입유형 선택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add text like To-Be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3714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4. </a:t>
            </a:r>
            <a:r>
              <a:rPr lang="ko-KR" altLang="en-US" sz="1200" b="1" dirty="0"/>
              <a:t>일반학습자 제외 다른 유형 가입 폼 </a:t>
            </a:r>
            <a:r>
              <a:rPr lang="en-US" altLang="ko-KR" sz="1200" b="1" dirty="0">
                <a:sym typeface="Wingdings" panose="05000000000000000000" pitchFamily="2" charset="2"/>
              </a:rPr>
              <a:t> </a:t>
            </a:r>
            <a:r>
              <a:rPr lang="ko-KR" altLang="en-US" sz="1200" b="1" dirty="0" err="1">
                <a:sym typeface="Wingdings" panose="05000000000000000000" pitchFamily="2" charset="2"/>
              </a:rPr>
              <a:t>웹뷰</a:t>
            </a:r>
            <a:r>
              <a:rPr lang="ko-KR" altLang="en-US" sz="1200" b="1" dirty="0">
                <a:sym typeface="Wingdings" panose="05000000000000000000" pitchFamily="2" charset="2"/>
              </a:rPr>
              <a:t> 실행</a:t>
            </a:r>
            <a:endParaRPr lang="ko-KR" altLang="en-US" sz="1200" b="1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C66C3596-990F-826A-9A76-5A758C592DEE}"/>
              </a:ext>
            </a:extLst>
          </p:cNvPr>
          <p:cNvGrpSpPr/>
          <p:nvPr/>
        </p:nvGrpSpPr>
        <p:grpSpPr>
          <a:xfrm>
            <a:off x="414780" y="721150"/>
            <a:ext cx="2501093" cy="5415700"/>
            <a:chOff x="437142" y="1216057"/>
            <a:chExt cx="2501093" cy="5415700"/>
          </a:xfrm>
        </p:grpSpPr>
        <p:pic>
          <p:nvPicPr>
            <p:cNvPr id="2" name="그림 1" descr="텍스트, 스크린샷, 도표, 폰트이(가) 표시된 사진&#10;&#10;자동 생성된 설명">
              <a:extLst>
                <a:ext uri="{FF2B5EF4-FFF2-40B4-BE49-F238E27FC236}">
                  <a16:creationId xmlns:a16="http://schemas.microsoft.com/office/drawing/2014/main" id="{4037F6AB-B247-A35E-B02C-B3118E3F1C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142" y="1216057"/>
              <a:ext cx="2501093" cy="541570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672064CF-B81F-BBE6-33E7-8260BE18A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804" t="10966" r="2463" b="36467"/>
            <a:stretch/>
          </p:blipFill>
          <p:spPr>
            <a:xfrm>
              <a:off x="482523" y="2216958"/>
              <a:ext cx="2429184" cy="2846895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L 도형 7">
            <a:extLst>
              <a:ext uri="{FF2B5EF4-FFF2-40B4-BE49-F238E27FC236}">
                <a16:creationId xmlns:a16="http://schemas.microsoft.com/office/drawing/2014/main" id="{06747CB8-6858-863A-5CBE-BEE306AE1D2F}"/>
              </a:ext>
            </a:extLst>
          </p:cNvPr>
          <p:cNvSpPr/>
          <p:nvPr/>
        </p:nvSpPr>
        <p:spPr>
          <a:xfrm>
            <a:off x="414780" y="1722051"/>
            <a:ext cx="2501093" cy="2765108"/>
          </a:xfrm>
          <a:prstGeom prst="corner">
            <a:avLst>
              <a:gd name="adj1" fmla="val 56407"/>
              <a:gd name="adj2" fmla="val 50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1BA2B9-40F8-021D-129E-4E8D4E9D1EFE}"/>
              </a:ext>
            </a:extLst>
          </p:cNvPr>
          <p:cNvSpPr txBox="1"/>
          <p:nvPr/>
        </p:nvSpPr>
        <p:spPr>
          <a:xfrm>
            <a:off x="3622596" y="751344"/>
            <a:ext cx="725628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1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#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웹 뷰 호출 정보</a:t>
            </a:r>
            <a:r>
              <a:rPr lang="en-US" altLang="ko-KR" sz="12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200" b="1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1.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회원동의 웹 뷰 호출</a:t>
            </a:r>
            <a:r>
              <a:rPr lang="en-US" altLang="ko-KR" sz="12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  - url: /</a:t>
            </a:r>
            <a:r>
              <a:rPr lang="en-US" altLang="ko-KR" sz="1000" kern="0" dirty="0" err="1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api</a:t>
            </a:r>
            <a:r>
              <a:rPr lang="en-US" altLang="ko-KR" sz="10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/m/join/terms</a:t>
            </a:r>
            <a:br>
              <a:rPr lang="en-US" altLang="ko-KR" sz="10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latin typeface="굴림" panose="020B0600000101010101" pitchFamily="50" charset="-127"/>
                <a:cs typeface="굴림" panose="020B0600000101010101" pitchFamily="50" charset="-127"/>
              </a:rPr>
              <a:t>  -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파라미터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get/post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모두 허용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a)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userType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사용자 유형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UT1(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UT2(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문화시설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b)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userGrpYn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 단체 여부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N(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개인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Y(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단체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get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일 경우 호출 예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api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/m/join/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terms?userType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=UT2&amp;userGrpYn=N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2.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회원동의</a:t>
            </a:r>
            <a:r>
              <a:rPr lang="en-US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&gt;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 호출</a:t>
            </a:r>
            <a: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url: 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api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/m/certification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파라미터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get/post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모두 허용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a)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userType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사용자 유형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UT1(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UT2(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문화시설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b)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userGrpYn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 단체 여부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N(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개인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Y(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단체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3.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회원동의</a:t>
            </a:r>
            <a:r>
              <a:rPr lang="en-US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&gt;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</a:t>
            </a:r>
            <a:r>
              <a:rPr lang="en-US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&gt; </a:t>
            </a:r>
            <a:r>
              <a:rPr lang="ko-KR" altLang="ko-KR" sz="1200" b="1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회원가입 호출</a:t>
            </a:r>
            <a: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2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url: 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api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/m/certification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파라미터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get/post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모두 허용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a)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userType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사용자 유형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UT1(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UT2(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문화시설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b)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userGrpYn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활동가 단체 여부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N(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개인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Y(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단체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c)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userNm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사용자 명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 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d)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userBirthDay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생년월일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 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e)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uniIdnNo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 번호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본인인증 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f)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useClasAgmYn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이용약관 동의 여부 필수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Y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Y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g)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indInfAgmYn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개인정보 수집 및 이용 동의 필수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Y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Y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h)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infProvAgmYn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제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3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자 정보제공 동의 필수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 Y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Y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i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hmsSvcInwAgmYn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홍보 및 마케팅에 관한 동의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메일 수신 동의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Y(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수신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N(</a:t>
            </a:r>
            <a:r>
              <a:rPr lang="ko-KR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비수신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j)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patSvcInwAgmYn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홍보 및 마케팅에 관한 동의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참여형 서비스 안내 발송 동의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): Y(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수신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), N(</a:t>
            </a:r>
            <a:r>
              <a:rPr lang="ko-KR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비수신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)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get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호출 예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: 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api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/m/join/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signup?userType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=UT2&amp;userNm=%ED%99%8D%EA%B8%B8%EB%8F%99&amp;userBirthDay=19801010&amp;uniIdnNo=as;dfhasdkjf12313&amp;useClasAgmYn=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Y&amp;indInfAgmYn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Y&amp;infProvAgmYn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Y&amp;hmsSvcInwAgmYn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Y&amp;patSvcInwAgmYn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=Y</a:t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- </a:t>
            </a:r>
            <a:r>
              <a:rPr lang="ko-KR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회원가입 완료 후 </a:t>
            </a:r>
            <a:r>
              <a:rPr lang="ko-KR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리턴값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a) type: </a:t>
            </a:r>
            <a:r>
              <a:rPr lang="en-US" altLang="ko-KR" sz="1000" kern="0" dirty="0" err="1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joinSignup</a:t>
            </a: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ffectLst/>
                <a:ea typeface="굴림" panose="020B0600000101010101" pitchFamily="50" charset="-127"/>
                <a:cs typeface="굴림" panose="020B0600000101010101" pitchFamily="50" charset="-127"/>
              </a:rPr>
              <a:t>    b) success: true</a:t>
            </a:r>
            <a:endParaRPr lang="ko-KR" altLang="en-US" sz="1000" dirty="0"/>
          </a:p>
        </p:txBody>
      </p:sp>
      <p:cxnSp>
        <p:nvCxnSpPr>
          <p:cNvPr id="13" name="연결선: 꺾임 12">
            <a:extLst>
              <a:ext uri="{FF2B5EF4-FFF2-40B4-BE49-F238E27FC236}">
                <a16:creationId xmlns:a16="http://schemas.microsoft.com/office/drawing/2014/main" id="{ECCF23AA-C128-09BF-EE52-7D7E04ED31F9}"/>
              </a:ext>
            </a:extLst>
          </p:cNvPr>
          <p:cNvCxnSpPr>
            <a:cxnSpLocks/>
            <a:stCxn id="8" idx="0"/>
            <a:endCxn id="12" idx="1"/>
          </p:cNvCxnSpPr>
          <p:nvPr/>
        </p:nvCxnSpPr>
        <p:spPr>
          <a:xfrm flipV="1">
            <a:off x="2915873" y="3429000"/>
            <a:ext cx="706723" cy="352763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767234" y="-343213"/>
            <a:ext cx="3424766" cy="52014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회원가입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(signup)</a:t>
            </a:r>
          </a:p>
          <a:p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call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WebView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with following steps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1.call join terms (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회원동의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en-US" altLang="ko-KR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en-US" altLang="ko-KR" sz="1000" kern="0" dirty="0">
                <a:latin typeface="Arial" panose="020B0604020202020204" pitchFamily="34" charset="0"/>
                <a:cs typeface="Arial" panose="020B0604020202020204" pitchFamily="34" charset="0"/>
              </a:rPr>
              <a:t>: /</a:t>
            </a:r>
            <a:r>
              <a:rPr lang="en-US" altLang="ko-KR" sz="1000" kern="0" dirty="0" err="1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altLang="ko-KR" sz="1000" kern="0" dirty="0">
                <a:latin typeface="Arial" panose="020B0604020202020204" pitchFamily="34" charset="0"/>
                <a:cs typeface="Arial" panose="020B0604020202020204" pitchFamily="34" charset="0"/>
              </a:rPr>
              <a:t>/m/join/terms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2) parameters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인문활동가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=UT1&amp;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userGrpYn=N</a:t>
            </a:r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인문단체활동가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=UT1&amp;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userGrpYn=Y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  - </a:t>
            </a:r>
            <a:r>
              <a:rPr lang="ko-KR" altLang="en-US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청년인문실험팀 및 문화시설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: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=UT2&amp;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userGrpYn=N</a:t>
            </a:r>
          </a:p>
          <a:p>
            <a:endParaRPr lang="en-US" altLang="ko-KR" sz="1000" kern="0" dirty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2.call certification (</a:t>
            </a:r>
            <a:r>
              <a:rPr lang="ko-KR" altLang="en-US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봉인인증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)</a:t>
            </a:r>
            <a:r>
              <a:rPr lang="en-US" altLang="ko-KR" sz="12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br>
              <a:rPr lang="en-US" altLang="ko-KR" sz="12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</a:b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 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1) </a:t>
            </a: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url: /</a:t>
            </a:r>
            <a:r>
              <a:rPr lang="en-US" altLang="ko-KR" sz="1000" kern="0" dirty="0" err="1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api</a:t>
            </a: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/m/certification</a:t>
            </a:r>
            <a:endParaRPr lang="en-US" altLang="ko-KR" sz="1000" kern="0" dirty="0" smtClean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2) parameters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  - same with No 1</a:t>
            </a:r>
          </a:p>
          <a:p>
            <a:endParaRPr lang="en-US" altLang="ko-KR" sz="1000" kern="0" dirty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3.call signup (</a:t>
            </a:r>
            <a:r>
              <a:rPr lang="ko-KR" altLang="en-US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회원가입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) after phone certification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1) URL: /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api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/m/join/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signup?userType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=UT2&amp;userNm</a:t>
            </a: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=%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ED%99%8D%EA%B8%B8%EB%8F%99&amp;userBirthDay=19801010&amp;uniIdnNo=as;dfhasdkjf12313&amp;useClasAgmYn=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Y&amp;indInfAgmYn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Y&amp;infProvAgmYn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Y&amp;hmsSvcInwAgmYn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Y&amp;patSvcInwAgmYn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=Y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2) parameters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userType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/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userGrpYn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: same with No 1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userNm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/</a:t>
            </a: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userBirthDay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/</a:t>
            </a:r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uniIdnNo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: return value from phone certification</a:t>
            </a:r>
          </a:p>
          <a:p>
            <a:endParaRPr lang="en-US" altLang="ko-KR" sz="1000" kern="0" dirty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4.call complete</a:t>
            </a: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1) return value after </a:t>
            </a:r>
            <a:r>
              <a:rPr lang="en-US" altLang="ko-KR" sz="1000" kern="0" dirty="0" err="1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singup</a:t>
            </a:r>
            <a:endParaRPr lang="en-US" altLang="ko-KR" sz="1000" kern="0" dirty="0" smtClean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r>
              <a:rPr lang="en-US" altLang="ko-KR" sz="1000" kern="0" dirty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kern="0" dirty="0" smtClean="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    - </a:t>
            </a:r>
            <a:r>
              <a:rPr lang="en-US" altLang="ko-KR" sz="1000" kern="0" dirty="0" smtClean="0">
                <a:ea typeface="굴림" panose="020B0600000101010101" pitchFamily="50" charset="-127"/>
                <a:cs typeface="굴림" panose="020B0600000101010101" pitchFamily="50" charset="-127"/>
              </a:rPr>
              <a:t>type</a:t>
            </a:r>
            <a: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  <a:t>: </a:t>
            </a:r>
            <a:r>
              <a:rPr lang="en-US" altLang="ko-KR" sz="1000" kern="0" dirty="0" err="1">
                <a:ea typeface="굴림" panose="020B0600000101010101" pitchFamily="50" charset="-127"/>
                <a:cs typeface="굴림" panose="020B0600000101010101" pitchFamily="50" charset="-127"/>
              </a:rPr>
              <a:t>joinSignup</a:t>
            </a:r>
            <a: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  <a:t/>
            </a:r>
            <a:b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</a:br>
            <a: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  <a:t> </a:t>
            </a:r>
            <a:r>
              <a:rPr lang="en-US" altLang="ko-KR" sz="1000" kern="0" dirty="0" smtClean="0">
                <a:ea typeface="굴림" panose="020B0600000101010101" pitchFamily="50" charset="-127"/>
                <a:cs typeface="굴림" panose="020B0600000101010101" pitchFamily="50" charset="-127"/>
              </a:rPr>
              <a:t>  </a:t>
            </a:r>
            <a: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  <a:t> </a:t>
            </a:r>
            <a:r>
              <a:rPr lang="en-US" altLang="ko-KR" sz="1000" kern="0" dirty="0" smtClean="0">
                <a:ea typeface="굴림" panose="020B0600000101010101" pitchFamily="50" charset="-127"/>
                <a:cs typeface="굴림" panose="020B0600000101010101" pitchFamily="50" charset="-127"/>
              </a:rPr>
              <a:t>- success</a:t>
            </a:r>
            <a:r>
              <a:rPr lang="en-US" altLang="ko-KR" sz="1000" kern="0" dirty="0">
                <a:ea typeface="굴림" panose="020B0600000101010101" pitchFamily="50" charset="-127"/>
                <a:cs typeface="굴림" panose="020B0600000101010101" pitchFamily="50" charset="-127"/>
              </a:rPr>
              <a:t>: true</a:t>
            </a:r>
            <a:endParaRPr lang="en-US" altLang="ko-KR" sz="1000" kern="0" dirty="0"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39A29456-C343-6B2F-5371-7387A525877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56" y="789494"/>
            <a:ext cx="2501093" cy="54156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5. </a:t>
            </a:r>
            <a:r>
              <a:rPr lang="ko-KR" altLang="en-US" sz="1200" b="1" dirty="0"/>
              <a:t>메인 메뉴 상시 활성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52A534C-9C2A-BA60-20FA-9F74BC9BBAD0}"/>
              </a:ext>
            </a:extLst>
          </p:cNvPr>
          <p:cNvSpPr/>
          <p:nvPr/>
        </p:nvSpPr>
        <p:spPr>
          <a:xfrm>
            <a:off x="313356" y="5662060"/>
            <a:ext cx="2501092" cy="5431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48F05-BDBB-A6EE-29B8-E9740C808293}"/>
              </a:ext>
            </a:extLst>
          </p:cNvPr>
          <p:cNvSpPr txBox="1"/>
          <p:nvPr/>
        </p:nvSpPr>
        <p:spPr>
          <a:xfrm>
            <a:off x="4078805" y="1241092"/>
            <a:ext cx="4413530" cy="1032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latin typeface="+mj-lt"/>
              </a:rPr>
              <a:t>메인 메뉴 모든 페이지 상시 활성</a:t>
            </a:r>
            <a:endParaRPr lang="en-US" altLang="ko-KR" sz="1200" b="1" dirty="0">
              <a:latin typeface="+mj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+mj-lt"/>
              </a:rPr>
              <a:t>페이지 </a:t>
            </a:r>
            <a:r>
              <a:rPr lang="ko-KR" altLang="en-US" sz="1000" dirty="0" err="1">
                <a:latin typeface="+mj-lt"/>
              </a:rPr>
              <a:t>진입시</a:t>
            </a:r>
            <a:r>
              <a:rPr lang="ko-KR" altLang="en-US" sz="1000" dirty="0">
                <a:latin typeface="+mj-lt"/>
              </a:rPr>
              <a:t> 활성 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이벤트 없이 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3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초 </a:t>
            </a:r>
            <a:r>
              <a:rPr lang="ko-KR" altLang="en-US" sz="1000" dirty="0" err="1">
                <a:latin typeface="+mj-lt"/>
                <a:sym typeface="Wingdings" panose="05000000000000000000" pitchFamily="2" charset="2"/>
              </a:rPr>
              <a:t>경과후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 아래로 슬라이드 숨김</a:t>
            </a:r>
            <a:endParaRPr lang="en-US" altLang="ko-KR" sz="1000" dirty="0">
              <a:latin typeface="+mj-lt"/>
              <a:sym typeface="Wingdings" panose="05000000000000000000" pitchFamily="2" charset="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페이지 터치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(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이벤트 발생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) 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시 위로 슬라이드 활성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.</a:t>
            </a:r>
            <a:br>
              <a:rPr lang="en-US" altLang="ko-KR" sz="1000" dirty="0">
                <a:latin typeface="+mj-lt"/>
                <a:sym typeface="Wingdings" panose="05000000000000000000" pitchFamily="2" charset="2"/>
              </a:rPr>
            </a:b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latin typeface="+mj-lt"/>
                <a:sym typeface="Wingdings" panose="05000000000000000000" pitchFamily="2" charset="2"/>
              </a:rPr>
              <a:t>기능 구현에 시간이 걸릴 경우 모든 페이지 상시 활성으로</a:t>
            </a:r>
            <a:r>
              <a:rPr lang="en-US" altLang="ko-KR" sz="1000" dirty="0">
                <a:latin typeface="+mj-lt"/>
                <a:sym typeface="Wingdings" panose="05000000000000000000" pitchFamily="2" charset="2"/>
              </a:rPr>
              <a:t>…</a:t>
            </a:r>
            <a:endParaRPr lang="ko-KR" altLang="en-US" sz="1000" dirty="0">
              <a:latin typeface="+mj-lt"/>
            </a:endParaRPr>
          </a:p>
        </p:txBody>
      </p:sp>
      <p:cxnSp>
        <p:nvCxnSpPr>
          <p:cNvPr id="3" name="연결선: 꺾임 2">
            <a:extLst>
              <a:ext uri="{FF2B5EF4-FFF2-40B4-BE49-F238E27FC236}">
                <a16:creationId xmlns:a16="http://schemas.microsoft.com/office/drawing/2014/main" id="{4E2B8FCD-29C7-AC31-874C-CEB24DD6ACD4}"/>
              </a:ext>
            </a:extLst>
          </p:cNvPr>
          <p:cNvCxnSpPr>
            <a:cxnSpLocks/>
            <a:stCxn id="7" idx="3"/>
            <a:endCxn id="2" idx="1"/>
          </p:cNvCxnSpPr>
          <p:nvPr/>
        </p:nvCxnSpPr>
        <p:spPr>
          <a:xfrm flipV="1">
            <a:off x="2814448" y="1757131"/>
            <a:ext cx="1264357" cy="417649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1684" y="3230643"/>
            <a:ext cx="3424766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menu bar on bottom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1.display rule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1) plan A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although access any page, display menu bar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if no event on page for 3 seconds, hide menu bar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if event(touch) happen, show menu bar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2) plan B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 if plan A is difficult, always show menu bar on all page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79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917</Words>
  <Application>Microsoft Office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굴림</vt:lpstr>
      <vt:lpstr>굴림체</vt:lpstr>
      <vt:lpstr>Arial</vt:lpstr>
      <vt:lpstr>Wingdings</vt:lpstr>
      <vt:lpstr>맑은 고딕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윤 용근</dc:creator>
  <cp:lastModifiedBy>gram</cp:lastModifiedBy>
  <cp:revision>9</cp:revision>
  <dcterms:created xsi:type="dcterms:W3CDTF">2024-08-06T00:45:03Z</dcterms:created>
  <dcterms:modified xsi:type="dcterms:W3CDTF">2024-08-07T09:08:38Z</dcterms:modified>
</cp:coreProperties>
</file>