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2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80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6C4E531-CC15-D971-2DF3-95E31E931C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6E673D36-B3F7-DCFA-11BE-EF78949AC8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63B170E-C954-6579-82DF-622DDA4E0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72866-4CAD-427A-B6B6-3343BD1474B9}" type="datetimeFigureOut">
              <a:rPr lang="ko-KR" altLang="en-US" smtClean="0"/>
              <a:t>2024-09-05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E3CFF48-98A6-9504-AF5A-CBB4679DC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59FF2EB-D34C-F814-1956-5733D1F13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1F9E-843B-410C-B250-79D9839AFD4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9361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B28C724-B7FA-E85A-751B-025531FD8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B8AA43D-B315-FAA1-E48A-D687869CB6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7BC7452-5CAB-23EF-0FCB-AFF61DF4B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72866-4CAD-427A-B6B6-3343BD1474B9}" type="datetimeFigureOut">
              <a:rPr lang="ko-KR" altLang="en-US" smtClean="0"/>
              <a:t>2024-09-05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D261462-E06D-E488-029D-25F22F70C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213AF92-CA68-6C77-1410-17B1C5ADF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1F9E-843B-410C-B250-79D9839AFD4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6859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9E3B1D85-2192-D83D-9F0C-B172954069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261A8EE-2883-352A-C963-2E8422150B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0FFBC10-C43E-1324-0589-140DD632F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72866-4CAD-427A-B6B6-3343BD1474B9}" type="datetimeFigureOut">
              <a:rPr lang="ko-KR" altLang="en-US" smtClean="0"/>
              <a:t>2024-09-05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1E6226E-2C12-6765-4983-1FB2DF26C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E4C5F70-7047-0E17-5682-61A896995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1F9E-843B-410C-B250-79D9839AFD4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1247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E637679-42A4-8855-DF68-AF24B1661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494F98F-3BB3-8A90-9511-9F7C2F76B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1E41387-AEFE-8041-3199-D8D5B94B5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72866-4CAD-427A-B6B6-3343BD1474B9}" type="datetimeFigureOut">
              <a:rPr lang="ko-KR" altLang="en-US" smtClean="0"/>
              <a:t>2024-09-05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4F22301-572F-C4C6-4144-4AABD9C1C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047D409-753D-E71B-5C8E-C6DF35731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1F9E-843B-410C-B250-79D9839AFD4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998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C46FA78-A495-8479-F99A-CCC733E05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81ACCC0-5AA5-BC33-BA91-C8BB4066A5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0EABC80-201E-3A3F-0920-042D6126F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72866-4CAD-427A-B6B6-3343BD1474B9}" type="datetimeFigureOut">
              <a:rPr lang="ko-KR" altLang="en-US" smtClean="0"/>
              <a:t>2024-09-05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2E2F97F-AF4C-629D-D5C8-BD37C4009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2CB313C-9B9A-3C6F-601C-45E2B5115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1F9E-843B-410C-B250-79D9839AFD4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1842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A038401-A1E3-2D68-ABDE-AA12A16D4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941BC04-2D11-0704-B198-CBAFAA196F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3AD2258-F99A-84BC-B303-3BDA2B6931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3A1A5D2-086B-2F36-37F8-F37607FD6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72866-4CAD-427A-B6B6-3343BD1474B9}" type="datetimeFigureOut">
              <a:rPr lang="ko-KR" altLang="en-US" smtClean="0"/>
              <a:t>2024-09-05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D899388-F4A8-5F50-1E78-DE5A4E2FE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2A1C5F2-BF04-A8D8-E25F-FE92FC03F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1F9E-843B-410C-B250-79D9839AFD4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8306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44C7EA-6E59-D61A-DA4E-6C313D70D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5C46D61-60B1-C7EF-63ED-C9DA94968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3C6FC01-28E6-3DD9-E8CE-450F167406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B6B3EA64-B35A-C782-3888-969F25411A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DE97990E-687F-0051-D2F0-71034073B2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16F1726A-D694-44A5-630F-273303792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72866-4CAD-427A-B6B6-3343BD1474B9}" type="datetimeFigureOut">
              <a:rPr lang="ko-KR" altLang="en-US" smtClean="0"/>
              <a:t>2024-09-05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0BF150FA-4E5F-EA72-B6EB-C88176CE2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A507E1D8-EDA3-36BF-C072-A39E771A7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1F9E-843B-410C-B250-79D9839AFD4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592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405BF4-43D9-08E5-C507-F86CA46EB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0E32A338-20BA-CB1E-3E7A-6BBC44034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72866-4CAD-427A-B6B6-3343BD1474B9}" type="datetimeFigureOut">
              <a:rPr lang="ko-KR" altLang="en-US" smtClean="0"/>
              <a:t>2024-09-05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6CEA181-BE33-63BA-E644-B5A69652B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6B8F433-26FD-BC0F-E2CF-F316AFFCC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1F9E-843B-410C-B250-79D9839AFD4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3984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F973044A-6E17-9E94-A0B8-E389E739D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72866-4CAD-427A-B6B6-3343BD1474B9}" type="datetimeFigureOut">
              <a:rPr lang="ko-KR" altLang="en-US" smtClean="0"/>
              <a:t>2024-09-05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D821AE16-6345-E189-0B7F-B1526FE10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A9D9392-A5E3-0A77-6642-CFCD0867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1F9E-843B-410C-B250-79D9839AFD4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7315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579A7A7-916B-A23D-5711-7519F90E7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D7AC37F-F463-52FB-263C-646A53253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4416387-8F17-27A3-C5E9-E4463DFC46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FE18A9B-AF81-EC7A-6C5F-869EA41E7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72866-4CAD-427A-B6B6-3343BD1474B9}" type="datetimeFigureOut">
              <a:rPr lang="ko-KR" altLang="en-US" smtClean="0"/>
              <a:t>2024-09-05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8906C24-DD97-FB02-87C5-1DDCBB0BF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3ED5031-EE1F-1A4B-DF7E-6280271DA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1F9E-843B-410C-B250-79D9839AFD4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6671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30195E6-8E1E-6DEA-6833-F60461B63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2061B15B-7665-67DD-8D95-598AB646F8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BE0E1A7-E2B3-94BF-78EB-C2610DEEC7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E889006-B265-61F9-D578-6BB834E3C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72866-4CAD-427A-B6B6-3343BD1474B9}" type="datetimeFigureOut">
              <a:rPr lang="ko-KR" altLang="en-US" smtClean="0"/>
              <a:t>2024-09-05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E27050A-44B8-DF18-0D12-70755ED56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30A899D-3003-A879-4315-7D977A80C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1F9E-843B-410C-B250-79D9839AFD4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463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5EDA3AB-B160-CA2C-6C64-8C638E376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96151B3-774E-99AE-88DF-748FCFA5F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2B72BF3-2B90-61A8-1B26-7AC2FF3812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172866-4CAD-427A-B6B6-3343BD1474B9}" type="datetimeFigureOut">
              <a:rPr lang="ko-KR" altLang="en-US" smtClean="0"/>
              <a:t>2024-09-05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50FCD12-19EB-064F-859A-C67FAFA2FF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C4D0EC0-31F0-F355-CE2A-AF3FA1B06C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D21F9E-843B-410C-B250-79D9839AFD4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1967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ev.stoneitgt.com/networkUser/report/view/m/inmun_certificat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inmun360.culture.go.kr/b2bc/report/view/m/inmun_certificat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33DE8A64-CF5C-6042-70EA-A7DF0971CA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01" y="789494"/>
            <a:ext cx="1464659" cy="551493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C56FFC8-08FF-BC56-63C2-E51B92A542D0}"/>
              </a:ext>
            </a:extLst>
          </p:cNvPr>
          <p:cNvSpPr txBox="1"/>
          <p:nvPr/>
        </p:nvSpPr>
        <p:spPr>
          <a:xfrm>
            <a:off x="329938" y="226243"/>
            <a:ext cx="34660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/>
              <a:t>1. [</a:t>
            </a:r>
            <a:r>
              <a:rPr lang="ko-KR" altLang="en-US" sz="1200" b="1" dirty="0"/>
              <a:t>일반학습자</a:t>
            </a:r>
            <a:r>
              <a:rPr lang="en-US" altLang="ko-KR" sz="1200" b="1" dirty="0"/>
              <a:t>] </a:t>
            </a:r>
            <a:r>
              <a:rPr lang="ko-KR" altLang="en-US" sz="1200" b="1" dirty="0"/>
              <a:t>심화과정 프로그램 수료증 보기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5945C8FF-130F-CCFC-A518-61F8A9E29829}"/>
              </a:ext>
            </a:extLst>
          </p:cNvPr>
          <p:cNvSpPr/>
          <p:nvPr/>
        </p:nvSpPr>
        <p:spPr>
          <a:xfrm>
            <a:off x="329938" y="4433076"/>
            <a:ext cx="1458222" cy="18713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5BCFF7C1-5D93-9018-10F8-A5A514F859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3742" y="1103947"/>
            <a:ext cx="4359603" cy="1165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altLang="ko-K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# </a:t>
            </a:r>
            <a:r>
              <a:rPr kumimoji="0" lang="ko-KR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심화과정 프로그램 </a:t>
            </a:r>
            <a:r>
              <a:rPr lang="ko-KR" altLang="en-US" b="1" dirty="0" err="1">
                <a:cs typeface="굴림" panose="020B0600000101010101" pitchFamily="50" charset="-127"/>
              </a:rPr>
              <a:t>진도율</a:t>
            </a:r>
            <a:r>
              <a:rPr lang="ko-KR" altLang="en-US" b="1" dirty="0">
                <a:cs typeface="굴림" panose="020B0600000101010101" pitchFamily="50" charset="-127"/>
              </a:rPr>
              <a:t> </a:t>
            </a:r>
            <a:r>
              <a:rPr lang="en-US" altLang="ko-KR" b="1" dirty="0">
                <a:cs typeface="굴림" panose="020B0600000101010101" pitchFamily="50" charset="-127"/>
              </a:rPr>
              <a:t>80% </a:t>
            </a:r>
            <a:r>
              <a:rPr lang="ko-KR" altLang="en-US" b="1" dirty="0">
                <a:cs typeface="굴림" panose="020B0600000101010101" pitchFamily="50" charset="-127"/>
              </a:rPr>
              <a:t>이상일 경우 </a:t>
            </a:r>
            <a:r>
              <a:rPr lang="en-US" altLang="ko-KR" b="1" dirty="0">
                <a:cs typeface="굴림" panose="020B0600000101010101" pitchFamily="50" charset="-127"/>
              </a:rPr>
              <a:t>[</a:t>
            </a:r>
            <a:r>
              <a:rPr lang="ko-KR" altLang="en-US" b="1" dirty="0">
                <a:cs typeface="굴림" panose="020B0600000101010101" pitchFamily="50" charset="-127"/>
              </a:rPr>
              <a:t>수료증 발급</a:t>
            </a:r>
            <a:r>
              <a:rPr lang="en-US" altLang="ko-KR" b="1" dirty="0">
                <a:cs typeface="굴림" panose="020B0600000101010101" pitchFamily="50" charset="-127"/>
              </a:rPr>
              <a:t>] </a:t>
            </a:r>
            <a:r>
              <a:rPr lang="ko-KR" altLang="en-US" b="1" dirty="0">
                <a:cs typeface="굴림" panose="020B0600000101010101" pitchFamily="50" charset="-127"/>
              </a:rPr>
              <a:t>버튼 활성</a:t>
            </a:r>
            <a:endParaRPr kumimoji="0" lang="ko-KR" alt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굴림" panose="020B0600000101010101" pitchFamily="50" charset="-127"/>
            </a:endParaRPr>
          </a:p>
          <a:p>
            <a:pPr marL="358775" marR="0" lvl="0" indent="-179388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ko-K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</a:rPr>
              <a:t>수료증 발급 버튼 클릭 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  <a:sym typeface="Wingdings" panose="05000000000000000000" pitchFamily="2" charset="2"/>
              </a:rPr>
              <a:t> </a:t>
            </a:r>
            <a:r>
              <a:rPr kumimoji="0" lang="ko-KR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  <a:sym typeface="Wingdings" panose="05000000000000000000" pitchFamily="2" charset="2"/>
              </a:rPr>
              <a:t>웹뷰</a:t>
            </a:r>
            <a:r>
              <a:rPr kumimoji="0" lang="ko-K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굴림" panose="020B0600000101010101" pitchFamily="50" charset="-127"/>
                <a:sym typeface="Wingdings" panose="05000000000000000000" pitchFamily="2" charset="2"/>
              </a:rPr>
              <a:t> 화면 실행</a:t>
            </a:r>
            <a:endParaRPr kumimoji="0" lang="en-US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2" name="연결선: 꺾임 11">
            <a:extLst>
              <a:ext uri="{FF2B5EF4-FFF2-40B4-BE49-F238E27FC236}">
                <a16:creationId xmlns:a16="http://schemas.microsoft.com/office/drawing/2014/main" id="{DE37AE22-D659-EDA7-2E03-5CF84E733115}"/>
              </a:ext>
            </a:extLst>
          </p:cNvPr>
          <p:cNvCxnSpPr>
            <a:cxnSpLocks/>
            <a:stCxn id="10" idx="3"/>
            <a:endCxn id="7" idx="1"/>
          </p:cNvCxnSpPr>
          <p:nvPr/>
        </p:nvCxnSpPr>
        <p:spPr>
          <a:xfrm flipV="1">
            <a:off x="1788160" y="2708770"/>
            <a:ext cx="589722" cy="2659980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그림 6">
            <a:extLst>
              <a:ext uri="{FF2B5EF4-FFF2-40B4-BE49-F238E27FC236}">
                <a16:creationId xmlns:a16="http://schemas.microsoft.com/office/drawing/2014/main" id="{BA249E1E-C138-4E07-FCF9-5ED9FE4352B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5086"/>
          <a:stretch/>
        </p:blipFill>
        <p:spPr>
          <a:xfrm>
            <a:off x="2377882" y="813930"/>
            <a:ext cx="2882728" cy="378968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5" name="직사각형 14">
            <a:extLst>
              <a:ext uri="{FF2B5EF4-FFF2-40B4-BE49-F238E27FC236}">
                <a16:creationId xmlns:a16="http://schemas.microsoft.com/office/drawing/2014/main" id="{4FB527EF-AF09-B698-39FB-97B3A1BBA57C}"/>
              </a:ext>
            </a:extLst>
          </p:cNvPr>
          <p:cNvSpPr/>
          <p:nvPr/>
        </p:nvSpPr>
        <p:spPr>
          <a:xfrm>
            <a:off x="4188517" y="2584766"/>
            <a:ext cx="895773" cy="41243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75C7BE4-97AB-DFF2-FA23-9699B0A9DDCC}"/>
              </a:ext>
            </a:extLst>
          </p:cNvPr>
          <p:cNvSpPr txBox="1"/>
          <p:nvPr/>
        </p:nvSpPr>
        <p:spPr>
          <a:xfrm>
            <a:off x="6023052" y="2483166"/>
            <a:ext cx="518342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>
              <a:buFont typeface="+mj-lt"/>
              <a:buAutoNum type="arabicPeriod"/>
            </a:pPr>
            <a:r>
              <a:rPr lang="ko-KR" altLang="en-US" sz="900" b="0" i="0" dirty="0">
                <a:solidFill>
                  <a:srgbClr val="1E1F21"/>
                </a:solidFill>
                <a:effectLst/>
                <a:highlight>
                  <a:srgbClr val="F9F8F8"/>
                </a:highlight>
                <a:latin typeface="-apple-system"/>
              </a:rPr>
              <a:t>인문네트워크 앱 수료증 웹 </a:t>
            </a:r>
            <a:r>
              <a:rPr lang="ko-KR" altLang="en-US" sz="900" b="0" i="0" dirty="0" smtClean="0">
                <a:solidFill>
                  <a:srgbClr val="1E1F21"/>
                </a:solidFill>
                <a:effectLst/>
                <a:highlight>
                  <a:srgbClr val="F9F8F8"/>
                </a:highlight>
                <a:latin typeface="-apple-system"/>
              </a:rPr>
              <a:t>뷰</a:t>
            </a:r>
            <a:r>
              <a:rPr lang="ko-KR" altLang="en-US" sz="900" b="1" i="0" dirty="0" smtClean="0">
                <a:solidFill>
                  <a:srgbClr val="1E1F21"/>
                </a:solidFill>
                <a:effectLst/>
                <a:highlight>
                  <a:srgbClr val="F9F8F8"/>
                </a:highlight>
                <a:latin typeface="-apple-system"/>
              </a:rPr>
              <a:t> </a:t>
            </a:r>
            <a:r>
              <a:rPr lang="en-US" altLang="ko-KR" sz="900" b="1" i="0" dirty="0" smtClean="0">
                <a:solidFill>
                  <a:srgbClr val="1E1F21"/>
                </a:solidFill>
                <a:effectLst/>
                <a:highlight>
                  <a:srgbClr val="F9F8F8"/>
                </a:highlight>
                <a:latin typeface="-apple-system"/>
              </a:rPr>
              <a:t>(</a:t>
            </a:r>
            <a:r>
              <a:rPr lang="en-US" altLang="ko-KR" sz="900" b="1" i="0" dirty="0" err="1" smtClean="0">
                <a:solidFill>
                  <a:srgbClr val="1E1F21"/>
                </a:solidFill>
                <a:effectLst/>
                <a:highlight>
                  <a:srgbClr val="F9F8F8"/>
                </a:highlight>
                <a:latin typeface="-apple-system"/>
              </a:rPr>
              <a:t>webview</a:t>
            </a:r>
            <a:r>
              <a:rPr lang="en-US" altLang="ko-KR" sz="900" b="1" i="0" dirty="0" smtClean="0">
                <a:solidFill>
                  <a:srgbClr val="1E1F21"/>
                </a:solidFill>
                <a:effectLst/>
                <a:highlight>
                  <a:srgbClr val="F9F8F8"/>
                </a:highlight>
                <a:latin typeface="-apple-system"/>
              </a:rPr>
              <a:t> URL)</a:t>
            </a:r>
            <a:endParaRPr lang="ko-KR" altLang="en-US" sz="900" b="1" i="0" dirty="0">
              <a:solidFill>
                <a:srgbClr val="1E1F21"/>
              </a:solidFill>
              <a:effectLst/>
              <a:highlight>
                <a:srgbClr val="F9F8F8"/>
              </a:highlight>
              <a:latin typeface="-apple-system"/>
            </a:endParaRPr>
          </a:p>
          <a:p>
            <a:pPr marL="742950" lvl="1" indent="-285750" algn="l" fontAlgn="base">
              <a:buFont typeface="+mj-lt"/>
              <a:buAutoNum type="arabicPeriod"/>
            </a:pPr>
            <a:r>
              <a:rPr lang="en-US" altLang="ko-KR" sz="900" b="0" i="0" dirty="0">
                <a:solidFill>
                  <a:srgbClr val="1E1F21"/>
                </a:solidFill>
                <a:effectLst/>
                <a:highlight>
                  <a:srgbClr val="F9F8F8"/>
                </a:highlight>
                <a:latin typeface="-apple-system"/>
              </a:rPr>
              <a:t>GET / POST </a:t>
            </a:r>
            <a:r>
              <a:rPr lang="ko-KR" altLang="en-US" sz="900" b="0" i="0" dirty="0">
                <a:solidFill>
                  <a:srgbClr val="1E1F21"/>
                </a:solidFill>
                <a:effectLst/>
                <a:highlight>
                  <a:srgbClr val="F9F8F8"/>
                </a:highlight>
                <a:latin typeface="-apple-system"/>
              </a:rPr>
              <a:t>방식 둘 다 허용</a:t>
            </a:r>
          </a:p>
          <a:p>
            <a:pPr marL="742950" lvl="1" indent="-285750" algn="l" fontAlgn="base">
              <a:buFont typeface="+mj-lt"/>
              <a:buAutoNum type="arabicPeriod"/>
            </a:pPr>
            <a:r>
              <a:rPr lang="ko-KR" altLang="en-US" sz="900" b="0" i="0" dirty="0">
                <a:solidFill>
                  <a:srgbClr val="1E1F21"/>
                </a:solidFill>
                <a:effectLst/>
                <a:highlight>
                  <a:srgbClr val="F9F8F8"/>
                </a:highlight>
                <a:latin typeface="-apple-system"/>
              </a:rPr>
              <a:t>테스트 </a:t>
            </a:r>
            <a:r>
              <a:rPr lang="en-US" altLang="ko-KR" sz="900" b="0" i="0" dirty="0">
                <a:solidFill>
                  <a:srgbClr val="1E1F21"/>
                </a:solidFill>
                <a:effectLst/>
                <a:highlight>
                  <a:srgbClr val="F9F8F8"/>
                </a:highlight>
                <a:latin typeface="-apple-system"/>
              </a:rPr>
              <a:t>url: </a:t>
            </a:r>
            <a:r>
              <a:rPr lang="en-US" altLang="ko-KR" sz="900" b="0" i="0" dirty="0">
                <a:solidFill>
                  <a:srgbClr val="1E1F21"/>
                </a:solidFill>
                <a:effectLst/>
                <a:highlight>
                  <a:srgbClr val="F9F8F8"/>
                </a:highlight>
                <a:latin typeface="-apple-system"/>
                <a:hlinkClick r:id="rId3"/>
              </a:rPr>
              <a:t>https://dev.stoneitgt.com/networkUser/report/view/m/inmun_certificate</a:t>
            </a:r>
            <a:endParaRPr lang="ko-KR" altLang="en-US" sz="900" b="0" i="0" dirty="0">
              <a:solidFill>
                <a:srgbClr val="1E1F21"/>
              </a:solidFill>
              <a:effectLst/>
              <a:highlight>
                <a:srgbClr val="F9F8F8"/>
              </a:highlight>
              <a:latin typeface="-apple-system"/>
            </a:endParaRPr>
          </a:p>
          <a:p>
            <a:pPr marL="742950" lvl="1" indent="-285750" algn="l" fontAlgn="base">
              <a:buFont typeface="+mj-lt"/>
              <a:buAutoNum type="arabicPeriod"/>
            </a:pPr>
            <a:r>
              <a:rPr lang="ko-KR" altLang="en-US" sz="900" b="0" i="0" dirty="0">
                <a:solidFill>
                  <a:srgbClr val="1E1F21"/>
                </a:solidFill>
                <a:effectLst/>
                <a:highlight>
                  <a:srgbClr val="F9F8F8"/>
                </a:highlight>
                <a:latin typeface="-apple-system"/>
              </a:rPr>
              <a:t>운영 </a:t>
            </a:r>
            <a:r>
              <a:rPr lang="en-US" altLang="ko-KR" sz="900" b="0" i="0" dirty="0">
                <a:solidFill>
                  <a:srgbClr val="1E1F21"/>
                </a:solidFill>
                <a:effectLst/>
                <a:highlight>
                  <a:srgbClr val="F9F8F8"/>
                </a:highlight>
                <a:latin typeface="-apple-system"/>
              </a:rPr>
              <a:t>url: </a:t>
            </a:r>
            <a:r>
              <a:rPr lang="en-US" altLang="ko-KR" sz="900" b="0" i="0" dirty="0">
                <a:solidFill>
                  <a:srgbClr val="1E1F21"/>
                </a:solidFill>
                <a:effectLst/>
                <a:highlight>
                  <a:srgbClr val="F9F8F8"/>
                </a:highlight>
                <a:latin typeface="-apple-system"/>
                <a:hlinkClick r:id="rId4"/>
              </a:rPr>
              <a:t>https://inmun360.culture.go.kr/b2bc/report/view/m/inmun_certificate</a:t>
            </a:r>
            <a:endParaRPr lang="ko-KR" altLang="en-US" sz="900" b="0" i="0" dirty="0">
              <a:solidFill>
                <a:srgbClr val="1E1F21"/>
              </a:solidFill>
              <a:effectLst/>
              <a:highlight>
                <a:srgbClr val="F9F8F8"/>
              </a:highlight>
              <a:latin typeface="-apple-system"/>
            </a:endParaRPr>
          </a:p>
          <a:p>
            <a:pPr marL="742950" lvl="1" indent="-285750" algn="l" fontAlgn="base">
              <a:buFont typeface="+mj-lt"/>
              <a:buAutoNum type="arabicPeriod"/>
            </a:pPr>
            <a:r>
              <a:rPr lang="ko-KR" altLang="en-US" sz="900" b="0" i="0" dirty="0" smtClean="0">
                <a:solidFill>
                  <a:srgbClr val="1E1F21"/>
                </a:solidFill>
                <a:effectLst/>
                <a:highlight>
                  <a:srgbClr val="F9F8F8"/>
                </a:highlight>
                <a:latin typeface="-apple-system"/>
              </a:rPr>
              <a:t>파라미터 </a:t>
            </a:r>
            <a:r>
              <a:rPr lang="en-US" altLang="ko-KR" sz="900" b="0" i="0" dirty="0" smtClean="0">
                <a:solidFill>
                  <a:srgbClr val="1E1F21"/>
                </a:solidFill>
                <a:effectLst/>
                <a:highlight>
                  <a:srgbClr val="F9F8F8"/>
                </a:highlight>
                <a:latin typeface="-apple-system"/>
              </a:rPr>
              <a:t>(parameters)</a:t>
            </a:r>
            <a:endParaRPr lang="ko-KR" altLang="en-US" sz="900" b="0" i="0" dirty="0">
              <a:solidFill>
                <a:srgbClr val="1E1F21"/>
              </a:solidFill>
              <a:effectLst/>
              <a:highlight>
                <a:srgbClr val="F9F8F8"/>
              </a:highlight>
              <a:latin typeface="-apple-system"/>
            </a:endParaRPr>
          </a:p>
          <a:p>
            <a:pPr marL="1143000" lvl="2" indent="-228600" algn="l" fontAlgn="base">
              <a:buFont typeface="+mj-lt"/>
              <a:buAutoNum type="arabicPeriod"/>
            </a:pPr>
            <a:r>
              <a:rPr lang="en-US" altLang="ko-KR" sz="900" b="0" i="0" dirty="0" err="1">
                <a:solidFill>
                  <a:srgbClr val="1E1F21"/>
                </a:solidFill>
                <a:effectLst/>
                <a:highlight>
                  <a:srgbClr val="F9F8F8"/>
                </a:highlight>
                <a:latin typeface="-apple-system"/>
              </a:rPr>
              <a:t>pro_seq</a:t>
            </a:r>
            <a:r>
              <a:rPr lang="en-US" altLang="ko-KR" sz="900" b="0" i="0" dirty="0">
                <a:solidFill>
                  <a:srgbClr val="1E1F21"/>
                </a:solidFill>
                <a:effectLst/>
                <a:highlight>
                  <a:srgbClr val="F9F8F8"/>
                </a:highlight>
                <a:latin typeface="-apple-system"/>
              </a:rPr>
              <a:t>=596</a:t>
            </a:r>
          </a:p>
          <a:p>
            <a:pPr marL="1143000" lvl="2" indent="-228600" algn="l" fontAlgn="base">
              <a:buFont typeface="+mj-lt"/>
              <a:buAutoNum type="arabicPeriod"/>
            </a:pPr>
            <a:r>
              <a:rPr lang="en-US" altLang="ko-KR" sz="900" b="0" i="0" dirty="0" err="1">
                <a:solidFill>
                  <a:srgbClr val="1E1F21"/>
                </a:solidFill>
                <a:effectLst/>
                <a:highlight>
                  <a:srgbClr val="F9F8F8"/>
                </a:highlight>
                <a:latin typeface="-apple-system"/>
              </a:rPr>
              <a:t>user_id</a:t>
            </a:r>
            <a:r>
              <a:rPr lang="en-US" altLang="ko-KR" sz="900" b="0" i="0" dirty="0">
                <a:solidFill>
                  <a:srgbClr val="1E1F21"/>
                </a:solidFill>
                <a:effectLst/>
                <a:highlight>
                  <a:srgbClr val="F9F8F8"/>
                </a:highlight>
                <a:latin typeface="-apple-system"/>
              </a:rPr>
              <a:t>=test41</a:t>
            </a:r>
          </a:p>
          <a:p>
            <a:pPr marL="1143000" lvl="2" indent="-228600" algn="l" fontAlgn="base">
              <a:buFont typeface="+mj-lt"/>
              <a:buAutoNum type="arabicPeriod"/>
            </a:pPr>
            <a:r>
              <a:rPr lang="en-US" altLang="ko-KR" sz="900" b="0" i="0" dirty="0" err="1">
                <a:solidFill>
                  <a:srgbClr val="1E1F21"/>
                </a:solidFill>
                <a:effectLst/>
                <a:highlight>
                  <a:srgbClr val="F9F8F8"/>
                </a:highlight>
                <a:latin typeface="-apple-system"/>
              </a:rPr>
              <a:t>user_token</a:t>
            </a:r>
            <a:r>
              <a:rPr lang="en-US" altLang="ko-KR" sz="900" b="0" i="0" dirty="0">
                <a:solidFill>
                  <a:srgbClr val="1E1F21"/>
                </a:solidFill>
                <a:effectLst/>
                <a:highlight>
                  <a:srgbClr val="F9F8F8"/>
                </a:highlight>
                <a:latin typeface="-apple-system"/>
              </a:rPr>
              <a:t>=76e6bae0750060564adf43fc73cb22c239bec8656d8b7b029dffbaebf2a2cf55f231649c28d10f71</a:t>
            </a:r>
          </a:p>
        </p:txBody>
      </p:sp>
      <p:pic>
        <p:nvPicPr>
          <p:cNvPr id="25" name="그림 24" descr="텍스트, 스크린샷, 소프트웨어이(가) 표시된 사진&#10;&#10;자동 생성된 설명">
            <a:extLst>
              <a:ext uri="{FF2B5EF4-FFF2-40B4-BE49-F238E27FC236}">
                <a16:creationId xmlns:a16="http://schemas.microsoft.com/office/drawing/2014/main" id="{44E14AB6-7DE8-FD8A-A03A-BB34B6D08280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59" b="14469"/>
          <a:stretch/>
        </p:blipFill>
        <p:spPr>
          <a:xfrm>
            <a:off x="6023052" y="4035381"/>
            <a:ext cx="1535885" cy="24638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983543" y="4035381"/>
            <a:ext cx="3806041" cy="193899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[APP] </a:t>
            </a:r>
            <a:r>
              <a:rPr lang="ko-KR" altLang="en-US" sz="1000" b="1" dirty="0" smtClean="0"/>
              <a:t>마이페이지 </a:t>
            </a:r>
            <a:r>
              <a:rPr lang="en-US" altLang="ko-KR" sz="1000" b="1" dirty="0" smtClean="0"/>
              <a:t>(my page) &gt; </a:t>
            </a:r>
            <a:r>
              <a:rPr lang="ko-KR" altLang="en-US" sz="1000" b="1" dirty="0" smtClean="0"/>
              <a:t>나의 프로그램 </a:t>
            </a:r>
            <a:r>
              <a:rPr lang="en-US" altLang="ko-KR" sz="1000" b="1" dirty="0" smtClean="0"/>
              <a:t>(my program) &gt; view page</a:t>
            </a:r>
          </a:p>
          <a:p>
            <a:endParaRPr lang="en-US" altLang="ko-KR" sz="1000" dirty="0"/>
          </a:p>
          <a:p>
            <a:r>
              <a:rPr lang="en-US" altLang="ko-KR" sz="1000" dirty="0" smtClean="0"/>
              <a:t>1.</a:t>
            </a:r>
            <a:r>
              <a:rPr lang="ko-KR" altLang="en-US" sz="1000" b="1" dirty="0" smtClean="0"/>
              <a:t>수료증 발급 </a:t>
            </a:r>
            <a:r>
              <a:rPr lang="en-US" altLang="ko-KR" sz="1000" b="1" dirty="0"/>
              <a:t>(Issuance of </a:t>
            </a:r>
            <a:r>
              <a:rPr lang="en-US" altLang="ko-KR" sz="1000" b="1" dirty="0" smtClean="0"/>
              <a:t>certificate) button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1) if program progress rate &gt;= 80%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- enable the button (if not, disable it)</a:t>
            </a:r>
          </a:p>
          <a:p>
            <a:endParaRPr lang="en-US" altLang="ko-KR" sz="1000" dirty="0"/>
          </a:p>
          <a:p>
            <a:r>
              <a:rPr lang="en-US" altLang="ko-KR" sz="1000" dirty="0" smtClean="0"/>
              <a:t>  2)</a:t>
            </a:r>
            <a:r>
              <a:rPr lang="en-US" altLang="ko-KR" sz="1000" b="1" dirty="0" smtClean="0"/>
              <a:t> if the button clicks</a:t>
            </a:r>
          </a:p>
          <a:p>
            <a:r>
              <a:rPr lang="en-US" altLang="ko-KR" sz="1000" b="1" dirty="0"/>
              <a:t> </a:t>
            </a:r>
            <a:r>
              <a:rPr lang="en-US" altLang="ko-KR" sz="1000" b="1" dirty="0" smtClean="0"/>
              <a:t>   a) open </a:t>
            </a:r>
            <a:r>
              <a:rPr lang="en-US" altLang="ko-KR" sz="1000" b="1" dirty="0" err="1" smtClean="0"/>
              <a:t>webview</a:t>
            </a:r>
            <a:r>
              <a:rPr lang="en-US" altLang="ko-KR" sz="1000" b="1" dirty="0" smtClean="0"/>
              <a:t> page using API</a:t>
            </a:r>
          </a:p>
          <a:p>
            <a:r>
              <a:rPr lang="en-US" altLang="ko-KR" sz="1000" dirty="0"/>
              <a:t>     - URL: {API_SERVER</a:t>
            </a:r>
            <a:r>
              <a:rPr lang="en-US" altLang="ko-KR" sz="1000" dirty="0" smtClean="0"/>
              <a:t>}/</a:t>
            </a:r>
            <a:r>
              <a:rPr lang="en-US" altLang="ko-KR" sz="1000" dirty="0"/>
              <a:t>report/view/m/</a:t>
            </a:r>
            <a:r>
              <a:rPr lang="en-US" altLang="ko-KR" sz="1000" dirty="0" err="1"/>
              <a:t>inmun_certificate</a:t>
            </a:r>
            <a:endParaRPr lang="en-US" altLang="ko-KR" sz="1000" dirty="0"/>
          </a:p>
          <a:p>
            <a:r>
              <a:rPr lang="en-US" altLang="ko-KR" sz="1000" dirty="0" smtClean="0"/>
              <a:t>     - parameters : refer to definition</a:t>
            </a:r>
          </a:p>
          <a:p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006536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28695</TotalTime>
  <Words>146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-apple-system</vt:lpstr>
      <vt:lpstr>굴림</vt:lpstr>
      <vt:lpstr>맑은 고딕</vt:lpstr>
      <vt:lpstr>Arial</vt:lpstr>
      <vt:lpstr>Wingdings</vt:lpstr>
      <vt:lpstr>Office 테마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윤 용근</dc:creator>
  <cp:lastModifiedBy>gram</cp:lastModifiedBy>
  <cp:revision>8</cp:revision>
  <dcterms:created xsi:type="dcterms:W3CDTF">2024-08-06T00:45:03Z</dcterms:created>
  <dcterms:modified xsi:type="dcterms:W3CDTF">2024-09-05T08:59:06Z</dcterms:modified>
</cp:coreProperties>
</file>