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6" r:id="rId2"/>
    <p:sldId id="267" r:id="rId3"/>
    <p:sldId id="271" r:id="rId4"/>
    <p:sldId id="272" r:id="rId5"/>
    <p:sldId id="274" r:id="rId6"/>
    <p:sldId id="273" r:id="rId7"/>
    <p:sldId id="264" r:id="rId8"/>
    <p:sldId id="265" r:id="rId9"/>
    <p:sldId id="257" r:id="rId10"/>
    <p:sldId id="268" r:id="rId11"/>
    <p:sldId id="269" r:id="rId12"/>
    <p:sldId id="260" r:id="rId13"/>
  </p:sldIdLst>
  <p:sldSz cx="12192000" cy="6858000"/>
  <p:notesSz cx="6742113" cy="98758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56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0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9525" y="0"/>
            <a:ext cx="29210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104098-4500-4F85-897B-A2FFFA164E45}" type="datetimeFigureOut">
              <a:rPr lang="ko-KR" altLang="en-US" smtClean="0"/>
              <a:t>2023-11-24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5075"/>
            <a:ext cx="5922963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4688" y="4752975"/>
            <a:ext cx="5392737" cy="38877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80538"/>
            <a:ext cx="29210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9525" y="9380538"/>
            <a:ext cx="29210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49090E-DD60-4B25-BE29-B21B705F815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5932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49090E-DD60-4B25-BE29-B21B705F815F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15510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49090E-DD60-4B25-BE29-B21B705F815F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484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E77905C-13E1-7EB2-45A3-2F8F86C466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81F8724-6E90-83D3-F0A7-8673D7EB2B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C225967-5D16-4587-099E-202396D84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B6389-4F97-485E-9570-7FBA7F30F742}" type="datetimeFigureOut">
              <a:rPr lang="ko-KR" altLang="en-US" smtClean="0"/>
              <a:t>2023-11-24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C6F3176-6E87-24C8-D8A3-4A487AD4E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040B2E0-4C33-77E9-546F-4388839DF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E89E-CA19-46DD-926C-59AF661D40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3166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3806B4F-C9C0-BD21-A4BC-890E2D1F6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EAC0BB8-9BB5-EBF0-7DF0-C93FE9725B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1B9130E-B2AB-8681-46D6-6C20F5FBC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B6389-4F97-485E-9570-7FBA7F30F742}" type="datetimeFigureOut">
              <a:rPr lang="ko-KR" altLang="en-US" smtClean="0"/>
              <a:t>2023-11-24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2681F4-4B49-F3C4-C7AB-A234C9A30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2B1945F-A5F5-B291-AED4-383A56F3B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E89E-CA19-46DD-926C-59AF661D40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0517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CDD30B56-E0A0-21E1-3801-07095ABE36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9F9C4DF-F564-7651-20E2-ED85F200C3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501E208-9F87-35F9-E1C4-C16E48959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B6389-4F97-485E-9570-7FBA7F30F742}" type="datetimeFigureOut">
              <a:rPr lang="ko-KR" altLang="en-US" smtClean="0"/>
              <a:t>2023-11-24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C80AA6B-8670-E9C1-154C-D8E915FB9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2FF2C12-5992-29C0-2AD3-1D5937716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E89E-CA19-46DD-926C-59AF661D40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8618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31D4E6C-143C-EBEE-77DB-21ADAE187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6D18348-1A3A-E8A7-4F57-96078F72AD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AC47B02-2DB0-C317-02DE-3D1A5B372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B6389-4F97-485E-9570-7FBA7F30F742}" type="datetimeFigureOut">
              <a:rPr lang="ko-KR" altLang="en-US" smtClean="0"/>
              <a:t>2023-11-24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315170E-D9D9-5991-BAFA-514BC826A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9AEB047-677D-82BB-46C1-7698EC395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E89E-CA19-46DD-926C-59AF661D40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1074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A0C8384-03FC-B919-EE44-3FFEA4965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72B7FE0-42C6-0DC7-EDE0-2E08D8EB7A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27577B-D662-3F89-4F0A-F2167C991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B6389-4F97-485E-9570-7FBA7F30F742}" type="datetimeFigureOut">
              <a:rPr lang="ko-KR" altLang="en-US" smtClean="0"/>
              <a:t>2023-11-24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95CE8BC-D144-9E71-B796-0BF88C605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911CA5D-5654-8952-47B2-2AAD4A764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E89E-CA19-46DD-926C-59AF661D40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6986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240E552-22A2-8650-E732-4E54C8138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FB45D50-9959-A6E0-9008-88D34BE334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A632979-B46C-E79A-5BAC-645097B6FE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8C69230-4AFD-E7FA-9C61-1A46FD719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B6389-4F97-485E-9570-7FBA7F30F742}" type="datetimeFigureOut">
              <a:rPr lang="ko-KR" altLang="en-US" smtClean="0"/>
              <a:t>2023-11-24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007E7EA-ED8D-2338-239B-8E148A1C3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C572DFB-8C5C-B465-B62B-F00E4BEED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E89E-CA19-46DD-926C-59AF661D40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8054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E867032-CF3C-8EBE-6F0C-16976DFDE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1805663-0629-B777-FFBA-80B2E292E5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E3E32DE-533E-884E-BB00-5EF8B14466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1F156B5B-7374-AB8E-DB4F-771EBEA97C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7F09DEFC-6473-45B5-FC70-1C80DE61AD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87243C0A-32A2-845D-C66C-8E722F967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B6389-4F97-485E-9570-7FBA7F30F742}" type="datetimeFigureOut">
              <a:rPr lang="ko-KR" altLang="en-US" smtClean="0"/>
              <a:t>2023-11-24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E89C57D-7879-3AB6-8A7B-A9BEFF12A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B68F86DB-D974-3EAB-ECDC-16744FEC6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E89E-CA19-46DD-926C-59AF661D40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0256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1E63B1A-D9C0-59E0-017B-463F9C380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7FA597D-2C20-F449-537A-BA9DA6EFF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B6389-4F97-485E-9570-7FBA7F30F742}" type="datetimeFigureOut">
              <a:rPr lang="ko-KR" altLang="en-US" smtClean="0"/>
              <a:t>2023-11-24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9896CA92-C3F5-0C1E-F394-46321044A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3F6B0998-920F-1591-C64D-1AD2F00D6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E89E-CA19-46DD-926C-59AF661D40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2162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050B130-6E58-0E21-2C5C-120FCD7D5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B6389-4F97-485E-9570-7FBA7F30F742}" type="datetimeFigureOut">
              <a:rPr lang="ko-KR" altLang="en-US" smtClean="0"/>
              <a:t>2023-11-24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D116722-7FD1-6A66-4084-53D46408E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106866A-5467-C379-29CC-C89B20AE8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E89E-CA19-46DD-926C-59AF661D40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848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23DC46C-B8FC-6C69-02A1-F8B4B01CB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25B8C50-0302-EA24-5F47-85F6790237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A6EB09A-C1FD-27B4-5AFE-2631773064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5555953-32D9-01F7-67D4-2161091AF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B6389-4F97-485E-9570-7FBA7F30F742}" type="datetimeFigureOut">
              <a:rPr lang="ko-KR" altLang="en-US" smtClean="0"/>
              <a:t>2023-11-24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0067EA1-4ADE-2A52-76A3-8A9784D80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203E539-77AD-C9C4-7E01-A54A3BCA3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E89E-CA19-46DD-926C-59AF661D40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3942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27E5D77-6188-B892-EF1B-EE84B37DD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6794BF30-9A12-8650-1D17-29D53A38B2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7873597-7D6C-CD09-336E-6F26A22CAA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BB2BD0D-9D12-47CA-546B-4618EE986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B6389-4F97-485E-9570-7FBA7F30F742}" type="datetimeFigureOut">
              <a:rPr lang="ko-KR" altLang="en-US" smtClean="0"/>
              <a:t>2023-11-24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EFF3BC1-2C19-64DB-FFAA-E419C43B7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3F48117-D7DB-5F65-9910-852170FD7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5E89E-CA19-46DD-926C-59AF661D40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3754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27CDD084-A84E-9210-B59D-93DADBFF9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B3CD298-8FC8-54D8-1206-2B8500AF7E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0609728-8E82-451B-C9DC-3E3A0F8567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8B6389-4F97-485E-9570-7FBA7F30F742}" type="datetimeFigureOut">
              <a:rPr lang="ko-KR" altLang="en-US" smtClean="0"/>
              <a:t>2023-11-24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9C30F4E-9D07-4CDF-4371-4BB73129DB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ADE3C7D-D24D-6866-4C94-0F6632737D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5E89E-CA19-46DD-926C-59AF661D40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1306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13" Type="http://schemas.openxmlformats.org/officeDocument/2006/relationships/tags" Target="../tags/tag21.xml"/><Relationship Id="rId18" Type="http://schemas.openxmlformats.org/officeDocument/2006/relationships/slideLayout" Target="../slideLayouts/slideLayout2.xml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12" Type="http://schemas.openxmlformats.org/officeDocument/2006/relationships/tags" Target="../tags/tag20.xml"/><Relationship Id="rId17" Type="http://schemas.openxmlformats.org/officeDocument/2006/relationships/tags" Target="../tags/tag25.xml"/><Relationship Id="rId2" Type="http://schemas.openxmlformats.org/officeDocument/2006/relationships/tags" Target="../tags/tag10.xml"/><Relationship Id="rId16" Type="http://schemas.openxmlformats.org/officeDocument/2006/relationships/tags" Target="../tags/tag24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tags" Target="../tags/tag19.xml"/><Relationship Id="rId5" Type="http://schemas.openxmlformats.org/officeDocument/2006/relationships/tags" Target="../tags/tag13.xml"/><Relationship Id="rId15" Type="http://schemas.openxmlformats.org/officeDocument/2006/relationships/tags" Target="../tags/tag23.xml"/><Relationship Id="rId10" Type="http://schemas.openxmlformats.org/officeDocument/2006/relationships/tags" Target="../tags/tag18.xml"/><Relationship Id="rId4" Type="http://schemas.openxmlformats.org/officeDocument/2006/relationships/tags" Target="../tags/tag12.xml"/><Relationship Id="rId9" Type="http://schemas.openxmlformats.org/officeDocument/2006/relationships/tags" Target="../tags/tag17.xml"/><Relationship Id="rId14" Type="http://schemas.openxmlformats.org/officeDocument/2006/relationships/tags" Target="../tags/tag2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33.xml"/><Relationship Id="rId13" Type="http://schemas.openxmlformats.org/officeDocument/2006/relationships/tags" Target="../tags/tag38.xml"/><Relationship Id="rId18" Type="http://schemas.openxmlformats.org/officeDocument/2006/relationships/slideLayout" Target="../slideLayouts/slideLayout2.xml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12" Type="http://schemas.openxmlformats.org/officeDocument/2006/relationships/tags" Target="../tags/tag37.xml"/><Relationship Id="rId17" Type="http://schemas.openxmlformats.org/officeDocument/2006/relationships/tags" Target="../tags/tag42.xml"/><Relationship Id="rId2" Type="http://schemas.openxmlformats.org/officeDocument/2006/relationships/tags" Target="../tags/tag27.xml"/><Relationship Id="rId16" Type="http://schemas.openxmlformats.org/officeDocument/2006/relationships/tags" Target="../tags/tag41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11" Type="http://schemas.openxmlformats.org/officeDocument/2006/relationships/tags" Target="../tags/tag36.xml"/><Relationship Id="rId5" Type="http://schemas.openxmlformats.org/officeDocument/2006/relationships/tags" Target="../tags/tag30.xml"/><Relationship Id="rId15" Type="http://schemas.openxmlformats.org/officeDocument/2006/relationships/tags" Target="../tags/tag40.xml"/><Relationship Id="rId10" Type="http://schemas.openxmlformats.org/officeDocument/2006/relationships/tags" Target="../tags/tag35.xml"/><Relationship Id="rId4" Type="http://schemas.openxmlformats.org/officeDocument/2006/relationships/tags" Target="../tags/tag29.xml"/><Relationship Id="rId9" Type="http://schemas.openxmlformats.org/officeDocument/2006/relationships/tags" Target="../tags/tag34.xml"/><Relationship Id="rId14" Type="http://schemas.openxmlformats.org/officeDocument/2006/relationships/tags" Target="../tags/tag3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50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45.xml"/><Relationship Id="rId7" Type="http://schemas.openxmlformats.org/officeDocument/2006/relationships/tags" Target="../tags/tag49.xml"/><Relationship Id="rId12" Type="http://schemas.openxmlformats.org/officeDocument/2006/relationships/tags" Target="../tags/tag54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11" Type="http://schemas.openxmlformats.org/officeDocument/2006/relationships/tags" Target="../tags/tag53.xml"/><Relationship Id="rId5" Type="http://schemas.openxmlformats.org/officeDocument/2006/relationships/tags" Target="../tags/tag47.xml"/><Relationship Id="rId10" Type="http://schemas.openxmlformats.org/officeDocument/2006/relationships/tags" Target="../tags/tag52.xml"/><Relationship Id="rId4" Type="http://schemas.openxmlformats.org/officeDocument/2006/relationships/tags" Target="../tags/tag46.xml"/><Relationship Id="rId9" Type="http://schemas.openxmlformats.org/officeDocument/2006/relationships/tags" Target="../tags/tag5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E9881511-DE38-8B8B-6F06-277DEED43060}"/>
              </a:ext>
            </a:extLst>
          </p:cNvPr>
          <p:cNvSpPr/>
          <p:nvPr/>
        </p:nvSpPr>
        <p:spPr>
          <a:xfrm>
            <a:off x="4598892" y="2568810"/>
            <a:ext cx="3221290" cy="147574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Dialog Inner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92117B91-6F37-EE62-301D-D6A4E521D62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663692" y="2871929"/>
            <a:ext cx="3099421" cy="111414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7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262AB8B4-4F0B-9E82-694C-F2BD9215CEEE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6149185" y="3526283"/>
            <a:ext cx="796143" cy="251190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아니오</a:t>
            </a:r>
            <a:endParaRPr lang="en-US" sz="7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8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EBDB18C0-365A-5216-24BC-8DBCE197BC31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5278365" y="3526284"/>
            <a:ext cx="796143" cy="251190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예</a:t>
            </a:r>
            <a:endParaRPr lang="en-US" sz="7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9" name="Close Button">
            <a:extLst>
              <a:ext uri="{FF2B5EF4-FFF2-40B4-BE49-F238E27FC236}">
                <a16:creationId xmlns:a16="http://schemas.microsoft.com/office/drawing/2014/main" id="{AE060947-1FB4-B104-8265-94CC239F8A87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 bwMode="auto">
          <a:xfrm>
            <a:off x="7628606" y="2648114"/>
            <a:ext cx="134508" cy="127734"/>
          </a:xfrm>
          <a:custGeom>
            <a:avLst/>
            <a:gdLst>
              <a:gd name="T0" fmla="*/ 12 w 246"/>
              <a:gd name="T1" fmla="*/ 15 h 241"/>
              <a:gd name="T2" fmla="*/ 12 w 246"/>
              <a:gd name="T3" fmla="*/ 56 h 241"/>
              <a:gd name="T4" fmla="*/ 80 w 246"/>
              <a:gd name="T5" fmla="*/ 122 h 241"/>
              <a:gd name="T6" fmla="*/ 12 w 246"/>
              <a:gd name="T7" fmla="*/ 188 h 241"/>
              <a:gd name="T8" fmla="*/ 12 w 246"/>
              <a:gd name="T9" fmla="*/ 229 h 241"/>
              <a:gd name="T10" fmla="*/ 56 w 246"/>
              <a:gd name="T11" fmla="*/ 229 h 241"/>
              <a:gd name="T12" fmla="*/ 123 w 246"/>
              <a:gd name="T13" fmla="*/ 165 h 241"/>
              <a:gd name="T14" fmla="*/ 190 w 246"/>
              <a:gd name="T15" fmla="*/ 229 h 241"/>
              <a:gd name="T16" fmla="*/ 234 w 246"/>
              <a:gd name="T17" fmla="*/ 229 h 241"/>
              <a:gd name="T18" fmla="*/ 234 w 246"/>
              <a:gd name="T19" fmla="*/ 188 h 241"/>
              <a:gd name="T20" fmla="*/ 167 w 246"/>
              <a:gd name="T21" fmla="*/ 122 h 241"/>
              <a:gd name="T22" fmla="*/ 234 w 246"/>
              <a:gd name="T23" fmla="*/ 56 h 241"/>
              <a:gd name="T24" fmla="*/ 234 w 246"/>
              <a:gd name="T25" fmla="*/ 15 h 241"/>
              <a:gd name="T26" fmla="*/ 190 w 246"/>
              <a:gd name="T27" fmla="*/ 15 h 241"/>
              <a:gd name="T28" fmla="*/ 123 w 246"/>
              <a:gd name="T29" fmla="*/ 79 h 241"/>
              <a:gd name="T30" fmla="*/ 56 w 246"/>
              <a:gd name="T31" fmla="*/ 15 h 241"/>
              <a:gd name="T32" fmla="*/ 12 w 246"/>
              <a:gd name="T33" fmla="*/ 1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6" h="241">
                <a:moveTo>
                  <a:pt x="12" y="15"/>
                </a:moveTo>
                <a:cubicBezTo>
                  <a:pt x="0" y="26"/>
                  <a:pt x="0" y="45"/>
                  <a:pt x="12" y="56"/>
                </a:cubicBezTo>
                <a:lnTo>
                  <a:pt x="80" y="122"/>
                </a:lnTo>
                <a:lnTo>
                  <a:pt x="12" y="188"/>
                </a:lnTo>
                <a:cubicBezTo>
                  <a:pt x="0" y="199"/>
                  <a:pt x="0" y="218"/>
                  <a:pt x="12" y="229"/>
                </a:cubicBezTo>
                <a:cubicBezTo>
                  <a:pt x="24" y="241"/>
                  <a:pt x="44" y="241"/>
                  <a:pt x="56" y="229"/>
                </a:cubicBezTo>
                <a:lnTo>
                  <a:pt x="123" y="165"/>
                </a:lnTo>
                <a:lnTo>
                  <a:pt x="190" y="229"/>
                </a:lnTo>
                <a:cubicBezTo>
                  <a:pt x="202" y="241"/>
                  <a:pt x="222" y="241"/>
                  <a:pt x="234" y="229"/>
                </a:cubicBezTo>
                <a:cubicBezTo>
                  <a:pt x="246" y="218"/>
                  <a:pt x="246" y="199"/>
                  <a:pt x="234" y="188"/>
                </a:cubicBezTo>
                <a:lnTo>
                  <a:pt x="167" y="122"/>
                </a:lnTo>
                <a:lnTo>
                  <a:pt x="234" y="56"/>
                </a:lnTo>
                <a:cubicBezTo>
                  <a:pt x="246" y="45"/>
                  <a:pt x="246" y="26"/>
                  <a:pt x="234" y="15"/>
                </a:cubicBezTo>
                <a:cubicBezTo>
                  <a:pt x="222" y="3"/>
                  <a:pt x="202" y="3"/>
                  <a:pt x="190" y="15"/>
                </a:cubicBezTo>
                <a:lnTo>
                  <a:pt x="123" y="79"/>
                </a:lnTo>
                <a:lnTo>
                  <a:pt x="56" y="15"/>
                </a:lnTo>
                <a:cubicBezTo>
                  <a:pt x="41" y="0"/>
                  <a:pt x="26" y="3"/>
                  <a:pt x="12" y="1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635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72746" tIns="36373" rIns="72746" bIns="36373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10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BF7EAC2A-FC9B-94C2-9E33-1C23CE6816EB}"/>
              </a:ext>
            </a:extLst>
          </p:cNvPr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4699241" y="3020886"/>
            <a:ext cx="2882004" cy="50447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새로운 스토리오더 주문이 있습니다</a:t>
            </a:r>
            <a:r>
              <a:rPr lang="en-US" altLang="ko-KR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.</a:t>
            </a:r>
          </a:p>
          <a:p>
            <a:pPr algn="ctr"/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확인하시겠습니까</a:t>
            </a:r>
            <a:r>
              <a:rPr lang="en-US" altLang="ko-KR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?</a:t>
            </a:r>
            <a:endParaRPr lang="de-DE" sz="8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11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4AA289CE-534A-B659-7841-A7949238412E}"/>
              </a:ext>
            </a:extLst>
          </p:cNvPr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4598892" y="2587246"/>
            <a:ext cx="426724" cy="18860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알림</a:t>
            </a:r>
            <a:endParaRPr lang="de-DE" sz="8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D6816389-3877-228E-B5DE-FA4E2D17EB26}"/>
              </a:ext>
            </a:extLst>
          </p:cNvPr>
          <p:cNvSpPr/>
          <p:nvPr/>
        </p:nvSpPr>
        <p:spPr>
          <a:xfrm>
            <a:off x="123825" y="114300"/>
            <a:ext cx="2562225" cy="29527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100" b="1"/>
              <a:t>2. </a:t>
            </a:r>
            <a:r>
              <a:rPr lang="ko-KR" altLang="en-US" sz="1100" b="1"/>
              <a:t>주문 알림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322047-E72B-B7A7-3D8E-39C51D587865}"/>
              </a:ext>
            </a:extLst>
          </p:cNvPr>
          <p:cNvSpPr txBox="1"/>
          <p:nvPr/>
        </p:nvSpPr>
        <p:spPr>
          <a:xfrm>
            <a:off x="123825" y="514350"/>
            <a:ext cx="2562225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ko-KR" altLang="en-US" sz="1000"/>
              <a:t>음성 함께 안내</a:t>
            </a:r>
            <a:endParaRPr lang="en-US" altLang="ko-KR" sz="1000"/>
          </a:p>
          <a:p>
            <a:r>
              <a:rPr lang="en-US" altLang="ko-KR" sz="1000"/>
              <a:t>    *</a:t>
            </a:r>
            <a:r>
              <a:rPr lang="ko-KR" altLang="en-US" sz="1000"/>
              <a:t>상업적 이용 가능한 </a:t>
            </a:r>
            <a:r>
              <a:rPr lang="en-US" altLang="ko-KR" sz="1000"/>
              <a:t>tts </a:t>
            </a:r>
            <a:r>
              <a:rPr lang="ko-KR" altLang="en-US" sz="1000"/>
              <a:t>파일</a:t>
            </a:r>
            <a:endParaRPr lang="en-US" altLang="ko-KR" sz="1000"/>
          </a:p>
          <a:p>
            <a:pPr marL="171450" indent="-171450">
              <a:buFontTx/>
              <a:buChar char="-"/>
            </a:pPr>
            <a:r>
              <a:rPr lang="en-US" altLang="ko-KR" sz="1000"/>
              <a:t>‘</a:t>
            </a:r>
            <a:r>
              <a:rPr lang="ko-KR" altLang="en-US" sz="1000"/>
              <a:t>예</a:t>
            </a:r>
            <a:r>
              <a:rPr lang="en-US" altLang="ko-KR" sz="1000"/>
              <a:t>‘ </a:t>
            </a:r>
            <a:r>
              <a:rPr lang="ko-KR" altLang="en-US" sz="1000"/>
              <a:t>선택 시</a:t>
            </a:r>
            <a:r>
              <a:rPr lang="en-US" altLang="ko-KR" sz="1000"/>
              <a:t>, </a:t>
            </a:r>
            <a:r>
              <a:rPr lang="ko-KR" altLang="en-US" sz="1000"/>
              <a:t>리스트 화면</a:t>
            </a:r>
            <a:r>
              <a:rPr lang="en-US" altLang="ko-KR" sz="1000"/>
              <a:t>(</a:t>
            </a:r>
            <a:r>
              <a:rPr lang="ko-KR" altLang="en-US" sz="1000"/>
              <a:t>팝업</a:t>
            </a:r>
            <a:r>
              <a:rPr lang="en-US" altLang="ko-KR" sz="1000"/>
              <a:t>) </a:t>
            </a:r>
            <a:r>
              <a:rPr lang="ko-KR" altLang="en-US" sz="1000"/>
              <a:t>표시</a:t>
            </a:r>
            <a:endParaRPr lang="en-US" altLang="ko-KR" sz="1000"/>
          </a:p>
          <a:p>
            <a:pPr marL="171450" indent="-171450">
              <a:buFontTx/>
              <a:buChar char="-"/>
            </a:pPr>
            <a:r>
              <a:rPr lang="en-US" altLang="ko-KR" sz="1000"/>
              <a:t>‘</a:t>
            </a:r>
            <a:r>
              <a:rPr lang="ko-KR" altLang="en-US" sz="1000"/>
              <a:t>아니오</a:t>
            </a:r>
            <a:r>
              <a:rPr lang="en-US" altLang="ko-KR" sz="1000"/>
              <a:t>’ </a:t>
            </a:r>
            <a:r>
              <a:rPr lang="ko-KR" altLang="en-US" sz="1000"/>
              <a:t>선택 시</a:t>
            </a:r>
            <a:r>
              <a:rPr lang="en-US" altLang="ko-KR" sz="1000"/>
              <a:t>, </a:t>
            </a:r>
            <a:r>
              <a:rPr lang="ko-KR" altLang="en-US" sz="1000"/>
              <a:t>기존</a:t>
            </a:r>
            <a:r>
              <a:rPr lang="en-US" altLang="ko-KR" sz="1000"/>
              <a:t> </a:t>
            </a:r>
            <a:r>
              <a:rPr lang="ko-KR" altLang="en-US" sz="1000"/>
              <a:t>화면 유지</a:t>
            </a:r>
            <a:endParaRPr lang="en-US" altLang="ko-KR" sz="1000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8DF60DED-DE43-028F-D467-A974770BD766}"/>
              </a:ext>
            </a:extLst>
          </p:cNvPr>
          <p:cNvSpPr/>
          <p:nvPr/>
        </p:nvSpPr>
        <p:spPr>
          <a:xfrm>
            <a:off x="123825" y="1609725"/>
            <a:ext cx="2562225" cy="29527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100" b="1"/>
              <a:t>3. </a:t>
            </a:r>
            <a:r>
              <a:rPr lang="ko-KR" altLang="en-US" sz="1100" b="1"/>
              <a:t>트레이 아이콘 선택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DA1F74-9DB3-8285-AE33-143C082940F9}"/>
              </a:ext>
            </a:extLst>
          </p:cNvPr>
          <p:cNvSpPr txBox="1"/>
          <p:nvPr/>
        </p:nvSpPr>
        <p:spPr>
          <a:xfrm>
            <a:off x="123825" y="2009775"/>
            <a:ext cx="2562225" cy="2462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ko-KR" altLang="en-US" sz="1000"/>
              <a:t>선택 시</a:t>
            </a:r>
            <a:r>
              <a:rPr lang="en-US" altLang="ko-KR" sz="1000"/>
              <a:t>, </a:t>
            </a:r>
            <a:r>
              <a:rPr lang="ko-KR" altLang="en-US" sz="1000"/>
              <a:t>리스트 화면</a:t>
            </a:r>
            <a:r>
              <a:rPr lang="en-US" altLang="ko-KR" sz="1000"/>
              <a:t>(</a:t>
            </a:r>
            <a:r>
              <a:rPr lang="ko-KR" altLang="en-US" sz="1000"/>
              <a:t>팝업</a:t>
            </a:r>
            <a:r>
              <a:rPr lang="en-US" altLang="ko-KR" sz="1000"/>
              <a:t>) </a:t>
            </a:r>
            <a:r>
              <a:rPr lang="ko-KR" altLang="en-US" sz="1000"/>
              <a:t>표시</a:t>
            </a:r>
            <a:endParaRPr lang="en-US" altLang="ko-KR" sz="1000"/>
          </a:p>
        </p:txBody>
      </p:sp>
      <p:sp>
        <p:nvSpPr>
          <p:cNvPr id="4" name="타원 3">
            <a:extLst>
              <a:ext uri="{FF2B5EF4-FFF2-40B4-BE49-F238E27FC236}">
                <a16:creationId xmlns:a16="http://schemas.microsoft.com/office/drawing/2014/main" id="{D22A9364-FF43-7260-960C-45C593382E74}"/>
              </a:ext>
            </a:extLst>
          </p:cNvPr>
          <p:cNvSpPr/>
          <p:nvPr/>
        </p:nvSpPr>
        <p:spPr>
          <a:xfrm>
            <a:off x="11281762" y="6041069"/>
            <a:ext cx="561975" cy="56197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A32632BE-7A46-2E61-B90C-8EF515F40AFD}"/>
              </a:ext>
            </a:extLst>
          </p:cNvPr>
          <p:cNvGrpSpPr/>
          <p:nvPr/>
        </p:nvGrpSpPr>
        <p:grpSpPr>
          <a:xfrm>
            <a:off x="11393681" y="6220275"/>
            <a:ext cx="342900" cy="210469"/>
            <a:chOff x="11189494" y="5989456"/>
            <a:chExt cx="342900" cy="210469"/>
          </a:xfrm>
        </p:grpSpPr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B49CD09E-2266-F79D-B082-83BE356FB97B}"/>
                </a:ext>
              </a:extLst>
            </p:cNvPr>
            <p:cNvSpPr/>
            <p:nvPr/>
          </p:nvSpPr>
          <p:spPr>
            <a:xfrm>
              <a:off x="11189494" y="5989456"/>
              <a:ext cx="342900" cy="45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0125E9C4-2FFA-F771-C2A1-B1C1A4FA8043}"/>
                </a:ext>
              </a:extLst>
            </p:cNvPr>
            <p:cNvSpPr/>
            <p:nvPr/>
          </p:nvSpPr>
          <p:spPr>
            <a:xfrm>
              <a:off x="11189494" y="6071831"/>
              <a:ext cx="342900" cy="45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2BA777B1-E125-9CFA-DE92-8813CC9B8249}"/>
                </a:ext>
              </a:extLst>
            </p:cNvPr>
            <p:cNvSpPr/>
            <p:nvPr/>
          </p:nvSpPr>
          <p:spPr>
            <a:xfrm>
              <a:off x="11189494" y="6154206"/>
              <a:ext cx="342900" cy="45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A4E19E18-AD9F-4779-6CC6-E65389D9D142}"/>
              </a:ext>
            </a:extLst>
          </p:cNvPr>
          <p:cNvGrpSpPr/>
          <p:nvPr/>
        </p:nvGrpSpPr>
        <p:grpSpPr>
          <a:xfrm>
            <a:off x="5016091" y="3561376"/>
            <a:ext cx="273426" cy="200053"/>
            <a:chOff x="93345" y="776667"/>
            <a:chExt cx="273426" cy="200053"/>
          </a:xfrm>
        </p:grpSpPr>
        <p:sp>
          <p:nvSpPr>
            <p:cNvPr id="19" name="이등변 삼각형 18">
              <a:extLst>
                <a:ext uri="{FF2B5EF4-FFF2-40B4-BE49-F238E27FC236}">
                  <a16:creationId xmlns:a16="http://schemas.microsoft.com/office/drawing/2014/main" id="{14C3069D-8CC8-0558-F6AC-1EBCDAB92928}"/>
                </a:ext>
              </a:extLst>
            </p:cNvPr>
            <p:cNvSpPr/>
            <p:nvPr/>
          </p:nvSpPr>
          <p:spPr>
            <a:xfrm rot="5400000">
              <a:off x="288611" y="840509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20" name="Oval 593">
              <a:extLst>
                <a:ext uri="{FF2B5EF4-FFF2-40B4-BE49-F238E27FC236}">
                  <a16:creationId xmlns:a16="http://schemas.microsoft.com/office/drawing/2014/main" id="{4276D7AC-0497-6666-6ACA-EAC349164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831" y="790396"/>
              <a:ext cx="172594" cy="172594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endParaRPr lang="en-US" altLang="ko-KR" sz="800" b="1" dirty="0">
                <a:solidFill>
                  <a:prstClr val="white"/>
                </a:solidFill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21" name="TextBox 14">
              <a:extLst>
                <a:ext uri="{FF2B5EF4-FFF2-40B4-BE49-F238E27FC236}">
                  <a16:creationId xmlns:a16="http://schemas.microsoft.com/office/drawing/2014/main" id="{460FB352-8142-9BB4-97F0-A83B46276386}"/>
                </a:ext>
              </a:extLst>
            </p:cNvPr>
            <p:cNvSpPr txBox="1"/>
            <p:nvPr/>
          </p:nvSpPr>
          <p:spPr>
            <a:xfrm>
              <a:off x="93345" y="776667"/>
              <a:ext cx="244417" cy="2000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t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2</a:t>
              </a:r>
              <a:endParaRPr lang="ko-KR" altLang="en-US" sz="7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</p:grpSp>
      <p:grpSp>
        <p:nvGrpSpPr>
          <p:cNvPr id="22" name="그룹 21">
            <a:extLst>
              <a:ext uri="{FF2B5EF4-FFF2-40B4-BE49-F238E27FC236}">
                <a16:creationId xmlns:a16="http://schemas.microsoft.com/office/drawing/2014/main" id="{308F36A8-DE4E-87F1-1A52-789BD9320C82}"/>
              </a:ext>
            </a:extLst>
          </p:cNvPr>
          <p:cNvGrpSpPr/>
          <p:nvPr/>
        </p:nvGrpSpPr>
        <p:grpSpPr>
          <a:xfrm>
            <a:off x="11008336" y="6220275"/>
            <a:ext cx="273426" cy="200053"/>
            <a:chOff x="93345" y="776667"/>
            <a:chExt cx="273426" cy="200053"/>
          </a:xfrm>
        </p:grpSpPr>
        <p:sp>
          <p:nvSpPr>
            <p:cNvPr id="23" name="이등변 삼각형 22">
              <a:extLst>
                <a:ext uri="{FF2B5EF4-FFF2-40B4-BE49-F238E27FC236}">
                  <a16:creationId xmlns:a16="http://schemas.microsoft.com/office/drawing/2014/main" id="{F51CECD2-9F4F-064D-DEAB-0FD400BC5B44}"/>
                </a:ext>
              </a:extLst>
            </p:cNvPr>
            <p:cNvSpPr/>
            <p:nvPr/>
          </p:nvSpPr>
          <p:spPr>
            <a:xfrm rot="5400000">
              <a:off x="288611" y="840509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24" name="Oval 593">
              <a:extLst>
                <a:ext uri="{FF2B5EF4-FFF2-40B4-BE49-F238E27FC236}">
                  <a16:creationId xmlns:a16="http://schemas.microsoft.com/office/drawing/2014/main" id="{934059FC-611E-E1FF-5667-C7CE5B2821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831" y="790396"/>
              <a:ext cx="172594" cy="172594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endParaRPr lang="en-US" altLang="ko-KR" sz="800" b="1" dirty="0">
                <a:solidFill>
                  <a:prstClr val="white"/>
                </a:solidFill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25" name="TextBox 14">
              <a:extLst>
                <a:ext uri="{FF2B5EF4-FFF2-40B4-BE49-F238E27FC236}">
                  <a16:creationId xmlns:a16="http://schemas.microsoft.com/office/drawing/2014/main" id="{912FA044-EDCE-C416-57E4-171A720B81AF}"/>
                </a:ext>
              </a:extLst>
            </p:cNvPr>
            <p:cNvSpPr txBox="1"/>
            <p:nvPr/>
          </p:nvSpPr>
          <p:spPr>
            <a:xfrm>
              <a:off x="93345" y="776667"/>
              <a:ext cx="244417" cy="2000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t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3</a:t>
              </a:r>
              <a:endParaRPr lang="ko-KR" altLang="en-US" sz="7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A9068B2D-DFB9-608B-F7DA-FD523820F2DD}"/>
              </a:ext>
            </a:extLst>
          </p:cNvPr>
          <p:cNvSpPr txBox="1"/>
          <p:nvPr/>
        </p:nvSpPr>
        <p:spPr>
          <a:xfrm>
            <a:off x="8254124" y="409575"/>
            <a:ext cx="3027637" cy="1061829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t">
            <a:spAutoFit/>
          </a:bodyPr>
          <a:lstStyle/>
          <a:p>
            <a:r>
              <a:rPr lang="ko-KR" altLang="en-US" sz="900" b="1"/>
              <a:t>에이전트 알림</a:t>
            </a:r>
            <a:endParaRPr lang="en-US" altLang="ko-KR" sz="900" b="1"/>
          </a:p>
          <a:p>
            <a:endParaRPr lang="en-US" altLang="ko-KR" sz="900" b="1"/>
          </a:p>
          <a:p>
            <a:r>
              <a:rPr lang="ko-KR" altLang="en-US" sz="900" b="1"/>
              <a:t>확인되지 않은 </a:t>
            </a:r>
            <a:r>
              <a:rPr lang="en-US" altLang="ko-KR" sz="900" b="1"/>
              <a:t>1</a:t>
            </a:r>
            <a:r>
              <a:rPr lang="ko-KR" altLang="en-US" sz="900" b="1"/>
              <a:t>개의 주문 대상</a:t>
            </a:r>
            <a:endParaRPr lang="en-US" altLang="ko-KR" sz="900" b="1"/>
          </a:p>
          <a:p>
            <a:r>
              <a:rPr lang="en-US" altLang="ko-KR" sz="900" b="1"/>
              <a:t>: 15</a:t>
            </a:r>
            <a:r>
              <a:rPr lang="ko-KR" altLang="en-US" sz="900" b="1"/>
              <a:t>분 동안 </a:t>
            </a:r>
            <a:r>
              <a:rPr lang="en-US" altLang="ko-KR" sz="900" b="1"/>
              <a:t>3</a:t>
            </a:r>
            <a:r>
              <a:rPr lang="ko-KR" altLang="en-US" sz="900" b="1"/>
              <a:t>분마다 알림 </a:t>
            </a:r>
            <a:r>
              <a:rPr lang="en-US" altLang="ko-KR" sz="900" b="1"/>
              <a:t>1</a:t>
            </a:r>
            <a:r>
              <a:rPr lang="ko-KR" altLang="en-US" sz="900" b="1"/>
              <a:t>회</a:t>
            </a:r>
            <a:r>
              <a:rPr lang="en-US" altLang="ko-KR" sz="900" b="1"/>
              <a:t>(</a:t>
            </a:r>
            <a:r>
              <a:rPr lang="ko-KR" altLang="en-US" sz="900" b="1"/>
              <a:t>총 </a:t>
            </a:r>
            <a:r>
              <a:rPr lang="en-US" altLang="ko-KR" sz="900" b="1"/>
              <a:t>5</a:t>
            </a:r>
            <a:r>
              <a:rPr lang="ko-KR" altLang="en-US" sz="900" b="1"/>
              <a:t>번</a:t>
            </a:r>
            <a:r>
              <a:rPr lang="en-US" altLang="ko-KR" sz="900" b="1"/>
              <a:t>)</a:t>
            </a:r>
          </a:p>
          <a:p>
            <a:endParaRPr lang="en-US" altLang="ko-KR" sz="900"/>
          </a:p>
          <a:p>
            <a:r>
              <a:rPr lang="ko-KR" altLang="en-US" sz="900"/>
              <a:t>주문이 여러 건 있을 경우 여러 번 울리는 것 </a:t>
            </a:r>
            <a:r>
              <a:rPr lang="en-US" altLang="ko-KR" sz="900"/>
              <a:t>: </a:t>
            </a:r>
            <a:r>
              <a:rPr lang="ko-KR" altLang="en-US" sz="900"/>
              <a:t>무관</a:t>
            </a:r>
            <a:endParaRPr lang="en-US" altLang="ko-KR" sz="900"/>
          </a:p>
          <a:p>
            <a:r>
              <a:rPr lang="ko-KR" altLang="en-US" sz="900"/>
              <a:t>한 주문에 대해 각각 처리로 부탁드립니다</a:t>
            </a:r>
            <a:r>
              <a:rPr lang="en-US" altLang="ko-KR" sz="90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00228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>
            <a:extLst>
              <a:ext uri="{FF2B5EF4-FFF2-40B4-BE49-F238E27FC236}">
                <a16:creationId xmlns:a16="http://schemas.microsoft.com/office/drawing/2014/main" id="{215BAF30-14B1-EA93-205F-4848748D630D}"/>
              </a:ext>
            </a:extLst>
          </p:cNvPr>
          <p:cNvSpPr/>
          <p:nvPr/>
        </p:nvSpPr>
        <p:spPr>
          <a:xfrm>
            <a:off x="227860" y="181994"/>
            <a:ext cx="5131017" cy="58459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DED929D-3056-9FD3-EDC3-CB789E8404A8}"/>
              </a:ext>
            </a:extLst>
          </p:cNvPr>
          <p:cNvSpPr txBox="1"/>
          <p:nvPr/>
        </p:nvSpPr>
        <p:spPr>
          <a:xfrm>
            <a:off x="653975" y="723699"/>
            <a:ext cx="1023602" cy="493981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900"/>
              <a:t>주문 번호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주문 일시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총 주문 금액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요청 사항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 수령 방식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주문자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주문 상태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</p:txBody>
      </p:sp>
      <p:sp>
        <p:nvSpPr>
          <p:cNvPr id="26" name="사각형: 둥근 모서리 25">
            <a:extLst>
              <a:ext uri="{FF2B5EF4-FFF2-40B4-BE49-F238E27FC236}">
                <a16:creationId xmlns:a16="http://schemas.microsoft.com/office/drawing/2014/main" id="{E4D47B0F-7792-C7EB-B8AC-68F56123E8D1}"/>
              </a:ext>
            </a:extLst>
          </p:cNvPr>
          <p:cNvSpPr/>
          <p:nvPr/>
        </p:nvSpPr>
        <p:spPr>
          <a:xfrm>
            <a:off x="1677577" y="714821"/>
            <a:ext cx="1722571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OGD23072600001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B276C2A1-33D0-C3D3-CD25-2A318C9B273E}"/>
              </a:ext>
            </a:extLst>
          </p:cNvPr>
          <p:cNvSpPr/>
          <p:nvPr/>
        </p:nvSpPr>
        <p:spPr>
          <a:xfrm>
            <a:off x="1677576" y="1124674"/>
            <a:ext cx="1722571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2023-07-26 PM 04:05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4508AF5F-BF60-3487-96CC-6A1C7E5280BF}"/>
              </a:ext>
            </a:extLst>
          </p:cNvPr>
          <p:cNvSpPr/>
          <p:nvPr/>
        </p:nvSpPr>
        <p:spPr>
          <a:xfrm>
            <a:off x="1677575" y="4986788"/>
            <a:ext cx="1385220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상품명</a:t>
            </a:r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F88C6ED4-BB47-5B98-C3B4-2EA63BAB5B75}"/>
              </a:ext>
            </a:extLst>
          </p:cNvPr>
          <p:cNvSpPr/>
          <p:nvPr/>
        </p:nvSpPr>
        <p:spPr>
          <a:xfrm>
            <a:off x="3143869" y="4986788"/>
            <a:ext cx="1010880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수량</a:t>
            </a:r>
          </a:p>
        </p:txBody>
      </p:sp>
      <p:sp>
        <p:nvSpPr>
          <p:cNvPr id="30" name="사각형: 둥근 모서리 29">
            <a:extLst>
              <a:ext uri="{FF2B5EF4-FFF2-40B4-BE49-F238E27FC236}">
                <a16:creationId xmlns:a16="http://schemas.microsoft.com/office/drawing/2014/main" id="{0F7FDD74-CE2D-DDE7-2147-7E91DCB08E93}"/>
              </a:ext>
            </a:extLst>
          </p:cNvPr>
          <p:cNvSpPr/>
          <p:nvPr/>
        </p:nvSpPr>
        <p:spPr>
          <a:xfrm>
            <a:off x="1677575" y="5281225"/>
            <a:ext cx="1385220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상품명</a:t>
            </a:r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AF847A1A-0DEE-E0C8-8E3B-DE757B20399E}"/>
              </a:ext>
            </a:extLst>
          </p:cNvPr>
          <p:cNvSpPr/>
          <p:nvPr/>
        </p:nvSpPr>
        <p:spPr>
          <a:xfrm>
            <a:off x="3143869" y="5281225"/>
            <a:ext cx="1010880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수량</a:t>
            </a:r>
          </a:p>
        </p:txBody>
      </p:sp>
      <p:sp>
        <p:nvSpPr>
          <p:cNvPr id="32" name="사각형: 둥근 모서리 31">
            <a:extLst>
              <a:ext uri="{FF2B5EF4-FFF2-40B4-BE49-F238E27FC236}">
                <a16:creationId xmlns:a16="http://schemas.microsoft.com/office/drawing/2014/main" id="{8EB75D7E-D454-8DF2-C29B-2E5685F6025B}"/>
              </a:ext>
            </a:extLst>
          </p:cNvPr>
          <p:cNvSpPr/>
          <p:nvPr/>
        </p:nvSpPr>
        <p:spPr>
          <a:xfrm>
            <a:off x="1677574" y="5575662"/>
            <a:ext cx="1385220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상품명</a:t>
            </a:r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13CFFF3C-0604-13D7-BB8F-AC5C6D2B3532}"/>
              </a:ext>
            </a:extLst>
          </p:cNvPr>
          <p:cNvSpPr/>
          <p:nvPr/>
        </p:nvSpPr>
        <p:spPr>
          <a:xfrm>
            <a:off x="3143868" y="5575662"/>
            <a:ext cx="1010880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수량</a:t>
            </a:r>
          </a:p>
        </p:txBody>
      </p: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D1A440D9-9AB8-2EFB-4B02-BF4647799890}"/>
              </a:ext>
            </a:extLst>
          </p:cNvPr>
          <p:cNvSpPr/>
          <p:nvPr/>
        </p:nvSpPr>
        <p:spPr>
          <a:xfrm>
            <a:off x="1677577" y="1526839"/>
            <a:ext cx="1722568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17,000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원</a:t>
            </a:r>
          </a:p>
        </p:txBody>
      </p:sp>
      <p:sp>
        <p:nvSpPr>
          <p:cNvPr id="35" name="사각형: 둥근 모서리 34">
            <a:extLst>
              <a:ext uri="{FF2B5EF4-FFF2-40B4-BE49-F238E27FC236}">
                <a16:creationId xmlns:a16="http://schemas.microsoft.com/office/drawing/2014/main" id="{65BEB262-D9BA-2511-40B5-F6BFBB0B200D}"/>
              </a:ext>
            </a:extLst>
          </p:cNvPr>
          <p:cNvSpPr/>
          <p:nvPr/>
        </p:nvSpPr>
        <p:spPr>
          <a:xfrm>
            <a:off x="1677575" y="1936692"/>
            <a:ext cx="2477175" cy="741128"/>
          </a:xfrm>
          <a:prstGeom prst="roundRect">
            <a:avLst>
              <a:gd name="adj" fmla="val 5886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수저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포크 필요 없음</a:t>
            </a:r>
          </a:p>
        </p:txBody>
      </p:sp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BE89F1AE-F35E-B78C-DC61-6F10F0140316}"/>
              </a:ext>
            </a:extLst>
          </p:cNvPr>
          <p:cNvSpPr/>
          <p:nvPr/>
        </p:nvSpPr>
        <p:spPr>
          <a:xfrm>
            <a:off x="1677576" y="3209906"/>
            <a:ext cx="1154402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</a:t>
            </a:r>
          </a:p>
        </p:txBody>
      </p:sp>
      <p:sp>
        <p:nvSpPr>
          <p:cNvPr id="37" name="사각형: 둥근 모서리 36">
            <a:extLst>
              <a:ext uri="{FF2B5EF4-FFF2-40B4-BE49-F238E27FC236}">
                <a16:creationId xmlns:a16="http://schemas.microsoft.com/office/drawing/2014/main" id="{4C57929F-567B-ACE6-E67E-B3CD9389EAD2}"/>
              </a:ext>
            </a:extLst>
          </p:cNvPr>
          <p:cNvSpPr/>
          <p:nvPr/>
        </p:nvSpPr>
        <p:spPr>
          <a:xfrm>
            <a:off x="2916162" y="3209906"/>
            <a:ext cx="1154402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ID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94BE8D33-8709-85A3-20E7-A0DF0B4F10C7}"/>
              </a:ext>
            </a:extLst>
          </p:cNvPr>
          <p:cNvSpPr/>
          <p:nvPr/>
        </p:nvSpPr>
        <p:spPr>
          <a:xfrm>
            <a:off x="1687100" y="3614125"/>
            <a:ext cx="2506386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주문 확인 중</a:t>
            </a:r>
          </a:p>
        </p:txBody>
      </p:sp>
      <p:sp>
        <p:nvSpPr>
          <p:cNvPr id="39" name="사각형: 둥근 모서리 38">
            <a:extLst>
              <a:ext uri="{FF2B5EF4-FFF2-40B4-BE49-F238E27FC236}">
                <a16:creationId xmlns:a16="http://schemas.microsoft.com/office/drawing/2014/main" id="{AD75DDBE-A262-45F6-27C0-27A5A84ECC48}"/>
              </a:ext>
            </a:extLst>
          </p:cNvPr>
          <p:cNvSpPr/>
          <p:nvPr/>
        </p:nvSpPr>
        <p:spPr>
          <a:xfrm>
            <a:off x="1687100" y="3912605"/>
            <a:ext cx="1722568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주문 확정</a:t>
            </a:r>
          </a:p>
        </p:txBody>
      </p:sp>
      <p:sp>
        <p:nvSpPr>
          <p:cNvPr id="40" name="사각형: 둥근 모서리 39">
            <a:extLst>
              <a:ext uri="{FF2B5EF4-FFF2-40B4-BE49-F238E27FC236}">
                <a16:creationId xmlns:a16="http://schemas.microsoft.com/office/drawing/2014/main" id="{6D3AD151-3803-6E47-F874-8555BC03BA83}"/>
              </a:ext>
            </a:extLst>
          </p:cNvPr>
          <p:cNvSpPr/>
          <p:nvPr/>
        </p:nvSpPr>
        <p:spPr>
          <a:xfrm>
            <a:off x="1687096" y="4573035"/>
            <a:ext cx="1722568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매장 취소</a:t>
            </a:r>
            <a:r>
              <a:rPr lang="en-US" altLang="ko-KR" sz="900">
                <a:solidFill>
                  <a:schemeClr val="bg1"/>
                </a:solidFill>
              </a:rPr>
              <a:t>(</a:t>
            </a:r>
            <a:r>
              <a:rPr lang="ko-KR" altLang="en-US" sz="900">
                <a:solidFill>
                  <a:schemeClr val="bg1"/>
                </a:solidFill>
              </a:rPr>
              <a:t>주문 불가</a:t>
            </a:r>
            <a:r>
              <a:rPr lang="en-US" altLang="ko-KR" sz="900">
                <a:solidFill>
                  <a:schemeClr val="bg1"/>
                </a:solidFill>
              </a:rPr>
              <a:t>)</a:t>
            </a:r>
            <a:endParaRPr lang="ko-KR" altLang="en-US" sz="900">
              <a:solidFill>
                <a:schemeClr val="bg1"/>
              </a:solidFill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A2AA844C-36F7-EB43-287E-A7A7C4523DC8}"/>
              </a:ext>
            </a:extLst>
          </p:cNvPr>
          <p:cNvSpPr/>
          <p:nvPr/>
        </p:nvSpPr>
        <p:spPr>
          <a:xfrm>
            <a:off x="5507105" y="1656513"/>
            <a:ext cx="3221290" cy="147574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Dialog Inner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BA825527-9C42-930D-451E-BF0AEC40AF4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571905" y="1959632"/>
            <a:ext cx="3099421" cy="111414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50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9D068052-B582-5768-C61B-9DC12CCB8312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7057398" y="2613986"/>
            <a:ext cx="796143" cy="251190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아니오</a:t>
            </a:r>
            <a:endParaRPr lang="en-US" sz="7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51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20F37039-3198-F163-6FA0-8B8B90A17C37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6186578" y="2613987"/>
            <a:ext cx="796143" cy="251190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예</a:t>
            </a:r>
            <a:endParaRPr lang="en-US" sz="7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52" name="Close Button">
            <a:extLst>
              <a:ext uri="{FF2B5EF4-FFF2-40B4-BE49-F238E27FC236}">
                <a16:creationId xmlns:a16="http://schemas.microsoft.com/office/drawing/2014/main" id="{AC99E1CD-F8E6-7703-4964-6379D8A7818C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 bwMode="auto">
          <a:xfrm>
            <a:off x="8536819" y="1735817"/>
            <a:ext cx="134508" cy="127734"/>
          </a:xfrm>
          <a:custGeom>
            <a:avLst/>
            <a:gdLst>
              <a:gd name="T0" fmla="*/ 12 w 246"/>
              <a:gd name="T1" fmla="*/ 15 h 241"/>
              <a:gd name="T2" fmla="*/ 12 w 246"/>
              <a:gd name="T3" fmla="*/ 56 h 241"/>
              <a:gd name="T4" fmla="*/ 80 w 246"/>
              <a:gd name="T5" fmla="*/ 122 h 241"/>
              <a:gd name="T6" fmla="*/ 12 w 246"/>
              <a:gd name="T7" fmla="*/ 188 h 241"/>
              <a:gd name="T8" fmla="*/ 12 w 246"/>
              <a:gd name="T9" fmla="*/ 229 h 241"/>
              <a:gd name="T10" fmla="*/ 56 w 246"/>
              <a:gd name="T11" fmla="*/ 229 h 241"/>
              <a:gd name="T12" fmla="*/ 123 w 246"/>
              <a:gd name="T13" fmla="*/ 165 h 241"/>
              <a:gd name="T14" fmla="*/ 190 w 246"/>
              <a:gd name="T15" fmla="*/ 229 h 241"/>
              <a:gd name="T16" fmla="*/ 234 w 246"/>
              <a:gd name="T17" fmla="*/ 229 h 241"/>
              <a:gd name="T18" fmla="*/ 234 w 246"/>
              <a:gd name="T19" fmla="*/ 188 h 241"/>
              <a:gd name="T20" fmla="*/ 167 w 246"/>
              <a:gd name="T21" fmla="*/ 122 h 241"/>
              <a:gd name="T22" fmla="*/ 234 w 246"/>
              <a:gd name="T23" fmla="*/ 56 h 241"/>
              <a:gd name="T24" fmla="*/ 234 w 246"/>
              <a:gd name="T25" fmla="*/ 15 h 241"/>
              <a:gd name="T26" fmla="*/ 190 w 246"/>
              <a:gd name="T27" fmla="*/ 15 h 241"/>
              <a:gd name="T28" fmla="*/ 123 w 246"/>
              <a:gd name="T29" fmla="*/ 79 h 241"/>
              <a:gd name="T30" fmla="*/ 56 w 246"/>
              <a:gd name="T31" fmla="*/ 15 h 241"/>
              <a:gd name="T32" fmla="*/ 12 w 246"/>
              <a:gd name="T33" fmla="*/ 1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6" h="241">
                <a:moveTo>
                  <a:pt x="12" y="15"/>
                </a:moveTo>
                <a:cubicBezTo>
                  <a:pt x="0" y="26"/>
                  <a:pt x="0" y="45"/>
                  <a:pt x="12" y="56"/>
                </a:cubicBezTo>
                <a:lnTo>
                  <a:pt x="80" y="122"/>
                </a:lnTo>
                <a:lnTo>
                  <a:pt x="12" y="188"/>
                </a:lnTo>
                <a:cubicBezTo>
                  <a:pt x="0" y="199"/>
                  <a:pt x="0" y="218"/>
                  <a:pt x="12" y="229"/>
                </a:cubicBezTo>
                <a:cubicBezTo>
                  <a:pt x="24" y="241"/>
                  <a:pt x="44" y="241"/>
                  <a:pt x="56" y="229"/>
                </a:cubicBezTo>
                <a:lnTo>
                  <a:pt x="123" y="165"/>
                </a:lnTo>
                <a:lnTo>
                  <a:pt x="190" y="229"/>
                </a:lnTo>
                <a:cubicBezTo>
                  <a:pt x="202" y="241"/>
                  <a:pt x="222" y="241"/>
                  <a:pt x="234" y="229"/>
                </a:cubicBezTo>
                <a:cubicBezTo>
                  <a:pt x="246" y="218"/>
                  <a:pt x="246" y="199"/>
                  <a:pt x="234" y="188"/>
                </a:cubicBezTo>
                <a:lnTo>
                  <a:pt x="167" y="122"/>
                </a:lnTo>
                <a:lnTo>
                  <a:pt x="234" y="56"/>
                </a:lnTo>
                <a:cubicBezTo>
                  <a:pt x="246" y="45"/>
                  <a:pt x="246" y="26"/>
                  <a:pt x="234" y="15"/>
                </a:cubicBezTo>
                <a:cubicBezTo>
                  <a:pt x="222" y="3"/>
                  <a:pt x="202" y="3"/>
                  <a:pt x="190" y="15"/>
                </a:cubicBezTo>
                <a:lnTo>
                  <a:pt x="123" y="79"/>
                </a:lnTo>
                <a:lnTo>
                  <a:pt x="56" y="15"/>
                </a:lnTo>
                <a:cubicBezTo>
                  <a:pt x="41" y="0"/>
                  <a:pt x="26" y="3"/>
                  <a:pt x="12" y="1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635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72746" tIns="36373" rIns="72746" bIns="36373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53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66A5140D-8B69-7B36-3FB2-4813CD4921F6}"/>
              </a:ext>
            </a:extLst>
          </p:cNvPr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5607454" y="2108589"/>
            <a:ext cx="2882004" cy="50447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선택한 정보로 주문을 승인하시겠습니까</a:t>
            </a:r>
            <a:r>
              <a:rPr lang="en-US" altLang="ko-KR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?</a:t>
            </a:r>
            <a:endParaRPr lang="de-DE" sz="8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54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0BFF56EF-A74F-E670-6517-63E53A253F1B}"/>
              </a:ext>
            </a:extLst>
          </p:cNvPr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5507105" y="1674949"/>
            <a:ext cx="426724" cy="18860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알림</a:t>
            </a:r>
            <a:endParaRPr lang="de-DE" sz="8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56" name="사각형: 둥근 모서리 55">
            <a:extLst>
              <a:ext uri="{FF2B5EF4-FFF2-40B4-BE49-F238E27FC236}">
                <a16:creationId xmlns:a16="http://schemas.microsoft.com/office/drawing/2014/main" id="{7E4AB15C-8144-9B34-BC92-863A6965A2C1}"/>
              </a:ext>
            </a:extLst>
          </p:cNvPr>
          <p:cNvSpPr/>
          <p:nvPr/>
        </p:nvSpPr>
        <p:spPr>
          <a:xfrm>
            <a:off x="4218743" y="4238456"/>
            <a:ext cx="490484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전송</a:t>
            </a: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BB0E04B1-6ED6-2740-EAF2-60AEFB0557AE}"/>
              </a:ext>
            </a:extLst>
          </p:cNvPr>
          <p:cNvSpPr/>
          <p:nvPr/>
        </p:nvSpPr>
        <p:spPr>
          <a:xfrm>
            <a:off x="5508227" y="3328124"/>
            <a:ext cx="3221290" cy="147574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Dialog Inner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776587E8-953A-51C8-02F2-56892CFE325B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5573027" y="3631243"/>
            <a:ext cx="3099421" cy="111414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59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2871150F-4E1B-E37F-9319-D79402C635BE}"/>
              </a:ext>
            </a:extLst>
          </p:cNvPr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6724666" y="4285597"/>
            <a:ext cx="796143" cy="251190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확인</a:t>
            </a:r>
            <a:endParaRPr lang="en-US" sz="7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60" name="Close Button">
            <a:extLst>
              <a:ext uri="{FF2B5EF4-FFF2-40B4-BE49-F238E27FC236}">
                <a16:creationId xmlns:a16="http://schemas.microsoft.com/office/drawing/2014/main" id="{6B141B1F-71EE-76EB-266F-47B4169FAD2D}"/>
              </a:ext>
            </a:extLst>
          </p:cNvPr>
          <p:cNvSpPr>
            <a:spLocks noChangeAspect="1"/>
          </p:cNvSpPr>
          <p:nvPr>
            <p:custDataLst>
              <p:tags r:id="rId9"/>
            </p:custDataLst>
          </p:nvPr>
        </p:nvSpPr>
        <p:spPr bwMode="auto">
          <a:xfrm>
            <a:off x="8537941" y="3407428"/>
            <a:ext cx="134508" cy="127734"/>
          </a:xfrm>
          <a:custGeom>
            <a:avLst/>
            <a:gdLst>
              <a:gd name="T0" fmla="*/ 12 w 246"/>
              <a:gd name="T1" fmla="*/ 15 h 241"/>
              <a:gd name="T2" fmla="*/ 12 w 246"/>
              <a:gd name="T3" fmla="*/ 56 h 241"/>
              <a:gd name="T4" fmla="*/ 80 w 246"/>
              <a:gd name="T5" fmla="*/ 122 h 241"/>
              <a:gd name="T6" fmla="*/ 12 w 246"/>
              <a:gd name="T7" fmla="*/ 188 h 241"/>
              <a:gd name="T8" fmla="*/ 12 w 246"/>
              <a:gd name="T9" fmla="*/ 229 h 241"/>
              <a:gd name="T10" fmla="*/ 56 w 246"/>
              <a:gd name="T11" fmla="*/ 229 h 241"/>
              <a:gd name="T12" fmla="*/ 123 w 246"/>
              <a:gd name="T13" fmla="*/ 165 h 241"/>
              <a:gd name="T14" fmla="*/ 190 w 246"/>
              <a:gd name="T15" fmla="*/ 229 h 241"/>
              <a:gd name="T16" fmla="*/ 234 w 246"/>
              <a:gd name="T17" fmla="*/ 229 h 241"/>
              <a:gd name="T18" fmla="*/ 234 w 246"/>
              <a:gd name="T19" fmla="*/ 188 h 241"/>
              <a:gd name="T20" fmla="*/ 167 w 246"/>
              <a:gd name="T21" fmla="*/ 122 h 241"/>
              <a:gd name="T22" fmla="*/ 234 w 246"/>
              <a:gd name="T23" fmla="*/ 56 h 241"/>
              <a:gd name="T24" fmla="*/ 234 w 246"/>
              <a:gd name="T25" fmla="*/ 15 h 241"/>
              <a:gd name="T26" fmla="*/ 190 w 246"/>
              <a:gd name="T27" fmla="*/ 15 h 241"/>
              <a:gd name="T28" fmla="*/ 123 w 246"/>
              <a:gd name="T29" fmla="*/ 79 h 241"/>
              <a:gd name="T30" fmla="*/ 56 w 246"/>
              <a:gd name="T31" fmla="*/ 15 h 241"/>
              <a:gd name="T32" fmla="*/ 12 w 246"/>
              <a:gd name="T33" fmla="*/ 1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6" h="241">
                <a:moveTo>
                  <a:pt x="12" y="15"/>
                </a:moveTo>
                <a:cubicBezTo>
                  <a:pt x="0" y="26"/>
                  <a:pt x="0" y="45"/>
                  <a:pt x="12" y="56"/>
                </a:cubicBezTo>
                <a:lnTo>
                  <a:pt x="80" y="122"/>
                </a:lnTo>
                <a:lnTo>
                  <a:pt x="12" y="188"/>
                </a:lnTo>
                <a:cubicBezTo>
                  <a:pt x="0" y="199"/>
                  <a:pt x="0" y="218"/>
                  <a:pt x="12" y="229"/>
                </a:cubicBezTo>
                <a:cubicBezTo>
                  <a:pt x="24" y="241"/>
                  <a:pt x="44" y="241"/>
                  <a:pt x="56" y="229"/>
                </a:cubicBezTo>
                <a:lnTo>
                  <a:pt x="123" y="165"/>
                </a:lnTo>
                <a:lnTo>
                  <a:pt x="190" y="229"/>
                </a:lnTo>
                <a:cubicBezTo>
                  <a:pt x="202" y="241"/>
                  <a:pt x="222" y="241"/>
                  <a:pt x="234" y="229"/>
                </a:cubicBezTo>
                <a:cubicBezTo>
                  <a:pt x="246" y="218"/>
                  <a:pt x="246" y="199"/>
                  <a:pt x="234" y="188"/>
                </a:cubicBezTo>
                <a:lnTo>
                  <a:pt x="167" y="122"/>
                </a:lnTo>
                <a:lnTo>
                  <a:pt x="234" y="56"/>
                </a:lnTo>
                <a:cubicBezTo>
                  <a:pt x="246" y="45"/>
                  <a:pt x="246" y="26"/>
                  <a:pt x="234" y="15"/>
                </a:cubicBezTo>
                <a:cubicBezTo>
                  <a:pt x="222" y="3"/>
                  <a:pt x="202" y="3"/>
                  <a:pt x="190" y="15"/>
                </a:cubicBezTo>
                <a:lnTo>
                  <a:pt x="123" y="79"/>
                </a:lnTo>
                <a:lnTo>
                  <a:pt x="56" y="15"/>
                </a:lnTo>
                <a:cubicBezTo>
                  <a:pt x="41" y="0"/>
                  <a:pt x="26" y="3"/>
                  <a:pt x="12" y="1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635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72746" tIns="36373" rIns="72746" bIns="36373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61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A96DF01D-79BC-063E-4F0F-B5AA88A76C52}"/>
              </a:ext>
            </a:extLst>
          </p:cNvPr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5608576" y="3780200"/>
            <a:ext cx="2882004" cy="50447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주문 승인 처리되었습니다</a:t>
            </a:r>
            <a:r>
              <a:rPr lang="en-US" altLang="ko-KR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.</a:t>
            </a:r>
            <a:endParaRPr lang="de-DE" sz="8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62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DDB57403-07A1-D3F5-8F4B-6D6094C61566}"/>
              </a:ext>
            </a:extLst>
          </p:cNvPr>
          <p:cNvSpPr>
            <a:spLocks/>
          </p:cNvSpPr>
          <p:nvPr>
            <p:custDataLst>
              <p:tags r:id="rId11"/>
            </p:custDataLst>
          </p:nvPr>
        </p:nvSpPr>
        <p:spPr bwMode="auto">
          <a:xfrm>
            <a:off x="5508227" y="3346560"/>
            <a:ext cx="426724" cy="18860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알림</a:t>
            </a:r>
            <a:endParaRPr lang="de-DE" sz="8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DC78B89A-8C5E-88A9-BF23-CD26C02879A8}"/>
              </a:ext>
            </a:extLst>
          </p:cNvPr>
          <p:cNvCxnSpPr>
            <a:cxnSpLocks/>
            <a:stCxn id="56" idx="0"/>
            <a:endCxn id="48" idx="1"/>
          </p:cNvCxnSpPr>
          <p:nvPr/>
        </p:nvCxnSpPr>
        <p:spPr>
          <a:xfrm flipV="1">
            <a:off x="4463985" y="2394385"/>
            <a:ext cx="1043120" cy="18440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068A1E28-720D-F565-5ED1-D7616E45CDB1}"/>
              </a:ext>
            </a:extLst>
          </p:cNvPr>
          <p:cNvSpPr txBox="1"/>
          <p:nvPr/>
        </p:nvSpPr>
        <p:spPr>
          <a:xfrm>
            <a:off x="1702666" y="4238456"/>
            <a:ext cx="10236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900"/>
              <a:t>수령 가능 시간</a:t>
            </a:r>
            <a:endParaRPr lang="en-US" altLang="ko-KR" sz="900"/>
          </a:p>
        </p:txBody>
      </p:sp>
      <p:sp>
        <p:nvSpPr>
          <p:cNvPr id="67" name="사각형: 둥근 모서리 66">
            <a:extLst>
              <a:ext uri="{FF2B5EF4-FFF2-40B4-BE49-F238E27FC236}">
                <a16:creationId xmlns:a16="http://schemas.microsoft.com/office/drawing/2014/main" id="{4216720E-C5CA-F37B-8E3B-49AA207B4143}"/>
              </a:ext>
            </a:extLst>
          </p:cNvPr>
          <p:cNvSpPr/>
          <p:nvPr/>
        </p:nvSpPr>
        <p:spPr>
          <a:xfrm>
            <a:off x="2701528" y="4238456"/>
            <a:ext cx="69861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시</a:t>
            </a:r>
            <a:r>
              <a:rPr lang="ko-KR" altLang="en-US" sz="900">
                <a:solidFill>
                  <a:schemeClr val="tx1"/>
                </a:solidFill>
              </a:rPr>
              <a:t>      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▼</a:t>
            </a:r>
          </a:p>
        </p:txBody>
      </p:sp>
      <p:sp>
        <p:nvSpPr>
          <p:cNvPr id="68" name="사각형: 둥근 모서리 67">
            <a:extLst>
              <a:ext uri="{FF2B5EF4-FFF2-40B4-BE49-F238E27FC236}">
                <a16:creationId xmlns:a16="http://schemas.microsoft.com/office/drawing/2014/main" id="{704F182F-F810-5654-6F7A-12F95D70978F}"/>
              </a:ext>
            </a:extLst>
          </p:cNvPr>
          <p:cNvSpPr/>
          <p:nvPr/>
        </p:nvSpPr>
        <p:spPr>
          <a:xfrm>
            <a:off x="3459729" y="4238456"/>
            <a:ext cx="698617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분</a:t>
            </a:r>
            <a:r>
              <a:rPr lang="ko-KR" altLang="en-US" sz="900">
                <a:solidFill>
                  <a:schemeClr val="tx1"/>
                </a:solidFill>
              </a:rPr>
              <a:t>      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▼</a:t>
            </a:r>
          </a:p>
        </p:txBody>
      </p:sp>
      <p:cxnSp>
        <p:nvCxnSpPr>
          <p:cNvPr id="70" name="직선 화살표 연결선 69">
            <a:extLst>
              <a:ext uri="{FF2B5EF4-FFF2-40B4-BE49-F238E27FC236}">
                <a16:creationId xmlns:a16="http://schemas.microsoft.com/office/drawing/2014/main" id="{94858936-674B-8E6F-F163-7A8E20332575}"/>
              </a:ext>
            </a:extLst>
          </p:cNvPr>
          <p:cNvCxnSpPr>
            <a:cxnSpLocks/>
            <a:endCxn id="59" idx="0"/>
          </p:cNvCxnSpPr>
          <p:nvPr/>
        </p:nvCxnSpPr>
        <p:spPr>
          <a:xfrm>
            <a:off x="6585771" y="2852536"/>
            <a:ext cx="536967" cy="14330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F1E8960A-569F-8F84-3879-8DF0E9C923FA}"/>
              </a:ext>
            </a:extLst>
          </p:cNvPr>
          <p:cNvSpPr txBox="1"/>
          <p:nvPr/>
        </p:nvSpPr>
        <p:spPr>
          <a:xfrm>
            <a:off x="9288579" y="2840695"/>
            <a:ext cx="2364164" cy="40011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주문이 들어오고</a:t>
            </a:r>
            <a:r>
              <a:rPr lang="en-US" altLang="ko-KR" sz="1000" b="1"/>
              <a:t> </a:t>
            </a:r>
            <a:r>
              <a:rPr lang="ko-KR" altLang="en-US" sz="1000" b="1"/>
              <a:t>매장에서 주문 확정</a:t>
            </a:r>
            <a:r>
              <a:rPr lang="en-US" altLang="ko-KR" sz="1000" b="1"/>
              <a:t>(</a:t>
            </a:r>
            <a:r>
              <a:rPr lang="ko-KR" altLang="en-US" sz="1000" b="1"/>
              <a:t>승인</a:t>
            </a:r>
            <a:r>
              <a:rPr lang="en-US" altLang="ko-KR" sz="1000" b="1"/>
              <a:t>)</a:t>
            </a:r>
            <a:r>
              <a:rPr lang="ko-KR" altLang="en-US" sz="1000" b="1"/>
              <a:t>하기 전에 주문자가 취소한 경우</a:t>
            </a:r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B895E643-9D67-45EF-51BE-7B27FD44654B}"/>
              </a:ext>
            </a:extLst>
          </p:cNvPr>
          <p:cNvSpPr/>
          <p:nvPr/>
        </p:nvSpPr>
        <p:spPr>
          <a:xfrm>
            <a:off x="8852743" y="3327205"/>
            <a:ext cx="3221290" cy="147574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Dialog Inner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B7A6CE2B-AAE3-8FDE-159E-CC4C30BA538C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8917543" y="3630324"/>
            <a:ext cx="3099421" cy="111414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79" name="Close Button">
            <a:extLst>
              <a:ext uri="{FF2B5EF4-FFF2-40B4-BE49-F238E27FC236}">
                <a16:creationId xmlns:a16="http://schemas.microsoft.com/office/drawing/2014/main" id="{E950B093-E033-D304-F5F0-BE2C63B034E7}"/>
              </a:ext>
            </a:extLst>
          </p:cNvPr>
          <p:cNvSpPr>
            <a:spLocks noChangeAspect="1"/>
          </p:cNvSpPr>
          <p:nvPr>
            <p:custDataLst>
              <p:tags r:id="rId13"/>
            </p:custDataLst>
          </p:nvPr>
        </p:nvSpPr>
        <p:spPr bwMode="auto">
          <a:xfrm>
            <a:off x="11882457" y="3406509"/>
            <a:ext cx="134508" cy="127734"/>
          </a:xfrm>
          <a:custGeom>
            <a:avLst/>
            <a:gdLst>
              <a:gd name="T0" fmla="*/ 12 w 246"/>
              <a:gd name="T1" fmla="*/ 15 h 241"/>
              <a:gd name="T2" fmla="*/ 12 w 246"/>
              <a:gd name="T3" fmla="*/ 56 h 241"/>
              <a:gd name="T4" fmla="*/ 80 w 246"/>
              <a:gd name="T5" fmla="*/ 122 h 241"/>
              <a:gd name="T6" fmla="*/ 12 w 246"/>
              <a:gd name="T7" fmla="*/ 188 h 241"/>
              <a:gd name="T8" fmla="*/ 12 w 246"/>
              <a:gd name="T9" fmla="*/ 229 h 241"/>
              <a:gd name="T10" fmla="*/ 56 w 246"/>
              <a:gd name="T11" fmla="*/ 229 h 241"/>
              <a:gd name="T12" fmla="*/ 123 w 246"/>
              <a:gd name="T13" fmla="*/ 165 h 241"/>
              <a:gd name="T14" fmla="*/ 190 w 246"/>
              <a:gd name="T15" fmla="*/ 229 h 241"/>
              <a:gd name="T16" fmla="*/ 234 w 246"/>
              <a:gd name="T17" fmla="*/ 229 h 241"/>
              <a:gd name="T18" fmla="*/ 234 w 246"/>
              <a:gd name="T19" fmla="*/ 188 h 241"/>
              <a:gd name="T20" fmla="*/ 167 w 246"/>
              <a:gd name="T21" fmla="*/ 122 h 241"/>
              <a:gd name="T22" fmla="*/ 234 w 246"/>
              <a:gd name="T23" fmla="*/ 56 h 241"/>
              <a:gd name="T24" fmla="*/ 234 w 246"/>
              <a:gd name="T25" fmla="*/ 15 h 241"/>
              <a:gd name="T26" fmla="*/ 190 w 246"/>
              <a:gd name="T27" fmla="*/ 15 h 241"/>
              <a:gd name="T28" fmla="*/ 123 w 246"/>
              <a:gd name="T29" fmla="*/ 79 h 241"/>
              <a:gd name="T30" fmla="*/ 56 w 246"/>
              <a:gd name="T31" fmla="*/ 15 h 241"/>
              <a:gd name="T32" fmla="*/ 12 w 246"/>
              <a:gd name="T33" fmla="*/ 1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6" h="241">
                <a:moveTo>
                  <a:pt x="12" y="15"/>
                </a:moveTo>
                <a:cubicBezTo>
                  <a:pt x="0" y="26"/>
                  <a:pt x="0" y="45"/>
                  <a:pt x="12" y="56"/>
                </a:cubicBezTo>
                <a:lnTo>
                  <a:pt x="80" y="122"/>
                </a:lnTo>
                <a:lnTo>
                  <a:pt x="12" y="188"/>
                </a:lnTo>
                <a:cubicBezTo>
                  <a:pt x="0" y="199"/>
                  <a:pt x="0" y="218"/>
                  <a:pt x="12" y="229"/>
                </a:cubicBezTo>
                <a:cubicBezTo>
                  <a:pt x="24" y="241"/>
                  <a:pt x="44" y="241"/>
                  <a:pt x="56" y="229"/>
                </a:cubicBezTo>
                <a:lnTo>
                  <a:pt x="123" y="165"/>
                </a:lnTo>
                <a:lnTo>
                  <a:pt x="190" y="229"/>
                </a:lnTo>
                <a:cubicBezTo>
                  <a:pt x="202" y="241"/>
                  <a:pt x="222" y="241"/>
                  <a:pt x="234" y="229"/>
                </a:cubicBezTo>
                <a:cubicBezTo>
                  <a:pt x="246" y="218"/>
                  <a:pt x="246" y="199"/>
                  <a:pt x="234" y="188"/>
                </a:cubicBezTo>
                <a:lnTo>
                  <a:pt x="167" y="122"/>
                </a:lnTo>
                <a:lnTo>
                  <a:pt x="234" y="56"/>
                </a:lnTo>
                <a:cubicBezTo>
                  <a:pt x="246" y="45"/>
                  <a:pt x="246" y="26"/>
                  <a:pt x="234" y="15"/>
                </a:cubicBezTo>
                <a:cubicBezTo>
                  <a:pt x="222" y="3"/>
                  <a:pt x="202" y="3"/>
                  <a:pt x="190" y="15"/>
                </a:cubicBezTo>
                <a:lnTo>
                  <a:pt x="123" y="79"/>
                </a:lnTo>
                <a:lnTo>
                  <a:pt x="56" y="15"/>
                </a:lnTo>
                <a:cubicBezTo>
                  <a:pt x="41" y="0"/>
                  <a:pt x="26" y="3"/>
                  <a:pt x="12" y="1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635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72746" tIns="36373" rIns="72746" bIns="36373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80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4EF0E3B7-8AF9-4E4A-8E7F-A2AD090E57A0}"/>
              </a:ext>
            </a:extLst>
          </p:cNvPr>
          <p:cNvSpPr>
            <a:spLocks/>
          </p:cNvSpPr>
          <p:nvPr>
            <p:custDataLst>
              <p:tags r:id="rId14"/>
            </p:custDataLst>
          </p:nvPr>
        </p:nvSpPr>
        <p:spPr bwMode="auto">
          <a:xfrm>
            <a:off x="8953092" y="3779281"/>
            <a:ext cx="2882004" cy="50447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주문자에 의해 취소된 주문입니다</a:t>
            </a:r>
            <a:r>
              <a:rPr lang="en-US" altLang="ko-KR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.</a:t>
            </a:r>
            <a:endParaRPr lang="de-DE" sz="8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81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4C5C1B06-111F-C649-7422-6A8D5F172547}"/>
              </a:ext>
            </a:extLst>
          </p:cNvPr>
          <p:cNvSpPr>
            <a:spLocks/>
          </p:cNvSpPr>
          <p:nvPr>
            <p:custDataLst>
              <p:tags r:id="rId15"/>
            </p:custDataLst>
          </p:nvPr>
        </p:nvSpPr>
        <p:spPr bwMode="auto">
          <a:xfrm>
            <a:off x="8852743" y="3345641"/>
            <a:ext cx="426724" cy="18860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알림</a:t>
            </a:r>
            <a:endParaRPr lang="de-DE" sz="8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cxnSp>
        <p:nvCxnSpPr>
          <p:cNvPr id="82" name="직선 화살표 연결선 81">
            <a:extLst>
              <a:ext uri="{FF2B5EF4-FFF2-40B4-BE49-F238E27FC236}">
                <a16:creationId xmlns:a16="http://schemas.microsoft.com/office/drawing/2014/main" id="{98582597-6A49-5C55-DEA6-98BE97FC056A}"/>
              </a:ext>
            </a:extLst>
          </p:cNvPr>
          <p:cNvCxnSpPr>
            <a:cxnSpLocks/>
          </p:cNvCxnSpPr>
          <p:nvPr/>
        </p:nvCxnSpPr>
        <p:spPr>
          <a:xfrm>
            <a:off x="6595647" y="2852076"/>
            <a:ext cx="2271643" cy="84258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4ABDDEE6-D6EE-0EA0-AC48-DB81579F442A}"/>
              </a:ext>
            </a:extLst>
          </p:cNvPr>
          <p:cNvSpPr>
            <a:spLocks/>
          </p:cNvSpPr>
          <p:nvPr>
            <p:custDataLst>
              <p:tags r:id="rId16"/>
            </p:custDataLst>
          </p:nvPr>
        </p:nvSpPr>
        <p:spPr bwMode="auto">
          <a:xfrm>
            <a:off x="10028783" y="4283759"/>
            <a:ext cx="796143" cy="251190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확인</a:t>
            </a:r>
            <a:endParaRPr lang="en-US" sz="7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557D2093-D1B2-C719-8F08-164A046CCE51}"/>
              </a:ext>
            </a:extLst>
          </p:cNvPr>
          <p:cNvSpPr/>
          <p:nvPr/>
        </p:nvSpPr>
        <p:spPr>
          <a:xfrm>
            <a:off x="396461" y="283603"/>
            <a:ext cx="4464795" cy="29527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100" b="1"/>
              <a:t>4-(2) </a:t>
            </a:r>
            <a:r>
              <a:rPr lang="ko-KR" altLang="en-US" sz="1100" b="1"/>
              <a:t>주문 확인 중 상세 팝업에서 주문 확정 버튼 누르는 경우</a:t>
            </a:r>
          </a:p>
        </p:txBody>
      </p:sp>
      <p:cxnSp>
        <p:nvCxnSpPr>
          <p:cNvPr id="89" name="직선 화살표 연결선 88">
            <a:extLst>
              <a:ext uri="{FF2B5EF4-FFF2-40B4-BE49-F238E27FC236}">
                <a16:creationId xmlns:a16="http://schemas.microsoft.com/office/drawing/2014/main" id="{DD6E461D-14DD-2ECA-1895-E19A63ED680D}"/>
              </a:ext>
            </a:extLst>
          </p:cNvPr>
          <p:cNvCxnSpPr>
            <a:cxnSpLocks/>
          </p:cNvCxnSpPr>
          <p:nvPr/>
        </p:nvCxnSpPr>
        <p:spPr>
          <a:xfrm>
            <a:off x="7139368" y="4539941"/>
            <a:ext cx="157743" cy="783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F5E4815D-9A53-DC51-AD02-D3BDC0B4029D}"/>
              </a:ext>
            </a:extLst>
          </p:cNvPr>
          <p:cNvSpPr txBox="1"/>
          <p:nvPr/>
        </p:nvSpPr>
        <p:spPr>
          <a:xfrm>
            <a:off x="6595647" y="5367331"/>
            <a:ext cx="195549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900"/>
              <a:t>상세 팝업 닫고 리스트 팝업 표시</a:t>
            </a:r>
            <a:endParaRPr lang="en-US" altLang="ko-KR" sz="900"/>
          </a:p>
        </p:txBody>
      </p:sp>
      <p:sp>
        <p:nvSpPr>
          <p:cNvPr id="91" name="Close Button">
            <a:extLst>
              <a:ext uri="{FF2B5EF4-FFF2-40B4-BE49-F238E27FC236}">
                <a16:creationId xmlns:a16="http://schemas.microsoft.com/office/drawing/2014/main" id="{16987A5C-93B2-2989-41FD-8280C024B25B}"/>
              </a:ext>
            </a:extLst>
          </p:cNvPr>
          <p:cNvSpPr>
            <a:spLocks noChangeAspect="1"/>
          </p:cNvSpPr>
          <p:nvPr>
            <p:custDataLst>
              <p:tags r:id="rId17"/>
            </p:custDataLst>
          </p:nvPr>
        </p:nvSpPr>
        <p:spPr bwMode="auto">
          <a:xfrm>
            <a:off x="5058919" y="367373"/>
            <a:ext cx="134508" cy="127734"/>
          </a:xfrm>
          <a:custGeom>
            <a:avLst/>
            <a:gdLst>
              <a:gd name="T0" fmla="*/ 12 w 246"/>
              <a:gd name="T1" fmla="*/ 15 h 241"/>
              <a:gd name="T2" fmla="*/ 12 w 246"/>
              <a:gd name="T3" fmla="*/ 56 h 241"/>
              <a:gd name="T4" fmla="*/ 80 w 246"/>
              <a:gd name="T5" fmla="*/ 122 h 241"/>
              <a:gd name="T6" fmla="*/ 12 w 246"/>
              <a:gd name="T7" fmla="*/ 188 h 241"/>
              <a:gd name="T8" fmla="*/ 12 w 246"/>
              <a:gd name="T9" fmla="*/ 229 h 241"/>
              <a:gd name="T10" fmla="*/ 56 w 246"/>
              <a:gd name="T11" fmla="*/ 229 h 241"/>
              <a:gd name="T12" fmla="*/ 123 w 246"/>
              <a:gd name="T13" fmla="*/ 165 h 241"/>
              <a:gd name="T14" fmla="*/ 190 w 246"/>
              <a:gd name="T15" fmla="*/ 229 h 241"/>
              <a:gd name="T16" fmla="*/ 234 w 246"/>
              <a:gd name="T17" fmla="*/ 229 h 241"/>
              <a:gd name="T18" fmla="*/ 234 w 246"/>
              <a:gd name="T19" fmla="*/ 188 h 241"/>
              <a:gd name="T20" fmla="*/ 167 w 246"/>
              <a:gd name="T21" fmla="*/ 122 h 241"/>
              <a:gd name="T22" fmla="*/ 234 w 246"/>
              <a:gd name="T23" fmla="*/ 56 h 241"/>
              <a:gd name="T24" fmla="*/ 234 w 246"/>
              <a:gd name="T25" fmla="*/ 15 h 241"/>
              <a:gd name="T26" fmla="*/ 190 w 246"/>
              <a:gd name="T27" fmla="*/ 15 h 241"/>
              <a:gd name="T28" fmla="*/ 123 w 246"/>
              <a:gd name="T29" fmla="*/ 79 h 241"/>
              <a:gd name="T30" fmla="*/ 56 w 246"/>
              <a:gd name="T31" fmla="*/ 15 h 241"/>
              <a:gd name="T32" fmla="*/ 12 w 246"/>
              <a:gd name="T33" fmla="*/ 1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6" h="241">
                <a:moveTo>
                  <a:pt x="12" y="15"/>
                </a:moveTo>
                <a:cubicBezTo>
                  <a:pt x="0" y="26"/>
                  <a:pt x="0" y="45"/>
                  <a:pt x="12" y="56"/>
                </a:cubicBezTo>
                <a:lnTo>
                  <a:pt x="80" y="122"/>
                </a:lnTo>
                <a:lnTo>
                  <a:pt x="12" y="188"/>
                </a:lnTo>
                <a:cubicBezTo>
                  <a:pt x="0" y="199"/>
                  <a:pt x="0" y="218"/>
                  <a:pt x="12" y="229"/>
                </a:cubicBezTo>
                <a:cubicBezTo>
                  <a:pt x="24" y="241"/>
                  <a:pt x="44" y="241"/>
                  <a:pt x="56" y="229"/>
                </a:cubicBezTo>
                <a:lnTo>
                  <a:pt x="123" y="165"/>
                </a:lnTo>
                <a:lnTo>
                  <a:pt x="190" y="229"/>
                </a:lnTo>
                <a:cubicBezTo>
                  <a:pt x="202" y="241"/>
                  <a:pt x="222" y="241"/>
                  <a:pt x="234" y="229"/>
                </a:cubicBezTo>
                <a:cubicBezTo>
                  <a:pt x="246" y="218"/>
                  <a:pt x="246" y="199"/>
                  <a:pt x="234" y="188"/>
                </a:cubicBezTo>
                <a:lnTo>
                  <a:pt x="167" y="122"/>
                </a:lnTo>
                <a:lnTo>
                  <a:pt x="234" y="56"/>
                </a:lnTo>
                <a:cubicBezTo>
                  <a:pt x="246" y="45"/>
                  <a:pt x="246" y="26"/>
                  <a:pt x="234" y="15"/>
                </a:cubicBezTo>
                <a:cubicBezTo>
                  <a:pt x="222" y="3"/>
                  <a:pt x="202" y="3"/>
                  <a:pt x="190" y="15"/>
                </a:cubicBezTo>
                <a:lnTo>
                  <a:pt x="123" y="79"/>
                </a:lnTo>
                <a:lnTo>
                  <a:pt x="56" y="15"/>
                </a:lnTo>
                <a:cubicBezTo>
                  <a:pt x="41" y="0"/>
                  <a:pt x="26" y="3"/>
                  <a:pt x="12" y="1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635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72746" tIns="36373" rIns="72746" bIns="36373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cxnSp>
        <p:nvCxnSpPr>
          <p:cNvPr id="92" name="직선 화살표 연결선 91">
            <a:extLst>
              <a:ext uri="{FF2B5EF4-FFF2-40B4-BE49-F238E27FC236}">
                <a16:creationId xmlns:a16="http://schemas.microsoft.com/office/drawing/2014/main" id="{C3070751-E198-9FEE-7B2F-A374A5F5C2C9}"/>
              </a:ext>
            </a:extLst>
          </p:cNvPr>
          <p:cNvCxnSpPr>
            <a:cxnSpLocks/>
            <a:stCxn id="84" idx="2"/>
          </p:cNvCxnSpPr>
          <p:nvPr/>
        </p:nvCxnSpPr>
        <p:spPr>
          <a:xfrm>
            <a:off x="10426855" y="4534949"/>
            <a:ext cx="62519" cy="7695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3C457DDB-B184-3AF2-CAC7-DB008D724F3D}"/>
              </a:ext>
            </a:extLst>
          </p:cNvPr>
          <p:cNvSpPr txBox="1"/>
          <p:nvPr/>
        </p:nvSpPr>
        <p:spPr>
          <a:xfrm>
            <a:off x="9787910" y="5348924"/>
            <a:ext cx="195549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900"/>
              <a:t>상세 팝업 닫고 리스트 팝업 표시</a:t>
            </a:r>
            <a:endParaRPr lang="en-US" altLang="ko-KR" sz="900"/>
          </a:p>
        </p:txBody>
      </p: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8C663247-8EBB-E9EE-E24B-BBFF95F53101}"/>
              </a:ext>
            </a:extLst>
          </p:cNvPr>
          <p:cNvSpPr/>
          <p:nvPr/>
        </p:nvSpPr>
        <p:spPr>
          <a:xfrm>
            <a:off x="1677576" y="2778396"/>
            <a:ext cx="1154402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픽업</a:t>
            </a:r>
          </a:p>
        </p:txBody>
      </p:sp>
    </p:spTree>
    <p:extLst>
      <p:ext uri="{BB962C8B-B14F-4D97-AF65-F5344CB8AC3E}">
        <p14:creationId xmlns:p14="http://schemas.microsoft.com/office/powerpoint/2010/main" val="2758094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1BFA5F3B-3AB1-F133-1653-C3A10F1A9FC5}"/>
              </a:ext>
            </a:extLst>
          </p:cNvPr>
          <p:cNvSpPr/>
          <p:nvPr/>
        </p:nvSpPr>
        <p:spPr>
          <a:xfrm>
            <a:off x="227860" y="181994"/>
            <a:ext cx="5255020" cy="59523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DE49F137-75A0-D6FA-3D2E-A4043C10BECE}"/>
              </a:ext>
            </a:extLst>
          </p:cNvPr>
          <p:cNvSpPr/>
          <p:nvPr/>
        </p:nvSpPr>
        <p:spPr>
          <a:xfrm>
            <a:off x="5582601" y="2207889"/>
            <a:ext cx="3221290" cy="147574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Dialog Inner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11CD7E75-1C66-88A9-BA33-47B91C80555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647401" y="2511008"/>
            <a:ext cx="3099421" cy="111414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25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DC40255D-5DE0-911C-6239-84D3414F8041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7132894" y="3165362"/>
            <a:ext cx="796143" cy="251190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아니오</a:t>
            </a:r>
            <a:endParaRPr lang="en-US" sz="7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26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60B6A08F-99DE-EBF7-12FB-DFBFB64C810A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6262074" y="3165363"/>
            <a:ext cx="796143" cy="251190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예</a:t>
            </a:r>
            <a:endParaRPr lang="en-US" sz="7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27" name="Close Button">
            <a:extLst>
              <a:ext uri="{FF2B5EF4-FFF2-40B4-BE49-F238E27FC236}">
                <a16:creationId xmlns:a16="http://schemas.microsoft.com/office/drawing/2014/main" id="{8240900E-FCFA-31C0-111F-170200A1C5CF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 bwMode="auto">
          <a:xfrm>
            <a:off x="8612315" y="2287193"/>
            <a:ext cx="134508" cy="127734"/>
          </a:xfrm>
          <a:custGeom>
            <a:avLst/>
            <a:gdLst>
              <a:gd name="T0" fmla="*/ 12 w 246"/>
              <a:gd name="T1" fmla="*/ 15 h 241"/>
              <a:gd name="T2" fmla="*/ 12 w 246"/>
              <a:gd name="T3" fmla="*/ 56 h 241"/>
              <a:gd name="T4" fmla="*/ 80 w 246"/>
              <a:gd name="T5" fmla="*/ 122 h 241"/>
              <a:gd name="T6" fmla="*/ 12 w 246"/>
              <a:gd name="T7" fmla="*/ 188 h 241"/>
              <a:gd name="T8" fmla="*/ 12 w 246"/>
              <a:gd name="T9" fmla="*/ 229 h 241"/>
              <a:gd name="T10" fmla="*/ 56 w 246"/>
              <a:gd name="T11" fmla="*/ 229 h 241"/>
              <a:gd name="T12" fmla="*/ 123 w 246"/>
              <a:gd name="T13" fmla="*/ 165 h 241"/>
              <a:gd name="T14" fmla="*/ 190 w 246"/>
              <a:gd name="T15" fmla="*/ 229 h 241"/>
              <a:gd name="T16" fmla="*/ 234 w 246"/>
              <a:gd name="T17" fmla="*/ 229 h 241"/>
              <a:gd name="T18" fmla="*/ 234 w 246"/>
              <a:gd name="T19" fmla="*/ 188 h 241"/>
              <a:gd name="T20" fmla="*/ 167 w 246"/>
              <a:gd name="T21" fmla="*/ 122 h 241"/>
              <a:gd name="T22" fmla="*/ 234 w 246"/>
              <a:gd name="T23" fmla="*/ 56 h 241"/>
              <a:gd name="T24" fmla="*/ 234 w 246"/>
              <a:gd name="T25" fmla="*/ 15 h 241"/>
              <a:gd name="T26" fmla="*/ 190 w 246"/>
              <a:gd name="T27" fmla="*/ 15 h 241"/>
              <a:gd name="T28" fmla="*/ 123 w 246"/>
              <a:gd name="T29" fmla="*/ 79 h 241"/>
              <a:gd name="T30" fmla="*/ 56 w 246"/>
              <a:gd name="T31" fmla="*/ 15 h 241"/>
              <a:gd name="T32" fmla="*/ 12 w 246"/>
              <a:gd name="T33" fmla="*/ 1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6" h="241">
                <a:moveTo>
                  <a:pt x="12" y="15"/>
                </a:moveTo>
                <a:cubicBezTo>
                  <a:pt x="0" y="26"/>
                  <a:pt x="0" y="45"/>
                  <a:pt x="12" y="56"/>
                </a:cubicBezTo>
                <a:lnTo>
                  <a:pt x="80" y="122"/>
                </a:lnTo>
                <a:lnTo>
                  <a:pt x="12" y="188"/>
                </a:lnTo>
                <a:cubicBezTo>
                  <a:pt x="0" y="199"/>
                  <a:pt x="0" y="218"/>
                  <a:pt x="12" y="229"/>
                </a:cubicBezTo>
                <a:cubicBezTo>
                  <a:pt x="24" y="241"/>
                  <a:pt x="44" y="241"/>
                  <a:pt x="56" y="229"/>
                </a:cubicBezTo>
                <a:lnTo>
                  <a:pt x="123" y="165"/>
                </a:lnTo>
                <a:lnTo>
                  <a:pt x="190" y="229"/>
                </a:lnTo>
                <a:cubicBezTo>
                  <a:pt x="202" y="241"/>
                  <a:pt x="222" y="241"/>
                  <a:pt x="234" y="229"/>
                </a:cubicBezTo>
                <a:cubicBezTo>
                  <a:pt x="246" y="218"/>
                  <a:pt x="246" y="199"/>
                  <a:pt x="234" y="188"/>
                </a:cubicBezTo>
                <a:lnTo>
                  <a:pt x="167" y="122"/>
                </a:lnTo>
                <a:lnTo>
                  <a:pt x="234" y="56"/>
                </a:lnTo>
                <a:cubicBezTo>
                  <a:pt x="246" y="45"/>
                  <a:pt x="246" y="26"/>
                  <a:pt x="234" y="15"/>
                </a:cubicBezTo>
                <a:cubicBezTo>
                  <a:pt x="222" y="3"/>
                  <a:pt x="202" y="3"/>
                  <a:pt x="190" y="15"/>
                </a:cubicBezTo>
                <a:lnTo>
                  <a:pt x="123" y="79"/>
                </a:lnTo>
                <a:lnTo>
                  <a:pt x="56" y="15"/>
                </a:lnTo>
                <a:cubicBezTo>
                  <a:pt x="41" y="0"/>
                  <a:pt x="26" y="3"/>
                  <a:pt x="12" y="1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635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72746" tIns="36373" rIns="72746" bIns="36373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28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43BC5BE6-6C67-3D67-EEE1-52832D5087A1}"/>
              </a:ext>
            </a:extLst>
          </p:cNvPr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5682950" y="2659965"/>
            <a:ext cx="2882004" cy="50447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주문 불가를 안내하고</a:t>
            </a:r>
            <a:r>
              <a:rPr lang="en-US" altLang="ko-KR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, </a:t>
            </a:r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주문을 취소하시겠습니까</a:t>
            </a:r>
            <a:r>
              <a:rPr lang="en-US" altLang="ko-KR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?</a:t>
            </a:r>
            <a:endParaRPr lang="de-DE" sz="8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29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33E3CC28-DAE2-934F-6A5F-4B60CFCB4B9A}"/>
              </a:ext>
            </a:extLst>
          </p:cNvPr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5582601" y="2226325"/>
            <a:ext cx="426724" cy="18860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알림</a:t>
            </a:r>
            <a:endParaRPr lang="de-DE" sz="8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6B93DA37-3755-8FCF-0581-CB1BA4FF457F}"/>
              </a:ext>
            </a:extLst>
          </p:cNvPr>
          <p:cNvSpPr/>
          <p:nvPr/>
        </p:nvSpPr>
        <p:spPr>
          <a:xfrm>
            <a:off x="5582601" y="3899088"/>
            <a:ext cx="3221290" cy="147574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Dialog Inner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E856A779-C16E-16FB-D89A-26B494CB52C9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5647401" y="4202207"/>
            <a:ext cx="3099421" cy="111414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32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6121F8E2-C0F2-EC15-C4E9-FEB01411612F}"/>
              </a:ext>
            </a:extLst>
          </p:cNvPr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6799040" y="4856561"/>
            <a:ext cx="796143" cy="251190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확인</a:t>
            </a:r>
            <a:endParaRPr lang="en-US" sz="7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33" name="Close Button">
            <a:extLst>
              <a:ext uri="{FF2B5EF4-FFF2-40B4-BE49-F238E27FC236}">
                <a16:creationId xmlns:a16="http://schemas.microsoft.com/office/drawing/2014/main" id="{17BD3E9A-D897-4C0E-4140-418315657FB8}"/>
              </a:ext>
            </a:extLst>
          </p:cNvPr>
          <p:cNvSpPr>
            <a:spLocks noChangeAspect="1"/>
          </p:cNvSpPr>
          <p:nvPr>
            <p:custDataLst>
              <p:tags r:id="rId9"/>
            </p:custDataLst>
          </p:nvPr>
        </p:nvSpPr>
        <p:spPr bwMode="auto">
          <a:xfrm>
            <a:off x="8612315" y="3978392"/>
            <a:ext cx="134508" cy="127734"/>
          </a:xfrm>
          <a:custGeom>
            <a:avLst/>
            <a:gdLst>
              <a:gd name="T0" fmla="*/ 12 w 246"/>
              <a:gd name="T1" fmla="*/ 15 h 241"/>
              <a:gd name="T2" fmla="*/ 12 w 246"/>
              <a:gd name="T3" fmla="*/ 56 h 241"/>
              <a:gd name="T4" fmla="*/ 80 w 246"/>
              <a:gd name="T5" fmla="*/ 122 h 241"/>
              <a:gd name="T6" fmla="*/ 12 w 246"/>
              <a:gd name="T7" fmla="*/ 188 h 241"/>
              <a:gd name="T8" fmla="*/ 12 w 246"/>
              <a:gd name="T9" fmla="*/ 229 h 241"/>
              <a:gd name="T10" fmla="*/ 56 w 246"/>
              <a:gd name="T11" fmla="*/ 229 h 241"/>
              <a:gd name="T12" fmla="*/ 123 w 246"/>
              <a:gd name="T13" fmla="*/ 165 h 241"/>
              <a:gd name="T14" fmla="*/ 190 w 246"/>
              <a:gd name="T15" fmla="*/ 229 h 241"/>
              <a:gd name="T16" fmla="*/ 234 w 246"/>
              <a:gd name="T17" fmla="*/ 229 h 241"/>
              <a:gd name="T18" fmla="*/ 234 w 246"/>
              <a:gd name="T19" fmla="*/ 188 h 241"/>
              <a:gd name="T20" fmla="*/ 167 w 246"/>
              <a:gd name="T21" fmla="*/ 122 h 241"/>
              <a:gd name="T22" fmla="*/ 234 w 246"/>
              <a:gd name="T23" fmla="*/ 56 h 241"/>
              <a:gd name="T24" fmla="*/ 234 w 246"/>
              <a:gd name="T25" fmla="*/ 15 h 241"/>
              <a:gd name="T26" fmla="*/ 190 w 246"/>
              <a:gd name="T27" fmla="*/ 15 h 241"/>
              <a:gd name="T28" fmla="*/ 123 w 246"/>
              <a:gd name="T29" fmla="*/ 79 h 241"/>
              <a:gd name="T30" fmla="*/ 56 w 246"/>
              <a:gd name="T31" fmla="*/ 15 h 241"/>
              <a:gd name="T32" fmla="*/ 12 w 246"/>
              <a:gd name="T33" fmla="*/ 1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6" h="241">
                <a:moveTo>
                  <a:pt x="12" y="15"/>
                </a:moveTo>
                <a:cubicBezTo>
                  <a:pt x="0" y="26"/>
                  <a:pt x="0" y="45"/>
                  <a:pt x="12" y="56"/>
                </a:cubicBezTo>
                <a:lnTo>
                  <a:pt x="80" y="122"/>
                </a:lnTo>
                <a:lnTo>
                  <a:pt x="12" y="188"/>
                </a:lnTo>
                <a:cubicBezTo>
                  <a:pt x="0" y="199"/>
                  <a:pt x="0" y="218"/>
                  <a:pt x="12" y="229"/>
                </a:cubicBezTo>
                <a:cubicBezTo>
                  <a:pt x="24" y="241"/>
                  <a:pt x="44" y="241"/>
                  <a:pt x="56" y="229"/>
                </a:cubicBezTo>
                <a:lnTo>
                  <a:pt x="123" y="165"/>
                </a:lnTo>
                <a:lnTo>
                  <a:pt x="190" y="229"/>
                </a:lnTo>
                <a:cubicBezTo>
                  <a:pt x="202" y="241"/>
                  <a:pt x="222" y="241"/>
                  <a:pt x="234" y="229"/>
                </a:cubicBezTo>
                <a:cubicBezTo>
                  <a:pt x="246" y="218"/>
                  <a:pt x="246" y="199"/>
                  <a:pt x="234" y="188"/>
                </a:cubicBezTo>
                <a:lnTo>
                  <a:pt x="167" y="122"/>
                </a:lnTo>
                <a:lnTo>
                  <a:pt x="234" y="56"/>
                </a:lnTo>
                <a:cubicBezTo>
                  <a:pt x="246" y="45"/>
                  <a:pt x="246" y="26"/>
                  <a:pt x="234" y="15"/>
                </a:cubicBezTo>
                <a:cubicBezTo>
                  <a:pt x="222" y="3"/>
                  <a:pt x="202" y="3"/>
                  <a:pt x="190" y="15"/>
                </a:cubicBezTo>
                <a:lnTo>
                  <a:pt x="123" y="79"/>
                </a:lnTo>
                <a:lnTo>
                  <a:pt x="56" y="15"/>
                </a:lnTo>
                <a:cubicBezTo>
                  <a:pt x="41" y="0"/>
                  <a:pt x="26" y="3"/>
                  <a:pt x="12" y="1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635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72746" tIns="36373" rIns="72746" bIns="36373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34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849BD726-055F-41F9-A3B3-CEFCEF35487B}"/>
              </a:ext>
            </a:extLst>
          </p:cNvPr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5682950" y="4351164"/>
            <a:ext cx="2882004" cy="50447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주문 취소 처리되었습니다</a:t>
            </a:r>
            <a:r>
              <a:rPr lang="en-US" altLang="ko-KR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.</a:t>
            </a:r>
            <a:endParaRPr lang="de-DE" sz="8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35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D6670C46-93D4-C0BE-1670-78A624CD98FF}"/>
              </a:ext>
            </a:extLst>
          </p:cNvPr>
          <p:cNvSpPr>
            <a:spLocks/>
          </p:cNvSpPr>
          <p:nvPr>
            <p:custDataLst>
              <p:tags r:id="rId11"/>
            </p:custDataLst>
          </p:nvPr>
        </p:nvSpPr>
        <p:spPr bwMode="auto">
          <a:xfrm>
            <a:off x="5582601" y="3917524"/>
            <a:ext cx="426724" cy="18860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알림</a:t>
            </a:r>
            <a:endParaRPr lang="de-DE" sz="8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D7608379-838C-AE26-FFEB-B130FAA08292}"/>
              </a:ext>
            </a:extLst>
          </p:cNvPr>
          <p:cNvSpPr/>
          <p:nvPr/>
        </p:nvSpPr>
        <p:spPr>
          <a:xfrm>
            <a:off x="2622296" y="4560173"/>
            <a:ext cx="1722571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tx1"/>
                </a:solidFill>
              </a:rPr>
              <a:t>선택                             ▼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F396271-4E64-2BD5-A58E-088D66589C6F}"/>
              </a:ext>
            </a:extLst>
          </p:cNvPr>
          <p:cNvSpPr txBox="1"/>
          <p:nvPr/>
        </p:nvSpPr>
        <p:spPr>
          <a:xfrm>
            <a:off x="1598694" y="4561927"/>
            <a:ext cx="1023602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900"/>
              <a:t>주문 불가 사유</a:t>
            </a:r>
            <a:endParaRPr lang="en-US" altLang="ko-KR" sz="900"/>
          </a:p>
        </p:txBody>
      </p:sp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8E72D73F-DDE2-0659-F710-65DBAA6F6280}"/>
              </a:ext>
            </a:extLst>
          </p:cNvPr>
          <p:cNvSpPr/>
          <p:nvPr/>
        </p:nvSpPr>
        <p:spPr>
          <a:xfrm>
            <a:off x="4418993" y="4560173"/>
            <a:ext cx="490484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전송</a:t>
            </a:r>
          </a:p>
        </p:txBody>
      </p:sp>
      <p:cxnSp>
        <p:nvCxnSpPr>
          <p:cNvPr id="39" name="직선 화살표 연결선 38">
            <a:extLst>
              <a:ext uri="{FF2B5EF4-FFF2-40B4-BE49-F238E27FC236}">
                <a16:creationId xmlns:a16="http://schemas.microsoft.com/office/drawing/2014/main" id="{BD5B0509-5F81-9724-69C9-0A2A9C671ED6}"/>
              </a:ext>
            </a:extLst>
          </p:cNvPr>
          <p:cNvCxnSpPr>
            <a:cxnSpLocks/>
          </p:cNvCxnSpPr>
          <p:nvPr/>
        </p:nvCxnSpPr>
        <p:spPr>
          <a:xfrm>
            <a:off x="4188085" y="4791005"/>
            <a:ext cx="1385220" cy="10094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6DB4DDDE-6716-4666-4443-E337BBA335EE}"/>
              </a:ext>
            </a:extLst>
          </p:cNvPr>
          <p:cNvSpPr txBox="1"/>
          <p:nvPr/>
        </p:nvSpPr>
        <p:spPr>
          <a:xfrm>
            <a:off x="5551493" y="5713492"/>
            <a:ext cx="1035001" cy="784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900"/>
              <a:t>재료 소진</a:t>
            </a:r>
            <a:endParaRPr lang="en-US" altLang="ko-KR" sz="900"/>
          </a:p>
          <a:p>
            <a:r>
              <a:rPr lang="ko-KR" altLang="en-US" sz="900"/>
              <a:t>상품 품절</a:t>
            </a:r>
            <a:endParaRPr lang="en-US" altLang="ko-KR" sz="900"/>
          </a:p>
          <a:p>
            <a:r>
              <a:rPr lang="ko-KR" altLang="en-US" sz="900"/>
              <a:t>영업 마감</a:t>
            </a:r>
            <a:endParaRPr lang="en-US" altLang="ko-KR" sz="900"/>
          </a:p>
          <a:p>
            <a:r>
              <a:rPr lang="ko-KR" altLang="en-US" sz="900"/>
              <a:t>매장 사정</a:t>
            </a:r>
            <a:endParaRPr lang="en-US" altLang="ko-KR" sz="900"/>
          </a:p>
          <a:p>
            <a:r>
              <a:rPr lang="ko-KR" altLang="en-US" sz="900"/>
              <a:t>상품 정보 상이</a:t>
            </a:r>
            <a:endParaRPr lang="en-US" altLang="ko-KR" sz="90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719F4E7-18C4-01AF-F578-5CE9D994047E}"/>
              </a:ext>
            </a:extLst>
          </p:cNvPr>
          <p:cNvSpPr txBox="1"/>
          <p:nvPr/>
        </p:nvSpPr>
        <p:spPr>
          <a:xfrm>
            <a:off x="653975" y="723699"/>
            <a:ext cx="1023602" cy="493981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900"/>
              <a:t>주문 번호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주문 일시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총 주문 금액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요청 사항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 수령 방식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주문자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주문 상태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</p:txBody>
      </p:sp>
      <p:sp>
        <p:nvSpPr>
          <p:cNvPr id="46" name="사각형: 둥근 모서리 45">
            <a:extLst>
              <a:ext uri="{FF2B5EF4-FFF2-40B4-BE49-F238E27FC236}">
                <a16:creationId xmlns:a16="http://schemas.microsoft.com/office/drawing/2014/main" id="{D632DB6B-C110-2DA4-F271-AE0B0961B7EE}"/>
              </a:ext>
            </a:extLst>
          </p:cNvPr>
          <p:cNvSpPr/>
          <p:nvPr/>
        </p:nvSpPr>
        <p:spPr>
          <a:xfrm>
            <a:off x="1677577" y="714821"/>
            <a:ext cx="1722571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OGD23072600001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7" name="사각형: 둥근 모서리 46">
            <a:extLst>
              <a:ext uri="{FF2B5EF4-FFF2-40B4-BE49-F238E27FC236}">
                <a16:creationId xmlns:a16="http://schemas.microsoft.com/office/drawing/2014/main" id="{A301FD52-59E7-0FE5-8659-03E846149271}"/>
              </a:ext>
            </a:extLst>
          </p:cNvPr>
          <p:cNvSpPr/>
          <p:nvPr/>
        </p:nvSpPr>
        <p:spPr>
          <a:xfrm>
            <a:off x="1677576" y="1124674"/>
            <a:ext cx="1722571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2023-07-26 PM 04:05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8" name="사각형: 둥근 모서리 47">
            <a:extLst>
              <a:ext uri="{FF2B5EF4-FFF2-40B4-BE49-F238E27FC236}">
                <a16:creationId xmlns:a16="http://schemas.microsoft.com/office/drawing/2014/main" id="{37CCC417-6EFC-5C37-02C8-85AC4A02B811}"/>
              </a:ext>
            </a:extLst>
          </p:cNvPr>
          <p:cNvSpPr/>
          <p:nvPr/>
        </p:nvSpPr>
        <p:spPr>
          <a:xfrm>
            <a:off x="1677575" y="4986233"/>
            <a:ext cx="1385220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상품명</a:t>
            </a:r>
          </a:p>
        </p:txBody>
      </p:sp>
      <p:sp>
        <p:nvSpPr>
          <p:cNvPr id="49" name="사각형: 둥근 모서리 48">
            <a:extLst>
              <a:ext uri="{FF2B5EF4-FFF2-40B4-BE49-F238E27FC236}">
                <a16:creationId xmlns:a16="http://schemas.microsoft.com/office/drawing/2014/main" id="{4B6723FA-5354-758B-0BB7-FF64F96641FC}"/>
              </a:ext>
            </a:extLst>
          </p:cNvPr>
          <p:cNvSpPr/>
          <p:nvPr/>
        </p:nvSpPr>
        <p:spPr>
          <a:xfrm>
            <a:off x="3143869" y="4986233"/>
            <a:ext cx="1010880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수량</a:t>
            </a:r>
          </a:p>
        </p:txBody>
      </p:sp>
      <p:sp>
        <p:nvSpPr>
          <p:cNvPr id="50" name="사각형: 둥근 모서리 49">
            <a:extLst>
              <a:ext uri="{FF2B5EF4-FFF2-40B4-BE49-F238E27FC236}">
                <a16:creationId xmlns:a16="http://schemas.microsoft.com/office/drawing/2014/main" id="{74F5D926-7181-207F-00C3-AA3684F720A2}"/>
              </a:ext>
            </a:extLst>
          </p:cNvPr>
          <p:cNvSpPr/>
          <p:nvPr/>
        </p:nvSpPr>
        <p:spPr>
          <a:xfrm>
            <a:off x="1677575" y="5280670"/>
            <a:ext cx="1385220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상품명</a:t>
            </a:r>
          </a:p>
        </p:txBody>
      </p:sp>
      <p:sp>
        <p:nvSpPr>
          <p:cNvPr id="51" name="사각형: 둥근 모서리 50">
            <a:extLst>
              <a:ext uri="{FF2B5EF4-FFF2-40B4-BE49-F238E27FC236}">
                <a16:creationId xmlns:a16="http://schemas.microsoft.com/office/drawing/2014/main" id="{65A80660-8087-A595-7550-EE835DEE92D0}"/>
              </a:ext>
            </a:extLst>
          </p:cNvPr>
          <p:cNvSpPr/>
          <p:nvPr/>
        </p:nvSpPr>
        <p:spPr>
          <a:xfrm>
            <a:off x="3143869" y="5280670"/>
            <a:ext cx="1010880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수량</a:t>
            </a:r>
          </a:p>
        </p:txBody>
      </p:sp>
      <p:sp>
        <p:nvSpPr>
          <p:cNvPr id="52" name="사각형: 둥근 모서리 51">
            <a:extLst>
              <a:ext uri="{FF2B5EF4-FFF2-40B4-BE49-F238E27FC236}">
                <a16:creationId xmlns:a16="http://schemas.microsoft.com/office/drawing/2014/main" id="{3CAA6C55-6C37-B972-3E8C-63ACD212F721}"/>
              </a:ext>
            </a:extLst>
          </p:cNvPr>
          <p:cNvSpPr/>
          <p:nvPr/>
        </p:nvSpPr>
        <p:spPr>
          <a:xfrm>
            <a:off x="1677574" y="5575107"/>
            <a:ext cx="1385220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상품명</a:t>
            </a:r>
          </a:p>
        </p:txBody>
      </p:sp>
      <p:sp>
        <p:nvSpPr>
          <p:cNvPr id="53" name="사각형: 둥근 모서리 52">
            <a:extLst>
              <a:ext uri="{FF2B5EF4-FFF2-40B4-BE49-F238E27FC236}">
                <a16:creationId xmlns:a16="http://schemas.microsoft.com/office/drawing/2014/main" id="{74C662B7-2EB5-EC0E-DF4E-23641B630855}"/>
              </a:ext>
            </a:extLst>
          </p:cNvPr>
          <p:cNvSpPr/>
          <p:nvPr/>
        </p:nvSpPr>
        <p:spPr>
          <a:xfrm>
            <a:off x="3143868" y="5575107"/>
            <a:ext cx="1010880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수량</a:t>
            </a:r>
          </a:p>
        </p:txBody>
      </p:sp>
      <p:sp>
        <p:nvSpPr>
          <p:cNvPr id="54" name="사각형: 둥근 모서리 53">
            <a:extLst>
              <a:ext uri="{FF2B5EF4-FFF2-40B4-BE49-F238E27FC236}">
                <a16:creationId xmlns:a16="http://schemas.microsoft.com/office/drawing/2014/main" id="{24126992-D867-3A16-A55B-42D0EAFA2C08}"/>
              </a:ext>
            </a:extLst>
          </p:cNvPr>
          <p:cNvSpPr/>
          <p:nvPr/>
        </p:nvSpPr>
        <p:spPr>
          <a:xfrm>
            <a:off x="1677577" y="1526839"/>
            <a:ext cx="1722568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17,000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원</a:t>
            </a:r>
          </a:p>
        </p:txBody>
      </p:sp>
      <p:sp>
        <p:nvSpPr>
          <p:cNvPr id="55" name="사각형: 둥근 모서리 54">
            <a:extLst>
              <a:ext uri="{FF2B5EF4-FFF2-40B4-BE49-F238E27FC236}">
                <a16:creationId xmlns:a16="http://schemas.microsoft.com/office/drawing/2014/main" id="{9F35BECE-1E70-080E-A911-211185D8FD6C}"/>
              </a:ext>
            </a:extLst>
          </p:cNvPr>
          <p:cNvSpPr/>
          <p:nvPr/>
        </p:nvSpPr>
        <p:spPr>
          <a:xfrm>
            <a:off x="1677575" y="1936692"/>
            <a:ext cx="2477175" cy="741128"/>
          </a:xfrm>
          <a:prstGeom prst="roundRect">
            <a:avLst>
              <a:gd name="adj" fmla="val 5886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수저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포크 필요 없음</a:t>
            </a:r>
          </a:p>
        </p:txBody>
      </p:sp>
      <p:sp>
        <p:nvSpPr>
          <p:cNvPr id="56" name="사각형: 둥근 모서리 55">
            <a:extLst>
              <a:ext uri="{FF2B5EF4-FFF2-40B4-BE49-F238E27FC236}">
                <a16:creationId xmlns:a16="http://schemas.microsoft.com/office/drawing/2014/main" id="{9D247680-6837-72A8-3C7E-84910261E430}"/>
              </a:ext>
            </a:extLst>
          </p:cNvPr>
          <p:cNvSpPr/>
          <p:nvPr/>
        </p:nvSpPr>
        <p:spPr>
          <a:xfrm>
            <a:off x="1677576" y="3201028"/>
            <a:ext cx="1154402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</a:t>
            </a:r>
          </a:p>
        </p:txBody>
      </p:sp>
      <p:sp>
        <p:nvSpPr>
          <p:cNvPr id="57" name="사각형: 둥근 모서리 56">
            <a:extLst>
              <a:ext uri="{FF2B5EF4-FFF2-40B4-BE49-F238E27FC236}">
                <a16:creationId xmlns:a16="http://schemas.microsoft.com/office/drawing/2014/main" id="{982AF9BD-7136-CB5C-0E09-3064871541C1}"/>
              </a:ext>
            </a:extLst>
          </p:cNvPr>
          <p:cNvSpPr/>
          <p:nvPr/>
        </p:nvSpPr>
        <p:spPr>
          <a:xfrm>
            <a:off x="2916162" y="3201028"/>
            <a:ext cx="1154402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ID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8" name="사각형: 둥근 모서리 57">
            <a:extLst>
              <a:ext uri="{FF2B5EF4-FFF2-40B4-BE49-F238E27FC236}">
                <a16:creationId xmlns:a16="http://schemas.microsoft.com/office/drawing/2014/main" id="{90131AB8-B265-2061-8BD9-6D1089EEEBF6}"/>
              </a:ext>
            </a:extLst>
          </p:cNvPr>
          <p:cNvSpPr/>
          <p:nvPr/>
        </p:nvSpPr>
        <p:spPr>
          <a:xfrm>
            <a:off x="1687100" y="3605247"/>
            <a:ext cx="2506386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주문 확인 중</a:t>
            </a:r>
          </a:p>
        </p:txBody>
      </p:sp>
      <p:sp>
        <p:nvSpPr>
          <p:cNvPr id="59" name="사각형: 둥근 모서리 58">
            <a:extLst>
              <a:ext uri="{FF2B5EF4-FFF2-40B4-BE49-F238E27FC236}">
                <a16:creationId xmlns:a16="http://schemas.microsoft.com/office/drawing/2014/main" id="{6110A929-61E5-97DD-ADFA-DD41C3762FEE}"/>
              </a:ext>
            </a:extLst>
          </p:cNvPr>
          <p:cNvSpPr/>
          <p:nvPr/>
        </p:nvSpPr>
        <p:spPr>
          <a:xfrm>
            <a:off x="1687100" y="3903727"/>
            <a:ext cx="1722568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주문 확정</a:t>
            </a:r>
          </a:p>
        </p:txBody>
      </p:sp>
      <p:sp>
        <p:nvSpPr>
          <p:cNvPr id="60" name="사각형: 둥근 모서리 59">
            <a:extLst>
              <a:ext uri="{FF2B5EF4-FFF2-40B4-BE49-F238E27FC236}">
                <a16:creationId xmlns:a16="http://schemas.microsoft.com/office/drawing/2014/main" id="{08A98A12-33CD-5AF3-E6FB-248B67C3CA74}"/>
              </a:ext>
            </a:extLst>
          </p:cNvPr>
          <p:cNvSpPr/>
          <p:nvPr/>
        </p:nvSpPr>
        <p:spPr>
          <a:xfrm>
            <a:off x="1687096" y="4202207"/>
            <a:ext cx="1722568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매장 취소</a:t>
            </a:r>
            <a:r>
              <a:rPr lang="en-US" altLang="ko-KR" sz="900">
                <a:solidFill>
                  <a:schemeClr val="bg1"/>
                </a:solidFill>
              </a:rPr>
              <a:t>(</a:t>
            </a:r>
            <a:r>
              <a:rPr lang="ko-KR" altLang="en-US" sz="900">
                <a:solidFill>
                  <a:schemeClr val="bg1"/>
                </a:solidFill>
              </a:rPr>
              <a:t>주문 불가</a:t>
            </a:r>
            <a:r>
              <a:rPr lang="en-US" altLang="ko-KR" sz="900">
                <a:solidFill>
                  <a:schemeClr val="bg1"/>
                </a:solidFill>
              </a:rPr>
              <a:t>)</a:t>
            </a:r>
            <a:endParaRPr lang="ko-KR" altLang="en-US" sz="900">
              <a:solidFill>
                <a:schemeClr val="bg1"/>
              </a:solidFill>
            </a:endParaRPr>
          </a:p>
        </p:txBody>
      </p:sp>
      <p:cxnSp>
        <p:nvCxnSpPr>
          <p:cNvPr id="63" name="직선 화살표 연결선 62">
            <a:extLst>
              <a:ext uri="{FF2B5EF4-FFF2-40B4-BE49-F238E27FC236}">
                <a16:creationId xmlns:a16="http://schemas.microsoft.com/office/drawing/2014/main" id="{5B363BA2-1990-5F96-13D1-4984ADB40535}"/>
              </a:ext>
            </a:extLst>
          </p:cNvPr>
          <p:cNvCxnSpPr>
            <a:cxnSpLocks/>
            <a:stCxn id="38" idx="3"/>
            <a:endCxn id="23" idx="1"/>
          </p:cNvCxnSpPr>
          <p:nvPr/>
        </p:nvCxnSpPr>
        <p:spPr>
          <a:xfrm flipV="1">
            <a:off x="4909477" y="2945761"/>
            <a:ext cx="673124" cy="17298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직선 화살표 연결선 66">
            <a:extLst>
              <a:ext uri="{FF2B5EF4-FFF2-40B4-BE49-F238E27FC236}">
                <a16:creationId xmlns:a16="http://schemas.microsoft.com/office/drawing/2014/main" id="{A95E031F-649B-C135-FB84-9E48472F299A}"/>
              </a:ext>
            </a:extLst>
          </p:cNvPr>
          <p:cNvCxnSpPr>
            <a:cxnSpLocks/>
            <a:endCxn id="32" idx="0"/>
          </p:cNvCxnSpPr>
          <p:nvPr/>
        </p:nvCxnSpPr>
        <p:spPr>
          <a:xfrm>
            <a:off x="6647396" y="3404988"/>
            <a:ext cx="549716" cy="14515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13816E66-D22B-6EC0-1AE8-0A3806BFDC52}"/>
              </a:ext>
            </a:extLst>
          </p:cNvPr>
          <p:cNvSpPr txBox="1"/>
          <p:nvPr/>
        </p:nvSpPr>
        <p:spPr>
          <a:xfrm>
            <a:off x="9249882" y="3400322"/>
            <a:ext cx="2364164" cy="40011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000" b="1"/>
              <a:t>주문이 들어오고</a:t>
            </a:r>
            <a:r>
              <a:rPr lang="en-US" altLang="ko-KR" sz="1000" b="1"/>
              <a:t> </a:t>
            </a:r>
            <a:r>
              <a:rPr lang="ko-KR" altLang="en-US" sz="1000" b="1"/>
              <a:t>매장에서 취소하기 전에 주문자가 취소한 경우</a:t>
            </a: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AECB27DA-1F03-D1BF-BD8D-9A500157417B}"/>
              </a:ext>
            </a:extLst>
          </p:cNvPr>
          <p:cNvSpPr/>
          <p:nvPr/>
        </p:nvSpPr>
        <p:spPr>
          <a:xfrm>
            <a:off x="8868608" y="3899088"/>
            <a:ext cx="3221290" cy="147574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1" name="Dialog Inner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8815B5DF-0B40-7E3E-D5AF-93BDEC47D345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8933408" y="4202207"/>
            <a:ext cx="3099421" cy="111414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72" name="Close Button">
            <a:extLst>
              <a:ext uri="{FF2B5EF4-FFF2-40B4-BE49-F238E27FC236}">
                <a16:creationId xmlns:a16="http://schemas.microsoft.com/office/drawing/2014/main" id="{536D38B9-EBFC-15DC-E980-E064570EC53C}"/>
              </a:ext>
            </a:extLst>
          </p:cNvPr>
          <p:cNvSpPr>
            <a:spLocks noChangeAspect="1"/>
          </p:cNvSpPr>
          <p:nvPr>
            <p:custDataLst>
              <p:tags r:id="rId13"/>
            </p:custDataLst>
          </p:nvPr>
        </p:nvSpPr>
        <p:spPr bwMode="auto">
          <a:xfrm>
            <a:off x="11898322" y="3978392"/>
            <a:ext cx="134508" cy="127734"/>
          </a:xfrm>
          <a:custGeom>
            <a:avLst/>
            <a:gdLst>
              <a:gd name="T0" fmla="*/ 12 w 246"/>
              <a:gd name="T1" fmla="*/ 15 h 241"/>
              <a:gd name="T2" fmla="*/ 12 w 246"/>
              <a:gd name="T3" fmla="*/ 56 h 241"/>
              <a:gd name="T4" fmla="*/ 80 w 246"/>
              <a:gd name="T5" fmla="*/ 122 h 241"/>
              <a:gd name="T6" fmla="*/ 12 w 246"/>
              <a:gd name="T7" fmla="*/ 188 h 241"/>
              <a:gd name="T8" fmla="*/ 12 w 246"/>
              <a:gd name="T9" fmla="*/ 229 h 241"/>
              <a:gd name="T10" fmla="*/ 56 w 246"/>
              <a:gd name="T11" fmla="*/ 229 h 241"/>
              <a:gd name="T12" fmla="*/ 123 w 246"/>
              <a:gd name="T13" fmla="*/ 165 h 241"/>
              <a:gd name="T14" fmla="*/ 190 w 246"/>
              <a:gd name="T15" fmla="*/ 229 h 241"/>
              <a:gd name="T16" fmla="*/ 234 w 246"/>
              <a:gd name="T17" fmla="*/ 229 h 241"/>
              <a:gd name="T18" fmla="*/ 234 w 246"/>
              <a:gd name="T19" fmla="*/ 188 h 241"/>
              <a:gd name="T20" fmla="*/ 167 w 246"/>
              <a:gd name="T21" fmla="*/ 122 h 241"/>
              <a:gd name="T22" fmla="*/ 234 w 246"/>
              <a:gd name="T23" fmla="*/ 56 h 241"/>
              <a:gd name="T24" fmla="*/ 234 w 246"/>
              <a:gd name="T25" fmla="*/ 15 h 241"/>
              <a:gd name="T26" fmla="*/ 190 w 246"/>
              <a:gd name="T27" fmla="*/ 15 h 241"/>
              <a:gd name="T28" fmla="*/ 123 w 246"/>
              <a:gd name="T29" fmla="*/ 79 h 241"/>
              <a:gd name="T30" fmla="*/ 56 w 246"/>
              <a:gd name="T31" fmla="*/ 15 h 241"/>
              <a:gd name="T32" fmla="*/ 12 w 246"/>
              <a:gd name="T33" fmla="*/ 1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6" h="241">
                <a:moveTo>
                  <a:pt x="12" y="15"/>
                </a:moveTo>
                <a:cubicBezTo>
                  <a:pt x="0" y="26"/>
                  <a:pt x="0" y="45"/>
                  <a:pt x="12" y="56"/>
                </a:cubicBezTo>
                <a:lnTo>
                  <a:pt x="80" y="122"/>
                </a:lnTo>
                <a:lnTo>
                  <a:pt x="12" y="188"/>
                </a:lnTo>
                <a:cubicBezTo>
                  <a:pt x="0" y="199"/>
                  <a:pt x="0" y="218"/>
                  <a:pt x="12" y="229"/>
                </a:cubicBezTo>
                <a:cubicBezTo>
                  <a:pt x="24" y="241"/>
                  <a:pt x="44" y="241"/>
                  <a:pt x="56" y="229"/>
                </a:cubicBezTo>
                <a:lnTo>
                  <a:pt x="123" y="165"/>
                </a:lnTo>
                <a:lnTo>
                  <a:pt x="190" y="229"/>
                </a:lnTo>
                <a:cubicBezTo>
                  <a:pt x="202" y="241"/>
                  <a:pt x="222" y="241"/>
                  <a:pt x="234" y="229"/>
                </a:cubicBezTo>
                <a:cubicBezTo>
                  <a:pt x="246" y="218"/>
                  <a:pt x="246" y="199"/>
                  <a:pt x="234" y="188"/>
                </a:cubicBezTo>
                <a:lnTo>
                  <a:pt x="167" y="122"/>
                </a:lnTo>
                <a:lnTo>
                  <a:pt x="234" y="56"/>
                </a:lnTo>
                <a:cubicBezTo>
                  <a:pt x="246" y="45"/>
                  <a:pt x="246" y="26"/>
                  <a:pt x="234" y="15"/>
                </a:cubicBezTo>
                <a:cubicBezTo>
                  <a:pt x="222" y="3"/>
                  <a:pt x="202" y="3"/>
                  <a:pt x="190" y="15"/>
                </a:cubicBezTo>
                <a:lnTo>
                  <a:pt x="123" y="79"/>
                </a:lnTo>
                <a:lnTo>
                  <a:pt x="56" y="15"/>
                </a:lnTo>
                <a:cubicBezTo>
                  <a:pt x="41" y="0"/>
                  <a:pt x="26" y="3"/>
                  <a:pt x="12" y="1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635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72746" tIns="36373" rIns="72746" bIns="36373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73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D7B50ED3-A6C8-114A-893A-D007EB9D64AD}"/>
              </a:ext>
            </a:extLst>
          </p:cNvPr>
          <p:cNvSpPr>
            <a:spLocks/>
          </p:cNvSpPr>
          <p:nvPr>
            <p:custDataLst>
              <p:tags r:id="rId14"/>
            </p:custDataLst>
          </p:nvPr>
        </p:nvSpPr>
        <p:spPr bwMode="auto">
          <a:xfrm>
            <a:off x="8968957" y="4351164"/>
            <a:ext cx="2882004" cy="50447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주문자에 의해 취소된 주문입니다</a:t>
            </a:r>
            <a:r>
              <a:rPr lang="en-US" altLang="ko-KR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.</a:t>
            </a:r>
            <a:endParaRPr lang="de-DE" sz="8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74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0A837C36-6BEB-4F11-C7EA-5FB727595B60}"/>
              </a:ext>
            </a:extLst>
          </p:cNvPr>
          <p:cNvSpPr>
            <a:spLocks/>
          </p:cNvSpPr>
          <p:nvPr>
            <p:custDataLst>
              <p:tags r:id="rId15"/>
            </p:custDataLst>
          </p:nvPr>
        </p:nvSpPr>
        <p:spPr bwMode="auto">
          <a:xfrm>
            <a:off x="8868608" y="3917524"/>
            <a:ext cx="426724" cy="18860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알림</a:t>
            </a:r>
            <a:endParaRPr lang="de-DE" sz="8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cxnSp>
        <p:nvCxnSpPr>
          <p:cNvPr id="75" name="직선 화살표 연결선 74">
            <a:extLst>
              <a:ext uri="{FF2B5EF4-FFF2-40B4-BE49-F238E27FC236}">
                <a16:creationId xmlns:a16="http://schemas.microsoft.com/office/drawing/2014/main" id="{ADC57528-1722-8F23-0223-EC830D3AF1B3}"/>
              </a:ext>
            </a:extLst>
          </p:cNvPr>
          <p:cNvCxnSpPr>
            <a:cxnSpLocks/>
          </p:cNvCxnSpPr>
          <p:nvPr/>
        </p:nvCxnSpPr>
        <p:spPr>
          <a:xfrm>
            <a:off x="6647396" y="3428222"/>
            <a:ext cx="2235759" cy="83832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17AF9ACA-C220-E6AC-6327-63AA463EC9BC}"/>
              </a:ext>
            </a:extLst>
          </p:cNvPr>
          <p:cNvSpPr>
            <a:spLocks/>
          </p:cNvSpPr>
          <p:nvPr>
            <p:custDataLst>
              <p:tags r:id="rId16"/>
            </p:custDataLst>
          </p:nvPr>
        </p:nvSpPr>
        <p:spPr bwMode="auto">
          <a:xfrm>
            <a:off x="10044648" y="4855642"/>
            <a:ext cx="796143" cy="251190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확인</a:t>
            </a:r>
            <a:endParaRPr lang="en-US" sz="7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D767CA21-9AEC-0376-A515-AB202A11B40E}"/>
              </a:ext>
            </a:extLst>
          </p:cNvPr>
          <p:cNvSpPr/>
          <p:nvPr/>
        </p:nvSpPr>
        <p:spPr>
          <a:xfrm>
            <a:off x="396461" y="283603"/>
            <a:ext cx="4464795" cy="29527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100" b="1"/>
              <a:t>4-(3) </a:t>
            </a:r>
            <a:r>
              <a:rPr lang="ko-KR" altLang="en-US" sz="1100" b="1"/>
              <a:t>주문 확인 중 상세 팝업에서 매장 취소 버튼 누르는 경우</a:t>
            </a:r>
          </a:p>
        </p:txBody>
      </p:sp>
      <p:sp>
        <p:nvSpPr>
          <p:cNvPr id="81" name="Close Button">
            <a:extLst>
              <a:ext uri="{FF2B5EF4-FFF2-40B4-BE49-F238E27FC236}">
                <a16:creationId xmlns:a16="http://schemas.microsoft.com/office/drawing/2014/main" id="{B9BFDADB-D03B-0C76-2782-0AB63AC9633A}"/>
              </a:ext>
            </a:extLst>
          </p:cNvPr>
          <p:cNvSpPr>
            <a:spLocks noChangeAspect="1"/>
          </p:cNvSpPr>
          <p:nvPr>
            <p:custDataLst>
              <p:tags r:id="rId17"/>
            </p:custDataLst>
          </p:nvPr>
        </p:nvSpPr>
        <p:spPr bwMode="auto">
          <a:xfrm>
            <a:off x="5058919" y="367373"/>
            <a:ext cx="134508" cy="127734"/>
          </a:xfrm>
          <a:custGeom>
            <a:avLst/>
            <a:gdLst>
              <a:gd name="T0" fmla="*/ 12 w 246"/>
              <a:gd name="T1" fmla="*/ 15 h 241"/>
              <a:gd name="T2" fmla="*/ 12 w 246"/>
              <a:gd name="T3" fmla="*/ 56 h 241"/>
              <a:gd name="T4" fmla="*/ 80 w 246"/>
              <a:gd name="T5" fmla="*/ 122 h 241"/>
              <a:gd name="T6" fmla="*/ 12 w 246"/>
              <a:gd name="T7" fmla="*/ 188 h 241"/>
              <a:gd name="T8" fmla="*/ 12 w 246"/>
              <a:gd name="T9" fmla="*/ 229 h 241"/>
              <a:gd name="T10" fmla="*/ 56 w 246"/>
              <a:gd name="T11" fmla="*/ 229 h 241"/>
              <a:gd name="T12" fmla="*/ 123 w 246"/>
              <a:gd name="T13" fmla="*/ 165 h 241"/>
              <a:gd name="T14" fmla="*/ 190 w 246"/>
              <a:gd name="T15" fmla="*/ 229 h 241"/>
              <a:gd name="T16" fmla="*/ 234 w 246"/>
              <a:gd name="T17" fmla="*/ 229 h 241"/>
              <a:gd name="T18" fmla="*/ 234 w 246"/>
              <a:gd name="T19" fmla="*/ 188 h 241"/>
              <a:gd name="T20" fmla="*/ 167 w 246"/>
              <a:gd name="T21" fmla="*/ 122 h 241"/>
              <a:gd name="T22" fmla="*/ 234 w 246"/>
              <a:gd name="T23" fmla="*/ 56 h 241"/>
              <a:gd name="T24" fmla="*/ 234 w 246"/>
              <a:gd name="T25" fmla="*/ 15 h 241"/>
              <a:gd name="T26" fmla="*/ 190 w 246"/>
              <a:gd name="T27" fmla="*/ 15 h 241"/>
              <a:gd name="T28" fmla="*/ 123 w 246"/>
              <a:gd name="T29" fmla="*/ 79 h 241"/>
              <a:gd name="T30" fmla="*/ 56 w 246"/>
              <a:gd name="T31" fmla="*/ 15 h 241"/>
              <a:gd name="T32" fmla="*/ 12 w 246"/>
              <a:gd name="T33" fmla="*/ 1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6" h="241">
                <a:moveTo>
                  <a:pt x="12" y="15"/>
                </a:moveTo>
                <a:cubicBezTo>
                  <a:pt x="0" y="26"/>
                  <a:pt x="0" y="45"/>
                  <a:pt x="12" y="56"/>
                </a:cubicBezTo>
                <a:lnTo>
                  <a:pt x="80" y="122"/>
                </a:lnTo>
                <a:lnTo>
                  <a:pt x="12" y="188"/>
                </a:lnTo>
                <a:cubicBezTo>
                  <a:pt x="0" y="199"/>
                  <a:pt x="0" y="218"/>
                  <a:pt x="12" y="229"/>
                </a:cubicBezTo>
                <a:cubicBezTo>
                  <a:pt x="24" y="241"/>
                  <a:pt x="44" y="241"/>
                  <a:pt x="56" y="229"/>
                </a:cubicBezTo>
                <a:lnTo>
                  <a:pt x="123" y="165"/>
                </a:lnTo>
                <a:lnTo>
                  <a:pt x="190" y="229"/>
                </a:lnTo>
                <a:cubicBezTo>
                  <a:pt x="202" y="241"/>
                  <a:pt x="222" y="241"/>
                  <a:pt x="234" y="229"/>
                </a:cubicBezTo>
                <a:cubicBezTo>
                  <a:pt x="246" y="218"/>
                  <a:pt x="246" y="199"/>
                  <a:pt x="234" y="188"/>
                </a:cubicBezTo>
                <a:lnTo>
                  <a:pt x="167" y="122"/>
                </a:lnTo>
                <a:lnTo>
                  <a:pt x="234" y="56"/>
                </a:lnTo>
                <a:cubicBezTo>
                  <a:pt x="246" y="45"/>
                  <a:pt x="246" y="26"/>
                  <a:pt x="234" y="15"/>
                </a:cubicBezTo>
                <a:cubicBezTo>
                  <a:pt x="222" y="3"/>
                  <a:pt x="202" y="3"/>
                  <a:pt x="190" y="15"/>
                </a:cubicBezTo>
                <a:lnTo>
                  <a:pt x="123" y="79"/>
                </a:lnTo>
                <a:lnTo>
                  <a:pt x="56" y="15"/>
                </a:lnTo>
                <a:cubicBezTo>
                  <a:pt x="41" y="0"/>
                  <a:pt x="26" y="3"/>
                  <a:pt x="12" y="1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635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72746" tIns="36373" rIns="72746" bIns="36373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cxnSp>
        <p:nvCxnSpPr>
          <p:cNvPr id="85" name="직선 화살표 연결선 84">
            <a:extLst>
              <a:ext uri="{FF2B5EF4-FFF2-40B4-BE49-F238E27FC236}">
                <a16:creationId xmlns:a16="http://schemas.microsoft.com/office/drawing/2014/main" id="{A1588612-72D5-034B-E387-85A52B8340EB}"/>
              </a:ext>
            </a:extLst>
          </p:cNvPr>
          <p:cNvCxnSpPr>
            <a:cxnSpLocks/>
          </p:cNvCxnSpPr>
          <p:nvPr/>
        </p:nvCxnSpPr>
        <p:spPr>
          <a:xfrm>
            <a:off x="7191117" y="5086856"/>
            <a:ext cx="157743" cy="783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3417DB7B-DD43-C5EB-6DEF-7A1256EA65A0}"/>
              </a:ext>
            </a:extLst>
          </p:cNvPr>
          <p:cNvSpPr txBox="1"/>
          <p:nvPr/>
        </p:nvSpPr>
        <p:spPr>
          <a:xfrm>
            <a:off x="6647396" y="5914246"/>
            <a:ext cx="195549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900"/>
              <a:t>상세 팝업 닫고 리스트 팝업 표시</a:t>
            </a:r>
            <a:endParaRPr lang="en-US" altLang="ko-KR" sz="900"/>
          </a:p>
        </p:txBody>
      </p:sp>
      <p:cxnSp>
        <p:nvCxnSpPr>
          <p:cNvPr id="88" name="직선 화살표 연결선 87">
            <a:extLst>
              <a:ext uri="{FF2B5EF4-FFF2-40B4-BE49-F238E27FC236}">
                <a16:creationId xmlns:a16="http://schemas.microsoft.com/office/drawing/2014/main" id="{5689EEF1-DEBD-FB6E-6B5C-07336F4927E6}"/>
              </a:ext>
            </a:extLst>
          </p:cNvPr>
          <p:cNvCxnSpPr>
            <a:cxnSpLocks/>
          </p:cNvCxnSpPr>
          <p:nvPr/>
        </p:nvCxnSpPr>
        <p:spPr>
          <a:xfrm>
            <a:off x="10431964" y="5109078"/>
            <a:ext cx="62519" cy="7695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A10C3AEB-980E-9FE4-421F-C24716093FB6}"/>
              </a:ext>
            </a:extLst>
          </p:cNvPr>
          <p:cNvSpPr txBox="1"/>
          <p:nvPr/>
        </p:nvSpPr>
        <p:spPr>
          <a:xfrm>
            <a:off x="9793019" y="5923053"/>
            <a:ext cx="195549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900"/>
              <a:t>상세 팝업 닫고 리스트 팝업 표시</a:t>
            </a:r>
            <a:endParaRPr lang="en-US" altLang="ko-KR" sz="900"/>
          </a:p>
        </p:txBody>
      </p: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ED1A7202-71A8-F01F-2636-15C5B2961BF2}"/>
              </a:ext>
            </a:extLst>
          </p:cNvPr>
          <p:cNvSpPr/>
          <p:nvPr/>
        </p:nvSpPr>
        <p:spPr>
          <a:xfrm>
            <a:off x="1677576" y="2778396"/>
            <a:ext cx="1154402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픽업</a:t>
            </a:r>
          </a:p>
        </p:txBody>
      </p:sp>
    </p:spTree>
    <p:extLst>
      <p:ext uri="{BB962C8B-B14F-4D97-AF65-F5344CB8AC3E}">
        <p14:creationId xmlns:p14="http://schemas.microsoft.com/office/powerpoint/2010/main" val="2961865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5D6B23D0-9255-4C0B-CB84-83F1BE23DD26}"/>
              </a:ext>
            </a:extLst>
          </p:cNvPr>
          <p:cNvSpPr/>
          <p:nvPr/>
        </p:nvSpPr>
        <p:spPr>
          <a:xfrm>
            <a:off x="227860" y="181994"/>
            <a:ext cx="5198219" cy="51687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319B5B61-34B8-A007-643D-BA0F8C26732B}"/>
              </a:ext>
            </a:extLst>
          </p:cNvPr>
          <p:cNvSpPr/>
          <p:nvPr/>
        </p:nvSpPr>
        <p:spPr>
          <a:xfrm>
            <a:off x="5624885" y="2183802"/>
            <a:ext cx="3221290" cy="147574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Dialog Inner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F24A2EA8-6A98-D7D7-8796-3B221BE0010E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689685" y="2486921"/>
            <a:ext cx="3099421" cy="111414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49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707D6A03-4476-4620-6885-C95631F72D7C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7175178" y="3141275"/>
            <a:ext cx="796143" cy="251190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아니오</a:t>
            </a:r>
            <a:endParaRPr lang="en-US" sz="7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50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F911B67C-F1EA-B59D-4C52-591F552ACC7F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6304358" y="3141276"/>
            <a:ext cx="796143" cy="251190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예</a:t>
            </a:r>
            <a:endParaRPr lang="en-US" sz="7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51" name="Close Button">
            <a:extLst>
              <a:ext uri="{FF2B5EF4-FFF2-40B4-BE49-F238E27FC236}">
                <a16:creationId xmlns:a16="http://schemas.microsoft.com/office/drawing/2014/main" id="{9FFD8F6F-5D50-304A-8ABF-185C2EBB4906}"/>
              </a:ext>
            </a:extLst>
          </p:cNvPr>
          <p:cNvSpPr>
            <a:spLocks noChangeAspect="1"/>
          </p:cNvSpPr>
          <p:nvPr>
            <p:custDataLst>
              <p:tags r:id="rId4"/>
            </p:custDataLst>
          </p:nvPr>
        </p:nvSpPr>
        <p:spPr bwMode="auto">
          <a:xfrm>
            <a:off x="8654599" y="2263106"/>
            <a:ext cx="134508" cy="127734"/>
          </a:xfrm>
          <a:custGeom>
            <a:avLst/>
            <a:gdLst>
              <a:gd name="T0" fmla="*/ 12 w 246"/>
              <a:gd name="T1" fmla="*/ 15 h 241"/>
              <a:gd name="T2" fmla="*/ 12 w 246"/>
              <a:gd name="T3" fmla="*/ 56 h 241"/>
              <a:gd name="T4" fmla="*/ 80 w 246"/>
              <a:gd name="T5" fmla="*/ 122 h 241"/>
              <a:gd name="T6" fmla="*/ 12 w 246"/>
              <a:gd name="T7" fmla="*/ 188 h 241"/>
              <a:gd name="T8" fmla="*/ 12 w 246"/>
              <a:gd name="T9" fmla="*/ 229 h 241"/>
              <a:gd name="T10" fmla="*/ 56 w 246"/>
              <a:gd name="T11" fmla="*/ 229 h 241"/>
              <a:gd name="T12" fmla="*/ 123 w 246"/>
              <a:gd name="T13" fmla="*/ 165 h 241"/>
              <a:gd name="T14" fmla="*/ 190 w 246"/>
              <a:gd name="T15" fmla="*/ 229 h 241"/>
              <a:gd name="T16" fmla="*/ 234 w 246"/>
              <a:gd name="T17" fmla="*/ 229 h 241"/>
              <a:gd name="T18" fmla="*/ 234 w 246"/>
              <a:gd name="T19" fmla="*/ 188 h 241"/>
              <a:gd name="T20" fmla="*/ 167 w 246"/>
              <a:gd name="T21" fmla="*/ 122 h 241"/>
              <a:gd name="T22" fmla="*/ 234 w 246"/>
              <a:gd name="T23" fmla="*/ 56 h 241"/>
              <a:gd name="T24" fmla="*/ 234 w 246"/>
              <a:gd name="T25" fmla="*/ 15 h 241"/>
              <a:gd name="T26" fmla="*/ 190 w 246"/>
              <a:gd name="T27" fmla="*/ 15 h 241"/>
              <a:gd name="T28" fmla="*/ 123 w 246"/>
              <a:gd name="T29" fmla="*/ 79 h 241"/>
              <a:gd name="T30" fmla="*/ 56 w 246"/>
              <a:gd name="T31" fmla="*/ 15 h 241"/>
              <a:gd name="T32" fmla="*/ 12 w 246"/>
              <a:gd name="T33" fmla="*/ 1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6" h="241">
                <a:moveTo>
                  <a:pt x="12" y="15"/>
                </a:moveTo>
                <a:cubicBezTo>
                  <a:pt x="0" y="26"/>
                  <a:pt x="0" y="45"/>
                  <a:pt x="12" y="56"/>
                </a:cubicBezTo>
                <a:lnTo>
                  <a:pt x="80" y="122"/>
                </a:lnTo>
                <a:lnTo>
                  <a:pt x="12" y="188"/>
                </a:lnTo>
                <a:cubicBezTo>
                  <a:pt x="0" y="199"/>
                  <a:pt x="0" y="218"/>
                  <a:pt x="12" y="229"/>
                </a:cubicBezTo>
                <a:cubicBezTo>
                  <a:pt x="24" y="241"/>
                  <a:pt x="44" y="241"/>
                  <a:pt x="56" y="229"/>
                </a:cubicBezTo>
                <a:lnTo>
                  <a:pt x="123" y="165"/>
                </a:lnTo>
                <a:lnTo>
                  <a:pt x="190" y="229"/>
                </a:lnTo>
                <a:cubicBezTo>
                  <a:pt x="202" y="241"/>
                  <a:pt x="222" y="241"/>
                  <a:pt x="234" y="229"/>
                </a:cubicBezTo>
                <a:cubicBezTo>
                  <a:pt x="246" y="218"/>
                  <a:pt x="246" y="199"/>
                  <a:pt x="234" y="188"/>
                </a:cubicBezTo>
                <a:lnTo>
                  <a:pt x="167" y="122"/>
                </a:lnTo>
                <a:lnTo>
                  <a:pt x="234" y="56"/>
                </a:lnTo>
                <a:cubicBezTo>
                  <a:pt x="246" y="45"/>
                  <a:pt x="246" y="26"/>
                  <a:pt x="234" y="15"/>
                </a:cubicBezTo>
                <a:cubicBezTo>
                  <a:pt x="222" y="3"/>
                  <a:pt x="202" y="3"/>
                  <a:pt x="190" y="15"/>
                </a:cubicBezTo>
                <a:lnTo>
                  <a:pt x="123" y="79"/>
                </a:lnTo>
                <a:lnTo>
                  <a:pt x="56" y="15"/>
                </a:lnTo>
                <a:cubicBezTo>
                  <a:pt x="41" y="0"/>
                  <a:pt x="26" y="3"/>
                  <a:pt x="12" y="1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635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72746" tIns="36373" rIns="72746" bIns="36373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52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153E4AE6-40C0-5C52-CC27-EFB1BDA3EBBC}"/>
              </a:ext>
            </a:extLst>
          </p:cNvPr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5725234" y="2635878"/>
            <a:ext cx="2882004" cy="50447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주문자에게 준비 완료 알림을 보내시겠습니까</a:t>
            </a:r>
            <a:r>
              <a:rPr lang="en-US" altLang="ko-KR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?</a:t>
            </a:r>
            <a:endParaRPr lang="de-DE" sz="8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53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180689F3-20B6-AD7C-51A5-3EDCB01B8969}"/>
              </a:ext>
            </a:extLst>
          </p:cNvPr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5624885" y="2202238"/>
            <a:ext cx="426724" cy="18860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알림</a:t>
            </a:r>
            <a:endParaRPr lang="de-DE" sz="8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96A84905-404A-DB97-8D40-7C42C2A9C13C}"/>
              </a:ext>
            </a:extLst>
          </p:cNvPr>
          <p:cNvSpPr/>
          <p:nvPr/>
        </p:nvSpPr>
        <p:spPr>
          <a:xfrm>
            <a:off x="5624885" y="3875001"/>
            <a:ext cx="3221290" cy="1475743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Dialog Inner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6350DD52-8B4D-F48E-C80C-56E5DA9895B3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5689685" y="4178120"/>
            <a:ext cx="3099421" cy="1114141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58" name="Dialog Button" descr="&lt;SmartSettings&gt;&lt;SmartResize anchorLeft=&quot;None&quot; anchorTop=&quot;Non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18EC09FE-60F1-E463-A797-6FDCB6F88511}"/>
              </a:ext>
            </a:extLst>
          </p:cNvPr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6841324" y="4832474"/>
            <a:ext cx="796143" cy="251190"/>
          </a:xfrm>
          <a:prstGeom prst="roundRect">
            <a:avLst>
              <a:gd name="adj" fmla="val 0"/>
            </a:avLst>
          </a:prstGeom>
          <a:solidFill>
            <a:srgbClr val="F2F2F2"/>
          </a:solidFill>
          <a:ln w="63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7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확인</a:t>
            </a:r>
            <a:endParaRPr lang="en-US" sz="7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59" name="Close Button">
            <a:extLst>
              <a:ext uri="{FF2B5EF4-FFF2-40B4-BE49-F238E27FC236}">
                <a16:creationId xmlns:a16="http://schemas.microsoft.com/office/drawing/2014/main" id="{5DD0BE86-5707-5165-EDF3-BF7016BF02CC}"/>
              </a:ext>
            </a:extLst>
          </p:cNvPr>
          <p:cNvSpPr>
            <a:spLocks noChangeAspect="1"/>
          </p:cNvSpPr>
          <p:nvPr>
            <p:custDataLst>
              <p:tags r:id="rId9"/>
            </p:custDataLst>
          </p:nvPr>
        </p:nvSpPr>
        <p:spPr bwMode="auto">
          <a:xfrm>
            <a:off x="8654599" y="3954305"/>
            <a:ext cx="134508" cy="127734"/>
          </a:xfrm>
          <a:custGeom>
            <a:avLst/>
            <a:gdLst>
              <a:gd name="T0" fmla="*/ 12 w 246"/>
              <a:gd name="T1" fmla="*/ 15 h 241"/>
              <a:gd name="T2" fmla="*/ 12 w 246"/>
              <a:gd name="T3" fmla="*/ 56 h 241"/>
              <a:gd name="T4" fmla="*/ 80 w 246"/>
              <a:gd name="T5" fmla="*/ 122 h 241"/>
              <a:gd name="T6" fmla="*/ 12 w 246"/>
              <a:gd name="T7" fmla="*/ 188 h 241"/>
              <a:gd name="T8" fmla="*/ 12 w 246"/>
              <a:gd name="T9" fmla="*/ 229 h 241"/>
              <a:gd name="T10" fmla="*/ 56 w 246"/>
              <a:gd name="T11" fmla="*/ 229 h 241"/>
              <a:gd name="T12" fmla="*/ 123 w 246"/>
              <a:gd name="T13" fmla="*/ 165 h 241"/>
              <a:gd name="T14" fmla="*/ 190 w 246"/>
              <a:gd name="T15" fmla="*/ 229 h 241"/>
              <a:gd name="T16" fmla="*/ 234 w 246"/>
              <a:gd name="T17" fmla="*/ 229 h 241"/>
              <a:gd name="T18" fmla="*/ 234 w 246"/>
              <a:gd name="T19" fmla="*/ 188 h 241"/>
              <a:gd name="T20" fmla="*/ 167 w 246"/>
              <a:gd name="T21" fmla="*/ 122 h 241"/>
              <a:gd name="T22" fmla="*/ 234 w 246"/>
              <a:gd name="T23" fmla="*/ 56 h 241"/>
              <a:gd name="T24" fmla="*/ 234 w 246"/>
              <a:gd name="T25" fmla="*/ 15 h 241"/>
              <a:gd name="T26" fmla="*/ 190 w 246"/>
              <a:gd name="T27" fmla="*/ 15 h 241"/>
              <a:gd name="T28" fmla="*/ 123 w 246"/>
              <a:gd name="T29" fmla="*/ 79 h 241"/>
              <a:gd name="T30" fmla="*/ 56 w 246"/>
              <a:gd name="T31" fmla="*/ 15 h 241"/>
              <a:gd name="T32" fmla="*/ 12 w 246"/>
              <a:gd name="T33" fmla="*/ 1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6" h="241">
                <a:moveTo>
                  <a:pt x="12" y="15"/>
                </a:moveTo>
                <a:cubicBezTo>
                  <a:pt x="0" y="26"/>
                  <a:pt x="0" y="45"/>
                  <a:pt x="12" y="56"/>
                </a:cubicBezTo>
                <a:lnTo>
                  <a:pt x="80" y="122"/>
                </a:lnTo>
                <a:lnTo>
                  <a:pt x="12" y="188"/>
                </a:lnTo>
                <a:cubicBezTo>
                  <a:pt x="0" y="199"/>
                  <a:pt x="0" y="218"/>
                  <a:pt x="12" y="229"/>
                </a:cubicBezTo>
                <a:cubicBezTo>
                  <a:pt x="24" y="241"/>
                  <a:pt x="44" y="241"/>
                  <a:pt x="56" y="229"/>
                </a:cubicBezTo>
                <a:lnTo>
                  <a:pt x="123" y="165"/>
                </a:lnTo>
                <a:lnTo>
                  <a:pt x="190" y="229"/>
                </a:lnTo>
                <a:cubicBezTo>
                  <a:pt x="202" y="241"/>
                  <a:pt x="222" y="241"/>
                  <a:pt x="234" y="229"/>
                </a:cubicBezTo>
                <a:cubicBezTo>
                  <a:pt x="246" y="218"/>
                  <a:pt x="246" y="199"/>
                  <a:pt x="234" y="188"/>
                </a:cubicBezTo>
                <a:lnTo>
                  <a:pt x="167" y="122"/>
                </a:lnTo>
                <a:lnTo>
                  <a:pt x="234" y="56"/>
                </a:lnTo>
                <a:cubicBezTo>
                  <a:pt x="246" y="45"/>
                  <a:pt x="246" y="26"/>
                  <a:pt x="234" y="15"/>
                </a:cubicBezTo>
                <a:cubicBezTo>
                  <a:pt x="222" y="3"/>
                  <a:pt x="202" y="3"/>
                  <a:pt x="190" y="15"/>
                </a:cubicBezTo>
                <a:lnTo>
                  <a:pt x="123" y="79"/>
                </a:lnTo>
                <a:lnTo>
                  <a:pt x="56" y="15"/>
                </a:lnTo>
                <a:cubicBezTo>
                  <a:pt x="41" y="0"/>
                  <a:pt x="26" y="3"/>
                  <a:pt x="12" y="1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635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72746" tIns="36373" rIns="72746" bIns="36373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60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13EA0265-AA66-6051-6FCC-9ED6FF8E0542}"/>
              </a:ext>
            </a:extLst>
          </p:cNvPr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5725234" y="4327077"/>
            <a:ext cx="2882004" cy="50447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준비 완료 처리되었습니다</a:t>
            </a:r>
            <a:r>
              <a:rPr lang="en-US" altLang="ko-KR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.</a:t>
            </a:r>
            <a:endParaRPr lang="de-DE" sz="8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61" name="Dialog Text" descr="&lt;SmartSettings&gt;&lt;SmartResize anchorLeft=&quot;Absolute&quot; anchorTop=&quot;Absolute&quot; anchorRight=&quot;Absolute&quot; anchorBottom=&quot;Absolute&quot; /&gt;&lt;/SmartSettings&gt;">
            <a:extLst>
              <a:ext uri="{FF2B5EF4-FFF2-40B4-BE49-F238E27FC236}">
                <a16:creationId xmlns:a16="http://schemas.microsoft.com/office/drawing/2014/main" id="{34CEFC96-4510-AA8E-DFA8-B5926356FE36}"/>
              </a:ext>
            </a:extLst>
          </p:cNvPr>
          <p:cNvSpPr>
            <a:spLocks/>
          </p:cNvSpPr>
          <p:nvPr>
            <p:custDataLst>
              <p:tags r:id="rId11"/>
            </p:custDataLst>
          </p:nvPr>
        </p:nvSpPr>
        <p:spPr bwMode="auto">
          <a:xfrm>
            <a:off x="5624885" y="3893437"/>
            <a:ext cx="426724" cy="18860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57280" tIns="25775" rIns="57280" bIns="25775" rtlCol="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800">
                <a:solidFill>
                  <a:srgbClr val="2626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Calibri" pitchFamily="34" charset="0"/>
              </a:rPr>
              <a:t>알림</a:t>
            </a:r>
            <a:endParaRPr lang="de-DE" sz="800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75921354-C5F2-DF4C-E3B2-61843F649F53}"/>
              </a:ext>
            </a:extLst>
          </p:cNvPr>
          <p:cNvSpPr/>
          <p:nvPr/>
        </p:nvSpPr>
        <p:spPr>
          <a:xfrm>
            <a:off x="396461" y="283603"/>
            <a:ext cx="4464795" cy="29527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100" b="1"/>
              <a:t>4-(4) </a:t>
            </a:r>
            <a:r>
              <a:rPr lang="ko-KR" altLang="en-US" sz="1100" b="1"/>
              <a:t>주문 확정 상세 팝업에서 수령 대기 중 버튼 누르는 경우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0AD1E9-EC2D-11C7-964D-CF6E0BA7C8A8}"/>
              </a:ext>
            </a:extLst>
          </p:cNvPr>
          <p:cNvSpPr txBox="1"/>
          <p:nvPr/>
        </p:nvSpPr>
        <p:spPr>
          <a:xfrm>
            <a:off x="653975" y="723699"/>
            <a:ext cx="1023602" cy="42473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900"/>
              <a:t>주문 번호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주문 일시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총 주문 금액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요청 사항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 수령 방식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주문자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주문 상태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080CCB89-9FC3-265C-AF19-B5D5BCE3D6F9}"/>
              </a:ext>
            </a:extLst>
          </p:cNvPr>
          <p:cNvSpPr/>
          <p:nvPr/>
        </p:nvSpPr>
        <p:spPr>
          <a:xfrm>
            <a:off x="1677577" y="714821"/>
            <a:ext cx="1722571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OGD23072600001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F1A61FC7-6308-571C-0D55-99AC2B91EB03}"/>
              </a:ext>
            </a:extLst>
          </p:cNvPr>
          <p:cNvSpPr/>
          <p:nvPr/>
        </p:nvSpPr>
        <p:spPr>
          <a:xfrm>
            <a:off x="1677576" y="1124674"/>
            <a:ext cx="1722571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2023-07-26 PM 04:05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D1533179-76A9-B0BD-581A-52770C70A225}"/>
              </a:ext>
            </a:extLst>
          </p:cNvPr>
          <p:cNvSpPr/>
          <p:nvPr/>
        </p:nvSpPr>
        <p:spPr>
          <a:xfrm>
            <a:off x="1677575" y="4293773"/>
            <a:ext cx="1385220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상품명</a:t>
            </a:r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328C9A2E-1DCE-0D7E-FBC1-837E9919D547}"/>
              </a:ext>
            </a:extLst>
          </p:cNvPr>
          <p:cNvSpPr/>
          <p:nvPr/>
        </p:nvSpPr>
        <p:spPr>
          <a:xfrm>
            <a:off x="3143869" y="4293773"/>
            <a:ext cx="1010880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수량</a:t>
            </a:r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58E9522B-02BC-2A6D-C951-117306DC654C}"/>
              </a:ext>
            </a:extLst>
          </p:cNvPr>
          <p:cNvSpPr/>
          <p:nvPr/>
        </p:nvSpPr>
        <p:spPr>
          <a:xfrm>
            <a:off x="1677575" y="4588210"/>
            <a:ext cx="1385220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상품명</a:t>
            </a:r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FFB0FEB4-5960-038B-5F44-5B5F1E9F171A}"/>
              </a:ext>
            </a:extLst>
          </p:cNvPr>
          <p:cNvSpPr/>
          <p:nvPr/>
        </p:nvSpPr>
        <p:spPr>
          <a:xfrm>
            <a:off x="3143869" y="4588210"/>
            <a:ext cx="1010880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수량</a:t>
            </a:r>
          </a:p>
        </p:txBody>
      </p:sp>
      <p:sp>
        <p:nvSpPr>
          <p:cNvPr id="26" name="사각형: 둥근 모서리 25">
            <a:extLst>
              <a:ext uri="{FF2B5EF4-FFF2-40B4-BE49-F238E27FC236}">
                <a16:creationId xmlns:a16="http://schemas.microsoft.com/office/drawing/2014/main" id="{FFD938C9-15D4-4ABD-47A2-82B58B838F77}"/>
              </a:ext>
            </a:extLst>
          </p:cNvPr>
          <p:cNvSpPr/>
          <p:nvPr/>
        </p:nvSpPr>
        <p:spPr>
          <a:xfrm>
            <a:off x="1677574" y="4882647"/>
            <a:ext cx="1385220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상품명</a:t>
            </a:r>
          </a:p>
        </p:txBody>
      </p:sp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A8523ED9-93AB-C9E9-07F3-92D3CA40F298}"/>
              </a:ext>
            </a:extLst>
          </p:cNvPr>
          <p:cNvSpPr/>
          <p:nvPr/>
        </p:nvSpPr>
        <p:spPr>
          <a:xfrm>
            <a:off x="3143868" y="4882647"/>
            <a:ext cx="1010880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수량</a:t>
            </a:r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C033ED17-0015-0FEF-1BFC-246387E274CD}"/>
              </a:ext>
            </a:extLst>
          </p:cNvPr>
          <p:cNvSpPr/>
          <p:nvPr/>
        </p:nvSpPr>
        <p:spPr>
          <a:xfrm>
            <a:off x="1677577" y="1526839"/>
            <a:ext cx="1722568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17,000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원</a:t>
            </a:r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07C8DBE8-04D0-74A5-CD7D-361022DC17FA}"/>
              </a:ext>
            </a:extLst>
          </p:cNvPr>
          <p:cNvSpPr/>
          <p:nvPr/>
        </p:nvSpPr>
        <p:spPr>
          <a:xfrm>
            <a:off x="1677575" y="1936692"/>
            <a:ext cx="2477175" cy="741128"/>
          </a:xfrm>
          <a:prstGeom prst="roundRect">
            <a:avLst>
              <a:gd name="adj" fmla="val 5886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수저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포크 필요 없음</a:t>
            </a:r>
          </a:p>
        </p:txBody>
      </p:sp>
      <p:sp>
        <p:nvSpPr>
          <p:cNvPr id="30" name="사각형: 둥근 모서리 29">
            <a:extLst>
              <a:ext uri="{FF2B5EF4-FFF2-40B4-BE49-F238E27FC236}">
                <a16:creationId xmlns:a16="http://schemas.microsoft.com/office/drawing/2014/main" id="{FA02F806-54B4-DC42-40DE-196DA99BA060}"/>
              </a:ext>
            </a:extLst>
          </p:cNvPr>
          <p:cNvSpPr/>
          <p:nvPr/>
        </p:nvSpPr>
        <p:spPr>
          <a:xfrm>
            <a:off x="1677576" y="3201030"/>
            <a:ext cx="1154402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</a:t>
            </a:r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A80601CA-EEA8-AD49-A844-071644721F2E}"/>
              </a:ext>
            </a:extLst>
          </p:cNvPr>
          <p:cNvSpPr/>
          <p:nvPr/>
        </p:nvSpPr>
        <p:spPr>
          <a:xfrm>
            <a:off x="2916162" y="3201030"/>
            <a:ext cx="1154402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ID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사각형: 둥근 모서리 31">
            <a:extLst>
              <a:ext uri="{FF2B5EF4-FFF2-40B4-BE49-F238E27FC236}">
                <a16:creationId xmlns:a16="http://schemas.microsoft.com/office/drawing/2014/main" id="{ECBE83C3-5AE0-0FA8-1279-261F237B4A94}"/>
              </a:ext>
            </a:extLst>
          </p:cNvPr>
          <p:cNvSpPr/>
          <p:nvPr/>
        </p:nvSpPr>
        <p:spPr>
          <a:xfrm>
            <a:off x="1687100" y="3605249"/>
            <a:ext cx="2506386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주문 확정</a:t>
            </a:r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CD205333-EB19-7C53-4ADD-01E613EB0AAE}"/>
              </a:ext>
            </a:extLst>
          </p:cNvPr>
          <p:cNvSpPr/>
          <p:nvPr/>
        </p:nvSpPr>
        <p:spPr>
          <a:xfrm>
            <a:off x="1687100" y="3903729"/>
            <a:ext cx="1722568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수령 대기 중</a:t>
            </a: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ED3B6CE6-44F1-56AD-8060-28196A352562}"/>
              </a:ext>
            </a:extLst>
          </p:cNvPr>
          <p:cNvCxnSpPr>
            <a:cxnSpLocks/>
            <a:stCxn id="33" idx="3"/>
            <a:endCxn id="47" idx="1"/>
          </p:cNvCxnSpPr>
          <p:nvPr/>
        </p:nvCxnSpPr>
        <p:spPr>
          <a:xfrm flipV="1">
            <a:off x="3409668" y="2921674"/>
            <a:ext cx="2215217" cy="10974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80369289-CB7E-4AF5-435B-8DC6988624B1}"/>
              </a:ext>
            </a:extLst>
          </p:cNvPr>
          <p:cNvCxnSpPr>
            <a:cxnSpLocks/>
            <a:endCxn id="58" idx="0"/>
          </p:cNvCxnSpPr>
          <p:nvPr/>
        </p:nvCxnSpPr>
        <p:spPr>
          <a:xfrm>
            <a:off x="6687427" y="3390618"/>
            <a:ext cx="551969" cy="14418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lose Button">
            <a:extLst>
              <a:ext uri="{FF2B5EF4-FFF2-40B4-BE49-F238E27FC236}">
                <a16:creationId xmlns:a16="http://schemas.microsoft.com/office/drawing/2014/main" id="{A567C586-33F7-74DE-1A1C-1BFA87267DA0}"/>
              </a:ext>
            </a:extLst>
          </p:cNvPr>
          <p:cNvSpPr>
            <a:spLocks noChangeAspect="1"/>
          </p:cNvSpPr>
          <p:nvPr>
            <p:custDataLst>
              <p:tags r:id="rId12"/>
            </p:custDataLst>
          </p:nvPr>
        </p:nvSpPr>
        <p:spPr bwMode="auto">
          <a:xfrm>
            <a:off x="5058919" y="367373"/>
            <a:ext cx="134508" cy="127734"/>
          </a:xfrm>
          <a:custGeom>
            <a:avLst/>
            <a:gdLst>
              <a:gd name="T0" fmla="*/ 12 w 246"/>
              <a:gd name="T1" fmla="*/ 15 h 241"/>
              <a:gd name="T2" fmla="*/ 12 w 246"/>
              <a:gd name="T3" fmla="*/ 56 h 241"/>
              <a:gd name="T4" fmla="*/ 80 w 246"/>
              <a:gd name="T5" fmla="*/ 122 h 241"/>
              <a:gd name="T6" fmla="*/ 12 w 246"/>
              <a:gd name="T7" fmla="*/ 188 h 241"/>
              <a:gd name="T8" fmla="*/ 12 w 246"/>
              <a:gd name="T9" fmla="*/ 229 h 241"/>
              <a:gd name="T10" fmla="*/ 56 w 246"/>
              <a:gd name="T11" fmla="*/ 229 h 241"/>
              <a:gd name="T12" fmla="*/ 123 w 246"/>
              <a:gd name="T13" fmla="*/ 165 h 241"/>
              <a:gd name="T14" fmla="*/ 190 w 246"/>
              <a:gd name="T15" fmla="*/ 229 h 241"/>
              <a:gd name="T16" fmla="*/ 234 w 246"/>
              <a:gd name="T17" fmla="*/ 229 h 241"/>
              <a:gd name="T18" fmla="*/ 234 w 246"/>
              <a:gd name="T19" fmla="*/ 188 h 241"/>
              <a:gd name="T20" fmla="*/ 167 w 246"/>
              <a:gd name="T21" fmla="*/ 122 h 241"/>
              <a:gd name="T22" fmla="*/ 234 w 246"/>
              <a:gd name="T23" fmla="*/ 56 h 241"/>
              <a:gd name="T24" fmla="*/ 234 w 246"/>
              <a:gd name="T25" fmla="*/ 15 h 241"/>
              <a:gd name="T26" fmla="*/ 190 w 246"/>
              <a:gd name="T27" fmla="*/ 15 h 241"/>
              <a:gd name="T28" fmla="*/ 123 w 246"/>
              <a:gd name="T29" fmla="*/ 79 h 241"/>
              <a:gd name="T30" fmla="*/ 56 w 246"/>
              <a:gd name="T31" fmla="*/ 15 h 241"/>
              <a:gd name="T32" fmla="*/ 12 w 246"/>
              <a:gd name="T33" fmla="*/ 1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6" h="241">
                <a:moveTo>
                  <a:pt x="12" y="15"/>
                </a:moveTo>
                <a:cubicBezTo>
                  <a:pt x="0" y="26"/>
                  <a:pt x="0" y="45"/>
                  <a:pt x="12" y="56"/>
                </a:cubicBezTo>
                <a:lnTo>
                  <a:pt x="80" y="122"/>
                </a:lnTo>
                <a:lnTo>
                  <a:pt x="12" y="188"/>
                </a:lnTo>
                <a:cubicBezTo>
                  <a:pt x="0" y="199"/>
                  <a:pt x="0" y="218"/>
                  <a:pt x="12" y="229"/>
                </a:cubicBezTo>
                <a:cubicBezTo>
                  <a:pt x="24" y="241"/>
                  <a:pt x="44" y="241"/>
                  <a:pt x="56" y="229"/>
                </a:cubicBezTo>
                <a:lnTo>
                  <a:pt x="123" y="165"/>
                </a:lnTo>
                <a:lnTo>
                  <a:pt x="190" y="229"/>
                </a:lnTo>
                <a:cubicBezTo>
                  <a:pt x="202" y="241"/>
                  <a:pt x="222" y="241"/>
                  <a:pt x="234" y="229"/>
                </a:cubicBezTo>
                <a:cubicBezTo>
                  <a:pt x="246" y="218"/>
                  <a:pt x="246" y="199"/>
                  <a:pt x="234" y="188"/>
                </a:cubicBezTo>
                <a:lnTo>
                  <a:pt x="167" y="122"/>
                </a:lnTo>
                <a:lnTo>
                  <a:pt x="234" y="56"/>
                </a:lnTo>
                <a:cubicBezTo>
                  <a:pt x="246" y="45"/>
                  <a:pt x="246" y="26"/>
                  <a:pt x="234" y="15"/>
                </a:cubicBezTo>
                <a:cubicBezTo>
                  <a:pt x="222" y="3"/>
                  <a:pt x="202" y="3"/>
                  <a:pt x="190" y="15"/>
                </a:cubicBezTo>
                <a:lnTo>
                  <a:pt x="123" y="79"/>
                </a:lnTo>
                <a:lnTo>
                  <a:pt x="56" y="15"/>
                </a:lnTo>
                <a:cubicBezTo>
                  <a:pt x="41" y="0"/>
                  <a:pt x="26" y="3"/>
                  <a:pt x="12" y="1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635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72746" tIns="36373" rIns="72746" bIns="36373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E2CB3452-A060-859C-B0DE-39E9F9AA52A0}"/>
              </a:ext>
            </a:extLst>
          </p:cNvPr>
          <p:cNvCxnSpPr>
            <a:cxnSpLocks/>
          </p:cNvCxnSpPr>
          <p:nvPr/>
        </p:nvCxnSpPr>
        <p:spPr>
          <a:xfrm>
            <a:off x="7242827" y="5081816"/>
            <a:ext cx="157743" cy="783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A841C47D-F4E3-3201-F837-887F23C28FED}"/>
              </a:ext>
            </a:extLst>
          </p:cNvPr>
          <p:cNvSpPr txBox="1"/>
          <p:nvPr/>
        </p:nvSpPr>
        <p:spPr>
          <a:xfrm>
            <a:off x="6699106" y="5909206"/>
            <a:ext cx="195549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900"/>
              <a:t>상세 팝업 닫고 리스트 팝업 표시</a:t>
            </a:r>
            <a:endParaRPr lang="en-US" altLang="ko-KR" sz="900"/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B704E539-7C47-15F9-4C41-E965E7F7FCDC}"/>
              </a:ext>
            </a:extLst>
          </p:cNvPr>
          <p:cNvSpPr/>
          <p:nvPr/>
        </p:nvSpPr>
        <p:spPr>
          <a:xfrm>
            <a:off x="1677576" y="2778396"/>
            <a:ext cx="1154402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픽업</a:t>
            </a:r>
          </a:p>
        </p:txBody>
      </p:sp>
    </p:spTree>
    <p:extLst>
      <p:ext uri="{BB962C8B-B14F-4D97-AF65-F5344CB8AC3E}">
        <p14:creationId xmlns:p14="http://schemas.microsoft.com/office/powerpoint/2010/main" val="1484992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0210D945-380F-7DED-C7A1-3A3A31E1472B}"/>
              </a:ext>
            </a:extLst>
          </p:cNvPr>
          <p:cNvSpPr/>
          <p:nvPr/>
        </p:nvSpPr>
        <p:spPr>
          <a:xfrm>
            <a:off x="123825" y="114300"/>
            <a:ext cx="2562225" cy="29527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100" b="1"/>
              <a:t>3. </a:t>
            </a:r>
            <a:r>
              <a:rPr lang="ko-KR" altLang="en-US" sz="1100" b="1"/>
              <a:t>주문 정보 리스트</a:t>
            </a: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3FF12279-0A76-FFC9-E8C1-0D0F2BA9224D}"/>
              </a:ext>
            </a:extLst>
          </p:cNvPr>
          <p:cNvSpPr/>
          <p:nvPr/>
        </p:nvSpPr>
        <p:spPr>
          <a:xfrm>
            <a:off x="227860" y="1247775"/>
            <a:ext cx="11736280" cy="53882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89031CBD-EBD3-0419-BDDA-5428D33854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479595"/>
              </p:ext>
            </p:extLst>
          </p:nvPr>
        </p:nvGraphicFramePr>
        <p:xfrm>
          <a:off x="739775" y="2014166"/>
          <a:ext cx="10712451" cy="4292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5266">
                  <a:extLst>
                    <a:ext uri="{9D8B030D-6E8A-4147-A177-3AD203B41FA5}">
                      <a16:colId xmlns:a16="http://schemas.microsoft.com/office/drawing/2014/main" val="530104083"/>
                    </a:ext>
                  </a:extLst>
                </a:gridCol>
                <a:gridCol w="1461564">
                  <a:extLst>
                    <a:ext uri="{9D8B030D-6E8A-4147-A177-3AD203B41FA5}">
                      <a16:colId xmlns:a16="http://schemas.microsoft.com/office/drawing/2014/main" val="2154207157"/>
                    </a:ext>
                  </a:extLst>
                </a:gridCol>
                <a:gridCol w="1986278">
                  <a:extLst>
                    <a:ext uri="{9D8B030D-6E8A-4147-A177-3AD203B41FA5}">
                      <a16:colId xmlns:a16="http://schemas.microsoft.com/office/drawing/2014/main" val="3452839701"/>
                    </a:ext>
                  </a:extLst>
                </a:gridCol>
                <a:gridCol w="1117017">
                  <a:extLst>
                    <a:ext uri="{9D8B030D-6E8A-4147-A177-3AD203B41FA5}">
                      <a16:colId xmlns:a16="http://schemas.microsoft.com/office/drawing/2014/main" val="1885745675"/>
                    </a:ext>
                  </a:extLst>
                </a:gridCol>
                <a:gridCol w="1831364">
                  <a:extLst>
                    <a:ext uri="{9D8B030D-6E8A-4147-A177-3AD203B41FA5}">
                      <a16:colId xmlns:a16="http://schemas.microsoft.com/office/drawing/2014/main" val="2546834990"/>
                    </a:ext>
                  </a:extLst>
                </a:gridCol>
                <a:gridCol w="1008657">
                  <a:extLst>
                    <a:ext uri="{9D8B030D-6E8A-4147-A177-3AD203B41FA5}">
                      <a16:colId xmlns:a16="http://schemas.microsoft.com/office/drawing/2014/main" val="1276653764"/>
                    </a:ext>
                  </a:extLst>
                </a:gridCol>
                <a:gridCol w="1792305">
                  <a:extLst>
                    <a:ext uri="{9D8B030D-6E8A-4147-A177-3AD203B41FA5}">
                      <a16:colId xmlns:a16="http://schemas.microsoft.com/office/drawing/2014/main" val="1316096097"/>
                    </a:ext>
                  </a:extLst>
                </a:gridCol>
              </a:tblGrid>
              <a:tr h="30658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>
                          <a:solidFill>
                            <a:schemeClr val="tx1"/>
                          </a:solidFill>
                        </a:rPr>
                        <a:t>주문 번호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>
                          <a:solidFill>
                            <a:schemeClr val="tx1"/>
                          </a:solidFill>
                        </a:rPr>
                        <a:t>주문 일시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>
                          <a:solidFill>
                            <a:schemeClr val="tx1"/>
                          </a:solidFill>
                        </a:rPr>
                        <a:t>주문 내역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>
                          <a:solidFill>
                            <a:schemeClr val="tx1"/>
                          </a:solidFill>
                        </a:rPr>
                        <a:t>총 상품 개수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>
                          <a:solidFill>
                            <a:schemeClr val="tx1"/>
                          </a:solidFill>
                        </a:rPr>
                        <a:t>총</a:t>
                      </a:r>
                      <a:r>
                        <a:rPr lang="en-US" altLang="ko-KR" sz="1000" b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b="0">
                          <a:solidFill>
                            <a:schemeClr val="tx1"/>
                          </a:solidFill>
                        </a:rPr>
                        <a:t>주문금액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>
                          <a:solidFill>
                            <a:schemeClr val="tx1"/>
                          </a:solidFill>
                        </a:rPr>
                        <a:t>주문자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>
                          <a:solidFill>
                            <a:schemeClr val="tx1"/>
                          </a:solidFill>
                        </a:rPr>
                        <a:t>주문 상태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0782685"/>
                  </a:ext>
                </a:extLst>
              </a:tr>
              <a:tr h="30658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u="sng">
                          <a:solidFill>
                            <a:schemeClr val="accent5"/>
                          </a:solidFill>
                        </a:rPr>
                        <a:t>OGD23072600001</a:t>
                      </a:r>
                      <a:endParaRPr lang="ko-KR" altLang="en-US" sz="1000" b="1" u="sng">
                        <a:solidFill>
                          <a:schemeClr val="accent5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>
                          <a:solidFill>
                            <a:schemeClr val="tx1"/>
                          </a:solidFill>
                        </a:rPr>
                        <a:t>2023-07-26 PM 04:05</a:t>
                      </a:r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>
                          <a:solidFill>
                            <a:schemeClr val="tx1"/>
                          </a:solidFill>
                        </a:rPr>
                        <a:t>상품명 </a:t>
                      </a:r>
                      <a:r>
                        <a:rPr lang="en-US" altLang="ko-KR" sz="1000" b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ko-KR" altLang="en-US" sz="1000" b="0">
                          <a:solidFill>
                            <a:schemeClr val="tx1"/>
                          </a:solidFill>
                        </a:rPr>
                        <a:t>개 외 </a:t>
                      </a:r>
                      <a:r>
                        <a:rPr lang="en-US" altLang="ko-KR" sz="1000" b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ko-KR" altLang="en-US" sz="1000" b="0">
                          <a:solidFill>
                            <a:schemeClr val="tx1"/>
                          </a:solidFill>
                        </a:rPr>
                        <a:t>건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0">
                          <a:solidFill>
                            <a:schemeClr val="tx1"/>
                          </a:solidFill>
                        </a:rPr>
                        <a:t>17,000</a:t>
                      </a:r>
                      <a:r>
                        <a:rPr lang="ko-KR" altLang="en-US" sz="1000" b="0">
                          <a:solidFill>
                            <a:schemeClr val="tx1"/>
                          </a:solidFill>
                        </a:rPr>
                        <a:t>원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>
                          <a:solidFill>
                            <a:schemeClr val="tx1"/>
                          </a:solidFill>
                        </a:rPr>
                        <a:t>홍길동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>
                          <a:solidFill>
                            <a:schemeClr val="tx1"/>
                          </a:solidFill>
                        </a:rPr>
                        <a:t>주문 확인 중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8376812"/>
                  </a:ext>
                </a:extLst>
              </a:tr>
              <a:tr h="306584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0">
                          <a:solidFill>
                            <a:schemeClr val="tx1"/>
                          </a:solidFill>
                        </a:rPr>
                        <a:t>주문 확정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0843938"/>
                  </a:ext>
                </a:extLst>
              </a:tr>
              <a:tr h="306584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951965"/>
                  </a:ext>
                </a:extLst>
              </a:tr>
              <a:tr h="306584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2912275"/>
                  </a:ext>
                </a:extLst>
              </a:tr>
              <a:tr h="306584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0754176"/>
                  </a:ext>
                </a:extLst>
              </a:tr>
              <a:tr h="306584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1645016"/>
                  </a:ext>
                </a:extLst>
              </a:tr>
              <a:tr h="306584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7046001"/>
                  </a:ext>
                </a:extLst>
              </a:tr>
              <a:tr h="306584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6336274"/>
                  </a:ext>
                </a:extLst>
              </a:tr>
              <a:tr h="306584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8293574"/>
                  </a:ext>
                </a:extLst>
              </a:tr>
              <a:tr h="306584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987595"/>
                  </a:ext>
                </a:extLst>
              </a:tr>
              <a:tr h="306584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5111136"/>
                  </a:ext>
                </a:extLst>
              </a:tr>
              <a:tr h="306584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3232227"/>
                  </a:ext>
                </a:extLst>
              </a:tr>
              <a:tr h="306584"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b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850167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292B6A9-A8EF-7F3C-CAAE-11269FF01713}"/>
              </a:ext>
            </a:extLst>
          </p:cNvPr>
          <p:cNvSpPr txBox="1"/>
          <p:nvPr/>
        </p:nvSpPr>
        <p:spPr>
          <a:xfrm>
            <a:off x="123825" y="505472"/>
            <a:ext cx="3048000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ko-KR" altLang="en-US" sz="900"/>
              <a:t>팝업으로 표시</a:t>
            </a:r>
            <a:endParaRPr lang="en-US" altLang="ko-KR" sz="900"/>
          </a:p>
          <a:p>
            <a:pPr marL="171450" indent="-171450">
              <a:buFontTx/>
              <a:buChar char="-"/>
            </a:pPr>
            <a:r>
              <a:rPr lang="ko-KR" altLang="en-US" sz="900"/>
              <a:t>주문 상태에 따라 행 색 다르게 표시</a:t>
            </a:r>
            <a:endParaRPr lang="en-US" altLang="ko-KR" sz="900"/>
          </a:p>
          <a:p>
            <a:pPr marL="171450" indent="-171450">
              <a:buFontTx/>
              <a:buChar char="-"/>
            </a:pPr>
            <a:r>
              <a:rPr lang="ko-KR" altLang="en-US" sz="900"/>
              <a:t>주문 번호 선택 시</a:t>
            </a:r>
            <a:r>
              <a:rPr lang="en-US" altLang="ko-KR" sz="900"/>
              <a:t>, </a:t>
            </a:r>
            <a:r>
              <a:rPr lang="ko-KR" altLang="en-US" sz="900"/>
              <a:t>해당 주문 상세 팝업 표시</a:t>
            </a:r>
            <a:endParaRPr lang="en-US" altLang="ko-KR" sz="900"/>
          </a:p>
          <a:p>
            <a:pPr marL="171450" indent="-171450">
              <a:buFontTx/>
              <a:buChar char="-"/>
            </a:pPr>
            <a:r>
              <a:rPr lang="ko-KR" altLang="en-US" sz="900"/>
              <a:t>당일 진행 중인 주문만 표시 </a:t>
            </a:r>
            <a:endParaRPr lang="en-US" altLang="ko-KR" sz="900"/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0B8DE73B-D966-31DE-B182-6B3D2C641F82}"/>
              </a:ext>
            </a:extLst>
          </p:cNvPr>
          <p:cNvCxnSpPr>
            <a:cxnSpLocks/>
          </p:cNvCxnSpPr>
          <p:nvPr/>
        </p:nvCxnSpPr>
        <p:spPr>
          <a:xfrm flipH="1" flipV="1">
            <a:off x="9425314" y="849955"/>
            <a:ext cx="517676" cy="11642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2428D7F-532D-37C7-EF41-759C88706205}"/>
              </a:ext>
            </a:extLst>
          </p:cNvPr>
          <p:cNvSpPr txBox="1"/>
          <p:nvPr/>
        </p:nvSpPr>
        <p:spPr>
          <a:xfrm>
            <a:off x="7998782" y="434457"/>
            <a:ext cx="379668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900" strike="sngStrike"/>
              <a:t>주문 확인 중</a:t>
            </a:r>
            <a:r>
              <a:rPr lang="en-US" altLang="ko-KR" sz="900" strike="sngStrike"/>
              <a:t>, </a:t>
            </a:r>
            <a:r>
              <a:rPr lang="ko-KR" altLang="en-US" sz="900" strike="sngStrike"/>
              <a:t>주문 확정인 주문만 표시</a:t>
            </a:r>
            <a:endParaRPr lang="en-US" altLang="ko-KR" sz="900" strike="sngStrike"/>
          </a:p>
          <a:p>
            <a:r>
              <a:rPr lang="en-US" altLang="ko-KR" sz="900" strike="sngStrike"/>
              <a:t>*</a:t>
            </a:r>
            <a:r>
              <a:rPr lang="ko-KR" altLang="en-US" sz="900" strike="sngStrike"/>
              <a:t>주문자 취소</a:t>
            </a:r>
            <a:r>
              <a:rPr lang="en-US" altLang="ko-KR" sz="900" strike="sngStrike"/>
              <a:t>, </a:t>
            </a:r>
            <a:r>
              <a:rPr lang="ko-KR" altLang="en-US" sz="900" strike="sngStrike"/>
              <a:t>매장 취소</a:t>
            </a:r>
            <a:r>
              <a:rPr lang="en-US" altLang="ko-KR" sz="900" strike="sngStrike"/>
              <a:t>, </a:t>
            </a:r>
            <a:r>
              <a:rPr lang="ko-KR" altLang="en-US" sz="900" strike="sngStrike"/>
              <a:t>수령 대기 중</a:t>
            </a:r>
            <a:r>
              <a:rPr lang="en-US" altLang="ko-KR" sz="900" strike="sngStrike"/>
              <a:t>, </a:t>
            </a:r>
            <a:r>
              <a:rPr lang="ko-KR" altLang="en-US" sz="900" strike="sngStrike"/>
              <a:t>수령 완료 표시할 필요 </a:t>
            </a:r>
            <a:r>
              <a:rPr lang="en-US" altLang="ko-KR" sz="900" strike="sngStrike"/>
              <a:t>x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FD9509C-33AF-49F0-F0E9-84A24BF99BBC}"/>
              </a:ext>
            </a:extLst>
          </p:cNvPr>
          <p:cNvSpPr txBox="1"/>
          <p:nvPr/>
        </p:nvSpPr>
        <p:spPr>
          <a:xfrm>
            <a:off x="739775" y="1474880"/>
            <a:ext cx="3208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/>
              <a:t>STORYWAY PLUS</a:t>
            </a:r>
            <a:endParaRPr lang="ko-KR" altLang="en-US" b="1"/>
          </a:p>
        </p:txBody>
      </p:sp>
      <p:sp>
        <p:nvSpPr>
          <p:cNvPr id="3" name="Close Button">
            <a:extLst>
              <a:ext uri="{FF2B5EF4-FFF2-40B4-BE49-F238E27FC236}">
                <a16:creationId xmlns:a16="http://schemas.microsoft.com/office/drawing/2014/main" id="{F15275A6-842F-F102-73B9-231D218C580E}"/>
              </a:ext>
            </a:extLst>
          </p:cNvPr>
          <p:cNvSpPr>
            <a:spLocks noChangeAspect="1"/>
          </p:cNvSpPr>
          <p:nvPr>
            <p:custDataLst>
              <p:tags r:id="rId1"/>
            </p:custDataLst>
          </p:nvPr>
        </p:nvSpPr>
        <p:spPr bwMode="auto">
          <a:xfrm>
            <a:off x="11660955" y="1411013"/>
            <a:ext cx="134508" cy="127734"/>
          </a:xfrm>
          <a:custGeom>
            <a:avLst/>
            <a:gdLst>
              <a:gd name="T0" fmla="*/ 12 w 246"/>
              <a:gd name="T1" fmla="*/ 15 h 241"/>
              <a:gd name="T2" fmla="*/ 12 w 246"/>
              <a:gd name="T3" fmla="*/ 56 h 241"/>
              <a:gd name="T4" fmla="*/ 80 w 246"/>
              <a:gd name="T5" fmla="*/ 122 h 241"/>
              <a:gd name="T6" fmla="*/ 12 w 246"/>
              <a:gd name="T7" fmla="*/ 188 h 241"/>
              <a:gd name="T8" fmla="*/ 12 w 246"/>
              <a:gd name="T9" fmla="*/ 229 h 241"/>
              <a:gd name="T10" fmla="*/ 56 w 246"/>
              <a:gd name="T11" fmla="*/ 229 h 241"/>
              <a:gd name="T12" fmla="*/ 123 w 246"/>
              <a:gd name="T13" fmla="*/ 165 h 241"/>
              <a:gd name="T14" fmla="*/ 190 w 246"/>
              <a:gd name="T15" fmla="*/ 229 h 241"/>
              <a:gd name="T16" fmla="*/ 234 w 246"/>
              <a:gd name="T17" fmla="*/ 229 h 241"/>
              <a:gd name="T18" fmla="*/ 234 w 246"/>
              <a:gd name="T19" fmla="*/ 188 h 241"/>
              <a:gd name="T20" fmla="*/ 167 w 246"/>
              <a:gd name="T21" fmla="*/ 122 h 241"/>
              <a:gd name="T22" fmla="*/ 234 w 246"/>
              <a:gd name="T23" fmla="*/ 56 h 241"/>
              <a:gd name="T24" fmla="*/ 234 w 246"/>
              <a:gd name="T25" fmla="*/ 15 h 241"/>
              <a:gd name="T26" fmla="*/ 190 w 246"/>
              <a:gd name="T27" fmla="*/ 15 h 241"/>
              <a:gd name="T28" fmla="*/ 123 w 246"/>
              <a:gd name="T29" fmla="*/ 79 h 241"/>
              <a:gd name="T30" fmla="*/ 56 w 246"/>
              <a:gd name="T31" fmla="*/ 15 h 241"/>
              <a:gd name="T32" fmla="*/ 12 w 246"/>
              <a:gd name="T33" fmla="*/ 1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6" h="241">
                <a:moveTo>
                  <a:pt x="12" y="15"/>
                </a:moveTo>
                <a:cubicBezTo>
                  <a:pt x="0" y="26"/>
                  <a:pt x="0" y="45"/>
                  <a:pt x="12" y="56"/>
                </a:cubicBezTo>
                <a:lnTo>
                  <a:pt x="80" y="122"/>
                </a:lnTo>
                <a:lnTo>
                  <a:pt x="12" y="188"/>
                </a:lnTo>
                <a:cubicBezTo>
                  <a:pt x="0" y="199"/>
                  <a:pt x="0" y="218"/>
                  <a:pt x="12" y="229"/>
                </a:cubicBezTo>
                <a:cubicBezTo>
                  <a:pt x="24" y="241"/>
                  <a:pt x="44" y="241"/>
                  <a:pt x="56" y="229"/>
                </a:cubicBezTo>
                <a:lnTo>
                  <a:pt x="123" y="165"/>
                </a:lnTo>
                <a:lnTo>
                  <a:pt x="190" y="229"/>
                </a:lnTo>
                <a:cubicBezTo>
                  <a:pt x="202" y="241"/>
                  <a:pt x="222" y="241"/>
                  <a:pt x="234" y="229"/>
                </a:cubicBezTo>
                <a:cubicBezTo>
                  <a:pt x="246" y="218"/>
                  <a:pt x="246" y="199"/>
                  <a:pt x="234" y="188"/>
                </a:cubicBezTo>
                <a:lnTo>
                  <a:pt x="167" y="122"/>
                </a:lnTo>
                <a:lnTo>
                  <a:pt x="234" y="56"/>
                </a:lnTo>
                <a:cubicBezTo>
                  <a:pt x="246" y="45"/>
                  <a:pt x="246" y="26"/>
                  <a:pt x="234" y="15"/>
                </a:cubicBezTo>
                <a:cubicBezTo>
                  <a:pt x="222" y="3"/>
                  <a:pt x="202" y="3"/>
                  <a:pt x="190" y="15"/>
                </a:cubicBezTo>
                <a:lnTo>
                  <a:pt x="123" y="79"/>
                </a:lnTo>
                <a:lnTo>
                  <a:pt x="56" y="15"/>
                </a:lnTo>
                <a:cubicBezTo>
                  <a:pt x="41" y="0"/>
                  <a:pt x="26" y="3"/>
                  <a:pt x="12" y="1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635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72746" tIns="36373" rIns="72746" bIns="36373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E90606-816D-6513-1E3F-FCCB85DA26AD}"/>
              </a:ext>
            </a:extLst>
          </p:cNvPr>
          <p:cNvSpPr txBox="1"/>
          <p:nvPr/>
        </p:nvSpPr>
        <p:spPr>
          <a:xfrm>
            <a:off x="9568575" y="833827"/>
            <a:ext cx="1883650" cy="230832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t">
            <a:spAutoFit/>
          </a:bodyPr>
          <a:lstStyle/>
          <a:p>
            <a:r>
              <a:rPr lang="ko-KR" altLang="en-US" sz="900" b="1"/>
              <a:t>수령 대기 중</a:t>
            </a:r>
            <a:r>
              <a:rPr lang="ko-KR" altLang="en-US" sz="900"/>
              <a:t>인 주문을 추가</a:t>
            </a:r>
            <a:endParaRPr lang="en-US" altLang="ko-KR" sz="900"/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D3FC1C38-6F76-A5DE-B8DD-71A2F06BED7E}"/>
              </a:ext>
            </a:extLst>
          </p:cNvPr>
          <p:cNvGrpSpPr/>
          <p:nvPr/>
        </p:nvGrpSpPr>
        <p:grpSpPr>
          <a:xfrm>
            <a:off x="8606544" y="3941917"/>
            <a:ext cx="3188919" cy="2617951"/>
            <a:chOff x="8606544" y="3941917"/>
            <a:chExt cx="3188919" cy="2617951"/>
          </a:xfrm>
        </p:grpSpPr>
        <p:pic>
          <p:nvPicPr>
            <p:cNvPr id="13" name="그림 12">
              <a:extLst>
                <a:ext uri="{FF2B5EF4-FFF2-40B4-BE49-F238E27FC236}">
                  <a16:creationId xmlns:a16="http://schemas.microsoft.com/office/drawing/2014/main" id="{84A245D0-2560-7873-2221-3F2F1B15C7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06544" y="4160254"/>
              <a:ext cx="3188919" cy="2399614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39343A0C-413E-299E-5750-40DA2FE5BA1F}"/>
                </a:ext>
              </a:extLst>
            </p:cNvPr>
            <p:cNvSpPr/>
            <p:nvPr/>
          </p:nvSpPr>
          <p:spPr>
            <a:xfrm>
              <a:off x="9802739" y="3941917"/>
              <a:ext cx="796527" cy="29527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ko-KR" altLang="en-US" sz="1100" b="1"/>
                <a:t>현재 화면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D01D4F45-B545-E238-AC8E-C6F02B92AE4F}"/>
              </a:ext>
            </a:extLst>
          </p:cNvPr>
          <p:cNvSpPr txBox="1"/>
          <p:nvPr/>
        </p:nvSpPr>
        <p:spPr>
          <a:xfrm>
            <a:off x="9495692" y="1093905"/>
            <a:ext cx="2361672" cy="2308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r>
              <a:rPr lang="ko-KR" altLang="en-US" sz="900"/>
              <a:t>수령 대기 중일 경우</a:t>
            </a:r>
            <a:r>
              <a:rPr lang="en-US" altLang="ko-KR" sz="900"/>
              <a:t>, </a:t>
            </a:r>
            <a:r>
              <a:rPr lang="ko-KR" altLang="en-US" sz="900"/>
              <a:t>상세 팝업</a:t>
            </a:r>
            <a:r>
              <a:rPr lang="en-US" altLang="ko-KR" sz="900"/>
              <a:t> </a:t>
            </a:r>
            <a:r>
              <a:rPr lang="ko-KR" altLang="en-US" sz="900"/>
              <a:t>추가 필요</a:t>
            </a:r>
            <a:endParaRPr lang="en-US" altLang="ko-KR" sz="9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0A60092-BB80-F397-8B93-EF737593AC2B}"/>
              </a:ext>
            </a:extLst>
          </p:cNvPr>
          <p:cNvSpPr txBox="1"/>
          <p:nvPr/>
        </p:nvSpPr>
        <p:spPr>
          <a:xfrm>
            <a:off x="5279150" y="1706399"/>
            <a:ext cx="1883650" cy="230832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t">
            <a:spAutoFit/>
          </a:bodyPr>
          <a:lstStyle/>
          <a:p>
            <a:r>
              <a:rPr lang="ko-KR" altLang="en-US" sz="900" b="1"/>
              <a:t>전체 상품 개수 추가</a:t>
            </a:r>
            <a:endParaRPr lang="en-US" altLang="ko-KR" sz="9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D31D45B-9D08-28FE-5098-6782CB561A9B}"/>
              </a:ext>
            </a:extLst>
          </p:cNvPr>
          <p:cNvSpPr txBox="1"/>
          <p:nvPr/>
        </p:nvSpPr>
        <p:spPr>
          <a:xfrm>
            <a:off x="5775062" y="1133049"/>
            <a:ext cx="1988931" cy="5078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r>
              <a:rPr lang="en-US" altLang="ko-KR" sz="900"/>
              <a:t>A</a:t>
            </a:r>
            <a:r>
              <a:rPr lang="ko-KR" altLang="en-US" sz="900"/>
              <a:t>상품 </a:t>
            </a:r>
            <a:r>
              <a:rPr lang="en-US" altLang="ko-KR" sz="900"/>
              <a:t>2</a:t>
            </a:r>
            <a:r>
              <a:rPr lang="ko-KR" altLang="en-US" sz="900"/>
              <a:t>개</a:t>
            </a:r>
            <a:r>
              <a:rPr lang="en-US" altLang="ko-KR" sz="900"/>
              <a:t>, B</a:t>
            </a:r>
            <a:r>
              <a:rPr lang="ko-KR" altLang="en-US" sz="900"/>
              <a:t>상품 </a:t>
            </a:r>
            <a:r>
              <a:rPr lang="en-US" altLang="ko-KR" sz="900"/>
              <a:t>1</a:t>
            </a:r>
            <a:r>
              <a:rPr lang="ko-KR" altLang="en-US" sz="900"/>
              <a:t>개</a:t>
            </a:r>
            <a:r>
              <a:rPr lang="en-US" altLang="ko-KR" sz="900"/>
              <a:t>, C</a:t>
            </a:r>
            <a:r>
              <a:rPr lang="ko-KR" altLang="en-US" sz="900"/>
              <a:t>상품 </a:t>
            </a:r>
            <a:r>
              <a:rPr lang="en-US" altLang="ko-KR" sz="900"/>
              <a:t>1</a:t>
            </a:r>
            <a:r>
              <a:rPr lang="ko-KR" altLang="en-US" sz="900"/>
              <a:t>개</a:t>
            </a:r>
            <a:endParaRPr lang="en-US" altLang="ko-KR" sz="900"/>
          </a:p>
          <a:p>
            <a:r>
              <a:rPr lang="ko-KR" altLang="en-US" sz="900"/>
              <a:t>를 주문한 경우</a:t>
            </a:r>
            <a:r>
              <a:rPr lang="en-US" altLang="ko-KR" sz="900"/>
              <a:t>, </a:t>
            </a:r>
          </a:p>
          <a:p>
            <a:r>
              <a:rPr lang="ko-KR" altLang="en-US" sz="900"/>
              <a:t>전체 상품 개수 </a:t>
            </a:r>
            <a:r>
              <a:rPr lang="en-US" altLang="ko-KR" sz="900"/>
              <a:t>‘4’</a:t>
            </a:r>
            <a:r>
              <a:rPr lang="ko-KR" altLang="en-US" sz="900"/>
              <a:t>개 표시</a:t>
            </a:r>
            <a:endParaRPr lang="en-US" altLang="ko-KR" sz="900"/>
          </a:p>
        </p:txBody>
      </p:sp>
    </p:spTree>
    <p:extLst>
      <p:ext uri="{BB962C8B-B14F-4D97-AF65-F5344CB8AC3E}">
        <p14:creationId xmlns:p14="http://schemas.microsoft.com/office/powerpoint/2010/main" val="402826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EF623D24-94CE-FF2D-7D96-12C5FF1A8A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661" y="274053"/>
            <a:ext cx="8379937" cy="630989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133B1CA-455E-9770-25AD-F558238D37DE}"/>
              </a:ext>
            </a:extLst>
          </p:cNvPr>
          <p:cNvSpPr txBox="1"/>
          <p:nvPr/>
        </p:nvSpPr>
        <p:spPr>
          <a:xfrm>
            <a:off x="1615200" y="4129477"/>
            <a:ext cx="154200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t">
            <a:spAutoFit/>
          </a:bodyPr>
          <a:lstStyle/>
          <a:p>
            <a:pPr algn="ctr"/>
            <a:r>
              <a:rPr lang="ko-KR" altLang="en-US" sz="900"/>
              <a:t>주문 확정</a:t>
            </a:r>
            <a:endParaRPr lang="en-US" altLang="ko-KR" sz="900"/>
          </a:p>
          <a:p>
            <a:pPr algn="ctr"/>
            <a:r>
              <a:rPr lang="en-US" altLang="ko-KR" sz="900"/>
              <a:t>(0~10</a:t>
            </a:r>
            <a:r>
              <a:rPr lang="ko-KR" altLang="en-US" sz="900"/>
              <a:t>분</a:t>
            </a:r>
            <a:r>
              <a:rPr lang="en-US" altLang="ko-KR" sz="900"/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687B61-3EC1-0EF2-6A65-D0A20CA46E1A}"/>
              </a:ext>
            </a:extLst>
          </p:cNvPr>
          <p:cNvSpPr txBox="1"/>
          <p:nvPr/>
        </p:nvSpPr>
        <p:spPr>
          <a:xfrm>
            <a:off x="3230025" y="4129477"/>
            <a:ext cx="154200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t">
            <a:spAutoFit/>
          </a:bodyPr>
          <a:lstStyle/>
          <a:p>
            <a:pPr algn="ctr"/>
            <a:r>
              <a:rPr lang="ko-KR" altLang="en-US" sz="900"/>
              <a:t>주문 확정</a:t>
            </a:r>
            <a:endParaRPr lang="en-US" altLang="ko-KR" sz="900"/>
          </a:p>
          <a:p>
            <a:pPr algn="ctr"/>
            <a:r>
              <a:rPr lang="en-US" altLang="ko-KR" sz="900"/>
              <a:t>(10~20</a:t>
            </a:r>
            <a:r>
              <a:rPr lang="ko-KR" altLang="en-US" sz="900"/>
              <a:t>분</a:t>
            </a:r>
            <a:r>
              <a:rPr lang="en-US" altLang="ko-KR" sz="900"/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AAF59C-2D81-7D6E-625E-977CC2C7B92C}"/>
              </a:ext>
            </a:extLst>
          </p:cNvPr>
          <p:cNvSpPr txBox="1"/>
          <p:nvPr/>
        </p:nvSpPr>
        <p:spPr>
          <a:xfrm>
            <a:off x="1615199" y="4583793"/>
            <a:ext cx="154200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t">
            <a:spAutoFit/>
          </a:bodyPr>
          <a:lstStyle/>
          <a:p>
            <a:pPr algn="ctr"/>
            <a:r>
              <a:rPr lang="ko-KR" altLang="en-US" sz="900"/>
              <a:t>주문 확정</a:t>
            </a:r>
            <a:endParaRPr lang="en-US" altLang="ko-KR" sz="900"/>
          </a:p>
          <a:p>
            <a:pPr algn="ctr"/>
            <a:r>
              <a:rPr lang="en-US" altLang="ko-KR" sz="900"/>
              <a:t>(20~30</a:t>
            </a:r>
            <a:r>
              <a:rPr lang="ko-KR" altLang="en-US" sz="900"/>
              <a:t>분</a:t>
            </a:r>
            <a:r>
              <a:rPr lang="en-US" altLang="ko-KR" sz="900"/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615C02-6AF1-28C6-FEFD-B3F8D26EA8AA}"/>
              </a:ext>
            </a:extLst>
          </p:cNvPr>
          <p:cNvSpPr txBox="1"/>
          <p:nvPr/>
        </p:nvSpPr>
        <p:spPr>
          <a:xfrm>
            <a:off x="3230025" y="4579542"/>
            <a:ext cx="154200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t">
            <a:spAutoFit/>
          </a:bodyPr>
          <a:lstStyle/>
          <a:p>
            <a:pPr algn="ctr"/>
            <a:r>
              <a:rPr lang="ko-KR" altLang="en-US" sz="900"/>
              <a:t>주문 확정</a:t>
            </a:r>
            <a:endParaRPr lang="en-US" altLang="ko-KR" sz="900"/>
          </a:p>
          <a:p>
            <a:pPr algn="ctr"/>
            <a:r>
              <a:rPr lang="en-US" altLang="ko-KR" sz="900"/>
              <a:t>(30</a:t>
            </a:r>
            <a:r>
              <a:rPr lang="ko-KR" altLang="en-US" sz="900"/>
              <a:t>분 이상</a:t>
            </a:r>
            <a:r>
              <a:rPr lang="en-US" altLang="ko-KR" sz="900"/>
              <a:t>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270492-E7CE-D515-DFD6-06FD73DC921F}"/>
              </a:ext>
            </a:extLst>
          </p:cNvPr>
          <p:cNvSpPr txBox="1"/>
          <p:nvPr/>
        </p:nvSpPr>
        <p:spPr>
          <a:xfrm>
            <a:off x="1615199" y="5513387"/>
            <a:ext cx="3137776" cy="230832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t">
            <a:spAutoFit/>
          </a:bodyPr>
          <a:lstStyle/>
          <a:p>
            <a:pPr algn="ctr"/>
            <a:r>
              <a:rPr lang="ko-KR" altLang="en-US" sz="900"/>
              <a:t>매장 취소</a:t>
            </a:r>
            <a:r>
              <a:rPr lang="en-US" altLang="ko-KR" sz="900"/>
              <a:t>(</a:t>
            </a:r>
            <a:r>
              <a:rPr lang="ko-KR" altLang="en-US" sz="900"/>
              <a:t>주문 불가</a:t>
            </a:r>
            <a:r>
              <a:rPr lang="en-US" altLang="ko-KR" sz="900"/>
              <a:t>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EECB9-82E9-73A3-2AFE-BD53AB397FE9}"/>
              </a:ext>
            </a:extLst>
          </p:cNvPr>
          <p:cNvSpPr txBox="1"/>
          <p:nvPr/>
        </p:nvSpPr>
        <p:spPr>
          <a:xfrm>
            <a:off x="1624724" y="5048590"/>
            <a:ext cx="1532475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t">
            <a:spAutoFit/>
          </a:bodyPr>
          <a:lstStyle/>
          <a:p>
            <a:pPr algn="ctr"/>
            <a:r>
              <a:rPr lang="ko-KR" altLang="en-US" sz="900"/>
              <a:t>수령 대기중</a:t>
            </a:r>
            <a:endParaRPr lang="en-US" altLang="ko-KR" sz="900"/>
          </a:p>
          <a:p>
            <a:pPr algn="ctr"/>
            <a:r>
              <a:rPr lang="en-US" altLang="ko-KR" sz="900"/>
              <a:t>(</a:t>
            </a:r>
            <a:r>
              <a:rPr lang="ko-KR" altLang="en-US" sz="900"/>
              <a:t>준비 완료</a:t>
            </a:r>
            <a:r>
              <a:rPr lang="en-US" altLang="ko-KR" sz="900"/>
              <a:t>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4A3DD3-4D1B-9B01-4876-16B06DC83AE8}"/>
              </a:ext>
            </a:extLst>
          </p:cNvPr>
          <p:cNvSpPr txBox="1"/>
          <p:nvPr/>
        </p:nvSpPr>
        <p:spPr>
          <a:xfrm>
            <a:off x="3230025" y="5048590"/>
            <a:ext cx="1532475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t">
            <a:spAutoFit/>
          </a:bodyPr>
          <a:lstStyle/>
          <a:p>
            <a:pPr algn="ctr"/>
            <a:r>
              <a:rPr lang="ko-KR" altLang="en-US" sz="900"/>
              <a:t>수령 완료</a:t>
            </a:r>
            <a:endParaRPr lang="en-US" altLang="ko-KR" sz="900"/>
          </a:p>
          <a:p>
            <a:pPr algn="ctr"/>
            <a:r>
              <a:rPr lang="en-US" altLang="ko-KR" sz="900"/>
              <a:t>(</a:t>
            </a:r>
            <a:r>
              <a:rPr lang="ko-KR" altLang="en-US" sz="900"/>
              <a:t>고객 픽업</a:t>
            </a:r>
            <a:r>
              <a:rPr lang="en-US" altLang="ko-KR" sz="900"/>
              <a:t> </a:t>
            </a:r>
            <a:r>
              <a:rPr lang="ko-KR" altLang="en-US" sz="900"/>
              <a:t>완료</a:t>
            </a:r>
            <a:r>
              <a:rPr lang="en-US" altLang="ko-KR" sz="900"/>
              <a:t>)</a:t>
            </a:r>
          </a:p>
        </p:txBody>
      </p: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9E870127-BCE6-8FE5-9558-43C5E8D5CFFC}"/>
              </a:ext>
            </a:extLst>
          </p:cNvPr>
          <p:cNvCxnSpPr>
            <a:cxnSpLocks/>
          </p:cNvCxnSpPr>
          <p:nvPr/>
        </p:nvCxnSpPr>
        <p:spPr>
          <a:xfrm>
            <a:off x="4769382" y="3874297"/>
            <a:ext cx="4016303" cy="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4FAF1A5-38D0-EB2F-AEC2-BF1A3E1C90ED}"/>
              </a:ext>
            </a:extLst>
          </p:cNvPr>
          <p:cNvSpPr txBox="1"/>
          <p:nvPr/>
        </p:nvSpPr>
        <p:spPr>
          <a:xfrm>
            <a:off x="8785685" y="3755928"/>
            <a:ext cx="2824277" cy="13388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r>
              <a:rPr lang="ko-KR" altLang="en-US" sz="900"/>
              <a:t>현재 상태가 </a:t>
            </a:r>
            <a:r>
              <a:rPr lang="en-US" altLang="ko-KR" sz="900"/>
              <a:t>‘</a:t>
            </a:r>
            <a:r>
              <a:rPr lang="ko-KR" altLang="en-US" sz="900"/>
              <a:t>주문 확인 중</a:t>
            </a:r>
            <a:r>
              <a:rPr lang="en-US" altLang="ko-KR" sz="900"/>
              <a:t>‘</a:t>
            </a:r>
            <a:r>
              <a:rPr lang="ko-KR" altLang="en-US" sz="900"/>
              <a:t>일 때</a:t>
            </a:r>
            <a:endParaRPr lang="en-US" altLang="ko-KR" sz="900"/>
          </a:p>
          <a:p>
            <a:endParaRPr lang="en-US" altLang="ko-KR" sz="900"/>
          </a:p>
          <a:p>
            <a:r>
              <a:rPr lang="en-US" altLang="ko-KR" sz="900"/>
              <a:t>- </a:t>
            </a:r>
            <a:r>
              <a:rPr lang="ko-KR" altLang="en-US" sz="900"/>
              <a:t>주문 확정 </a:t>
            </a:r>
            <a:r>
              <a:rPr lang="en-US" altLang="ko-KR" sz="900"/>
              <a:t>: </a:t>
            </a:r>
            <a:r>
              <a:rPr lang="ko-KR" altLang="en-US" sz="900"/>
              <a:t>시간 선택</a:t>
            </a:r>
            <a:r>
              <a:rPr lang="en-US" altLang="ko-KR" sz="900"/>
              <a:t>(</a:t>
            </a:r>
            <a:r>
              <a:rPr lang="ko-KR" altLang="en-US" sz="900"/>
              <a:t>기존 셀렉트 박스</a:t>
            </a:r>
            <a:r>
              <a:rPr lang="en-US" altLang="ko-KR" sz="900"/>
              <a:t>)</a:t>
            </a:r>
            <a:r>
              <a:rPr lang="ko-KR" altLang="en-US" sz="900"/>
              <a:t>을 버튼에서 같이 처리</a:t>
            </a:r>
            <a:endParaRPr lang="en-US" altLang="ko-KR" sz="900"/>
          </a:p>
          <a:p>
            <a:endParaRPr lang="en-US" altLang="ko-KR" sz="900"/>
          </a:p>
          <a:p>
            <a:r>
              <a:rPr lang="en-US" altLang="ko-KR" sz="900"/>
              <a:t>- </a:t>
            </a:r>
            <a:r>
              <a:rPr lang="ko-KR" altLang="en-US" sz="900"/>
              <a:t>수령 대기중 </a:t>
            </a:r>
            <a:r>
              <a:rPr lang="en-US" altLang="ko-KR" sz="900"/>
              <a:t>: </a:t>
            </a:r>
            <a:r>
              <a:rPr lang="ko-KR" altLang="en-US" sz="900"/>
              <a:t>값 추가</a:t>
            </a:r>
            <a:endParaRPr lang="en-US" altLang="ko-KR" sz="900"/>
          </a:p>
          <a:p>
            <a:r>
              <a:rPr lang="en-US" altLang="ko-KR" sz="900"/>
              <a:t>- </a:t>
            </a:r>
            <a:r>
              <a:rPr lang="ko-KR" altLang="en-US" sz="900"/>
              <a:t>수령 완료 </a:t>
            </a:r>
            <a:r>
              <a:rPr lang="en-US" altLang="ko-KR" sz="900"/>
              <a:t>: </a:t>
            </a:r>
            <a:r>
              <a:rPr lang="ko-KR" altLang="en-US" sz="900"/>
              <a:t>값 추가</a:t>
            </a:r>
            <a:endParaRPr lang="en-US" altLang="ko-KR" sz="900"/>
          </a:p>
          <a:p>
            <a:endParaRPr lang="en-US" altLang="ko-KR" sz="900"/>
          </a:p>
          <a:p>
            <a:r>
              <a:rPr lang="en-US" altLang="ko-KR" sz="900"/>
              <a:t>- </a:t>
            </a:r>
            <a:r>
              <a:rPr lang="ko-KR" altLang="en-US" sz="900"/>
              <a:t>매장 취소</a:t>
            </a:r>
            <a:r>
              <a:rPr lang="en-US" altLang="ko-KR" sz="900"/>
              <a:t>(</a:t>
            </a:r>
            <a:r>
              <a:rPr lang="ko-KR" altLang="en-US" sz="900"/>
              <a:t>주문 불가</a:t>
            </a:r>
            <a:r>
              <a:rPr lang="en-US" altLang="ko-KR" sz="900"/>
              <a:t>)</a:t>
            </a:r>
            <a:r>
              <a:rPr lang="ko-KR" altLang="en-US" sz="900"/>
              <a:t> </a:t>
            </a:r>
            <a:r>
              <a:rPr lang="en-US" altLang="ko-KR" sz="900"/>
              <a:t>: </a:t>
            </a:r>
            <a:r>
              <a:rPr lang="ko-KR" altLang="en-US" sz="900"/>
              <a:t>기존과 동일</a:t>
            </a:r>
            <a:endParaRPr lang="en-US" altLang="ko-KR" sz="900"/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82758318-D6A8-2F8B-033B-D3BA54EA5E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2052" y="410996"/>
            <a:ext cx="3179287" cy="239392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8" name="직사각형 17">
            <a:extLst>
              <a:ext uri="{FF2B5EF4-FFF2-40B4-BE49-F238E27FC236}">
                <a16:creationId xmlns:a16="http://schemas.microsoft.com/office/drawing/2014/main" id="{35C17C64-5646-7716-F625-516641169302}"/>
              </a:ext>
            </a:extLst>
          </p:cNvPr>
          <p:cNvSpPr/>
          <p:nvPr/>
        </p:nvSpPr>
        <p:spPr>
          <a:xfrm>
            <a:off x="9973431" y="183565"/>
            <a:ext cx="796527" cy="29527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100" b="1"/>
              <a:t>현재 화면</a:t>
            </a:r>
          </a:p>
        </p:txBody>
      </p:sp>
    </p:spTree>
    <p:extLst>
      <p:ext uri="{BB962C8B-B14F-4D97-AF65-F5344CB8AC3E}">
        <p14:creationId xmlns:p14="http://schemas.microsoft.com/office/powerpoint/2010/main" val="1060916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01566D91-E702-CEC8-00AA-394B7F2892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19" y="238125"/>
            <a:ext cx="8514306" cy="64005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DA5B1652-B18F-097F-7F03-3173E6BABE68}"/>
              </a:ext>
            </a:extLst>
          </p:cNvPr>
          <p:cNvCxnSpPr>
            <a:cxnSpLocks/>
          </p:cNvCxnSpPr>
          <p:nvPr/>
        </p:nvCxnSpPr>
        <p:spPr>
          <a:xfrm>
            <a:off x="4769382" y="3874297"/>
            <a:ext cx="4016303" cy="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765DFABF-C47E-5BEF-CEA6-C8C880894FDE}"/>
              </a:ext>
            </a:extLst>
          </p:cNvPr>
          <p:cNvSpPr txBox="1"/>
          <p:nvPr/>
        </p:nvSpPr>
        <p:spPr>
          <a:xfrm>
            <a:off x="8785685" y="3755928"/>
            <a:ext cx="2824277" cy="13388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r>
              <a:rPr lang="ko-KR" altLang="en-US" sz="900"/>
              <a:t>현재 상태가 </a:t>
            </a:r>
            <a:r>
              <a:rPr lang="en-US" altLang="ko-KR" sz="900"/>
              <a:t>‘</a:t>
            </a:r>
            <a:r>
              <a:rPr lang="ko-KR" altLang="en-US" sz="900"/>
              <a:t>주문 확정</a:t>
            </a:r>
            <a:r>
              <a:rPr lang="en-US" altLang="ko-KR" sz="900"/>
              <a:t>‘</a:t>
            </a:r>
            <a:r>
              <a:rPr lang="ko-KR" altLang="en-US" sz="900"/>
              <a:t>일 때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en-US" altLang="ko-KR" sz="900"/>
              <a:t>- </a:t>
            </a:r>
            <a:r>
              <a:rPr lang="ko-KR" altLang="en-US" sz="900"/>
              <a:t>수령 대기중 </a:t>
            </a:r>
            <a:r>
              <a:rPr lang="en-US" altLang="ko-KR" sz="900"/>
              <a:t>: </a:t>
            </a:r>
            <a:r>
              <a:rPr lang="ko-KR" altLang="en-US" sz="900"/>
              <a:t>기존과 동일</a:t>
            </a:r>
            <a:endParaRPr lang="en-US" altLang="ko-KR" sz="900"/>
          </a:p>
          <a:p>
            <a:endParaRPr lang="en-US" altLang="ko-KR" sz="900"/>
          </a:p>
          <a:p>
            <a:r>
              <a:rPr lang="en-US" altLang="ko-KR" sz="900"/>
              <a:t>- </a:t>
            </a:r>
            <a:r>
              <a:rPr lang="ko-KR" altLang="en-US" sz="900"/>
              <a:t>수령 완료 </a:t>
            </a:r>
            <a:r>
              <a:rPr lang="en-US" altLang="ko-KR" sz="900"/>
              <a:t>: </a:t>
            </a:r>
            <a:r>
              <a:rPr lang="ko-KR" altLang="en-US" sz="900"/>
              <a:t>값 추가</a:t>
            </a:r>
            <a:endParaRPr lang="en-US" altLang="ko-KR" sz="900"/>
          </a:p>
          <a:p>
            <a:r>
              <a:rPr lang="en-US" altLang="ko-KR" sz="900"/>
              <a:t>- </a:t>
            </a:r>
            <a:r>
              <a:rPr lang="ko-KR" altLang="en-US" sz="900"/>
              <a:t>매장 취소</a:t>
            </a:r>
            <a:r>
              <a:rPr lang="en-US" altLang="ko-KR" sz="900"/>
              <a:t>(</a:t>
            </a:r>
            <a:r>
              <a:rPr lang="ko-KR" altLang="en-US" sz="900"/>
              <a:t>환불</a:t>
            </a:r>
            <a:r>
              <a:rPr lang="en-US" altLang="ko-KR" sz="900"/>
              <a:t>)</a:t>
            </a:r>
            <a:r>
              <a:rPr lang="ko-KR" altLang="en-US" sz="900"/>
              <a:t> </a:t>
            </a:r>
            <a:r>
              <a:rPr lang="en-US" altLang="ko-KR" sz="900"/>
              <a:t>: </a:t>
            </a:r>
            <a:r>
              <a:rPr lang="ko-KR" altLang="en-US" sz="900"/>
              <a:t>값 추가</a:t>
            </a:r>
            <a:endParaRPr lang="en-US" altLang="ko-KR" sz="900"/>
          </a:p>
          <a:p>
            <a:endParaRPr lang="en-US" altLang="ko-KR" sz="900"/>
          </a:p>
          <a:p>
            <a:r>
              <a:rPr lang="en-US" altLang="ko-KR" sz="900"/>
              <a:t>*</a:t>
            </a:r>
            <a:r>
              <a:rPr lang="ko-KR" altLang="en-US" sz="900"/>
              <a:t>가능하다면 기존의 소요 시간 선택값 표시</a:t>
            </a:r>
            <a:endParaRPr lang="en-US" altLang="ko-KR" sz="9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9D5D85-7114-C782-3494-67D0F132C86C}"/>
              </a:ext>
            </a:extLst>
          </p:cNvPr>
          <p:cNvSpPr txBox="1"/>
          <p:nvPr/>
        </p:nvSpPr>
        <p:spPr>
          <a:xfrm>
            <a:off x="1558049" y="4598987"/>
            <a:ext cx="3137776" cy="230832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t">
            <a:spAutoFit/>
          </a:bodyPr>
          <a:lstStyle/>
          <a:p>
            <a:pPr algn="ctr"/>
            <a:r>
              <a:rPr lang="ko-KR" altLang="en-US" sz="900"/>
              <a:t>매장 취소</a:t>
            </a:r>
            <a:r>
              <a:rPr lang="en-US" altLang="ko-KR" sz="900"/>
              <a:t>(</a:t>
            </a:r>
            <a:r>
              <a:rPr lang="ko-KR" altLang="en-US" sz="900"/>
              <a:t>환불</a:t>
            </a:r>
            <a:r>
              <a:rPr lang="en-US" altLang="ko-KR" sz="900"/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1256A33-86D1-0256-0798-4533EBA00267}"/>
              </a:ext>
            </a:extLst>
          </p:cNvPr>
          <p:cNvSpPr txBox="1"/>
          <p:nvPr/>
        </p:nvSpPr>
        <p:spPr>
          <a:xfrm>
            <a:off x="1567574" y="4134190"/>
            <a:ext cx="1532475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t">
            <a:spAutoFit/>
          </a:bodyPr>
          <a:lstStyle/>
          <a:p>
            <a:pPr algn="ctr"/>
            <a:r>
              <a:rPr lang="ko-KR" altLang="en-US" sz="900"/>
              <a:t>수령 대기중</a:t>
            </a:r>
            <a:endParaRPr lang="en-US" altLang="ko-KR" sz="900"/>
          </a:p>
          <a:p>
            <a:pPr algn="ctr"/>
            <a:r>
              <a:rPr lang="en-US" altLang="ko-KR" sz="900"/>
              <a:t>(</a:t>
            </a:r>
            <a:r>
              <a:rPr lang="ko-KR" altLang="en-US" sz="900"/>
              <a:t>준비 완료</a:t>
            </a:r>
            <a:r>
              <a:rPr lang="en-US" altLang="ko-KR" sz="900"/>
              <a:t>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20EA87-CDCD-C47B-B8AF-58D2352B8FAE}"/>
              </a:ext>
            </a:extLst>
          </p:cNvPr>
          <p:cNvSpPr txBox="1"/>
          <p:nvPr/>
        </p:nvSpPr>
        <p:spPr>
          <a:xfrm>
            <a:off x="3172875" y="4134190"/>
            <a:ext cx="1532475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t">
            <a:spAutoFit/>
          </a:bodyPr>
          <a:lstStyle/>
          <a:p>
            <a:pPr algn="ctr"/>
            <a:r>
              <a:rPr lang="ko-KR" altLang="en-US" sz="900"/>
              <a:t>수령 완료</a:t>
            </a:r>
            <a:endParaRPr lang="en-US" altLang="ko-KR" sz="900"/>
          </a:p>
          <a:p>
            <a:pPr algn="ctr"/>
            <a:r>
              <a:rPr lang="en-US" altLang="ko-KR" sz="900"/>
              <a:t>(</a:t>
            </a:r>
            <a:r>
              <a:rPr lang="ko-KR" altLang="en-US" sz="900"/>
              <a:t>고객 픽업</a:t>
            </a:r>
            <a:r>
              <a:rPr lang="en-US" altLang="ko-KR" sz="900"/>
              <a:t> </a:t>
            </a:r>
            <a:r>
              <a:rPr lang="ko-KR" altLang="en-US" sz="900"/>
              <a:t>완료</a:t>
            </a:r>
            <a:r>
              <a:rPr lang="en-US" altLang="ko-KR" sz="90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36523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01566D91-E702-CEC8-00AA-394B7F2892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19" y="238125"/>
            <a:ext cx="8514306" cy="640052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DA5B1652-B18F-097F-7F03-3173E6BABE68}"/>
              </a:ext>
            </a:extLst>
          </p:cNvPr>
          <p:cNvCxnSpPr>
            <a:cxnSpLocks/>
          </p:cNvCxnSpPr>
          <p:nvPr/>
        </p:nvCxnSpPr>
        <p:spPr>
          <a:xfrm>
            <a:off x="4769382" y="3874297"/>
            <a:ext cx="4016303" cy="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765DFABF-C47E-5BEF-CEA6-C8C880894FDE}"/>
              </a:ext>
            </a:extLst>
          </p:cNvPr>
          <p:cNvSpPr txBox="1"/>
          <p:nvPr/>
        </p:nvSpPr>
        <p:spPr>
          <a:xfrm>
            <a:off x="8785685" y="3755928"/>
            <a:ext cx="2824277" cy="7848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r>
              <a:rPr lang="ko-KR" altLang="en-US" sz="900"/>
              <a:t>현재 상태가 </a:t>
            </a:r>
            <a:r>
              <a:rPr lang="en-US" altLang="ko-KR" sz="900"/>
              <a:t>‘</a:t>
            </a:r>
            <a:r>
              <a:rPr lang="ko-KR" altLang="en-US" sz="900"/>
              <a:t>수령 대기중</a:t>
            </a:r>
            <a:r>
              <a:rPr lang="en-US" altLang="ko-KR" sz="900"/>
              <a:t>‘</a:t>
            </a:r>
            <a:r>
              <a:rPr lang="ko-KR" altLang="en-US" sz="900"/>
              <a:t>일 때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en-US" altLang="ko-KR" sz="900"/>
              <a:t>- </a:t>
            </a:r>
            <a:r>
              <a:rPr lang="ko-KR" altLang="en-US" sz="900"/>
              <a:t>수령 완료 </a:t>
            </a:r>
            <a:r>
              <a:rPr lang="en-US" altLang="ko-KR" sz="900"/>
              <a:t>: </a:t>
            </a:r>
            <a:r>
              <a:rPr lang="ko-KR" altLang="en-US" sz="900"/>
              <a:t>값 추가</a:t>
            </a:r>
            <a:endParaRPr lang="en-US" altLang="ko-KR" sz="900"/>
          </a:p>
          <a:p>
            <a:r>
              <a:rPr lang="en-US" altLang="ko-KR" sz="900"/>
              <a:t>- </a:t>
            </a:r>
            <a:r>
              <a:rPr lang="ko-KR" altLang="en-US" sz="900"/>
              <a:t>매장 취소</a:t>
            </a:r>
            <a:r>
              <a:rPr lang="en-US" altLang="ko-KR" sz="900"/>
              <a:t>(</a:t>
            </a:r>
            <a:r>
              <a:rPr lang="ko-KR" altLang="en-US" sz="900"/>
              <a:t>환불</a:t>
            </a:r>
            <a:r>
              <a:rPr lang="en-US" altLang="ko-KR" sz="900"/>
              <a:t>)</a:t>
            </a:r>
            <a:r>
              <a:rPr lang="ko-KR" altLang="en-US" sz="900"/>
              <a:t> </a:t>
            </a:r>
            <a:r>
              <a:rPr lang="en-US" altLang="ko-KR" sz="900"/>
              <a:t>: </a:t>
            </a:r>
            <a:r>
              <a:rPr lang="ko-KR" altLang="en-US" sz="900"/>
              <a:t>값 추가</a:t>
            </a:r>
            <a:endParaRPr lang="en-US" altLang="ko-KR" sz="9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1256A33-86D1-0256-0798-4533EBA00267}"/>
              </a:ext>
            </a:extLst>
          </p:cNvPr>
          <p:cNvSpPr txBox="1"/>
          <p:nvPr/>
        </p:nvSpPr>
        <p:spPr>
          <a:xfrm>
            <a:off x="1567574" y="4134190"/>
            <a:ext cx="1532475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t">
            <a:spAutoFit/>
          </a:bodyPr>
          <a:lstStyle/>
          <a:p>
            <a:pPr algn="ctr"/>
            <a:r>
              <a:rPr lang="ko-KR" altLang="en-US" sz="900"/>
              <a:t>수령 완료</a:t>
            </a:r>
            <a:endParaRPr lang="en-US" altLang="ko-KR" sz="900"/>
          </a:p>
          <a:p>
            <a:pPr algn="ctr"/>
            <a:r>
              <a:rPr lang="en-US" altLang="ko-KR" sz="900"/>
              <a:t>(</a:t>
            </a:r>
            <a:r>
              <a:rPr lang="ko-KR" altLang="en-US" sz="900"/>
              <a:t>고객 픽업</a:t>
            </a:r>
            <a:r>
              <a:rPr lang="en-US" altLang="ko-KR" sz="900"/>
              <a:t> </a:t>
            </a:r>
            <a:r>
              <a:rPr lang="ko-KR" altLang="en-US" sz="900"/>
              <a:t>완료</a:t>
            </a:r>
            <a:r>
              <a:rPr lang="en-US" altLang="ko-KR" sz="900"/>
              <a:t>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20EA87-CDCD-C47B-B8AF-58D2352B8FAE}"/>
              </a:ext>
            </a:extLst>
          </p:cNvPr>
          <p:cNvSpPr txBox="1"/>
          <p:nvPr/>
        </p:nvSpPr>
        <p:spPr>
          <a:xfrm>
            <a:off x="3199251" y="4125398"/>
            <a:ext cx="1532475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t">
            <a:spAutoFit/>
          </a:bodyPr>
          <a:lstStyle/>
          <a:p>
            <a:pPr algn="ctr"/>
            <a:r>
              <a:rPr lang="ko-KR" altLang="en-US" sz="900"/>
              <a:t>매장 취소</a:t>
            </a:r>
            <a:endParaRPr lang="en-US" altLang="ko-KR" sz="900"/>
          </a:p>
          <a:p>
            <a:pPr algn="ctr"/>
            <a:r>
              <a:rPr lang="en-US" altLang="ko-KR" sz="900"/>
              <a:t>(</a:t>
            </a:r>
            <a:r>
              <a:rPr lang="ko-KR" altLang="en-US" sz="900"/>
              <a:t>환불</a:t>
            </a:r>
            <a:r>
              <a:rPr lang="en-US" altLang="ko-KR" sz="900"/>
              <a:t>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A91F8B-7227-106F-230D-26D23E52986A}"/>
              </a:ext>
            </a:extLst>
          </p:cNvPr>
          <p:cNvSpPr txBox="1"/>
          <p:nvPr/>
        </p:nvSpPr>
        <p:spPr>
          <a:xfrm>
            <a:off x="1558049" y="3790309"/>
            <a:ext cx="2008338" cy="2308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t">
            <a:spAutoFit/>
          </a:bodyPr>
          <a:lstStyle/>
          <a:p>
            <a:r>
              <a:rPr lang="ko-KR" altLang="en-US" sz="900"/>
              <a:t>수령 대기중</a:t>
            </a:r>
            <a:endParaRPr lang="en-US" altLang="ko-KR" sz="900"/>
          </a:p>
        </p:txBody>
      </p:sp>
    </p:spTree>
    <p:extLst>
      <p:ext uri="{BB962C8B-B14F-4D97-AF65-F5344CB8AC3E}">
        <p14:creationId xmlns:p14="http://schemas.microsoft.com/office/powerpoint/2010/main" val="3756079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05992AB-D855-E049-8C1B-7165A36B3D79}"/>
              </a:ext>
            </a:extLst>
          </p:cNvPr>
          <p:cNvSpPr txBox="1"/>
          <p:nvPr/>
        </p:nvSpPr>
        <p:spPr>
          <a:xfrm>
            <a:off x="4491037" y="3044279"/>
            <a:ext cx="32099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400" b="1"/>
              <a:t>기존 내용</a:t>
            </a:r>
          </a:p>
        </p:txBody>
      </p:sp>
    </p:spTree>
    <p:extLst>
      <p:ext uri="{BB962C8B-B14F-4D97-AF65-F5344CB8AC3E}">
        <p14:creationId xmlns:p14="http://schemas.microsoft.com/office/powerpoint/2010/main" val="2644145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타원 3">
            <a:extLst>
              <a:ext uri="{FF2B5EF4-FFF2-40B4-BE49-F238E27FC236}">
                <a16:creationId xmlns:a16="http://schemas.microsoft.com/office/drawing/2014/main" id="{5EF63812-1C39-DF3B-D587-4AA9B4D9D829}"/>
              </a:ext>
            </a:extLst>
          </p:cNvPr>
          <p:cNvSpPr/>
          <p:nvPr/>
        </p:nvSpPr>
        <p:spPr>
          <a:xfrm>
            <a:off x="1283118" y="310688"/>
            <a:ext cx="759933" cy="36911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시작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52780EEB-D8AE-0DDA-145D-3CFF8AFA303B}"/>
              </a:ext>
            </a:extLst>
          </p:cNvPr>
          <p:cNvSpPr/>
          <p:nvPr/>
        </p:nvSpPr>
        <p:spPr>
          <a:xfrm>
            <a:off x="666640" y="1044026"/>
            <a:ext cx="1992889" cy="90601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로그인</a:t>
            </a:r>
            <a:endParaRPr lang="en-US" altLang="ko-KR" sz="120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en-US" altLang="ko-KR" sz="90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ko-KR" altLang="en-US" sz="900">
                <a:solidFill>
                  <a:schemeClr val="tx1">
                    <a:lumMod val="65000"/>
                    <a:lumOff val="35000"/>
                  </a:schemeClr>
                </a:solidFill>
              </a:rPr>
              <a:t>관리자 페이지 </a:t>
            </a:r>
            <a:r>
              <a:rPr lang="en-US" altLang="ko-KR" sz="900">
                <a:solidFill>
                  <a:schemeClr val="tx1">
                    <a:lumMod val="65000"/>
                    <a:lumOff val="35000"/>
                  </a:schemeClr>
                </a:solidFill>
              </a:rPr>
              <a:t>ID/PW </a:t>
            </a:r>
            <a:r>
              <a:rPr lang="ko-KR" altLang="en-US" sz="900">
                <a:solidFill>
                  <a:schemeClr val="tx1">
                    <a:lumMod val="65000"/>
                    <a:lumOff val="35000"/>
                  </a:schemeClr>
                </a:solidFill>
              </a:rPr>
              <a:t>입력</a:t>
            </a:r>
            <a:r>
              <a:rPr lang="en-US" altLang="ko-KR" sz="90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n-US" altLang="ko-KR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6A1E8707-5872-A587-24EA-8C875A919E50}"/>
              </a:ext>
            </a:extLst>
          </p:cNvPr>
          <p:cNvSpPr/>
          <p:nvPr/>
        </p:nvSpPr>
        <p:spPr>
          <a:xfrm>
            <a:off x="666640" y="2229672"/>
            <a:ext cx="1992889" cy="90601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accent6"/>
                </a:solidFill>
              </a:rPr>
              <a:t>로그인 </a:t>
            </a:r>
            <a:r>
              <a:rPr lang="en-US" altLang="ko-KR" sz="1200" b="1" dirty="0">
                <a:solidFill>
                  <a:schemeClr val="accent6"/>
                </a:solidFill>
              </a:rPr>
              <a:t>API </a:t>
            </a:r>
            <a:r>
              <a:rPr lang="ko-KR" altLang="en-US" sz="1200" b="1" dirty="0">
                <a:solidFill>
                  <a:schemeClr val="accent6"/>
                </a:solidFill>
              </a:rPr>
              <a:t>호출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23EDFCDD-BD94-192A-EB3B-F549E56605EF}"/>
              </a:ext>
            </a:extLst>
          </p:cNvPr>
          <p:cNvSpPr/>
          <p:nvPr/>
        </p:nvSpPr>
        <p:spPr>
          <a:xfrm>
            <a:off x="666640" y="3495012"/>
            <a:ext cx="1992889" cy="90601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schemeClr val="accent2"/>
                </a:solidFill>
              </a:rPr>
              <a:t>로그인 </a:t>
            </a:r>
            <a:r>
              <a:rPr lang="en-US" altLang="ko-KR" sz="1200" b="1" dirty="0">
                <a:solidFill>
                  <a:schemeClr val="accent2"/>
                </a:solidFill>
              </a:rPr>
              <a:t>API </a:t>
            </a:r>
            <a:r>
              <a:rPr lang="ko-KR" altLang="en-US" sz="1200" b="1" dirty="0">
                <a:solidFill>
                  <a:schemeClr val="accent2"/>
                </a:solidFill>
              </a:rPr>
              <a:t>응답</a:t>
            </a:r>
          </a:p>
        </p:txBody>
      </p:sp>
      <p:sp>
        <p:nvSpPr>
          <p:cNvPr id="8" name="순서도: 판단 7">
            <a:extLst>
              <a:ext uri="{FF2B5EF4-FFF2-40B4-BE49-F238E27FC236}">
                <a16:creationId xmlns:a16="http://schemas.microsoft.com/office/drawing/2014/main" id="{8959EAE7-81C6-5981-DCB5-E26C34E72097}"/>
              </a:ext>
            </a:extLst>
          </p:cNvPr>
          <p:cNvSpPr/>
          <p:nvPr/>
        </p:nvSpPr>
        <p:spPr>
          <a:xfrm>
            <a:off x="750638" y="4856826"/>
            <a:ext cx="1908892" cy="1170265"/>
          </a:xfrm>
          <a:prstGeom prst="flowChartDecision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로그인 </a:t>
            </a:r>
            <a:endParaRPr lang="en-US" altLang="ko-KR" sz="120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ko-KR" alt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정보</a:t>
            </a:r>
            <a:r>
              <a:rPr lang="en-US" altLang="ko-KR" sz="120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존재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9" name="직선 화살표 연결선 9">
            <a:extLst>
              <a:ext uri="{FF2B5EF4-FFF2-40B4-BE49-F238E27FC236}">
                <a16:creationId xmlns:a16="http://schemas.microsoft.com/office/drawing/2014/main" id="{02FC92BE-E143-DD33-3953-8F90C5EF39F6}"/>
              </a:ext>
            </a:extLst>
          </p:cNvPr>
          <p:cNvCxnSpPr>
            <a:cxnSpLocks/>
            <a:stCxn id="8" idx="1"/>
            <a:endCxn id="5" idx="1"/>
          </p:cNvCxnSpPr>
          <p:nvPr/>
        </p:nvCxnSpPr>
        <p:spPr>
          <a:xfrm rot="10800000">
            <a:off x="666640" y="1497033"/>
            <a:ext cx="83998" cy="3944927"/>
          </a:xfrm>
          <a:prstGeom prst="bentConnector3">
            <a:avLst>
              <a:gd name="adj1" fmla="val 372149"/>
            </a:avLst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C766D08-181F-887A-1210-7ED1B749A9B7}"/>
              </a:ext>
            </a:extLst>
          </p:cNvPr>
          <p:cNvSpPr txBox="1"/>
          <p:nvPr/>
        </p:nvSpPr>
        <p:spPr>
          <a:xfrm>
            <a:off x="486275" y="5117673"/>
            <a:ext cx="35276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E9DE63A-B862-FD9A-DF4E-BF8D990D2510}"/>
              </a:ext>
            </a:extLst>
          </p:cNvPr>
          <p:cNvSpPr txBox="1"/>
          <p:nvPr/>
        </p:nvSpPr>
        <p:spPr>
          <a:xfrm>
            <a:off x="2651178" y="5144845"/>
            <a:ext cx="35276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F374113D-4FD4-89D4-F49D-8FF06C2CDC32}"/>
              </a:ext>
            </a:extLst>
          </p:cNvPr>
          <p:cNvSpPr/>
          <p:nvPr/>
        </p:nvSpPr>
        <p:spPr>
          <a:xfrm>
            <a:off x="3436858" y="989722"/>
            <a:ext cx="2576032" cy="90601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주문여부 스케줄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en-US" altLang="ko-KR" sz="900" b="1" dirty="0">
                <a:solidFill>
                  <a:schemeClr val="accent2"/>
                </a:solidFill>
              </a:rPr>
              <a:t>(</a:t>
            </a:r>
            <a:r>
              <a:rPr lang="ko-KR" altLang="en-US" sz="900" b="1" dirty="0">
                <a:solidFill>
                  <a:schemeClr val="accent2"/>
                </a:solidFill>
              </a:rPr>
              <a:t>주문 존재 </a:t>
            </a:r>
            <a:r>
              <a:rPr lang="ko-KR" altLang="en-US" sz="900" b="1">
                <a:solidFill>
                  <a:schemeClr val="accent2"/>
                </a:solidFill>
              </a:rPr>
              <a:t>정보 </a:t>
            </a:r>
            <a:r>
              <a:rPr lang="en-US" altLang="ko-KR" sz="900" b="1">
                <a:solidFill>
                  <a:schemeClr val="accent2"/>
                </a:solidFill>
              </a:rPr>
              <a:t>API </a:t>
            </a:r>
            <a:r>
              <a:rPr lang="ko-KR" altLang="en-US" sz="900" b="1">
                <a:solidFill>
                  <a:schemeClr val="accent2"/>
                </a:solidFill>
              </a:rPr>
              <a:t>응답</a:t>
            </a:r>
            <a:r>
              <a:rPr lang="en-US" altLang="ko-KR" sz="900" b="1">
                <a:solidFill>
                  <a:schemeClr val="accent2"/>
                </a:solidFill>
              </a:rPr>
              <a:t>)</a:t>
            </a:r>
            <a:endParaRPr lang="en-US" altLang="ko-KR" sz="900" b="1" dirty="0">
              <a:solidFill>
                <a:schemeClr val="accent2"/>
              </a:solidFill>
            </a:endParaRPr>
          </a:p>
          <a:p>
            <a:pPr algn="ctr"/>
            <a:r>
              <a:rPr lang="en-US" altLang="ko-KR" sz="90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ko-KR" altLang="en-US" sz="900">
                <a:solidFill>
                  <a:schemeClr val="tx1">
                    <a:lumMod val="65000"/>
                    <a:lumOff val="35000"/>
                  </a:schemeClr>
                </a:solidFill>
              </a:rPr>
              <a:t>주기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1</a:t>
            </a:r>
            <a:r>
              <a:rPr lang="ko-KR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분</a:t>
            </a:r>
            <a:r>
              <a:rPr lang="en-US" altLang="ko-KR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ko-KR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3" name="직선 화살표 연결선 9">
            <a:extLst>
              <a:ext uri="{FF2B5EF4-FFF2-40B4-BE49-F238E27FC236}">
                <a16:creationId xmlns:a16="http://schemas.microsoft.com/office/drawing/2014/main" id="{3359CCD6-9426-5457-4842-FDC50161D7A2}"/>
              </a:ext>
            </a:extLst>
          </p:cNvPr>
          <p:cNvCxnSpPr>
            <a:cxnSpLocks/>
            <a:stCxn id="8" idx="3"/>
            <a:endCxn id="12" idx="1"/>
          </p:cNvCxnSpPr>
          <p:nvPr/>
        </p:nvCxnSpPr>
        <p:spPr>
          <a:xfrm flipV="1">
            <a:off x="2659530" y="1442728"/>
            <a:ext cx="777328" cy="3999231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D347372A-9D7B-44F9-0CC5-4C484F7598AD}"/>
              </a:ext>
            </a:extLst>
          </p:cNvPr>
          <p:cNvCxnSpPr>
            <a:cxnSpLocks/>
            <a:stCxn id="5" idx="2"/>
            <a:endCxn id="6" idx="0"/>
          </p:cNvCxnSpPr>
          <p:nvPr/>
        </p:nvCxnSpPr>
        <p:spPr>
          <a:xfrm>
            <a:off x="1663085" y="1950037"/>
            <a:ext cx="0" cy="27963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B94ECB02-F08C-A453-031C-D0271F7F2408}"/>
              </a:ext>
            </a:extLst>
          </p:cNvPr>
          <p:cNvCxnSpPr>
            <a:cxnSpLocks/>
            <a:stCxn id="6" idx="2"/>
            <a:endCxn id="7" idx="0"/>
          </p:cNvCxnSpPr>
          <p:nvPr/>
        </p:nvCxnSpPr>
        <p:spPr>
          <a:xfrm>
            <a:off x="1663085" y="3135683"/>
            <a:ext cx="0" cy="359329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BA65EDBE-541C-A749-FADE-751B7912FD6B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1663085" y="4401023"/>
            <a:ext cx="41789" cy="45580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2278D6CC-4E7A-3C8F-22FC-A4DE1833FFA6}"/>
              </a:ext>
            </a:extLst>
          </p:cNvPr>
          <p:cNvCxnSpPr>
            <a:cxnSpLocks/>
            <a:stCxn id="12" idx="2"/>
            <a:endCxn id="18" idx="0"/>
          </p:cNvCxnSpPr>
          <p:nvPr/>
        </p:nvCxnSpPr>
        <p:spPr>
          <a:xfrm>
            <a:off x="4724874" y="1895733"/>
            <a:ext cx="3609" cy="44182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순서도: 판단 17">
            <a:extLst>
              <a:ext uri="{FF2B5EF4-FFF2-40B4-BE49-F238E27FC236}">
                <a16:creationId xmlns:a16="http://schemas.microsoft.com/office/drawing/2014/main" id="{E28C5019-6F24-8F1B-AF4F-33FF6083BA53}"/>
              </a:ext>
            </a:extLst>
          </p:cNvPr>
          <p:cNvSpPr/>
          <p:nvPr/>
        </p:nvSpPr>
        <p:spPr>
          <a:xfrm>
            <a:off x="3600443" y="2337556"/>
            <a:ext cx="2256080" cy="1170265"/>
          </a:xfrm>
          <a:prstGeom prst="flowChartDecision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주문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존재</a:t>
            </a:r>
          </a:p>
        </p:txBody>
      </p: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317F5643-9291-D153-9DF5-294F463C268E}"/>
              </a:ext>
            </a:extLst>
          </p:cNvPr>
          <p:cNvCxnSpPr>
            <a:cxnSpLocks/>
            <a:stCxn id="18" idx="2"/>
            <a:endCxn id="20" idx="0"/>
          </p:cNvCxnSpPr>
          <p:nvPr/>
        </p:nvCxnSpPr>
        <p:spPr>
          <a:xfrm flipH="1">
            <a:off x="4724874" y="3507821"/>
            <a:ext cx="3609" cy="54797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A5E3AC97-D03A-32DC-5833-56E49211431C}"/>
              </a:ext>
            </a:extLst>
          </p:cNvPr>
          <p:cNvSpPr/>
          <p:nvPr/>
        </p:nvSpPr>
        <p:spPr>
          <a:xfrm>
            <a:off x="3436858" y="4055794"/>
            <a:ext cx="2576032" cy="90601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200">
                <a:solidFill>
                  <a:schemeClr val="tx1">
                    <a:lumMod val="65000"/>
                    <a:lumOff val="35000"/>
                  </a:schemeClr>
                </a:solidFill>
              </a:rPr>
              <a:t>1. </a:t>
            </a:r>
            <a:r>
              <a:rPr lang="ko-KR" alt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주문 알림</a:t>
            </a:r>
            <a:r>
              <a:rPr lang="en-US" altLang="ko-KR" sz="120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확인 버튼 </a:t>
            </a:r>
            <a:r>
              <a:rPr lang="ko-KR" alt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클릭</a:t>
            </a:r>
            <a:r>
              <a:rPr lang="en-US" altLang="ko-KR" sz="120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r>
              <a:rPr lang="en-US" altLang="ko-KR" sz="1200">
                <a:solidFill>
                  <a:schemeClr val="tx1">
                    <a:lumMod val="65000"/>
                    <a:lumOff val="35000"/>
                  </a:schemeClr>
                </a:solidFill>
              </a:rPr>
              <a:t>2.</a:t>
            </a:r>
            <a:r>
              <a:rPr lang="ko-KR" alt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 리스트에 표시</a:t>
            </a:r>
            <a:r>
              <a:rPr lang="en-US" altLang="ko-KR" sz="120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ko-KR" alt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주문번호 선택</a:t>
            </a:r>
            <a:r>
              <a:rPr lang="en-US" altLang="ko-KR" sz="120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1" name="직선 화살표 연결선 9">
            <a:extLst>
              <a:ext uri="{FF2B5EF4-FFF2-40B4-BE49-F238E27FC236}">
                <a16:creationId xmlns:a16="http://schemas.microsoft.com/office/drawing/2014/main" id="{36DF3FCB-F802-9FD7-1228-98D77B1BC133}"/>
              </a:ext>
            </a:extLst>
          </p:cNvPr>
          <p:cNvCxnSpPr>
            <a:cxnSpLocks/>
            <a:stCxn id="18" idx="1"/>
            <a:endCxn id="12" idx="1"/>
          </p:cNvCxnSpPr>
          <p:nvPr/>
        </p:nvCxnSpPr>
        <p:spPr>
          <a:xfrm rot="10800000">
            <a:off x="3436859" y="1442729"/>
            <a:ext cx="163585" cy="1479961"/>
          </a:xfrm>
          <a:prstGeom prst="bentConnector3">
            <a:avLst>
              <a:gd name="adj1" fmla="val 239744"/>
            </a:avLst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8CA1562-08FA-3F78-832A-F01BDFD5FCEF}"/>
              </a:ext>
            </a:extLst>
          </p:cNvPr>
          <p:cNvSpPr txBox="1"/>
          <p:nvPr/>
        </p:nvSpPr>
        <p:spPr>
          <a:xfrm>
            <a:off x="4770014" y="3602889"/>
            <a:ext cx="35276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CB2BF21-F007-44AC-347C-421C8BE5C86D}"/>
              </a:ext>
            </a:extLst>
          </p:cNvPr>
          <p:cNvSpPr txBox="1"/>
          <p:nvPr/>
        </p:nvSpPr>
        <p:spPr>
          <a:xfrm>
            <a:off x="3240976" y="2609215"/>
            <a:ext cx="35276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55FED8AF-CF2D-3F6C-189E-458F584F88AC}"/>
              </a:ext>
            </a:extLst>
          </p:cNvPr>
          <p:cNvSpPr/>
          <p:nvPr/>
        </p:nvSpPr>
        <p:spPr>
          <a:xfrm>
            <a:off x="3444545" y="5364624"/>
            <a:ext cx="2576032" cy="90601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주문 상세 정보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팝업 생성</a:t>
            </a:r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A5DD2D92-D57F-52B0-36CC-75C19A3D8F70}"/>
              </a:ext>
            </a:extLst>
          </p:cNvPr>
          <p:cNvCxnSpPr>
            <a:cxnSpLocks/>
            <a:stCxn id="20" idx="2"/>
            <a:endCxn id="24" idx="0"/>
          </p:cNvCxnSpPr>
          <p:nvPr/>
        </p:nvCxnSpPr>
        <p:spPr>
          <a:xfrm>
            <a:off x="4724874" y="4961805"/>
            <a:ext cx="7687" cy="402819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화살표 연결선 65">
            <a:extLst>
              <a:ext uri="{FF2B5EF4-FFF2-40B4-BE49-F238E27FC236}">
                <a16:creationId xmlns:a16="http://schemas.microsoft.com/office/drawing/2014/main" id="{474C66C2-B3E4-A162-784F-0B856C3CA1E8}"/>
              </a:ext>
            </a:extLst>
          </p:cNvPr>
          <p:cNvCxnSpPr>
            <a:cxnSpLocks/>
            <a:stCxn id="24" idx="3"/>
            <a:endCxn id="34" idx="1"/>
          </p:cNvCxnSpPr>
          <p:nvPr/>
        </p:nvCxnSpPr>
        <p:spPr>
          <a:xfrm flipV="1">
            <a:off x="6020577" y="703622"/>
            <a:ext cx="877847" cy="5114008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C5FB88DA-9B33-0ED9-492A-6BD9D36CFA83}"/>
              </a:ext>
            </a:extLst>
          </p:cNvPr>
          <p:cNvCxnSpPr>
            <a:cxnSpLocks/>
            <a:stCxn id="57" idx="2"/>
          </p:cNvCxnSpPr>
          <p:nvPr/>
        </p:nvCxnSpPr>
        <p:spPr>
          <a:xfrm flipH="1">
            <a:off x="7328621" y="3383459"/>
            <a:ext cx="1" cy="213042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3840ECB6-814D-45DC-B679-F2AB490216EB}"/>
              </a:ext>
            </a:extLst>
          </p:cNvPr>
          <p:cNvSpPr/>
          <p:nvPr/>
        </p:nvSpPr>
        <p:spPr>
          <a:xfrm>
            <a:off x="6898424" y="250616"/>
            <a:ext cx="2576032" cy="90601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chemeClr val="accent2"/>
                </a:solidFill>
              </a:rPr>
              <a:t>주문 상세 정보 </a:t>
            </a:r>
            <a:r>
              <a:rPr lang="en-US" altLang="ko-KR" sz="1200" b="1">
                <a:solidFill>
                  <a:schemeClr val="accent2"/>
                </a:solidFill>
              </a:rPr>
              <a:t>API</a:t>
            </a:r>
            <a:endParaRPr lang="en-US" altLang="ko-KR" sz="1200" b="1" dirty="0">
              <a:solidFill>
                <a:schemeClr val="accent2"/>
              </a:solidFill>
            </a:endParaRPr>
          </a:p>
          <a:p>
            <a:pPr algn="ctr"/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호출 및 응답</a:t>
            </a:r>
          </a:p>
        </p:txBody>
      </p: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3F29D36E-DD40-6416-5BBB-9EB2A88F0280}"/>
              </a:ext>
            </a:extLst>
          </p:cNvPr>
          <p:cNvCxnSpPr>
            <a:cxnSpLocks/>
          </p:cNvCxnSpPr>
          <p:nvPr/>
        </p:nvCxnSpPr>
        <p:spPr>
          <a:xfrm>
            <a:off x="1660914" y="679804"/>
            <a:ext cx="0" cy="36911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3D05846F-FE48-D535-9272-EBF6D9865AAD}"/>
              </a:ext>
            </a:extLst>
          </p:cNvPr>
          <p:cNvSpPr txBox="1"/>
          <p:nvPr/>
        </p:nvSpPr>
        <p:spPr>
          <a:xfrm>
            <a:off x="9631831" y="6383601"/>
            <a:ext cx="2399884" cy="3385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800"/>
              <a:t>*</a:t>
            </a:r>
            <a:r>
              <a:rPr lang="ko-KR" altLang="en-US" sz="800"/>
              <a:t>주문 승인 후 취소 </a:t>
            </a:r>
            <a:r>
              <a:rPr lang="en-US" altLang="ko-KR" sz="800"/>
              <a:t>: </a:t>
            </a:r>
            <a:r>
              <a:rPr lang="ko-KR" altLang="en-US" sz="800"/>
              <a:t>관리자 페이지</a:t>
            </a:r>
            <a:r>
              <a:rPr lang="en-US" altLang="ko-KR" sz="800"/>
              <a:t>(</a:t>
            </a:r>
            <a:r>
              <a:rPr lang="ko-KR" altLang="en-US" sz="800"/>
              <a:t>웹</a:t>
            </a:r>
            <a:r>
              <a:rPr lang="en-US" altLang="ko-KR" sz="800"/>
              <a:t>)</a:t>
            </a:r>
            <a:r>
              <a:rPr lang="ko-KR" altLang="en-US" sz="800"/>
              <a:t>에서 진행</a:t>
            </a:r>
            <a:endParaRPr lang="en-US" altLang="ko-KR" sz="800"/>
          </a:p>
          <a:p>
            <a:r>
              <a:rPr lang="en-US" altLang="ko-KR" sz="800"/>
              <a:t>**</a:t>
            </a:r>
            <a:r>
              <a:rPr lang="ko-KR" altLang="en-US" sz="800">
                <a:solidFill>
                  <a:schemeClr val="accent6"/>
                </a:solidFill>
              </a:rPr>
              <a:t>에이전트</a:t>
            </a:r>
            <a:r>
              <a:rPr lang="ko-KR" altLang="en-US" sz="800"/>
              <a:t> </a:t>
            </a:r>
            <a:r>
              <a:rPr lang="en-US" altLang="ko-KR" sz="800"/>
              <a:t>/ </a:t>
            </a:r>
            <a:r>
              <a:rPr lang="ko-KR" altLang="en-US" sz="800">
                <a:solidFill>
                  <a:schemeClr val="accent2"/>
                </a:solidFill>
              </a:rPr>
              <a:t>관리자 페이지</a:t>
            </a:r>
            <a:r>
              <a:rPr lang="en-US" altLang="ko-KR" sz="800">
                <a:solidFill>
                  <a:schemeClr val="accent2"/>
                </a:solidFill>
              </a:rPr>
              <a:t>     </a:t>
            </a:r>
            <a:endParaRPr lang="ko-KR" altLang="en-US" sz="800">
              <a:solidFill>
                <a:schemeClr val="accent2"/>
              </a:solidFill>
            </a:endParaRP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0FDB2881-58F0-610F-384A-BAFEF223C4D7}"/>
              </a:ext>
            </a:extLst>
          </p:cNvPr>
          <p:cNvCxnSpPr>
            <a:cxnSpLocks/>
          </p:cNvCxnSpPr>
          <p:nvPr/>
        </p:nvCxnSpPr>
        <p:spPr>
          <a:xfrm>
            <a:off x="8105384" y="1141631"/>
            <a:ext cx="0" cy="301097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순서도: 판단 54">
            <a:extLst>
              <a:ext uri="{FF2B5EF4-FFF2-40B4-BE49-F238E27FC236}">
                <a16:creationId xmlns:a16="http://schemas.microsoft.com/office/drawing/2014/main" id="{04732E56-8DBE-785A-5C2C-3494D5643D54}"/>
              </a:ext>
            </a:extLst>
          </p:cNvPr>
          <p:cNvSpPr/>
          <p:nvPr/>
        </p:nvSpPr>
        <p:spPr>
          <a:xfrm>
            <a:off x="6980953" y="1456455"/>
            <a:ext cx="2256080" cy="810260"/>
          </a:xfrm>
          <a:prstGeom prst="flowChartDecision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주문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ko-KR" alt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승인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20BE93B6-1CEF-5A5A-003F-1965D0541876}"/>
              </a:ext>
            </a:extLst>
          </p:cNvPr>
          <p:cNvCxnSpPr>
            <a:cxnSpLocks/>
            <a:stCxn id="55" idx="1"/>
            <a:endCxn id="57" idx="0"/>
          </p:cNvCxnSpPr>
          <p:nvPr/>
        </p:nvCxnSpPr>
        <p:spPr>
          <a:xfrm rot="10800000" flipH="1" flipV="1">
            <a:off x="6980952" y="1861585"/>
            <a:ext cx="347669" cy="841970"/>
          </a:xfrm>
          <a:prstGeom prst="bentConnector4">
            <a:avLst>
              <a:gd name="adj1" fmla="val -65752"/>
              <a:gd name="adj2" fmla="val 66139"/>
            </a:avLst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E1008FE5-34D2-6403-BEDA-BCD079686429}"/>
              </a:ext>
            </a:extLst>
          </p:cNvPr>
          <p:cNvSpPr/>
          <p:nvPr/>
        </p:nvSpPr>
        <p:spPr>
          <a:xfrm>
            <a:off x="6820977" y="2703555"/>
            <a:ext cx="1015289" cy="6799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수령 가능 </a:t>
            </a:r>
            <a:endParaRPr lang="en-US" altLang="ko-KR" sz="120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ko-KR" alt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시간</a:t>
            </a:r>
            <a:r>
              <a:rPr lang="en-US" altLang="ko-KR" sz="120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ko-KR" alt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선택 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4EA80C6-8E55-3163-EDFA-9049AD3BD57B}"/>
              </a:ext>
            </a:extLst>
          </p:cNvPr>
          <p:cNvSpPr txBox="1"/>
          <p:nvPr/>
        </p:nvSpPr>
        <p:spPr>
          <a:xfrm>
            <a:off x="6757341" y="1583134"/>
            <a:ext cx="26185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E6F7706-9A36-6A5D-450E-660EECA88588}"/>
              </a:ext>
            </a:extLst>
          </p:cNvPr>
          <p:cNvSpPr txBox="1"/>
          <p:nvPr/>
        </p:nvSpPr>
        <p:spPr>
          <a:xfrm>
            <a:off x="9180701" y="1576946"/>
            <a:ext cx="27724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>
                <a:solidFill>
                  <a:schemeClr val="tx1">
                    <a:lumMod val="65000"/>
                    <a:lumOff val="35000"/>
                  </a:schemeClr>
                </a:solidFill>
              </a:rPr>
              <a:t>N</a:t>
            </a:r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4658A24E-DBCF-1737-9723-D9FCDE0CABAB}"/>
              </a:ext>
            </a:extLst>
          </p:cNvPr>
          <p:cNvSpPr/>
          <p:nvPr/>
        </p:nvSpPr>
        <p:spPr>
          <a:xfrm>
            <a:off x="8573260" y="2711734"/>
            <a:ext cx="1015289" cy="6717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주문 불가</a:t>
            </a:r>
            <a:endParaRPr lang="en-US" altLang="ko-KR" sz="120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ko-KR" alt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사유 선택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69" name="직선 화살표 연결선 68">
            <a:extLst>
              <a:ext uri="{FF2B5EF4-FFF2-40B4-BE49-F238E27FC236}">
                <a16:creationId xmlns:a16="http://schemas.microsoft.com/office/drawing/2014/main" id="{B95A4093-B89E-B09F-02B7-001EBC1F59EF}"/>
              </a:ext>
            </a:extLst>
          </p:cNvPr>
          <p:cNvCxnSpPr>
            <a:cxnSpLocks/>
            <a:stCxn id="55" idx="3"/>
            <a:endCxn id="67" idx="0"/>
          </p:cNvCxnSpPr>
          <p:nvPr/>
        </p:nvCxnSpPr>
        <p:spPr>
          <a:xfrm flipH="1">
            <a:off x="9080905" y="1861585"/>
            <a:ext cx="156128" cy="850149"/>
          </a:xfrm>
          <a:prstGeom prst="bentConnector4">
            <a:avLst>
              <a:gd name="adj1" fmla="val -146418"/>
              <a:gd name="adj2" fmla="val 73827"/>
            </a:avLst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8FEC88CA-BA35-7466-8649-96A80CAE0D62}"/>
              </a:ext>
            </a:extLst>
          </p:cNvPr>
          <p:cNvSpPr/>
          <p:nvPr/>
        </p:nvSpPr>
        <p:spPr>
          <a:xfrm>
            <a:off x="6820977" y="3595934"/>
            <a:ext cx="1015289" cy="6799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chemeClr val="accent6"/>
                </a:solidFill>
              </a:rPr>
              <a:t>주문 확정</a:t>
            </a:r>
            <a:r>
              <a:rPr lang="en-US" altLang="ko-KR" sz="1200" b="1">
                <a:solidFill>
                  <a:schemeClr val="accent6"/>
                </a:solidFill>
              </a:rPr>
              <a:t>API </a:t>
            </a:r>
            <a:r>
              <a:rPr lang="ko-KR" altLang="en-US" sz="1200" b="1">
                <a:solidFill>
                  <a:schemeClr val="accent6"/>
                </a:solidFill>
              </a:rPr>
              <a:t>전송</a:t>
            </a:r>
            <a:endParaRPr lang="ko-KR" altLang="en-US" sz="1200" b="1" dirty="0">
              <a:solidFill>
                <a:schemeClr val="accent6"/>
              </a:solidFill>
            </a:endParaRPr>
          </a:p>
        </p:txBody>
      </p:sp>
      <p:cxnSp>
        <p:nvCxnSpPr>
          <p:cNvPr id="80" name="직선 화살표 연결선 79">
            <a:extLst>
              <a:ext uri="{FF2B5EF4-FFF2-40B4-BE49-F238E27FC236}">
                <a16:creationId xmlns:a16="http://schemas.microsoft.com/office/drawing/2014/main" id="{8F0A9ED6-CDC6-566F-4307-47C32FA64726}"/>
              </a:ext>
            </a:extLst>
          </p:cNvPr>
          <p:cNvCxnSpPr>
            <a:cxnSpLocks/>
          </p:cNvCxnSpPr>
          <p:nvPr/>
        </p:nvCxnSpPr>
        <p:spPr>
          <a:xfrm flipH="1">
            <a:off x="9127890" y="3381228"/>
            <a:ext cx="1" cy="213042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직사각형 80">
            <a:extLst>
              <a:ext uri="{FF2B5EF4-FFF2-40B4-BE49-F238E27FC236}">
                <a16:creationId xmlns:a16="http://schemas.microsoft.com/office/drawing/2014/main" id="{2410571A-D16D-58E2-9A4F-86077680D624}"/>
              </a:ext>
            </a:extLst>
          </p:cNvPr>
          <p:cNvSpPr/>
          <p:nvPr/>
        </p:nvSpPr>
        <p:spPr>
          <a:xfrm>
            <a:off x="8573260" y="3594270"/>
            <a:ext cx="1015288" cy="70031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chemeClr val="accent6"/>
                </a:solidFill>
              </a:rPr>
              <a:t>주문 취소</a:t>
            </a:r>
            <a:endParaRPr lang="en-US" altLang="ko-KR" sz="1200" b="1">
              <a:solidFill>
                <a:schemeClr val="accent6"/>
              </a:solidFill>
            </a:endParaRPr>
          </a:p>
          <a:p>
            <a:pPr algn="ctr"/>
            <a:r>
              <a:rPr lang="en-US" altLang="ko-KR" sz="1200" b="1">
                <a:solidFill>
                  <a:schemeClr val="accent6"/>
                </a:solidFill>
              </a:rPr>
              <a:t>API </a:t>
            </a:r>
            <a:r>
              <a:rPr lang="ko-KR" altLang="en-US" sz="1200" b="1">
                <a:solidFill>
                  <a:schemeClr val="accent6"/>
                </a:solidFill>
              </a:rPr>
              <a:t>전송</a:t>
            </a:r>
            <a:endParaRPr lang="ko-KR" altLang="en-US" sz="1200" b="1" dirty="0">
              <a:solidFill>
                <a:schemeClr val="accent6"/>
              </a:solidFill>
            </a:endParaRPr>
          </a:p>
        </p:txBody>
      </p:sp>
      <p:sp>
        <p:nvSpPr>
          <p:cNvPr id="82" name="직사각형 81">
            <a:extLst>
              <a:ext uri="{FF2B5EF4-FFF2-40B4-BE49-F238E27FC236}">
                <a16:creationId xmlns:a16="http://schemas.microsoft.com/office/drawing/2014/main" id="{95860620-F99C-C246-A5E0-2B699398E32F}"/>
              </a:ext>
            </a:extLst>
          </p:cNvPr>
          <p:cNvSpPr/>
          <p:nvPr/>
        </p:nvSpPr>
        <p:spPr>
          <a:xfrm>
            <a:off x="6820977" y="4422577"/>
            <a:ext cx="1015289" cy="6799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chemeClr val="accent2"/>
                </a:solidFill>
              </a:rPr>
              <a:t>주문 확정</a:t>
            </a:r>
            <a:endParaRPr lang="en-US" altLang="ko-KR" sz="1200" b="1">
              <a:solidFill>
                <a:schemeClr val="accent2"/>
              </a:solidFill>
            </a:endParaRPr>
          </a:p>
          <a:p>
            <a:pPr algn="ctr"/>
            <a:r>
              <a:rPr lang="en-US" altLang="ko-KR" sz="1200" b="1">
                <a:solidFill>
                  <a:schemeClr val="accent2"/>
                </a:solidFill>
              </a:rPr>
              <a:t>API </a:t>
            </a:r>
            <a:r>
              <a:rPr lang="ko-KR" altLang="en-US" sz="1200" b="1">
                <a:solidFill>
                  <a:schemeClr val="accent2"/>
                </a:solidFill>
              </a:rPr>
              <a:t>응답</a:t>
            </a:r>
            <a:endParaRPr lang="en-US" altLang="ko-KR" sz="1200" b="1">
              <a:solidFill>
                <a:schemeClr val="accent2"/>
              </a:solidFill>
            </a:endParaRPr>
          </a:p>
          <a:p>
            <a:pPr algn="ctr"/>
            <a:r>
              <a:rPr lang="en-US" altLang="ko-KR" sz="600">
                <a:solidFill>
                  <a:schemeClr val="tx1"/>
                </a:solidFill>
              </a:rPr>
              <a:t>(</a:t>
            </a:r>
            <a:r>
              <a:rPr lang="ko-KR" altLang="en-US" sz="600">
                <a:solidFill>
                  <a:schemeClr val="tx1"/>
                </a:solidFill>
              </a:rPr>
              <a:t>주문자 취소 여부 반영</a:t>
            </a:r>
            <a:r>
              <a:rPr lang="en-US" altLang="ko-KR" sz="600">
                <a:solidFill>
                  <a:schemeClr val="tx1"/>
                </a:solidFill>
              </a:rPr>
              <a:t>)</a:t>
            </a:r>
            <a:endParaRPr lang="ko-KR" altLang="en-US" sz="600">
              <a:solidFill>
                <a:schemeClr val="tx1"/>
              </a:solidFill>
            </a:endParaRPr>
          </a:p>
        </p:txBody>
      </p:sp>
      <p:cxnSp>
        <p:nvCxnSpPr>
          <p:cNvPr id="85" name="직선 화살표 연결선 84">
            <a:extLst>
              <a:ext uri="{FF2B5EF4-FFF2-40B4-BE49-F238E27FC236}">
                <a16:creationId xmlns:a16="http://schemas.microsoft.com/office/drawing/2014/main" id="{4C58B83D-D883-9DC6-39F4-FB8A4E1CCC09}"/>
              </a:ext>
            </a:extLst>
          </p:cNvPr>
          <p:cNvCxnSpPr>
            <a:cxnSpLocks/>
            <a:endCxn id="82" idx="0"/>
          </p:cNvCxnSpPr>
          <p:nvPr/>
        </p:nvCxnSpPr>
        <p:spPr>
          <a:xfrm>
            <a:off x="7328621" y="4277444"/>
            <a:ext cx="1" cy="14513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0F343DAD-8D6B-5368-5795-0B73E2726173}"/>
              </a:ext>
            </a:extLst>
          </p:cNvPr>
          <p:cNvSpPr/>
          <p:nvPr/>
        </p:nvSpPr>
        <p:spPr>
          <a:xfrm>
            <a:off x="8573260" y="4433478"/>
            <a:ext cx="1015289" cy="6799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chemeClr val="accent2"/>
                </a:solidFill>
              </a:rPr>
              <a:t>주문 취소</a:t>
            </a:r>
            <a:endParaRPr lang="en-US" altLang="ko-KR" sz="1200" b="1">
              <a:solidFill>
                <a:schemeClr val="accent2"/>
              </a:solidFill>
            </a:endParaRPr>
          </a:p>
          <a:p>
            <a:pPr algn="ctr"/>
            <a:r>
              <a:rPr lang="en-US" altLang="ko-KR" sz="1200" b="1">
                <a:solidFill>
                  <a:schemeClr val="accent2"/>
                </a:solidFill>
              </a:rPr>
              <a:t>API </a:t>
            </a:r>
            <a:r>
              <a:rPr lang="ko-KR" altLang="en-US" sz="1200" b="1">
                <a:solidFill>
                  <a:schemeClr val="accent2"/>
                </a:solidFill>
              </a:rPr>
              <a:t>응답</a:t>
            </a:r>
            <a:endParaRPr lang="en-US" altLang="ko-KR" sz="1200" b="1">
              <a:solidFill>
                <a:schemeClr val="accent2"/>
              </a:solidFill>
            </a:endParaRPr>
          </a:p>
          <a:p>
            <a:pPr algn="ctr"/>
            <a:r>
              <a:rPr lang="en-US" altLang="ko-KR" sz="600">
                <a:solidFill>
                  <a:schemeClr val="tx1"/>
                </a:solidFill>
              </a:rPr>
              <a:t>(</a:t>
            </a:r>
            <a:r>
              <a:rPr lang="ko-KR" altLang="en-US" sz="600">
                <a:solidFill>
                  <a:schemeClr val="tx1"/>
                </a:solidFill>
              </a:rPr>
              <a:t>주문자 취소 여부 반영</a:t>
            </a:r>
            <a:r>
              <a:rPr lang="en-US" altLang="ko-KR" sz="600">
                <a:solidFill>
                  <a:schemeClr val="tx1"/>
                </a:solidFill>
              </a:rPr>
              <a:t>)</a:t>
            </a:r>
            <a:endParaRPr lang="ko-KR" altLang="en-US" sz="600" dirty="0">
              <a:solidFill>
                <a:schemeClr val="tx1"/>
              </a:solidFill>
            </a:endParaRPr>
          </a:p>
        </p:txBody>
      </p:sp>
      <p:cxnSp>
        <p:nvCxnSpPr>
          <p:cNvPr id="88" name="직선 화살표 연결선 87">
            <a:extLst>
              <a:ext uri="{FF2B5EF4-FFF2-40B4-BE49-F238E27FC236}">
                <a16:creationId xmlns:a16="http://schemas.microsoft.com/office/drawing/2014/main" id="{2759B585-0808-88E1-6076-518F8D829B25}"/>
              </a:ext>
            </a:extLst>
          </p:cNvPr>
          <p:cNvCxnSpPr>
            <a:cxnSpLocks/>
            <a:endCxn id="87" idx="0"/>
          </p:cNvCxnSpPr>
          <p:nvPr/>
        </p:nvCxnSpPr>
        <p:spPr>
          <a:xfrm>
            <a:off x="9080904" y="4288345"/>
            <a:ext cx="1" cy="14513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타원 88">
            <a:extLst>
              <a:ext uri="{FF2B5EF4-FFF2-40B4-BE49-F238E27FC236}">
                <a16:creationId xmlns:a16="http://schemas.microsoft.com/office/drawing/2014/main" id="{D98A064B-20DB-1A61-D4E1-5DBFD420289F}"/>
              </a:ext>
            </a:extLst>
          </p:cNvPr>
          <p:cNvSpPr/>
          <p:nvPr/>
        </p:nvSpPr>
        <p:spPr>
          <a:xfrm>
            <a:off x="8700937" y="5483496"/>
            <a:ext cx="759933" cy="36911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종료</a:t>
            </a:r>
          </a:p>
        </p:txBody>
      </p:sp>
      <p:cxnSp>
        <p:nvCxnSpPr>
          <p:cNvPr id="90" name="직선 화살표 연결선 89">
            <a:extLst>
              <a:ext uri="{FF2B5EF4-FFF2-40B4-BE49-F238E27FC236}">
                <a16:creationId xmlns:a16="http://schemas.microsoft.com/office/drawing/2014/main" id="{DF778B86-3C8D-7539-3D31-6804C3BBB9C3}"/>
              </a:ext>
            </a:extLst>
          </p:cNvPr>
          <p:cNvCxnSpPr>
            <a:cxnSpLocks/>
            <a:endCxn id="89" idx="0"/>
          </p:cNvCxnSpPr>
          <p:nvPr/>
        </p:nvCxnSpPr>
        <p:spPr>
          <a:xfrm>
            <a:off x="9077539" y="5116267"/>
            <a:ext cx="3365" cy="367229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순서도: 판단 91">
            <a:extLst>
              <a:ext uri="{FF2B5EF4-FFF2-40B4-BE49-F238E27FC236}">
                <a16:creationId xmlns:a16="http://schemas.microsoft.com/office/drawing/2014/main" id="{78A645CB-3A1B-7900-8F4E-981F5949B863}"/>
              </a:ext>
            </a:extLst>
          </p:cNvPr>
          <p:cNvSpPr/>
          <p:nvPr/>
        </p:nvSpPr>
        <p:spPr>
          <a:xfrm>
            <a:off x="6532202" y="5606494"/>
            <a:ext cx="1589654" cy="810260"/>
          </a:xfrm>
          <a:prstGeom prst="flowChartDecision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주문자</a:t>
            </a:r>
            <a:endParaRPr lang="en-US" altLang="ko-KR" sz="120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ko-KR" alt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취소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93" name="직선 화살표 연결선 92">
            <a:extLst>
              <a:ext uri="{FF2B5EF4-FFF2-40B4-BE49-F238E27FC236}">
                <a16:creationId xmlns:a16="http://schemas.microsoft.com/office/drawing/2014/main" id="{60D753A8-4F20-55B9-1554-FF26EB48244F}"/>
              </a:ext>
            </a:extLst>
          </p:cNvPr>
          <p:cNvCxnSpPr>
            <a:cxnSpLocks/>
          </p:cNvCxnSpPr>
          <p:nvPr/>
        </p:nvCxnSpPr>
        <p:spPr>
          <a:xfrm>
            <a:off x="7327029" y="5107969"/>
            <a:ext cx="0" cy="49852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직선 화살표 연결선 94">
            <a:extLst>
              <a:ext uri="{FF2B5EF4-FFF2-40B4-BE49-F238E27FC236}">
                <a16:creationId xmlns:a16="http://schemas.microsoft.com/office/drawing/2014/main" id="{DB9224DE-FC03-5CDB-D1E7-CC018E69E60C}"/>
              </a:ext>
            </a:extLst>
          </p:cNvPr>
          <p:cNvCxnSpPr>
            <a:cxnSpLocks/>
            <a:stCxn id="92" idx="2"/>
            <a:endCxn id="89" idx="4"/>
          </p:cNvCxnSpPr>
          <p:nvPr/>
        </p:nvCxnSpPr>
        <p:spPr>
          <a:xfrm rot="5400000" flipH="1" flipV="1">
            <a:off x="7921895" y="5257745"/>
            <a:ext cx="564142" cy="1753875"/>
          </a:xfrm>
          <a:prstGeom prst="bentConnector3">
            <a:avLst>
              <a:gd name="adj1" fmla="val -32081"/>
            </a:avLst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D362282A-123E-60F7-AE74-0DB40498F047}"/>
              </a:ext>
            </a:extLst>
          </p:cNvPr>
          <p:cNvSpPr txBox="1"/>
          <p:nvPr/>
        </p:nvSpPr>
        <p:spPr>
          <a:xfrm>
            <a:off x="8003684" y="6342517"/>
            <a:ext cx="35276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2" name="직사각형 101">
            <a:extLst>
              <a:ext uri="{FF2B5EF4-FFF2-40B4-BE49-F238E27FC236}">
                <a16:creationId xmlns:a16="http://schemas.microsoft.com/office/drawing/2014/main" id="{76DEF39E-AC0A-C460-B96A-6A8B3C34D834}"/>
              </a:ext>
            </a:extLst>
          </p:cNvPr>
          <p:cNvSpPr/>
          <p:nvPr/>
        </p:nvSpPr>
        <p:spPr>
          <a:xfrm>
            <a:off x="10041351" y="244325"/>
            <a:ext cx="1712445" cy="6799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chemeClr val="accent6"/>
                </a:solidFill>
              </a:rPr>
              <a:t>수령 대기중</a:t>
            </a:r>
            <a:endParaRPr lang="en-US" altLang="ko-KR" sz="1200" b="1">
              <a:solidFill>
                <a:schemeClr val="accent6"/>
              </a:solidFill>
            </a:endParaRPr>
          </a:p>
          <a:p>
            <a:pPr algn="ctr"/>
            <a:r>
              <a:rPr lang="en-US" altLang="ko-KR" sz="1200" b="1">
                <a:solidFill>
                  <a:schemeClr val="accent6"/>
                </a:solidFill>
              </a:rPr>
              <a:t>API </a:t>
            </a:r>
            <a:r>
              <a:rPr lang="ko-KR" altLang="en-US" sz="1200" b="1">
                <a:solidFill>
                  <a:schemeClr val="accent6"/>
                </a:solidFill>
              </a:rPr>
              <a:t>전송</a:t>
            </a:r>
            <a:endParaRPr lang="ko-KR" altLang="en-US" sz="1200" b="1" dirty="0">
              <a:solidFill>
                <a:schemeClr val="accent6"/>
              </a:solidFill>
            </a:endParaRPr>
          </a:p>
        </p:txBody>
      </p:sp>
      <p:cxnSp>
        <p:nvCxnSpPr>
          <p:cNvPr id="103" name="직선 화살표 연결선 94">
            <a:extLst>
              <a:ext uri="{FF2B5EF4-FFF2-40B4-BE49-F238E27FC236}">
                <a16:creationId xmlns:a16="http://schemas.microsoft.com/office/drawing/2014/main" id="{6D5C05C5-F3ED-2AEE-4955-0D2F2E474615}"/>
              </a:ext>
            </a:extLst>
          </p:cNvPr>
          <p:cNvCxnSpPr>
            <a:cxnSpLocks/>
            <a:stCxn id="92" idx="3"/>
            <a:endCxn id="102" idx="1"/>
          </p:cNvCxnSpPr>
          <p:nvPr/>
        </p:nvCxnSpPr>
        <p:spPr>
          <a:xfrm flipV="1">
            <a:off x="8121856" y="584278"/>
            <a:ext cx="1919495" cy="5427346"/>
          </a:xfrm>
          <a:prstGeom prst="bentConnector3">
            <a:avLst>
              <a:gd name="adj1" fmla="val 88706"/>
            </a:avLst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>
            <a:extLst>
              <a:ext uri="{FF2B5EF4-FFF2-40B4-BE49-F238E27FC236}">
                <a16:creationId xmlns:a16="http://schemas.microsoft.com/office/drawing/2014/main" id="{A6C34182-7506-29BB-ABC4-EAC23E05FAF2}"/>
              </a:ext>
            </a:extLst>
          </p:cNvPr>
          <p:cNvSpPr txBox="1"/>
          <p:nvPr/>
        </p:nvSpPr>
        <p:spPr>
          <a:xfrm>
            <a:off x="8080554" y="5737135"/>
            <a:ext cx="35276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>
                <a:solidFill>
                  <a:schemeClr val="tx1">
                    <a:lumMod val="65000"/>
                    <a:lumOff val="35000"/>
                  </a:schemeClr>
                </a:solidFill>
              </a:rPr>
              <a:t>N</a:t>
            </a:r>
            <a:endParaRPr lang="ko-KR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6" name="직사각형 115">
            <a:extLst>
              <a:ext uri="{FF2B5EF4-FFF2-40B4-BE49-F238E27FC236}">
                <a16:creationId xmlns:a16="http://schemas.microsoft.com/office/drawing/2014/main" id="{4CCCBA0B-FE26-3F40-918C-0A78CFA4539A}"/>
              </a:ext>
            </a:extLst>
          </p:cNvPr>
          <p:cNvSpPr/>
          <p:nvPr/>
        </p:nvSpPr>
        <p:spPr>
          <a:xfrm>
            <a:off x="10057822" y="1232517"/>
            <a:ext cx="1712445" cy="6799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>
                <a:solidFill>
                  <a:schemeClr val="accent2"/>
                </a:solidFill>
              </a:rPr>
              <a:t>수령 대기중</a:t>
            </a:r>
            <a:endParaRPr lang="en-US" altLang="ko-KR" sz="1200" b="1">
              <a:solidFill>
                <a:schemeClr val="accent2"/>
              </a:solidFill>
            </a:endParaRPr>
          </a:p>
          <a:p>
            <a:pPr algn="ctr"/>
            <a:r>
              <a:rPr lang="en-US" altLang="ko-KR" sz="1200" b="1">
                <a:solidFill>
                  <a:schemeClr val="accent2"/>
                </a:solidFill>
              </a:rPr>
              <a:t>API </a:t>
            </a:r>
            <a:r>
              <a:rPr lang="ko-KR" altLang="en-US" sz="1200" b="1">
                <a:solidFill>
                  <a:schemeClr val="accent2"/>
                </a:solidFill>
              </a:rPr>
              <a:t>응답</a:t>
            </a:r>
            <a:endParaRPr lang="ko-KR" altLang="en-US" sz="1200" b="1" dirty="0">
              <a:solidFill>
                <a:schemeClr val="accent2"/>
              </a:solidFill>
            </a:endParaRPr>
          </a:p>
        </p:txBody>
      </p:sp>
      <p:cxnSp>
        <p:nvCxnSpPr>
          <p:cNvPr id="117" name="직선 화살표 연결선 116">
            <a:extLst>
              <a:ext uri="{FF2B5EF4-FFF2-40B4-BE49-F238E27FC236}">
                <a16:creationId xmlns:a16="http://schemas.microsoft.com/office/drawing/2014/main" id="{8AC81C39-0700-7F0A-DE78-331141282C5F}"/>
              </a:ext>
            </a:extLst>
          </p:cNvPr>
          <p:cNvCxnSpPr>
            <a:cxnSpLocks/>
          </p:cNvCxnSpPr>
          <p:nvPr/>
        </p:nvCxnSpPr>
        <p:spPr>
          <a:xfrm>
            <a:off x="10878523" y="931420"/>
            <a:ext cx="0" cy="301097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타원 117">
            <a:extLst>
              <a:ext uri="{FF2B5EF4-FFF2-40B4-BE49-F238E27FC236}">
                <a16:creationId xmlns:a16="http://schemas.microsoft.com/office/drawing/2014/main" id="{F0495DC2-6158-C873-E247-7DDC50564638}"/>
              </a:ext>
            </a:extLst>
          </p:cNvPr>
          <p:cNvSpPr/>
          <p:nvPr/>
        </p:nvSpPr>
        <p:spPr>
          <a:xfrm>
            <a:off x="10509865" y="2275920"/>
            <a:ext cx="759933" cy="36911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종료</a:t>
            </a:r>
          </a:p>
        </p:txBody>
      </p:sp>
      <p:cxnSp>
        <p:nvCxnSpPr>
          <p:cNvPr id="119" name="직선 화살표 연결선 118">
            <a:extLst>
              <a:ext uri="{FF2B5EF4-FFF2-40B4-BE49-F238E27FC236}">
                <a16:creationId xmlns:a16="http://schemas.microsoft.com/office/drawing/2014/main" id="{58A863C5-B632-B20B-B096-5399D43EE0DA}"/>
              </a:ext>
            </a:extLst>
          </p:cNvPr>
          <p:cNvCxnSpPr>
            <a:cxnSpLocks/>
            <a:endCxn id="118" idx="0"/>
          </p:cNvCxnSpPr>
          <p:nvPr/>
        </p:nvCxnSpPr>
        <p:spPr>
          <a:xfrm>
            <a:off x="10886467" y="1908691"/>
            <a:ext cx="3365" cy="367229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0911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DC2E3D3A-DBF6-2CED-6E25-B35A0E780A13}"/>
              </a:ext>
            </a:extLst>
          </p:cNvPr>
          <p:cNvSpPr/>
          <p:nvPr/>
        </p:nvSpPr>
        <p:spPr>
          <a:xfrm>
            <a:off x="4491627" y="2648396"/>
            <a:ext cx="320874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아이디를 입력하세요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095146A1-498F-D70B-0ED4-CB5DA9D63094}"/>
              </a:ext>
            </a:extLst>
          </p:cNvPr>
          <p:cNvSpPr/>
          <p:nvPr/>
        </p:nvSpPr>
        <p:spPr>
          <a:xfrm>
            <a:off x="4491626" y="2962999"/>
            <a:ext cx="3208748" cy="230832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비밀번호를 입력하세요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86A321F5-4B27-7147-2626-98B05E1E8E79}"/>
              </a:ext>
            </a:extLst>
          </p:cNvPr>
          <p:cNvSpPr/>
          <p:nvPr/>
        </p:nvSpPr>
        <p:spPr>
          <a:xfrm>
            <a:off x="4491626" y="3341043"/>
            <a:ext cx="3208748" cy="23083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로그인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FE15A8-0DC8-C936-7341-7B14F0E26AC2}"/>
              </a:ext>
            </a:extLst>
          </p:cNvPr>
          <p:cNvSpPr txBox="1"/>
          <p:nvPr/>
        </p:nvSpPr>
        <p:spPr>
          <a:xfrm>
            <a:off x="4491626" y="2066925"/>
            <a:ext cx="3208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/>
              <a:t>STORYWAY PLUS</a:t>
            </a:r>
            <a:endParaRPr lang="ko-KR" altLang="en-US" b="1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8E947C2C-6C6F-0B47-4A1D-C6DB2FECA70C}"/>
              </a:ext>
            </a:extLst>
          </p:cNvPr>
          <p:cNvSpPr/>
          <p:nvPr/>
        </p:nvSpPr>
        <p:spPr>
          <a:xfrm>
            <a:off x="123825" y="114300"/>
            <a:ext cx="2562225" cy="29527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100" b="1"/>
              <a:t>1. </a:t>
            </a:r>
            <a:r>
              <a:rPr lang="ko-KR" altLang="en-US" sz="1100" b="1"/>
              <a:t>로그인 화면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429FC0B-02E3-590D-8E3A-3EB074649A5C}"/>
              </a:ext>
            </a:extLst>
          </p:cNvPr>
          <p:cNvSpPr txBox="1"/>
          <p:nvPr/>
        </p:nvSpPr>
        <p:spPr>
          <a:xfrm>
            <a:off x="123825" y="514350"/>
            <a:ext cx="2562225" cy="10156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ko-KR" altLang="en-US" sz="1000"/>
              <a:t>로그아웃 없음</a:t>
            </a:r>
            <a:endParaRPr lang="en-US" altLang="ko-KR" sz="1000"/>
          </a:p>
          <a:p>
            <a:pPr marL="171450" indent="-171450">
              <a:buFontTx/>
              <a:buChar char="-"/>
            </a:pPr>
            <a:r>
              <a:rPr lang="ko-KR" altLang="en-US" sz="1000"/>
              <a:t>관리자 페이지 로그인 정보 사용</a:t>
            </a:r>
            <a:endParaRPr lang="en-US" altLang="ko-KR" sz="1000"/>
          </a:p>
          <a:p>
            <a:pPr marL="171450" indent="-171450">
              <a:buFontTx/>
              <a:buChar char="-"/>
            </a:pPr>
            <a:r>
              <a:rPr lang="en-US" altLang="ko-KR" sz="1000"/>
              <a:t>(</a:t>
            </a:r>
            <a:r>
              <a:rPr lang="ko-KR" altLang="en-US" sz="1000"/>
              <a:t>연결된 매장 정보가 있어야 하기 때문에 </a:t>
            </a:r>
            <a:r>
              <a:rPr lang="ko-KR" altLang="en-US" sz="1000" b="1"/>
              <a:t>스마트오더 관리자</a:t>
            </a:r>
            <a:r>
              <a:rPr lang="en-US" altLang="ko-KR" sz="1000" b="1"/>
              <a:t>, </a:t>
            </a:r>
            <a:r>
              <a:rPr lang="ko-KR" altLang="en-US" sz="1000" b="1"/>
              <a:t>편의점 관리자 권한</a:t>
            </a:r>
            <a:r>
              <a:rPr lang="ko-KR" altLang="en-US" sz="1000"/>
              <a:t>의 계정 정보만 로그인 가능하도록 함 </a:t>
            </a:r>
            <a:r>
              <a:rPr lang="en-US" altLang="ko-KR" sz="1000"/>
              <a:t>-&gt; </a:t>
            </a:r>
            <a:r>
              <a:rPr lang="ko-KR" altLang="en-US" sz="1000"/>
              <a:t>나머지는 로그인 불가 처리</a:t>
            </a:r>
            <a:r>
              <a:rPr lang="en-US" altLang="ko-KR" sz="1000"/>
              <a:t>)</a:t>
            </a: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578DF3B8-2DBB-0FBD-9E2E-DA085484AAB2}"/>
              </a:ext>
            </a:extLst>
          </p:cNvPr>
          <p:cNvGrpSpPr/>
          <p:nvPr/>
        </p:nvGrpSpPr>
        <p:grpSpPr>
          <a:xfrm>
            <a:off x="4238881" y="2814708"/>
            <a:ext cx="273426" cy="200053"/>
            <a:chOff x="93345" y="776667"/>
            <a:chExt cx="273426" cy="200053"/>
          </a:xfrm>
        </p:grpSpPr>
        <p:sp>
          <p:nvSpPr>
            <p:cNvPr id="9" name="이등변 삼각형 8">
              <a:extLst>
                <a:ext uri="{FF2B5EF4-FFF2-40B4-BE49-F238E27FC236}">
                  <a16:creationId xmlns:a16="http://schemas.microsoft.com/office/drawing/2014/main" id="{D520B610-059C-ABBE-6378-7DBA6233F80C}"/>
                </a:ext>
              </a:extLst>
            </p:cNvPr>
            <p:cNvSpPr/>
            <p:nvPr/>
          </p:nvSpPr>
          <p:spPr>
            <a:xfrm rot="5400000">
              <a:off x="288611" y="840509"/>
              <a:ext cx="83950" cy="7237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  <a:spcAft>
                  <a:spcPct val="0"/>
                </a:spcAft>
              </a:pPr>
              <a:endParaRPr kumimoji="1" lang="ko-KR" altLang="en-US" sz="900">
                <a:solidFill>
                  <a:prstClr val="white"/>
                </a:solidFill>
                <a:latin typeface="KoPub돋움체 Medium" panose="02020603020101020101" pitchFamily="18" charset="-127"/>
                <a:ea typeface="KoPub돋움체 Medium" panose="02020603020101020101" pitchFamily="18" charset="-127"/>
              </a:endParaRPr>
            </a:p>
          </p:txBody>
        </p:sp>
        <p:sp>
          <p:nvSpPr>
            <p:cNvPr id="10" name="Oval 593">
              <a:extLst>
                <a:ext uri="{FF2B5EF4-FFF2-40B4-BE49-F238E27FC236}">
                  <a16:creationId xmlns:a16="http://schemas.microsoft.com/office/drawing/2014/main" id="{4699E8AC-B692-B322-E9A9-267ACE2A33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831" y="790396"/>
              <a:ext cx="172594" cy="172594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95363" fontAlgn="t" latinLnBrk="0">
                <a:spcBef>
                  <a:spcPct val="70000"/>
                </a:spcBef>
              </a:pPr>
              <a:endParaRPr lang="en-US" altLang="ko-KR" sz="800" b="1" dirty="0">
                <a:solidFill>
                  <a:prstClr val="white"/>
                </a:solidFill>
                <a:latin typeface="나눔고딕" pitchFamily="50" charset="-127"/>
                <a:ea typeface="나눔고딕" pitchFamily="50" charset="-127"/>
              </a:endParaRPr>
            </a:p>
          </p:txBody>
        </p:sp>
        <p:sp>
          <p:nvSpPr>
            <p:cNvPr id="11" name="TextBox 14">
              <a:extLst>
                <a:ext uri="{FF2B5EF4-FFF2-40B4-BE49-F238E27FC236}">
                  <a16:creationId xmlns:a16="http://schemas.microsoft.com/office/drawing/2014/main" id="{3262DD24-6753-B073-706F-1D0B5EA905A8}"/>
                </a:ext>
              </a:extLst>
            </p:cNvPr>
            <p:cNvSpPr txBox="1"/>
            <p:nvPr/>
          </p:nvSpPr>
          <p:spPr>
            <a:xfrm>
              <a:off x="93345" y="776667"/>
              <a:ext cx="244417" cy="2000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45719" tIns="45719" rIns="45719" bIns="45719" numCol="1" spcCol="38100" rtlCol="0" anchor="t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altLang="ko-KR" sz="700" b="1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1</a:t>
              </a:r>
              <a:endParaRPr lang="ko-KR" altLang="en-US" sz="700" b="1" dirty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</p:grpSp>
      <p:pic>
        <p:nvPicPr>
          <p:cNvPr id="12" name="그림 11">
            <a:extLst>
              <a:ext uri="{FF2B5EF4-FFF2-40B4-BE49-F238E27FC236}">
                <a16:creationId xmlns:a16="http://schemas.microsoft.com/office/drawing/2014/main" id="{6FF0D4D7-7D0C-609B-FB3B-1BC5E8517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4705" y="1871801"/>
            <a:ext cx="3933562" cy="241322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D06A170D-9CC7-7865-50E3-CB3EF352B32D}"/>
              </a:ext>
            </a:extLst>
          </p:cNvPr>
          <p:cNvSpPr/>
          <p:nvPr/>
        </p:nvSpPr>
        <p:spPr>
          <a:xfrm>
            <a:off x="9573222" y="1530013"/>
            <a:ext cx="796527" cy="29527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100" b="1"/>
              <a:t>현재 화면</a:t>
            </a:r>
          </a:p>
        </p:txBody>
      </p:sp>
    </p:spTree>
    <p:extLst>
      <p:ext uri="{BB962C8B-B14F-4D97-AF65-F5344CB8AC3E}">
        <p14:creationId xmlns:p14="http://schemas.microsoft.com/office/powerpoint/2010/main" val="2102057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491BFAD9-E389-5000-FC10-2A38CAD2CD0D}"/>
              </a:ext>
            </a:extLst>
          </p:cNvPr>
          <p:cNvSpPr/>
          <p:nvPr/>
        </p:nvSpPr>
        <p:spPr>
          <a:xfrm>
            <a:off x="227860" y="181994"/>
            <a:ext cx="5166992" cy="5551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39928C-E242-8644-EF09-B3C21D5F4D2D}"/>
              </a:ext>
            </a:extLst>
          </p:cNvPr>
          <p:cNvSpPr txBox="1"/>
          <p:nvPr/>
        </p:nvSpPr>
        <p:spPr>
          <a:xfrm>
            <a:off x="653975" y="723699"/>
            <a:ext cx="1023602" cy="45243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900"/>
              <a:t>주문 번호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주문 일시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총 주문 금액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요청 사항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 수령 방식</a:t>
            </a:r>
            <a:endParaRPr lang="en-US" altLang="ko-KR" sz="900"/>
          </a:p>
          <a:p>
            <a:r>
              <a:rPr lang="ko-KR" altLang="en-US" sz="900"/>
              <a:t> </a:t>
            </a:r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주문자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주문 상태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r>
              <a:rPr lang="ko-KR" altLang="en-US" sz="900"/>
              <a:t>상품</a:t>
            </a:r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  <a:p>
            <a:endParaRPr lang="en-US" altLang="ko-KR" sz="900"/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B5EB5C41-487A-9660-3516-D2A0ECE92572}"/>
              </a:ext>
            </a:extLst>
          </p:cNvPr>
          <p:cNvSpPr/>
          <p:nvPr/>
        </p:nvSpPr>
        <p:spPr>
          <a:xfrm>
            <a:off x="1677577" y="714821"/>
            <a:ext cx="1722571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OGD23072600001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12D962DF-99EB-B2AC-722A-18BA2E342D93}"/>
              </a:ext>
            </a:extLst>
          </p:cNvPr>
          <p:cNvSpPr/>
          <p:nvPr/>
        </p:nvSpPr>
        <p:spPr>
          <a:xfrm>
            <a:off x="1677576" y="1124674"/>
            <a:ext cx="1722571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2023-07-26 PM 04:05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60800D49-C2C8-7344-C4C9-A26B0A219670}"/>
              </a:ext>
            </a:extLst>
          </p:cNvPr>
          <p:cNvSpPr/>
          <p:nvPr/>
        </p:nvSpPr>
        <p:spPr>
          <a:xfrm>
            <a:off x="1677575" y="4568982"/>
            <a:ext cx="1385220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상품명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801D90D3-5247-C1A8-4900-0D075C5F04E9}"/>
              </a:ext>
            </a:extLst>
          </p:cNvPr>
          <p:cNvSpPr/>
          <p:nvPr/>
        </p:nvSpPr>
        <p:spPr>
          <a:xfrm>
            <a:off x="3143869" y="4568982"/>
            <a:ext cx="1010880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수량</a:t>
            </a: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01329D51-8030-C102-B999-A0244652653C}"/>
              </a:ext>
            </a:extLst>
          </p:cNvPr>
          <p:cNvSpPr/>
          <p:nvPr/>
        </p:nvSpPr>
        <p:spPr>
          <a:xfrm>
            <a:off x="1677575" y="4863419"/>
            <a:ext cx="1385220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상품명</a:t>
            </a:r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7DE9AA3C-FA18-6E9B-66EE-0E4987E47B70}"/>
              </a:ext>
            </a:extLst>
          </p:cNvPr>
          <p:cNvSpPr/>
          <p:nvPr/>
        </p:nvSpPr>
        <p:spPr>
          <a:xfrm>
            <a:off x="3143869" y="4863419"/>
            <a:ext cx="1010880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수량</a:t>
            </a:r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B1F83A0D-6818-A381-3063-03FBBD4E40AD}"/>
              </a:ext>
            </a:extLst>
          </p:cNvPr>
          <p:cNvSpPr/>
          <p:nvPr/>
        </p:nvSpPr>
        <p:spPr>
          <a:xfrm>
            <a:off x="1677574" y="5157856"/>
            <a:ext cx="1385220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상품명</a:t>
            </a:r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9E2E85BA-A706-ED94-AF0A-ED7E4371CC33}"/>
              </a:ext>
            </a:extLst>
          </p:cNvPr>
          <p:cNvSpPr/>
          <p:nvPr/>
        </p:nvSpPr>
        <p:spPr>
          <a:xfrm>
            <a:off x="3143868" y="5157856"/>
            <a:ext cx="1010880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수량</a:t>
            </a:r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20CA8907-38F8-4FC3-7A70-1ED93643F57C}"/>
              </a:ext>
            </a:extLst>
          </p:cNvPr>
          <p:cNvSpPr/>
          <p:nvPr/>
        </p:nvSpPr>
        <p:spPr>
          <a:xfrm>
            <a:off x="1677577" y="1526839"/>
            <a:ext cx="1722568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17,000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원</a:t>
            </a:r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D965D2C2-FD68-05DB-96D5-9E2CD756A638}"/>
              </a:ext>
            </a:extLst>
          </p:cNvPr>
          <p:cNvSpPr/>
          <p:nvPr/>
        </p:nvSpPr>
        <p:spPr>
          <a:xfrm>
            <a:off x="1677575" y="1936692"/>
            <a:ext cx="2477175" cy="741128"/>
          </a:xfrm>
          <a:prstGeom prst="roundRect">
            <a:avLst>
              <a:gd name="adj" fmla="val 5886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수저</a:t>
            </a:r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포크 필요 없음</a:t>
            </a:r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602ED68E-39D3-A046-08F2-1F99F5A557B1}"/>
              </a:ext>
            </a:extLst>
          </p:cNvPr>
          <p:cNvSpPr/>
          <p:nvPr/>
        </p:nvSpPr>
        <p:spPr>
          <a:xfrm>
            <a:off x="1677576" y="3192150"/>
            <a:ext cx="1154402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이름</a:t>
            </a:r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0415D852-74E1-818A-9BA5-28AAE4C0EAE9}"/>
              </a:ext>
            </a:extLst>
          </p:cNvPr>
          <p:cNvSpPr/>
          <p:nvPr/>
        </p:nvSpPr>
        <p:spPr>
          <a:xfrm>
            <a:off x="2916162" y="3192150"/>
            <a:ext cx="1154402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>
                <a:solidFill>
                  <a:schemeClr val="bg1">
                    <a:lumMod val="50000"/>
                  </a:schemeClr>
                </a:solidFill>
              </a:rPr>
              <a:t>ID</a:t>
            </a:r>
            <a:endParaRPr lang="ko-KR" altLang="en-US" sz="9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8AA159EE-4FF8-95AB-E09B-61061270FDCD}"/>
              </a:ext>
            </a:extLst>
          </p:cNvPr>
          <p:cNvSpPr/>
          <p:nvPr/>
        </p:nvSpPr>
        <p:spPr>
          <a:xfrm>
            <a:off x="1687100" y="3596369"/>
            <a:ext cx="2506386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주문 확인 중</a:t>
            </a:r>
          </a:p>
        </p:txBody>
      </p:sp>
      <p:sp>
        <p:nvSpPr>
          <p:cNvPr id="39" name="사각형: 둥근 모서리 38">
            <a:extLst>
              <a:ext uri="{FF2B5EF4-FFF2-40B4-BE49-F238E27FC236}">
                <a16:creationId xmlns:a16="http://schemas.microsoft.com/office/drawing/2014/main" id="{77BC1DB5-830A-A44E-ABC2-297B8D665334}"/>
              </a:ext>
            </a:extLst>
          </p:cNvPr>
          <p:cNvSpPr/>
          <p:nvPr/>
        </p:nvSpPr>
        <p:spPr>
          <a:xfrm>
            <a:off x="1687100" y="3894849"/>
            <a:ext cx="1722568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주문 확정</a:t>
            </a:r>
          </a:p>
        </p:txBody>
      </p:sp>
      <p:sp>
        <p:nvSpPr>
          <p:cNvPr id="40" name="사각형: 둥근 모서리 39">
            <a:extLst>
              <a:ext uri="{FF2B5EF4-FFF2-40B4-BE49-F238E27FC236}">
                <a16:creationId xmlns:a16="http://schemas.microsoft.com/office/drawing/2014/main" id="{A79FBAC1-5708-3787-5FEC-5A9FFA693426}"/>
              </a:ext>
            </a:extLst>
          </p:cNvPr>
          <p:cNvSpPr/>
          <p:nvPr/>
        </p:nvSpPr>
        <p:spPr>
          <a:xfrm>
            <a:off x="1687096" y="4193329"/>
            <a:ext cx="1722568" cy="23083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bg1"/>
                </a:solidFill>
              </a:rPr>
              <a:t>매장 취소</a:t>
            </a:r>
            <a:r>
              <a:rPr lang="en-US" altLang="ko-KR" sz="900">
                <a:solidFill>
                  <a:schemeClr val="bg1"/>
                </a:solidFill>
              </a:rPr>
              <a:t>(</a:t>
            </a:r>
            <a:r>
              <a:rPr lang="ko-KR" altLang="en-US" sz="900">
                <a:solidFill>
                  <a:schemeClr val="bg1"/>
                </a:solidFill>
              </a:rPr>
              <a:t>주문 불가</a:t>
            </a:r>
            <a:r>
              <a:rPr lang="en-US" altLang="ko-KR" sz="900">
                <a:solidFill>
                  <a:schemeClr val="bg1"/>
                </a:solidFill>
              </a:rPr>
              <a:t>)</a:t>
            </a:r>
            <a:endParaRPr lang="ko-KR" altLang="en-US" sz="900">
              <a:solidFill>
                <a:schemeClr val="bg1"/>
              </a:solidFill>
            </a:endParaRPr>
          </a:p>
        </p:txBody>
      </p:sp>
      <p:cxnSp>
        <p:nvCxnSpPr>
          <p:cNvPr id="44" name="직선 화살표 연결선 43">
            <a:extLst>
              <a:ext uri="{FF2B5EF4-FFF2-40B4-BE49-F238E27FC236}">
                <a16:creationId xmlns:a16="http://schemas.microsoft.com/office/drawing/2014/main" id="{0EAA267B-E3E3-92D3-FD4B-B1217D3081BE}"/>
              </a:ext>
            </a:extLst>
          </p:cNvPr>
          <p:cNvCxnSpPr>
            <a:cxnSpLocks/>
          </p:cNvCxnSpPr>
          <p:nvPr/>
        </p:nvCxnSpPr>
        <p:spPr>
          <a:xfrm>
            <a:off x="4205241" y="3720046"/>
            <a:ext cx="11896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DA430278-A4A9-CE46-AD03-EDA44ECB38F5}"/>
              </a:ext>
            </a:extLst>
          </p:cNvPr>
          <p:cNvSpPr txBox="1"/>
          <p:nvPr/>
        </p:nvSpPr>
        <p:spPr>
          <a:xfrm>
            <a:off x="5448049" y="3615419"/>
            <a:ext cx="3518397" cy="14773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900"/>
              <a:t>고정된 주문 상태 표시 영역</a:t>
            </a:r>
            <a:endParaRPr lang="en-US" altLang="ko-KR" sz="900"/>
          </a:p>
          <a:p>
            <a:r>
              <a:rPr lang="en-US" altLang="ko-KR" sz="900"/>
              <a:t>(</a:t>
            </a:r>
            <a:r>
              <a:rPr lang="ko-KR" altLang="en-US" sz="900"/>
              <a:t>리스트에서 보이는 주문 상태</a:t>
            </a:r>
            <a:r>
              <a:rPr lang="en-US" altLang="ko-KR" sz="900"/>
              <a:t>)</a:t>
            </a:r>
          </a:p>
          <a:p>
            <a:endParaRPr lang="en-US" altLang="ko-KR" sz="900"/>
          </a:p>
          <a:p>
            <a:r>
              <a:rPr lang="en-US" altLang="ko-KR" sz="900"/>
              <a:t>- </a:t>
            </a:r>
            <a:r>
              <a:rPr lang="ko-KR" altLang="en-US" sz="900"/>
              <a:t>주문 확인 중</a:t>
            </a:r>
            <a:endParaRPr lang="en-US" altLang="ko-KR" sz="900"/>
          </a:p>
          <a:p>
            <a:r>
              <a:rPr lang="en-US" altLang="ko-KR" sz="900"/>
              <a:t>- </a:t>
            </a:r>
            <a:r>
              <a:rPr lang="ko-KR" altLang="en-US" sz="900"/>
              <a:t>주문 확정</a:t>
            </a:r>
            <a:endParaRPr lang="en-US" altLang="ko-KR" sz="900"/>
          </a:p>
          <a:p>
            <a:pPr marL="171450" indent="-171450">
              <a:buFontTx/>
              <a:buChar char="-"/>
            </a:pPr>
            <a:endParaRPr lang="en-US" altLang="ko-KR" sz="900"/>
          </a:p>
          <a:p>
            <a:pPr marL="171450" indent="-171450">
              <a:buFontTx/>
              <a:buChar char="-"/>
            </a:pPr>
            <a:r>
              <a:rPr lang="ko-KR" altLang="en-US" sz="900"/>
              <a:t>수령 대기 중 </a:t>
            </a:r>
            <a:r>
              <a:rPr lang="en-US" altLang="ko-KR" sz="900"/>
              <a:t>: </a:t>
            </a:r>
            <a:r>
              <a:rPr lang="ko-KR" altLang="en-US" sz="900"/>
              <a:t>처리 후 리스트에 표시하지 않음</a:t>
            </a:r>
            <a:endParaRPr lang="en-US" altLang="ko-KR" sz="900"/>
          </a:p>
          <a:p>
            <a:pPr marL="171450" indent="-171450">
              <a:buFontTx/>
              <a:buChar char="-"/>
            </a:pPr>
            <a:r>
              <a:rPr lang="ko-KR" altLang="en-US" sz="900"/>
              <a:t>수령 완료 </a:t>
            </a:r>
            <a:r>
              <a:rPr lang="en-US" altLang="ko-KR" sz="900"/>
              <a:t>: </a:t>
            </a:r>
            <a:r>
              <a:rPr lang="ko-KR" altLang="en-US" sz="900"/>
              <a:t>표시하지 않음</a:t>
            </a:r>
            <a:endParaRPr lang="en-US" altLang="ko-KR" sz="900"/>
          </a:p>
          <a:p>
            <a:pPr marL="171450" indent="-171450">
              <a:buFontTx/>
              <a:buChar char="-"/>
            </a:pPr>
            <a:r>
              <a:rPr lang="ko-KR" altLang="en-US" sz="900"/>
              <a:t>매장 취소 </a:t>
            </a:r>
            <a:r>
              <a:rPr lang="en-US" altLang="ko-KR" sz="900"/>
              <a:t>: </a:t>
            </a:r>
            <a:r>
              <a:rPr lang="ko-KR" altLang="en-US" sz="900"/>
              <a:t>처리 후 리스트에 표시하지 않음</a:t>
            </a:r>
            <a:endParaRPr lang="en-US" altLang="ko-KR" sz="900"/>
          </a:p>
          <a:p>
            <a:pPr marL="171450" indent="-171450">
              <a:buFontTx/>
              <a:buChar char="-"/>
            </a:pPr>
            <a:r>
              <a:rPr lang="ko-KR" altLang="en-US" sz="900"/>
              <a:t>주문자 취소 </a:t>
            </a:r>
            <a:r>
              <a:rPr lang="en-US" altLang="ko-KR" sz="900"/>
              <a:t>: </a:t>
            </a:r>
            <a:r>
              <a:rPr lang="ko-KR" altLang="en-US" sz="900"/>
              <a:t>알럿으로 안내하고 리스트에 표시하지 않음</a:t>
            </a:r>
            <a:endParaRPr lang="en-US" altLang="ko-KR" sz="900"/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5592D470-6168-0E64-5652-B5B9FD5817E5}"/>
              </a:ext>
            </a:extLst>
          </p:cNvPr>
          <p:cNvSpPr/>
          <p:nvPr/>
        </p:nvSpPr>
        <p:spPr>
          <a:xfrm>
            <a:off x="396461" y="283603"/>
            <a:ext cx="2562225" cy="29527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100" b="1"/>
              <a:t>4-(1) </a:t>
            </a:r>
            <a:r>
              <a:rPr lang="ko-KR" altLang="en-US" sz="1100" b="1"/>
              <a:t>주문 확인 중 상세 팝업</a:t>
            </a:r>
          </a:p>
        </p:txBody>
      </p:sp>
      <p:sp>
        <p:nvSpPr>
          <p:cNvPr id="23" name="Close Button">
            <a:extLst>
              <a:ext uri="{FF2B5EF4-FFF2-40B4-BE49-F238E27FC236}">
                <a16:creationId xmlns:a16="http://schemas.microsoft.com/office/drawing/2014/main" id="{FF5C937B-DAE6-8C7E-F89C-93AAA4762C48}"/>
              </a:ext>
            </a:extLst>
          </p:cNvPr>
          <p:cNvSpPr>
            <a:spLocks noChangeAspect="1"/>
          </p:cNvSpPr>
          <p:nvPr>
            <p:custDataLst>
              <p:tags r:id="rId1"/>
            </p:custDataLst>
          </p:nvPr>
        </p:nvSpPr>
        <p:spPr bwMode="auto">
          <a:xfrm>
            <a:off x="5058919" y="367373"/>
            <a:ext cx="134508" cy="127734"/>
          </a:xfrm>
          <a:custGeom>
            <a:avLst/>
            <a:gdLst>
              <a:gd name="T0" fmla="*/ 12 w 246"/>
              <a:gd name="T1" fmla="*/ 15 h 241"/>
              <a:gd name="T2" fmla="*/ 12 w 246"/>
              <a:gd name="T3" fmla="*/ 56 h 241"/>
              <a:gd name="T4" fmla="*/ 80 w 246"/>
              <a:gd name="T5" fmla="*/ 122 h 241"/>
              <a:gd name="T6" fmla="*/ 12 w 246"/>
              <a:gd name="T7" fmla="*/ 188 h 241"/>
              <a:gd name="T8" fmla="*/ 12 w 246"/>
              <a:gd name="T9" fmla="*/ 229 h 241"/>
              <a:gd name="T10" fmla="*/ 56 w 246"/>
              <a:gd name="T11" fmla="*/ 229 h 241"/>
              <a:gd name="T12" fmla="*/ 123 w 246"/>
              <a:gd name="T13" fmla="*/ 165 h 241"/>
              <a:gd name="T14" fmla="*/ 190 w 246"/>
              <a:gd name="T15" fmla="*/ 229 h 241"/>
              <a:gd name="T16" fmla="*/ 234 w 246"/>
              <a:gd name="T17" fmla="*/ 229 h 241"/>
              <a:gd name="T18" fmla="*/ 234 w 246"/>
              <a:gd name="T19" fmla="*/ 188 h 241"/>
              <a:gd name="T20" fmla="*/ 167 w 246"/>
              <a:gd name="T21" fmla="*/ 122 h 241"/>
              <a:gd name="T22" fmla="*/ 234 w 246"/>
              <a:gd name="T23" fmla="*/ 56 h 241"/>
              <a:gd name="T24" fmla="*/ 234 w 246"/>
              <a:gd name="T25" fmla="*/ 15 h 241"/>
              <a:gd name="T26" fmla="*/ 190 w 246"/>
              <a:gd name="T27" fmla="*/ 15 h 241"/>
              <a:gd name="T28" fmla="*/ 123 w 246"/>
              <a:gd name="T29" fmla="*/ 79 h 241"/>
              <a:gd name="T30" fmla="*/ 56 w 246"/>
              <a:gd name="T31" fmla="*/ 15 h 241"/>
              <a:gd name="T32" fmla="*/ 12 w 246"/>
              <a:gd name="T33" fmla="*/ 1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6" h="241">
                <a:moveTo>
                  <a:pt x="12" y="15"/>
                </a:moveTo>
                <a:cubicBezTo>
                  <a:pt x="0" y="26"/>
                  <a:pt x="0" y="45"/>
                  <a:pt x="12" y="56"/>
                </a:cubicBezTo>
                <a:lnTo>
                  <a:pt x="80" y="122"/>
                </a:lnTo>
                <a:lnTo>
                  <a:pt x="12" y="188"/>
                </a:lnTo>
                <a:cubicBezTo>
                  <a:pt x="0" y="199"/>
                  <a:pt x="0" y="218"/>
                  <a:pt x="12" y="229"/>
                </a:cubicBezTo>
                <a:cubicBezTo>
                  <a:pt x="24" y="241"/>
                  <a:pt x="44" y="241"/>
                  <a:pt x="56" y="229"/>
                </a:cubicBezTo>
                <a:lnTo>
                  <a:pt x="123" y="165"/>
                </a:lnTo>
                <a:lnTo>
                  <a:pt x="190" y="229"/>
                </a:lnTo>
                <a:cubicBezTo>
                  <a:pt x="202" y="241"/>
                  <a:pt x="222" y="241"/>
                  <a:pt x="234" y="229"/>
                </a:cubicBezTo>
                <a:cubicBezTo>
                  <a:pt x="246" y="218"/>
                  <a:pt x="246" y="199"/>
                  <a:pt x="234" y="188"/>
                </a:cubicBezTo>
                <a:lnTo>
                  <a:pt x="167" y="122"/>
                </a:lnTo>
                <a:lnTo>
                  <a:pt x="234" y="56"/>
                </a:lnTo>
                <a:cubicBezTo>
                  <a:pt x="246" y="45"/>
                  <a:pt x="246" y="26"/>
                  <a:pt x="234" y="15"/>
                </a:cubicBezTo>
                <a:cubicBezTo>
                  <a:pt x="222" y="3"/>
                  <a:pt x="202" y="3"/>
                  <a:pt x="190" y="15"/>
                </a:cubicBezTo>
                <a:lnTo>
                  <a:pt x="123" y="79"/>
                </a:lnTo>
                <a:lnTo>
                  <a:pt x="56" y="15"/>
                </a:lnTo>
                <a:cubicBezTo>
                  <a:pt x="41" y="0"/>
                  <a:pt x="26" y="3"/>
                  <a:pt x="12" y="1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6350">
            <a:solidFill>
              <a:schemeClr val="bg1">
                <a:lumMod val="6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72746" tIns="36373" rIns="72746" bIns="36373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637" dirty="0">
              <a:solidFill>
                <a:srgbClr val="262626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Calibri" pitchFamily="34" charset="0"/>
            </a:endParaRPr>
          </a:p>
        </p:txBody>
      </p:sp>
      <p:cxnSp>
        <p:nvCxnSpPr>
          <p:cNvPr id="24" name="직선 화살표 연결선 23">
            <a:extLst>
              <a:ext uri="{FF2B5EF4-FFF2-40B4-BE49-F238E27FC236}">
                <a16:creationId xmlns:a16="http://schemas.microsoft.com/office/drawing/2014/main" id="{73C31DB5-8A46-A386-C160-21F0C66986B4}"/>
              </a:ext>
            </a:extLst>
          </p:cNvPr>
          <p:cNvCxnSpPr>
            <a:cxnSpLocks/>
          </p:cNvCxnSpPr>
          <p:nvPr/>
        </p:nvCxnSpPr>
        <p:spPr>
          <a:xfrm>
            <a:off x="5262880" y="431240"/>
            <a:ext cx="540398" cy="1476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29121F82-4E34-5932-7AE0-E13D050948BE}"/>
              </a:ext>
            </a:extLst>
          </p:cNvPr>
          <p:cNvSpPr txBox="1"/>
          <p:nvPr/>
        </p:nvSpPr>
        <p:spPr>
          <a:xfrm>
            <a:off x="5563453" y="608283"/>
            <a:ext cx="1955493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900"/>
              <a:t>상세 팝업 닫고 리스트 팝업 표시</a:t>
            </a:r>
            <a:endParaRPr lang="en-US" altLang="ko-KR" sz="900"/>
          </a:p>
        </p:txBody>
      </p: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43DD2990-0ED5-614B-E840-FCC1FA270637}"/>
              </a:ext>
            </a:extLst>
          </p:cNvPr>
          <p:cNvSpPr/>
          <p:nvPr/>
        </p:nvSpPr>
        <p:spPr>
          <a:xfrm>
            <a:off x="1677576" y="2778396"/>
            <a:ext cx="1154402" cy="23083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>
                <a:solidFill>
                  <a:schemeClr val="bg1">
                    <a:lumMod val="50000"/>
                  </a:schemeClr>
                </a:solidFill>
              </a:rPr>
              <a:t>픽업</a:t>
            </a:r>
          </a:p>
        </p:txBody>
      </p:sp>
    </p:spTree>
    <p:extLst>
      <p:ext uri="{BB962C8B-B14F-4D97-AF65-F5344CB8AC3E}">
        <p14:creationId xmlns:p14="http://schemas.microsoft.com/office/powerpoint/2010/main" val="52146911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CHORLEFT" val="None"/>
  <p:tag name="ANCHORTOP" val="Absolute"/>
  <p:tag name="ANCHORRIGHT" val="Absolute"/>
  <p:tag name="ANCHORBOTTOM" val="Non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CHORLEFT" val="None"/>
  <p:tag name="ANCHORTOP" val="Absolute"/>
  <p:tag name="ANCHORRIGHT" val="Absolute"/>
  <p:tag name="ANCHORBOTTOM" val="Non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CHORLEFT" val="None"/>
  <p:tag name="ANCHORTOP" val="Absolute"/>
  <p:tag name="ANCHORRIGHT" val="Absolute"/>
  <p:tag name="ANCHORBOTTOM" val="Non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CHORLEFT" val="None"/>
  <p:tag name="ANCHORTOP" val="Absolute"/>
  <p:tag name="ANCHORRIGHT" val="Absolute"/>
  <p:tag name="ANCHORBOTTOM" val="Non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CHORLEFT" val="None"/>
  <p:tag name="ANCHORTOP" val="Absolute"/>
  <p:tag name="ANCHORRIGHT" val="Absolute"/>
  <p:tag name="ANCHORBOTTOM" val="Non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CHORLEFT" val="None"/>
  <p:tag name="ANCHORTOP" val="Absolute"/>
  <p:tag name="ANCHORRIGHT" val="Absolute"/>
  <p:tag name="ANCHORBOTTOM" val="Non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CHORLEFT" val="None"/>
  <p:tag name="ANCHORTOP" val="Absolute"/>
  <p:tag name="ANCHORRIGHT" val="Absolute"/>
  <p:tag name="ANCHORBOTTOM" val="Non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CHORLEFT" val="None"/>
  <p:tag name="ANCHORTOP" val="Absolute"/>
  <p:tag name="ANCHORRIGHT" val="Absolute"/>
  <p:tag name="ANCHORBOTTOM" val="Non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CHORLEFT" val="None"/>
  <p:tag name="ANCHORTOP" val="Absolute"/>
  <p:tag name="ANCHORRIGHT" val="Absolute"/>
  <p:tag name="ANCHORBOTTOM" val="Non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CHORLEFT" val="None"/>
  <p:tag name="ANCHORTOP" val="Absolute"/>
  <p:tag name="ANCHORRIGHT" val="Absolute"/>
  <p:tag name="ANCHORBOTTOM" val="Non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toFvHBE0DSHbpkvebRIgEbzMi2hInHW/XCMQAmcRuFU=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CHORLEFT" val="None"/>
  <p:tag name="ANCHORTOP" val="Absolute"/>
  <p:tag name="ANCHORRIGHT" val="Absolute"/>
  <p:tag name="ANCHORBOTTOM" val="Non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CHORLEFT" val="None"/>
  <p:tag name="ANCHORTOP" val="Absolute"/>
  <p:tag name="ANCHORRIGHT" val="Absolute"/>
  <p:tag name="ANCHORBOTTOM" val="Non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CHORLEFT" val="None"/>
  <p:tag name="ANCHORTOP" val="Absolute"/>
  <p:tag name="ANCHORRIGHT" val="Absolute"/>
  <p:tag name="ANCHORBOTTOM" val="Non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CHORLEFT" val="None"/>
  <p:tag name="ANCHORTOP" val="Absolute"/>
  <p:tag name="ANCHORRIGHT" val="Absolute"/>
  <p:tag name="ANCHORBOTTOM" val="Non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ETTINGSHASH" val="xZU/W0IqlvXPkJ37/hSWg5jSIFh0KZmI7sT1syyiYH8="/>
</p:tagLst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1033</Words>
  <Application>Microsoft Office PowerPoint</Application>
  <PresentationFormat>와이드스크린</PresentationFormat>
  <Paragraphs>409</Paragraphs>
  <Slides>12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7" baseType="lpstr">
      <vt:lpstr>KoPub돋움체 Medium</vt:lpstr>
      <vt:lpstr>나눔고딕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11</cp:revision>
  <cp:lastPrinted>2023-08-02T02:29:29Z</cp:lastPrinted>
  <dcterms:created xsi:type="dcterms:W3CDTF">2023-07-26T01:29:18Z</dcterms:created>
  <dcterms:modified xsi:type="dcterms:W3CDTF">2023-11-24T03:35:45Z</dcterms:modified>
</cp:coreProperties>
</file>