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>
        <p:scale>
          <a:sx n="100" d="100"/>
          <a:sy n="100" d="100"/>
        </p:scale>
        <p:origin x="420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A0F31BF-0B70-46C9-8003-113768793C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6074853-1DAC-039C-0FC7-6D1C4F51A87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5A1C69D-D86D-FEFE-51A0-69C3731902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F32C6B7C-A386-F2BC-8901-22DAFC1020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3820CF19-7F5F-1D8D-1FF1-A7C6C6500D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74289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208FD92-7329-154B-F23C-2F5A6F45BE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51AF857D-C771-575A-0797-480337A7C77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4381242-186F-1697-259F-3C1E3B0C94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5109A45-0C77-D3D1-9BB5-1B2195758A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0CC7CFF-F9EE-8F00-F65A-E610472FEE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231639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9FD76C9F-DEE7-483E-EC3F-A797B4E0572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5F0D87FF-1B08-747F-731C-FBC50722462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C12951B-BC54-66FD-9364-4AA4FD496A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D963497-654E-CB49-ED5F-629CCA9D11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21B17AF-1A8D-3B4C-5EB4-7408468AE7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696760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7B34A1B-068D-4277-BD32-FC3C9B16A7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1E98AA50-FC67-E065-0E98-2A1B66BEBF8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0A70FFF1-16BF-8326-E766-060A4C5A5B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71AB4B96-722D-4B3D-12BD-0C23FA6123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B598AE1-19D4-2FC6-C57A-726A51B32A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530800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CCAFAF9-B98B-381E-FC1A-80B22B6E94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E1A34F14-E7C8-C30D-39F3-5480BC4BCC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CA9AC9D-395E-A5BD-F795-E756F6DD45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024DD6E-A946-F7A5-124C-3ABE2CFB4D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185F4D1-CCC2-98C5-B1AC-9E74B3E63D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339827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3306A3E-96D1-4727-C871-2A30370717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CD91F09C-C635-0753-B05A-9C9AF23EEA4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64833FFA-DF00-8544-9911-D9F1CC53FB3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8745248-7137-105B-7F24-17C1D3F573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1FBC489B-F830-FEC1-7F47-69B301AF3D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B6A9B7A3-A67C-D107-A71A-31CF15B26B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265939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9330F88-E4A4-3EAB-2B0F-FC0FF6C687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30BB9370-0C2E-FEA1-F04E-4BA119BC515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1156AE74-EE5D-2324-7314-752C59348C3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333D82B9-FA8A-8452-294F-7A878DD42F5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EEABBD1F-199A-6AB5-2125-CDDA5D4F498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13C650B6-60FE-41E7-8109-8AC3140794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A0F64843-5F12-E8AB-5705-76B00C94A7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268AB73B-A57A-AAE0-CE1E-FBC7C6770C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363236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27B65B3-8A68-4C91-3287-542E699344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6DBF5FB4-42D4-158B-494E-93ED8CE983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EFE06A50-A78D-2A7D-5676-A4706EB3A8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4C1B418A-B29E-147E-E1CD-EC11362DB7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151652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5BE8D504-E8A3-6560-668E-4BE8FA594D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7867366C-45A5-AE55-6753-8E3647C1F1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B0443E5C-B002-BD75-46C0-FB36E53122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104699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00D2EDB-952E-2723-5F6C-954C32C59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0E503AA2-7793-BE51-31D0-ACD2F58E38C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EB691070-05AA-BF0D-8A9C-FE8BD22276C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4DED88EC-12D1-9B58-E6B0-ECDF8F75C3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AB97AE1C-B1AB-38D9-5BE3-96FEEC10F2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9D1F315-1771-EB42-C0B6-329597249E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327612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EBCEF40-EEED-E65A-9001-8A0E49DCA8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2D1DE21F-34AB-93F4-8047-8B09AC8467F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926E3A0C-682B-9012-FB1F-10DCBEC564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ACE2CC62-8BC0-4800-264F-28A8CAE1CE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AD44493F-F0AD-96DE-2E3E-9A68599E3D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FF4AFF39-17DE-B150-3BC3-03DD02A9EC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811602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3A027875-D086-97A8-EA11-A851880604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F2AE45EA-6403-524A-AA79-100DDECEDF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18A3F8F-C070-50D5-D088-91374E41593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12572F9-1DAA-4288-A7A4-99FD85D00EA5}" type="datetimeFigureOut">
              <a:rPr lang="ko-KR" altLang="en-US" smtClean="0"/>
              <a:t>2024-04-24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211DCF2-CC20-2D64-B662-A5119A05892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2039EEBD-D796-FC5C-35B1-7DC8CAC8BD0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305297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그림 4">
            <a:extLst>
              <a:ext uri="{FF2B5EF4-FFF2-40B4-BE49-F238E27FC236}">
                <a16:creationId xmlns:a16="http://schemas.microsoft.com/office/drawing/2014/main" id="{EAB5EBE2-8E67-F10E-15C9-DD6F08675D9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548473"/>
            <a:ext cx="12192000" cy="5761054"/>
          </a:xfrm>
          <a:prstGeom prst="rect">
            <a:avLst/>
          </a:prstGeom>
        </p:spPr>
      </p:pic>
      <p:sp>
        <p:nvSpPr>
          <p:cNvPr id="6" name="사각형: 둥근 모서리 5">
            <a:extLst>
              <a:ext uri="{FF2B5EF4-FFF2-40B4-BE49-F238E27FC236}">
                <a16:creationId xmlns:a16="http://schemas.microsoft.com/office/drawing/2014/main" id="{1D001130-5850-AF98-9FD3-5FABA3C0B2F0}"/>
              </a:ext>
            </a:extLst>
          </p:cNvPr>
          <p:cNvSpPr/>
          <p:nvPr/>
        </p:nvSpPr>
        <p:spPr>
          <a:xfrm>
            <a:off x="4948239" y="1645445"/>
            <a:ext cx="1033461" cy="154781"/>
          </a:xfrm>
          <a:prstGeom prst="roundRect">
            <a:avLst/>
          </a:prstGeom>
          <a:solidFill>
            <a:schemeClr val="bg1"/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700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쇼핑몰 순서</a:t>
            </a:r>
            <a:r>
              <a:rPr lang="en-US" altLang="ko-KR" sz="700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/</a:t>
            </a:r>
            <a:r>
              <a:rPr lang="ko-KR" altLang="en-US" sz="700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노출 설정</a:t>
            </a:r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17AE4D7C-59E8-1F8F-3EDC-C09FACC258D4}"/>
              </a:ext>
            </a:extLst>
          </p:cNvPr>
          <p:cNvSpPr/>
          <p:nvPr/>
        </p:nvSpPr>
        <p:spPr>
          <a:xfrm>
            <a:off x="4832350" y="1530350"/>
            <a:ext cx="1314450" cy="412750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9" name="직선 화살표 연결선 8">
            <a:extLst>
              <a:ext uri="{FF2B5EF4-FFF2-40B4-BE49-F238E27FC236}">
                <a16:creationId xmlns:a16="http://schemas.microsoft.com/office/drawing/2014/main" id="{25D5A6E2-C499-C623-1B85-045DFEC16737}"/>
              </a:ext>
            </a:extLst>
          </p:cNvPr>
          <p:cNvCxnSpPr/>
          <p:nvPr/>
        </p:nvCxnSpPr>
        <p:spPr>
          <a:xfrm flipV="1">
            <a:off x="5803900" y="1085850"/>
            <a:ext cx="342900" cy="444500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9CF18830-1943-8501-5B74-20EEB48142E4}"/>
              </a:ext>
            </a:extLst>
          </p:cNvPr>
          <p:cNvSpPr txBox="1"/>
          <p:nvPr/>
        </p:nvSpPr>
        <p:spPr>
          <a:xfrm>
            <a:off x="5803900" y="439519"/>
            <a:ext cx="2227580" cy="64633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900" b="1" dirty="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쇼핑몰 순서</a:t>
            </a:r>
            <a:r>
              <a:rPr lang="en-US" altLang="ko-KR" sz="900" b="1" dirty="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/</a:t>
            </a:r>
            <a:r>
              <a:rPr lang="ko-KR" altLang="en-US" sz="900" b="1" dirty="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노출 설정 버튼 추가</a:t>
            </a:r>
            <a:endParaRPr lang="en-US" altLang="ko-KR" sz="900" b="1" dirty="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r>
              <a:rPr lang="ko-KR" altLang="en-US" sz="900" dirty="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관리자 권한이 시스템 관리자</a:t>
            </a:r>
            <a:r>
              <a:rPr lang="en-US" altLang="ko-KR" sz="900" dirty="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, </a:t>
            </a:r>
            <a:r>
              <a:rPr lang="ko-KR" altLang="en-US" sz="900" dirty="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관리자</a:t>
            </a:r>
            <a:r>
              <a:rPr lang="en-US" altLang="ko-KR" sz="900" dirty="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, </a:t>
            </a:r>
            <a:r>
              <a:rPr lang="ko-KR" altLang="en-US" sz="900" dirty="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스토리쇼핑 전체 관리자일 때에만 보임</a:t>
            </a:r>
            <a:r>
              <a:rPr lang="en-US" altLang="ko-KR" sz="900" dirty="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 </a:t>
            </a:r>
          </a:p>
          <a:p>
            <a:r>
              <a:rPr lang="en-US" altLang="ko-KR" sz="900" dirty="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(AU00, AU01, AU14)</a:t>
            </a:r>
            <a:endParaRPr lang="ko-KR" altLang="en-US" sz="900" dirty="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948239" y="2973290"/>
            <a:ext cx="4430041" cy="1338828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900" b="1" dirty="0" smtClean="0">
                <a:latin typeface="Arial" panose="020B0604020202020204" pitchFamily="34" charset="0"/>
                <a:cs typeface="Arial" panose="020B0604020202020204" pitchFamily="34" charset="0"/>
              </a:rPr>
              <a:t>[ADMIN] </a:t>
            </a:r>
            <a:r>
              <a:rPr lang="ko-KR" altLang="en-US" sz="900" b="1" dirty="0">
                <a:latin typeface="Arial" panose="020B0604020202020204" pitchFamily="34" charset="0"/>
                <a:cs typeface="Arial" panose="020B0604020202020204" pitchFamily="34" charset="0"/>
              </a:rPr>
              <a:t>스토리 쇼핑 관리 </a:t>
            </a:r>
            <a:r>
              <a:rPr lang="en-US" altLang="ko-KR" sz="900" b="1" dirty="0">
                <a:latin typeface="Arial" panose="020B0604020202020204" pitchFamily="34" charset="0"/>
                <a:cs typeface="Arial" panose="020B0604020202020204" pitchFamily="34" charset="0"/>
              </a:rPr>
              <a:t>&gt; </a:t>
            </a:r>
            <a:r>
              <a:rPr lang="ko-KR" altLang="en-US" sz="900" b="1" dirty="0">
                <a:latin typeface="Arial" panose="020B0604020202020204" pitchFamily="34" charset="0"/>
                <a:cs typeface="Arial" panose="020B0604020202020204" pitchFamily="34" charset="0"/>
              </a:rPr>
              <a:t>쇼핑몰 등록 관리 </a:t>
            </a:r>
            <a:r>
              <a:rPr lang="en-US" altLang="ko-KR" sz="900" b="1" dirty="0" smtClean="0">
                <a:latin typeface="Arial" panose="020B0604020202020204" pitchFamily="34" charset="0"/>
                <a:cs typeface="Arial" panose="020B0604020202020204" pitchFamily="34" charset="0"/>
              </a:rPr>
              <a:t>(/mall) &gt; List</a:t>
            </a:r>
            <a:r>
              <a:rPr lang="ko-KR" altLang="en-US" sz="9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altLang="ko-KR" sz="900" b="1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altLang="ko-KR" sz="9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altLang="ko-KR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1.</a:t>
            </a:r>
            <a:r>
              <a:rPr lang="ko-KR" altLang="en-US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쇼핑몰 순서</a:t>
            </a:r>
            <a:r>
              <a:rPr lang="en-US" altLang="ko-KR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/</a:t>
            </a:r>
            <a:r>
              <a:rPr lang="ko-KR" altLang="en-US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노출 설정 </a:t>
            </a:r>
            <a:r>
              <a:rPr lang="en-US" altLang="ko-KR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(mall display setting) button</a:t>
            </a:r>
          </a:p>
          <a:p>
            <a:r>
              <a:rPr lang="en-US" altLang="ko-KR" sz="9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9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1) permission</a:t>
            </a:r>
          </a:p>
          <a:p>
            <a:r>
              <a:rPr lang="en-US" altLang="ko-KR" sz="9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9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- if login </a:t>
            </a:r>
            <a:r>
              <a:rPr lang="en-US" altLang="ko-KR" sz="9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user’s </a:t>
            </a:r>
            <a:r>
              <a:rPr lang="en-US" altLang="ko-KR" sz="9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auth</a:t>
            </a:r>
            <a:r>
              <a:rPr lang="en-US" altLang="ko-KR" sz="9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9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= </a:t>
            </a:r>
            <a:r>
              <a:rPr lang="en-US" altLang="ko-KR" sz="9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‘AU00’, ‘AU01’, ‘AU14’, show the button</a:t>
            </a:r>
          </a:p>
          <a:p>
            <a:r>
              <a:rPr lang="en-US" altLang="ko-KR" sz="9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9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- else, hide it</a:t>
            </a:r>
            <a:endParaRPr lang="en-US" altLang="ko-KR" sz="900" dirty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endParaRPr lang="en-US" altLang="ko-KR" sz="900" dirty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endParaRPr lang="en-US" altLang="ko-KR" sz="900" dirty="0" smtClean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endParaRPr lang="en-US" altLang="ko-KR" sz="900" dirty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488417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사각형: 둥근 모서리 3">
            <a:extLst>
              <a:ext uri="{FF2B5EF4-FFF2-40B4-BE49-F238E27FC236}">
                <a16:creationId xmlns:a16="http://schemas.microsoft.com/office/drawing/2014/main" id="{8E38BD2F-565E-56B7-811E-B8E1ECF724CA}"/>
              </a:ext>
            </a:extLst>
          </p:cNvPr>
          <p:cNvSpPr/>
          <p:nvPr/>
        </p:nvSpPr>
        <p:spPr>
          <a:xfrm>
            <a:off x="554039" y="873920"/>
            <a:ext cx="5735001" cy="330040"/>
          </a:xfrm>
          <a:prstGeom prst="roundRect">
            <a:avLst>
              <a:gd name="adj" fmla="val 0"/>
            </a:avLst>
          </a:prstGeom>
          <a:solidFill>
            <a:schemeClr val="bg1">
              <a:lumMod val="50000"/>
            </a:schemeClr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ko-KR" altLang="en-US" sz="900" b="1">
                <a:solidFill>
                  <a:schemeClr val="bg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쇼핑몰 순서</a:t>
            </a:r>
            <a:r>
              <a:rPr lang="en-US" altLang="ko-KR" sz="900" b="1">
                <a:solidFill>
                  <a:schemeClr val="bg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/</a:t>
            </a:r>
            <a:r>
              <a:rPr lang="ko-KR" altLang="en-US" sz="900" b="1">
                <a:solidFill>
                  <a:schemeClr val="bg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노출 설정                                                                                                                                                                     </a:t>
            </a:r>
            <a:r>
              <a:rPr lang="en-US" altLang="ko-KR" sz="900" b="1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X</a:t>
            </a:r>
            <a:endParaRPr lang="ko-KR" altLang="en-US" sz="900" b="1">
              <a:solidFill>
                <a:schemeClr val="tx1"/>
              </a:solidFill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5" name="직사각형 4">
            <a:extLst>
              <a:ext uri="{FF2B5EF4-FFF2-40B4-BE49-F238E27FC236}">
                <a16:creationId xmlns:a16="http://schemas.microsoft.com/office/drawing/2014/main" id="{94F35B0B-13B9-A0A3-5F09-66C32DED2A39}"/>
              </a:ext>
            </a:extLst>
          </p:cNvPr>
          <p:cNvSpPr/>
          <p:nvPr/>
        </p:nvSpPr>
        <p:spPr>
          <a:xfrm>
            <a:off x="554039" y="1203960"/>
            <a:ext cx="5727381" cy="4450080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4EA96E1-02D9-F28F-BF10-BAE835C522EC}"/>
              </a:ext>
            </a:extLst>
          </p:cNvPr>
          <p:cNvSpPr txBox="1"/>
          <p:nvPr/>
        </p:nvSpPr>
        <p:spPr>
          <a:xfrm>
            <a:off x="617220" y="1292959"/>
            <a:ext cx="557276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안내</a:t>
            </a:r>
            <a:endParaRPr lang="en-US" altLang="ko-KR" sz="900" b="1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-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앱 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[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스토리 쇼핑 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&gt;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업체 보기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]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의 전체에서 노출되는 순서를 정합니다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.</a:t>
            </a:r>
          </a:p>
          <a:p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-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순서 지정이 없는 경우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,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쇼핑몰은 기본 신규 등록순으로 노출됩니다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.</a:t>
            </a:r>
          </a:p>
          <a:p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-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순서에는 숫자만 입력이 가능하며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,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중복 입력되거나 미입력된 경우 해당 부분은 신규 등록순으로 정렬됩니다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.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DB220EC-B01D-00D5-AF98-704ECB0E89DC}"/>
              </a:ext>
            </a:extLst>
          </p:cNvPr>
          <p:cNvSpPr txBox="1"/>
          <p:nvPr/>
        </p:nvSpPr>
        <p:spPr>
          <a:xfrm>
            <a:off x="640874" y="1972597"/>
            <a:ext cx="5572760" cy="230832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번호       쇼핑몰 이름                  공급업체명              쇼핑몰 카테고리                      순서                   쇼핑몰 노출 여부</a:t>
            </a:r>
            <a:endParaRPr lang="en-US" altLang="ko-KR" sz="8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6DACD71-E4FC-C575-23D2-A5B68EC81D6D}"/>
              </a:ext>
            </a:extLst>
          </p:cNvPr>
          <p:cNvSpPr txBox="1"/>
          <p:nvPr/>
        </p:nvSpPr>
        <p:spPr>
          <a:xfrm>
            <a:off x="640874" y="2208100"/>
            <a:ext cx="5572760" cy="2308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  1</a:t>
            </a:r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          쇼핑몰 이름                  공급업체명              쇼핑몰 카테고리</a:t>
            </a:r>
            <a:endParaRPr lang="en-US" altLang="ko-KR" sz="8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9" name="사각형: 둥근 모서리 8">
            <a:extLst>
              <a:ext uri="{FF2B5EF4-FFF2-40B4-BE49-F238E27FC236}">
                <a16:creationId xmlns:a16="http://schemas.microsoft.com/office/drawing/2014/main" id="{D0BD0641-EB7E-989B-C8AC-C020DCC6BC12}"/>
              </a:ext>
            </a:extLst>
          </p:cNvPr>
          <p:cNvSpPr/>
          <p:nvPr/>
        </p:nvSpPr>
        <p:spPr>
          <a:xfrm>
            <a:off x="4129725" y="2246125"/>
            <a:ext cx="784382" cy="154781"/>
          </a:xfrm>
          <a:prstGeom prst="roundRect">
            <a:avLst/>
          </a:prstGeom>
          <a:solidFill>
            <a:schemeClr val="bg1"/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900">
              <a:solidFill>
                <a:schemeClr val="tx1"/>
              </a:solidFill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10" name="사각형: 둥근 모서리 9">
            <a:extLst>
              <a:ext uri="{FF2B5EF4-FFF2-40B4-BE49-F238E27FC236}">
                <a16:creationId xmlns:a16="http://schemas.microsoft.com/office/drawing/2014/main" id="{1DE1AE36-55F5-B746-5573-3AE33F2A4402}"/>
              </a:ext>
            </a:extLst>
          </p:cNvPr>
          <p:cNvSpPr/>
          <p:nvPr/>
        </p:nvSpPr>
        <p:spPr>
          <a:xfrm>
            <a:off x="5235100" y="2248160"/>
            <a:ext cx="657540" cy="154781"/>
          </a:xfrm>
          <a:prstGeom prst="roundRect">
            <a:avLst/>
          </a:prstGeom>
          <a:solidFill>
            <a:schemeClr val="bg1"/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예         </a:t>
            </a:r>
            <a:r>
              <a:rPr lang="ko-KR" altLang="en-US" sz="600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▼</a:t>
            </a:r>
          </a:p>
        </p:txBody>
      </p:sp>
      <p:sp>
        <p:nvSpPr>
          <p:cNvPr id="11" name="직사각형 10">
            <a:extLst>
              <a:ext uri="{FF2B5EF4-FFF2-40B4-BE49-F238E27FC236}">
                <a16:creationId xmlns:a16="http://schemas.microsoft.com/office/drawing/2014/main" id="{E9B498D4-3840-8B72-6C47-FD4B4C51B0A1}"/>
              </a:ext>
            </a:extLst>
          </p:cNvPr>
          <p:cNvSpPr/>
          <p:nvPr/>
        </p:nvSpPr>
        <p:spPr>
          <a:xfrm>
            <a:off x="1038860" y="2194531"/>
            <a:ext cx="2974975" cy="251214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2" name="직선 화살표 연결선 11">
            <a:extLst>
              <a:ext uri="{FF2B5EF4-FFF2-40B4-BE49-F238E27FC236}">
                <a16:creationId xmlns:a16="http://schemas.microsoft.com/office/drawing/2014/main" id="{D0F047D0-6778-8D94-5A50-189C0C53C0B0}"/>
              </a:ext>
            </a:extLst>
          </p:cNvPr>
          <p:cNvCxnSpPr>
            <a:cxnSpLocks/>
          </p:cNvCxnSpPr>
          <p:nvPr/>
        </p:nvCxnSpPr>
        <p:spPr>
          <a:xfrm flipV="1">
            <a:off x="3894295" y="681129"/>
            <a:ext cx="342900" cy="1508731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" name="TextBox 12">
            <a:extLst>
              <a:ext uri="{FF2B5EF4-FFF2-40B4-BE49-F238E27FC236}">
                <a16:creationId xmlns:a16="http://schemas.microsoft.com/office/drawing/2014/main" id="{482B4E7A-1B8E-8E3E-5F47-82D1E9F2F652}"/>
              </a:ext>
            </a:extLst>
          </p:cNvPr>
          <p:cNvSpPr txBox="1"/>
          <p:nvPr/>
        </p:nvSpPr>
        <p:spPr>
          <a:xfrm>
            <a:off x="3894295" y="443527"/>
            <a:ext cx="1190785" cy="230832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단순 데이터 표시</a:t>
            </a:r>
          </a:p>
        </p:txBody>
      </p:sp>
      <p:sp>
        <p:nvSpPr>
          <p:cNvPr id="15" name="직사각형 14">
            <a:extLst>
              <a:ext uri="{FF2B5EF4-FFF2-40B4-BE49-F238E27FC236}">
                <a16:creationId xmlns:a16="http://schemas.microsoft.com/office/drawing/2014/main" id="{00B833F5-ACB5-8A84-7F2E-8FF854FB8D2B}"/>
              </a:ext>
            </a:extLst>
          </p:cNvPr>
          <p:cNvSpPr/>
          <p:nvPr/>
        </p:nvSpPr>
        <p:spPr>
          <a:xfrm>
            <a:off x="4057175" y="2192389"/>
            <a:ext cx="974565" cy="251214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6" name="직선 화살표 연결선 15">
            <a:extLst>
              <a:ext uri="{FF2B5EF4-FFF2-40B4-BE49-F238E27FC236}">
                <a16:creationId xmlns:a16="http://schemas.microsoft.com/office/drawing/2014/main" id="{1285B440-1258-2B7D-C846-654471815478}"/>
              </a:ext>
            </a:extLst>
          </p:cNvPr>
          <p:cNvCxnSpPr>
            <a:cxnSpLocks/>
          </p:cNvCxnSpPr>
          <p:nvPr/>
        </p:nvCxnSpPr>
        <p:spPr>
          <a:xfrm flipV="1">
            <a:off x="4921490" y="674359"/>
            <a:ext cx="796050" cy="1518153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FF715B5E-E6F5-E7BC-6C3A-8514FA9105B3}"/>
              </a:ext>
            </a:extLst>
          </p:cNvPr>
          <p:cNvSpPr txBox="1"/>
          <p:nvPr/>
        </p:nvSpPr>
        <p:spPr>
          <a:xfrm>
            <a:off x="5396391" y="306503"/>
            <a:ext cx="1191579" cy="369332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순서 입력 </a:t>
            </a:r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input box</a:t>
            </a:r>
          </a:p>
          <a:p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*</a:t>
            </a:r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숫자만 입력 가능</a:t>
            </a:r>
          </a:p>
        </p:txBody>
      </p:sp>
      <p:sp>
        <p:nvSpPr>
          <p:cNvPr id="21" name="직사각형 20">
            <a:extLst>
              <a:ext uri="{FF2B5EF4-FFF2-40B4-BE49-F238E27FC236}">
                <a16:creationId xmlns:a16="http://schemas.microsoft.com/office/drawing/2014/main" id="{31352067-4668-D3FF-B8C4-7B035469318E}"/>
              </a:ext>
            </a:extLst>
          </p:cNvPr>
          <p:cNvSpPr/>
          <p:nvPr/>
        </p:nvSpPr>
        <p:spPr>
          <a:xfrm>
            <a:off x="5080238" y="2192389"/>
            <a:ext cx="974565" cy="251214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2" name="직선 화살표 연결선 21">
            <a:extLst>
              <a:ext uri="{FF2B5EF4-FFF2-40B4-BE49-F238E27FC236}">
                <a16:creationId xmlns:a16="http://schemas.microsoft.com/office/drawing/2014/main" id="{A78C8876-215B-992D-F915-1B22803F0254}"/>
              </a:ext>
            </a:extLst>
          </p:cNvPr>
          <p:cNvCxnSpPr>
            <a:cxnSpLocks/>
          </p:cNvCxnSpPr>
          <p:nvPr/>
        </p:nvCxnSpPr>
        <p:spPr>
          <a:xfrm flipV="1">
            <a:off x="6042424" y="1972597"/>
            <a:ext cx="632377" cy="344134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CE7D36A0-357D-1D32-8E30-39A360ADF71D}"/>
              </a:ext>
            </a:extLst>
          </p:cNvPr>
          <p:cNvSpPr txBox="1"/>
          <p:nvPr/>
        </p:nvSpPr>
        <p:spPr>
          <a:xfrm>
            <a:off x="6674801" y="1820528"/>
            <a:ext cx="1191579" cy="369332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노출 여부 선택</a:t>
            </a:r>
            <a:endParaRPr lang="en-US" altLang="ko-KR" sz="9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select box</a:t>
            </a:r>
            <a:endParaRPr lang="ko-KR" altLang="en-US" sz="9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25" name="사각형: 둥근 모서리 24">
            <a:extLst>
              <a:ext uri="{FF2B5EF4-FFF2-40B4-BE49-F238E27FC236}">
                <a16:creationId xmlns:a16="http://schemas.microsoft.com/office/drawing/2014/main" id="{302DEAA9-445F-EEA2-9D42-12D47A656F7E}"/>
              </a:ext>
            </a:extLst>
          </p:cNvPr>
          <p:cNvSpPr/>
          <p:nvPr/>
        </p:nvSpPr>
        <p:spPr>
          <a:xfrm>
            <a:off x="5043173" y="5292255"/>
            <a:ext cx="528636" cy="251214"/>
          </a:xfrm>
          <a:prstGeom prst="roundRect">
            <a:avLst>
              <a:gd name="adj" fmla="val 19481"/>
            </a:avLst>
          </a:prstGeom>
          <a:solidFill>
            <a:schemeClr val="bg1">
              <a:lumMod val="50000"/>
            </a:schemeClr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>
                <a:solidFill>
                  <a:schemeClr val="bg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저장</a:t>
            </a:r>
          </a:p>
        </p:txBody>
      </p:sp>
      <p:sp>
        <p:nvSpPr>
          <p:cNvPr id="26" name="사각형: 둥근 모서리 25">
            <a:extLst>
              <a:ext uri="{FF2B5EF4-FFF2-40B4-BE49-F238E27FC236}">
                <a16:creationId xmlns:a16="http://schemas.microsoft.com/office/drawing/2014/main" id="{FF7EED57-0B22-ABB1-ECF6-18A4F917EAEF}"/>
              </a:ext>
            </a:extLst>
          </p:cNvPr>
          <p:cNvSpPr/>
          <p:nvPr/>
        </p:nvSpPr>
        <p:spPr>
          <a:xfrm>
            <a:off x="5628640" y="5292255"/>
            <a:ext cx="528636" cy="251214"/>
          </a:xfrm>
          <a:prstGeom prst="roundRect">
            <a:avLst>
              <a:gd name="adj" fmla="val 19481"/>
            </a:avLst>
          </a:prstGeom>
          <a:solidFill>
            <a:schemeClr val="bg1">
              <a:lumMod val="50000"/>
            </a:schemeClr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>
                <a:solidFill>
                  <a:schemeClr val="bg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닫기</a:t>
            </a:r>
          </a:p>
        </p:txBody>
      </p:sp>
      <p:pic>
        <p:nvPicPr>
          <p:cNvPr id="28" name="그림 27">
            <a:extLst>
              <a:ext uri="{FF2B5EF4-FFF2-40B4-BE49-F238E27FC236}">
                <a16:creationId xmlns:a16="http://schemas.microsoft.com/office/drawing/2014/main" id="{AEC6FC9E-7F2E-B25A-2111-B76F4277620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341289" y="0"/>
            <a:ext cx="3850711" cy="6858000"/>
          </a:xfrm>
          <a:prstGeom prst="rect">
            <a:avLst/>
          </a:prstGeom>
        </p:spPr>
      </p:pic>
      <p:sp>
        <p:nvSpPr>
          <p:cNvPr id="29" name="직사각형 28">
            <a:extLst>
              <a:ext uri="{FF2B5EF4-FFF2-40B4-BE49-F238E27FC236}">
                <a16:creationId xmlns:a16="http://schemas.microsoft.com/office/drawing/2014/main" id="{B702AA7C-EC36-A1E5-CEB1-7A8E7A60F66F}"/>
              </a:ext>
            </a:extLst>
          </p:cNvPr>
          <p:cNvSpPr/>
          <p:nvPr/>
        </p:nvSpPr>
        <p:spPr>
          <a:xfrm>
            <a:off x="8239125" y="854870"/>
            <a:ext cx="312891" cy="251214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30" name="직선 화살표 연결선 29">
            <a:extLst>
              <a:ext uri="{FF2B5EF4-FFF2-40B4-BE49-F238E27FC236}">
                <a16:creationId xmlns:a16="http://schemas.microsoft.com/office/drawing/2014/main" id="{EDA6EF80-F6D3-6B7F-BDD3-0AB625E73803}"/>
              </a:ext>
            </a:extLst>
          </p:cNvPr>
          <p:cNvCxnSpPr>
            <a:cxnSpLocks/>
          </p:cNvCxnSpPr>
          <p:nvPr/>
        </p:nvCxnSpPr>
        <p:spPr>
          <a:xfrm flipH="1">
            <a:off x="7577451" y="1117765"/>
            <a:ext cx="817097" cy="2215985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71D7F7D6-8480-7FAF-7823-68489D58AB64}"/>
              </a:ext>
            </a:extLst>
          </p:cNvPr>
          <p:cNvSpPr txBox="1"/>
          <p:nvPr/>
        </p:nvSpPr>
        <p:spPr>
          <a:xfrm>
            <a:off x="6615275" y="3324225"/>
            <a:ext cx="1600128" cy="78483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‘</a:t>
            </a:r>
            <a:r>
              <a:rPr lang="ko-KR" altLang="en-US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전체</a:t>
            </a:r>
            <a:r>
              <a:rPr lang="en-US" altLang="ko-KR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’ </a:t>
            </a:r>
            <a:r>
              <a:rPr lang="ko-KR" altLang="en-US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추가</a:t>
            </a:r>
            <a:endParaRPr lang="en-US" altLang="ko-KR" sz="900" b="1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endParaRPr lang="en-US" altLang="ko-KR" sz="9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*</a:t>
            </a:r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순서 </a:t>
            </a:r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= </a:t>
            </a:r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전체에 대한 순서 지정</a:t>
            </a:r>
            <a:endParaRPr lang="en-US" altLang="ko-KR" sz="9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각 카테고리에 대한 순서는 전체 순서를 나눠서 반영</a:t>
            </a:r>
            <a:endParaRPr lang="en-US" altLang="ko-KR" sz="9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32044" y="3231198"/>
            <a:ext cx="4430041" cy="5786199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[ADMIN] </a:t>
            </a:r>
            <a:r>
              <a:rPr lang="ko-KR" alt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스토리 쇼핑 관리 </a:t>
            </a:r>
            <a:r>
              <a:rPr lang="en-US" altLang="ko-KR" sz="1000" b="1" dirty="0">
                <a:latin typeface="Arial" panose="020B0604020202020204" pitchFamily="34" charset="0"/>
                <a:cs typeface="Arial" panose="020B0604020202020204" pitchFamily="34" charset="0"/>
              </a:rPr>
              <a:t>&gt; </a:t>
            </a:r>
            <a:r>
              <a:rPr lang="ko-KR" alt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쇼핑몰 등록 관리 </a:t>
            </a:r>
            <a:r>
              <a:rPr lang="en-US" altLang="ko-KR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(/mall) &gt; mall display setting modal</a:t>
            </a:r>
            <a:r>
              <a:rPr lang="ko-KR" altLang="en-US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altLang="ko-KR" sz="1000" b="1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altLang="ko-KR" sz="1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altLang="ko-KR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0.refer to [ADMIN] </a:t>
            </a:r>
            <a:r>
              <a:rPr lang="ko-KR" altLang="en-US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스토리오더 관리 </a:t>
            </a:r>
            <a:r>
              <a:rPr lang="en-US" altLang="ko-KR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&gt; </a:t>
            </a:r>
            <a:r>
              <a:rPr lang="ko-KR" altLang="en-US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상품 관리 </a:t>
            </a:r>
            <a:r>
              <a:rPr lang="en-US" altLang="ko-KR" sz="1000" b="1" dirty="0">
                <a:latin typeface="Arial" panose="020B0604020202020204" pitchFamily="34" charset="0"/>
                <a:cs typeface="Arial" panose="020B0604020202020204" pitchFamily="34" charset="0"/>
              </a:rPr>
              <a:t>(/</a:t>
            </a:r>
            <a:r>
              <a:rPr lang="en-US" altLang="ko-KR" sz="1000" b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storeProduct</a:t>
            </a:r>
            <a:r>
              <a:rPr lang="en-US" altLang="ko-KR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) - </a:t>
            </a:r>
            <a:r>
              <a:rPr lang="ko-KR" alt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상품 순서</a:t>
            </a:r>
            <a:r>
              <a:rPr lang="en-US" altLang="ko-KR" sz="1000" b="1" dirty="0">
                <a:latin typeface="Arial" panose="020B0604020202020204" pitchFamily="34" charset="0"/>
                <a:cs typeface="Arial" panose="020B0604020202020204" pitchFamily="34" charset="0"/>
              </a:rPr>
              <a:t>/</a:t>
            </a:r>
            <a:r>
              <a:rPr lang="ko-KR" alt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노출 </a:t>
            </a:r>
            <a:r>
              <a:rPr lang="ko-KR" altLang="en-US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설정 </a:t>
            </a:r>
            <a:r>
              <a:rPr lang="en-US" altLang="ko-KR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(product display setting) modal </a:t>
            </a:r>
            <a:br>
              <a:rPr lang="en-US" altLang="ko-KR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altLang="ko-KR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 - test </a:t>
            </a:r>
            <a:r>
              <a:rPr lang="en-US" altLang="ko-KR" sz="1000" b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mall_code</a:t>
            </a:r>
            <a:r>
              <a:rPr lang="en-US" altLang="ko-KR" sz="1000" b="1" dirty="0">
                <a:latin typeface="Arial" panose="020B0604020202020204" pitchFamily="34" charset="0"/>
                <a:cs typeface="Arial" panose="020B0604020202020204" pitchFamily="34" charset="0"/>
              </a:rPr>
              <a:t>: 200042</a:t>
            </a:r>
            <a:endParaRPr lang="en-US" altLang="ko-KR" sz="1000" b="1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altLang="ko-KR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altLang="ko-KR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1.title: “</a:t>
            </a:r>
            <a:r>
              <a:rPr lang="ko-KR" altLang="en-US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쇼핑몰 순서</a:t>
            </a:r>
            <a:r>
              <a:rPr lang="en-US" altLang="ko-KR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/</a:t>
            </a:r>
            <a:r>
              <a:rPr lang="ko-KR" altLang="en-US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노출 설정</a:t>
            </a:r>
            <a:r>
              <a:rPr lang="en-US" altLang="ko-KR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”</a:t>
            </a:r>
          </a:p>
          <a:p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2.apply guide text</a:t>
            </a:r>
          </a:p>
          <a:p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3.Grid 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1) logic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DB: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st_mall</a:t>
            </a:r>
            <a:endParaRPr lang="en-US" altLang="ko-KR" sz="1000" dirty="0" smtClean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condition: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mall_type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= ‘online’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sort: </a:t>
            </a:r>
            <a:r>
              <a:rPr lang="en-US" altLang="ko-KR" sz="1000" b="1" dirty="0" err="1">
                <a:solidFill>
                  <a:srgbClr val="FF0000"/>
                </a:solidFill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show_order</a:t>
            </a:r>
            <a:r>
              <a:rPr lang="en-US" altLang="ko-KR" sz="1000" b="1" dirty="0">
                <a:solidFill>
                  <a:srgbClr val="FF0000"/>
                </a:solidFill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ASC (if value exists</a:t>
            </a:r>
            <a:r>
              <a:rPr lang="en-US" altLang="ko-KR" sz="1000" b="1" dirty="0" smtClean="0">
                <a:solidFill>
                  <a:srgbClr val="FF0000"/>
                </a:solidFill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), </a:t>
            </a:r>
            <a:r>
              <a:rPr lang="en-US" altLang="ko-KR" sz="1000" b="1" dirty="0" err="1">
                <a:solidFill>
                  <a:srgbClr val="FF0000"/>
                </a:solidFill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reg_date</a:t>
            </a:r>
            <a:r>
              <a:rPr lang="en-US" altLang="ko-KR" sz="1000" b="1" dirty="0">
                <a:solidFill>
                  <a:srgbClr val="FF0000"/>
                </a:solidFill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DESC</a:t>
            </a:r>
            <a:endParaRPr lang="en-US" altLang="ko-KR" sz="1000" dirty="0" smtClean="0">
              <a:solidFill>
                <a:srgbClr val="FF0000"/>
              </a:solidFill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2) columns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a) </a:t>
            </a:r>
            <a:r>
              <a:rPr lang="ko-KR" altLang="en-US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번호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: logical no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b) </a:t>
            </a:r>
            <a:r>
              <a:rPr lang="ko-KR" altLang="en-US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쇼핑몰 이름 </a:t>
            </a:r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: {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mall_name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}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c) </a:t>
            </a:r>
            <a:r>
              <a:rPr lang="ko-KR" altLang="en-US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공급업체명 </a:t>
            </a:r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: {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supplier_name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}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d) </a:t>
            </a:r>
            <a:r>
              <a:rPr lang="ko-KR" altLang="en-US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쇼핑몰 카테고리 </a:t>
            </a:r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: {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category_code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} (show OM codes)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e) </a:t>
            </a:r>
            <a:r>
              <a:rPr lang="ko-KR" altLang="en-US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순서 </a:t>
            </a:r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: {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show_order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} (New)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-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inputbox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validate: number, min (&gt;= 1)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f) </a:t>
            </a:r>
            <a:r>
              <a:rPr lang="ko-KR" altLang="en-US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쇼핑몰 노출 여부 </a:t>
            </a:r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: {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show_yn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}</a:t>
            </a:r>
          </a:p>
          <a:p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 -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selectbox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options: </a:t>
            </a:r>
            <a:r>
              <a:rPr lang="ko-KR" altLang="en-US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예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/</a:t>
            </a:r>
            <a:r>
              <a:rPr lang="ko-KR" altLang="en-US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아니오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(Y/N)</a:t>
            </a:r>
            <a:endParaRPr lang="en-US" altLang="ko-KR" sz="1000" dirty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endParaRPr lang="en-US" altLang="ko-KR" sz="1000" dirty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4.buttons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1) </a:t>
            </a:r>
            <a:r>
              <a:rPr lang="ko-KR" altLang="en-US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저장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(save)</a:t>
            </a:r>
          </a:p>
          <a:p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- if clicks, show save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confim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msg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/>
            </a:r>
            <a:b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</a:b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- if YES, do the process and alert complete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msg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and close the modal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a) process</a:t>
            </a:r>
            <a:b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</a:b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  </a:t>
            </a: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- update rows which editable field is changed</a:t>
            </a:r>
            <a:b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</a:b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  - if </a:t>
            </a:r>
            <a:r>
              <a:rPr lang="en-US" altLang="ko-KR" sz="1000" b="1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show_order</a:t>
            </a: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is changed with empty from value, set </a:t>
            </a:r>
            <a:r>
              <a:rPr lang="en-US" altLang="ko-KR" sz="1000" b="1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show_order</a:t>
            </a: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by NULL</a:t>
            </a:r>
            <a:endParaRPr lang="en-US" altLang="ko-KR" sz="1000" dirty="0" smtClean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   UPDATE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st_mall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/>
            </a:r>
            <a:b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</a:b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   -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show_order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,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show_yn</a:t>
            </a:r>
            <a:endParaRPr lang="en-US" altLang="ko-KR" sz="1000" dirty="0" smtClean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  -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mod_date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/ </a:t>
            </a:r>
            <a:r>
              <a:rPr lang="en-US" altLang="ko-KR" sz="1000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mod_user_no</a:t>
            </a:r>
            <a:endParaRPr lang="en-US" altLang="ko-KR" sz="1000" dirty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2) </a:t>
            </a:r>
            <a:r>
              <a:rPr lang="ko-KR" altLang="en-US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닫기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(close) : if clicks, close the modal</a:t>
            </a:r>
          </a:p>
          <a:p>
            <a:endParaRPr lang="en-US" altLang="ko-KR" sz="1000" dirty="0" smtClean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4925720" y="5654040"/>
            <a:ext cx="4430041" cy="2092881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[APP] </a:t>
            </a:r>
            <a:r>
              <a:rPr lang="ko-KR" alt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스토리 </a:t>
            </a:r>
            <a:r>
              <a:rPr lang="ko-KR" altLang="en-US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쇼핑 </a:t>
            </a:r>
            <a:r>
              <a:rPr lang="en-US" altLang="ko-KR" sz="1000" b="1" dirty="0">
                <a:latin typeface="Arial" panose="020B0604020202020204" pitchFamily="34" charset="0"/>
                <a:cs typeface="Arial" panose="020B0604020202020204" pitchFamily="34" charset="0"/>
              </a:rPr>
              <a:t>(/</a:t>
            </a:r>
            <a:r>
              <a:rPr lang="en-US" altLang="ko-KR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shopping) &gt; </a:t>
            </a:r>
            <a:r>
              <a:rPr lang="ko-KR" altLang="en-US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업체보기 </a:t>
            </a:r>
            <a:r>
              <a:rPr lang="en-US" altLang="ko-KR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TAB</a:t>
            </a:r>
            <a:endParaRPr lang="en-US" altLang="ko-KR" sz="1000" dirty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endParaRPr lang="en-US" altLang="ko-KR" sz="1000" dirty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1.category list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1) </a:t>
            </a:r>
            <a:r>
              <a:rPr lang="ko-KR" altLang="en-US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전체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(All)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- add it on first (it’s selected by default)</a:t>
            </a:r>
          </a:p>
          <a:p>
            <a:endParaRPr lang="en-US" altLang="ko-KR" sz="1000" dirty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  <a:p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2.</a:t>
            </a: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online mall list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API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1) logic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a) add condition</a:t>
            </a: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/>
            </a:r>
            <a:b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</a:b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  - </a:t>
            </a:r>
            <a:r>
              <a:rPr lang="en-US" altLang="ko-KR" sz="1000" b="1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st_mall.show_yn</a:t>
            </a: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= ‘Y’</a:t>
            </a:r>
          </a:p>
          <a:p>
            <a:r>
              <a:rPr lang="en-US" altLang="ko-KR" sz="1000" dirty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</a:t>
            </a:r>
            <a:r>
              <a:rPr lang="en-US" altLang="ko-KR" sz="1000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b) sort</a:t>
            </a: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/>
            </a:r>
            <a:b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</a:b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      - </a:t>
            </a:r>
            <a:r>
              <a:rPr lang="en-US" altLang="ko-KR" sz="1000" b="1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show_order</a:t>
            </a: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ASC (if value exists), </a:t>
            </a:r>
            <a:r>
              <a:rPr lang="en-US" altLang="ko-KR" sz="1000" b="1" dirty="0" err="1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reg_date</a:t>
            </a:r>
            <a:r>
              <a:rPr lang="en-US" altLang="ko-KR" sz="1000" b="1" dirty="0" smtClean="0">
                <a:latin typeface="Arial" panose="020B0604020202020204" pitchFamily="34" charset="0"/>
                <a:ea typeface="Pretendard" panose="02000503000000020004" pitchFamily="50" charset="-127"/>
                <a:cs typeface="Arial" panose="020B0604020202020204" pitchFamily="34" charset="0"/>
              </a:rPr>
              <a:t> DESC</a:t>
            </a:r>
          </a:p>
          <a:p>
            <a:endParaRPr lang="en-US" altLang="ko-KR" sz="1000" dirty="0" smtClean="0">
              <a:latin typeface="Arial" panose="020B0604020202020204" pitchFamily="34" charset="0"/>
              <a:ea typeface="Pretendard" panose="02000503000000020004" pitchFamily="50" charset="-127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93602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85</TotalTime>
  <Words>531</Words>
  <Application>Microsoft Office PowerPoint</Application>
  <PresentationFormat>Widescreen</PresentationFormat>
  <Paragraphs>68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Pretendard</vt:lpstr>
      <vt:lpstr>Arial</vt:lpstr>
      <vt:lpstr>맑은 고딕</vt:lpstr>
      <vt:lpstr>Office 테마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최 지수</dc:creator>
  <cp:lastModifiedBy>gram</cp:lastModifiedBy>
  <cp:revision>6</cp:revision>
  <dcterms:created xsi:type="dcterms:W3CDTF">2024-04-22T02:43:15Z</dcterms:created>
  <dcterms:modified xsi:type="dcterms:W3CDTF">2024-04-24T07:44:28Z</dcterms:modified>
</cp:coreProperties>
</file>

<file path=docProps/thumbnail.jpeg>
</file>