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4400213" cy="7920038"/>
  <p:notesSz cx="6858000" cy="9144000"/>
  <p:defaultTextStyle>
    <a:defPPr>
      <a:defRPr lang="ko-KR"/>
    </a:defPPr>
    <a:lvl1pPr marL="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558234"/>
    <a:srgbClr val="F6640C"/>
    <a:srgbClr val="FCB504"/>
    <a:srgbClr val="0099CC"/>
    <a:srgbClr val="00FFFF"/>
    <a:srgbClr val="FF99FF"/>
    <a:srgbClr val="2F76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90" autoAdjust="0"/>
    <p:restoredTop sz="90932" autoAdjust="0"/>
  </p:normalViewPr>
  <p:slideViewPr>
    <p:cSldViewPr>
      <p:cViewPr>
        <p:scale>
          <a:sx n="100" d="100"/>
          <a:sy n="100" d="100"/>
        </p:scale>
        <p:origin x="324" y="-204"/>
      </p:cViewPr>
      <p:guideLst>
        <p:guide orient="horz" pos="249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B43A-4F17-4351-9388-F37BD2D6A71A}" type="datetimeFigureOut">
              <a:rPr lang="ko-KR" altLang="en-US" smtClean="0"/>
              <a:t>2023-04-20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2F2C-AD02-4ABF-95A4-3D0517FA52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31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776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175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992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4911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253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706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9935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3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Document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Detail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75370" y="1026781"/>
            <a:ext cx="1883336" cy="406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Revision</a:t>
            </a:r>
            <a:r>
              <a:rPr lang="en-US" altLang="ko-KR" baseline="0" dirty="0"/>
              <a:t> History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5840" y="1655763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194352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3814192" y="1655763"/>
            <a:ext cx="605021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986440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11736610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Remarks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45840" y="201687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1943522" y="201687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814192" y="201687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9864402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11736610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645840" y="237691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1943522" y="237691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814192" y="237691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9864402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36610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645840" y="273695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943522" y="273695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3814192" y="273695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 userDrawn="1"/>
        </p:nvSpPr>
        <p:spPr>
          <a:xfrm>
            <a:off x="9864402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 userDrawn="1"/>
        </p:nvSpPr>
        <p:spPr>
          <a:xfrm>
            <a:off x="11736610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 userDrawn="1"/>
        </p:nvSpPr>
        <p:spPr>
          <a:xfrm>
            <a:off x="645840" y="309699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 userDrawn="1"/>
        </p:nvSpPr>
        <p:spPr>
          <a:xfrm>
            <a:off x="1943522" y="309699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 userDrawn="1"/>
        </p:nvSpPr>
        <p:spPr>
          <a:xfrm>
            <a:off x="3814192" y="309699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 userDrawn="1"/>
        </p:nvSpPr>
        <p:spPr>
          <a:xfrm>
            <a:off x="9864402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 userDrawn="1"/>
        </p:nvSpPr>
        <p:spPr>
          <a:xfrm>
            <a:off x="11736610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 userDrawn="1"/>
        </p:nvSpPr>
        <p:spPr>
          <a:xfrm>
            <a:off x="645840" y="34559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 userDrawn="1"/>
        </p:nvSpPr>
        <p:spPr>
          <a:xfrm>
            <a:off x="1943522" y="34559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 userDrawn="1"/>
        </p:nvSpPr>
        <p:spPr>
          <a:xfrm>
            <a:off x="3814192" y="345596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 userDrawn="1"/>
        </p:nvSpPr>
        <p:spPr>
          <a:xfrm>
            <a:off x="9864402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직사각형 36"/>
          <p:cNvSpPr/>
          <p:nvPr userDrawn="1"/>
        </p:nvSpPr>
        <p:spPr>
          <a:xfrm>
            <a:off x="11736610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 userDrawn="1"/>
        </p:nvSpPr>
        <p:spPr>
          <a:xfrm>
            <a:off x="645840" y="38160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>
            <a:off x="1943522" y="38160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 userDrawn="1"/>
        </p:nvSpPr>
        <p:spPr>
          <a:xfrm>
            <a:off x="3814192" y="381600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 userDrawn="1"/>
        </p:nvSpPr>
        <p:spPr>
          <a:xfrm>
            <a:off x="9864402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 userDrawn="1"/>
        </p:nvSpPr>
        <p:spPr>
          <a:xfrm>
            <a:off x="11736610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 userDrawn="1"/>
        </p:nvSpPr>
        <p:spPr>
          <a:xfrm>
            <a:off x="645840" y="41760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 userDrawn="1"/>
        </p:nvSpPr>
        <p:spPr>
          <a:xfrm>
            <a:off x="1943522" y="41760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814192" y="417604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>
          <a:xfrm>
            <a:off x="9864402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 userDrawn="1"/>
        </p:nvSpPr>
        <p:spPr>
          <a:xfrm>
            <a:off x="11736610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 userDrawn="1"/>
        </p:nvSpPr>
        <p:spPr>
          <a:xfrm>
            <a:off x="645840" y="45360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 userDrawn="1"/>
        </p:nvSpPr>
        <p:spPr>
          <a:xfrm>
            <a:off x="1943522" y="45360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 userDrawn="1"/>
        </p:nvSpPr>
        <p:spPr>
          <a:xfrm>
            <a:off x="3814192" y="453608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 userDrawn="1"/>
        </p:nvSpPr>
        <p:spPr>
          <a:xfrm>
            <a:off x="9864402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 userDrawn="1"/>
        </p:nvSpPr>
        <p:spPr>
          <a:xfrm>
            <a:off x="11736610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 userDrawn="1"/>
        </p:nvSpPr>
        <p:spPr>
          <a:xfrm>
            <a:off x="644302" y="48961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 userDrawn="1"/>
        </p:nvSpPr>
        <p:spPr>
          <a:xfrm>
            <a:off x="1941984" y="48961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 userDrawn="1"/>
        </p:nvSpPr>
        <p:spPr>
          <a:xfrm>
            <a:off x="3811116" y="48961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 userDrawn="1"/>
        </p:nvSpPr>
        <p:spPr>
          <a:xfrm>
            <a:off x="986440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 userDrawn="1"/>
        </p:nvSpPr>
        <p:spPr>
          <a:xfrm>
            <a:off x="1173507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 userDrawn="1"/>
        </p:nvSpPr>
        <p:spPr>
          <a:xfrm>
            <a:off x="644302" y="52561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 userDrawn="1"/>
        </p:nvSpPr>
        <p:spPr>
          <a:xfrm>
            <a:off x="1941984" y="52561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 userDrawn="1"/>
        </p:nvSpPr>
        <p:spPr>
          <a:xfrm>
            <a:off x="3811116" y="52561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직사각형 60"/>
          <p:cNvSpPr/>
          <p:nvPr userDrawn="1"/>
        </p:nvSpPr>
        <p:spPr>
          <a:xfrm>
            <a:off x="986440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직사각형 61"/>
          <p:cNvSpPr/>
          <p:nvPr userDrawn="1"/>
        </p:nvSpPr>
        <p:spPr>
          <a:xfrm>
            <a:off x="1173507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 userDrawn="1"/>
        </p:nvSpPr>
        <p:spPr>
          <a:xfrm>
            <a:off x="644302" y="56162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 userDrawn="1"/>
        </p:nvSpPr>
        <p:spPr>
          <a:xfrm>
            <a:off x="1941984" y="56162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 userDrawn="1"/>
        </p:nvSpPr>
        <p:spPr>
          <a:xfrm>
            <a:off x="3811116" y="561620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 userDrawn="1"/>
        </p:nvSpPr>
        <p:spPr>
          <a:xfrm>
            <a:off x="986440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 userDrawn="1"/>
        </p:nvSpPr>
        <p:spPr>
          <a:xfrm>
            <a:off x="1173507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 userDrawn="1"/>
        </p:nvSpPr>
        <p:spPr>
          <a:xfrm>
            <a:off x="644302" y="59762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 userDrawn="1"/>
        </p:nvSpPr>
        <p:spPr>
          <a:xfrm>
            <a:off x="1941984" y="59762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직사각형 69"/>
          <p:cNvSpPr/>
          <p:nvPr userDrawn="1"/>
        </p:nvSpPr>
        <p:spPr>
          <a:xfrm>
            <a:off x="3811116" y="597624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1" name="직사각형 70"/>
          <p:cNvSpPr/>
          <p:nvPr userDrawn="1"/>
        </p:nvSpPr>
        <p:spPr>
          <a:xfrm>
            <a:off x="986440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직사각형 71"/>
          <p:cNvSpPr/>
          <p:nvPr userDrawn="1"/>
        </p:nvSpPr>
        <p:spPr>
          <a:xfrm>
            <a:off x="1173507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직사각형 72"/>
          <p:cNvSpPr/>
          <p:nvPr userDrawn="1"/>
        </p:nvSpPr>
        <p:spPr>
          <a:xfrm>
            <a:off x="644302" y="63362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 userDrawn="1"/>
        </p:nvSpPr>
        <p:spPr>
          <a:xfrm>
            <a:off x="1941984" y="63362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 userDrawn="1"/>
        </p:nvSpPr>
        <p:spPr>
          <a:xfrm>
            <a:off x="3811116" y="633628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 userDrawn="1"/>
        </p:nvSpPr>
        <p:spPr>
          <a:xfrm>
            <a:off x="986440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직사각형 76"/>
          <p:cNvSpPr/>
          <p:nvPr userDrawn="1"/>
        </p:nvSpPr>
        <p:spPr>
          <a:xfrm>
            <a:off x="1173507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직사각형 77"/>
          <p:cNvSpPr/>
          <p:nvPr userDrawn="1"/>
        </p:nvSpPr>
        <p:spPr>
          <a:xfrm>
            <a:off x="644302" y="66963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 userDrawn="1"/>
        </p:nvSpPr>
        <p:spPr>
          <a:xfrm>
            <a:off x="1941984" y="66963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3811116" y="66963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986440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 userDrawn="1"/>
        </p:nvSpPr>
        <p:spPr>
          <a:xfrm>
            <a:off x="1173507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 userDrawn="1"/>
        </p:nvSpPr>
        <p:spPr>
          <a:xfrm>
            <a:off x="644302" y="70563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 userDrawn="1"/>
        </p:nvSpPr>
        <p:spPr>
          <a:xfrm>
            <a:off x="1941984" y="70563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 userDrawn="1"/>
        </p:nvSpPr>
        <p:spPr>
          <a:xfrm>
            <a:off x="3811116" y="70563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 userDrawn="1"/>
        </p:nvSpPr>
        <p:spPr>
          <a:xfrm>
            <a:off x="986440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 userDrawn="1"/>
        </p:nvSpPr>
        <p:spPr>
          <a:xfrm>
            <a:off x="1173507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5B5697A-28F1-0C72-1D53-48E784637C9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4" b="43627"/>
          <a:stretch/>
        </p:blipFill>
        <p:spPr bwMode="auto">
          <a:xfrm>
            <a:off x="644302" y="596830"/>
            <a:ext cx="723156" cy="429417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525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Sub 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56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</a:t>
            </a:r>
            <a:r>
              <a:rPr lang="en-US" altLang="ko-KR" sz="1100" baseline="0" dirty="0">
                <a:solidFill>
                  <a:schemeClr val="tx1"/>
                </a:solidFill>
                <a:latin typeface="+mn-lt"/>
              </a:rPr>
              <a:t>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Sub 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10656490" y="6304657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Note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5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87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2023-04-20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89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21669"/>
            <a:ext cx="3105046" cy="671186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21669"/>
            <a:ext cx="9135135" cy="671186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2023-04-20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38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21669"/>
            <a:ext cx="1242018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08344"/>
            <a:ext cx="1242018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F21B-08E5-4EE0-8472-1F0F3DBCFA5A}" type="datetimeFigureOut">
              <a:rPr lang="ko-KR" altLang="en-US" smtClean="0"/>
              <a:t>2023-04-20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340702"/>
            <a:ext cx="4860072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8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5" r:id="rId5"/>
    <p:sldLayoutId id="2147483706" r:id="rId6"/>
    <p:sldLayoutId id="2147483707" r:id="rId7"/>
  </p:sldLayoutIdLst>
  <p:txStyles>
    <p:titleStyle>
      <a:lvl1pPr algn="l" defTabSz="1056041" rtl="0" eaLnBrk="1" latinLnBrk="1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1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908E380E-CA77-44E4-1035-03799AFC0B2F}"/>
              </a:ext>
            </a:extLst>
          </p:cNvPr>
          <p:cNvGrpSpPr/>
          <p:nvPr/>
        </p:nvGrpSpPr>
        <p:grpSpPr>
          <a:xfrm>
            <a:off x="3991535" y="2307074"/>
            <a:ext cx="6417141" cy="3305890"/>
            <a:chOff x="3992330" y="2203370"/>
            <a:chExt cx="6417141" cy="3305890"/>
          </a:xfrm>
        </p:grpSpPr>
        <p:sp>
          <p:nvSpPr>
            <p:cNvPr id="9" name="TextBox 8"/>
            <p:cNvSpPr txBox="1"/>
            <p:nvPr/>
          </p:nvSpPr>
          <p:spPr>
            <a:xfrm>
              <a:off x="3992330" y="3390129"/>
              <a:ext cx="6417141" cy="97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ko-KR" altLang="en-US" sz="2400" b="1" dirty="0" err="1">
                  <a:latin typeface="나눔고딕" panose="020D0604000000000000" pitchFamily="50" charset="-127"/>
                  <a:ea typeface="나눔고딕" panose="020D0604000000000000" pitchFamily="50" charset="-127"/>
                </a:rPr>
                <a:t>국립대한민국임시정부기념관</a:t>
              </a:r>
              <a:r>
                <a:rPr lang="ko-KR" altLang="en-US" sz="2400" b="1" dirty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사이버기념관 구축</a:t>
              </a:r>
              <a:endParaRPr lang="en-US" altLang="ko-KR" sz="2400" b="1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600" dirty="0">
                  <a:solidFill>
                    <a:schemeClr val="bg1">
                      <a:lumMod val="50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사이버기념관 화면 기능 설명</a:t>
              </a:r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6998674" y="4617388"/>
              <a:ext cx="404446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직사각형 10"/>
            <p:cNvSpPr/>
            <p:nvPr/>
          </p:nvSpPr>
          <p:spPr>
            <a:xfrm>
              <a:off x="6476981" y="4831574"/>
              <a:ext cx="1447833" cy="337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200" dirty="0">
                  <a:solidFill>
                    <a:schemeClr val="accent2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2023</a:t>
              </a:r>
              <a:r>
                <a:rPr lang="ko-KR" altLang="en-US" sz="1200" dirty="0">
                  <a:solidFill>
                    <a:schemeClr val="accent2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년 </a:t>
              </a:r>
              <a:r>
                <a:rPr lang="en-US" altLang="ko-KR" sz="1200" dirty="0">
                  <a:solidFill>
                    <a:schemeClr val="accent2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r>
                <a:rPr lang="ko-KR" altLang="en-US" sz="1200" dirty="0">
                  <a:solidFill>
                    <a:schemeClr val="accent2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월 </a:t>
              </a:r>
              <a:r>
                <a:rPr lang="en-US" altLang="ko-KR" sz="1200" dirty="0">
                  <a:solidFill>
                    <a:schemeClr val="accent2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30</a:t>
              </a:r>
              <a:r>
                <a:rPr lang="ko-KR" altLang="en-US" sz="1200" dirty="0">
                  <a:solidFill>
                    <a:schemeClr val="accent2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일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6464798" y="5172245"/>
              <a:ext cx="1472198" cy="337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200" b="1" dirty="0">
                  <a:solidFill>
                    <a:schemeClr val="bg1">
                      <a:lumMod val="50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STONE</a:t>
              </a:r>
              <a:r>
                <a:rPr lang="ko-KR" altLang="en-US" sz="1200" b="1" dirty="0">
                  <a:solidFill>
                    <a:schemeClr val="bg1">
                      <a:lumMod val="50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200" b="1" dirty="0">
                  <a:solidFill>
                    <a:schemeClr val="bg1">
                      <a:lumMod val="50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INTEGRITY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2B05818-3D17-E33E-9CC0-DD224444FA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1087" y="2203370"/>
              <a:ext cx="1018038" cy="1122836"/>
            </a:xfrm>
            <a:prstGeom prst="rect">
              <a:avLst/>
            </a:prstGeom>
            <a:solidFill>
              <a:schemeClr val="tx1"/>
            </a:solidFill>
          </p:spPr>
        </p:pic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5643330F-89EE-AF7A-AA23-355202997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54" y="359619"/>
            <a:ext cx="3152121" cy="4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통계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/>
        </p:nvGraphicFramePr>
        <p:xfrm>
          <a:off x="10663088" y="977770"/>
          <a:ext cx="3737124" cy="6220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통계 메뉴 추가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탭 버튼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2-1.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테이블 엑셀 파일 다운로드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2-3.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최근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일간의 정보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기간 설정에 따른 정보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도달률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테이블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체류시간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이동거리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도슨트봇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이용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컨텐츠 호출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도달률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항목 데이터 그래프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항목 선택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– 2-7.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드롭박스에서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항목 선택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Y: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인원수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이동거리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건수 등 선택에 따른 변경 필요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영역 롤오버시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Tooltip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항목 선택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체류시간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이동거리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도슨트봇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이용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컨텐츠 호출 선택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</a:t>
                      </a:r>
                      <a:r>
                        <a:rPr lang="en-US" altLang="ko-KR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파일로 다운로드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가입량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]_[</a:t>
                      </a:r>
                      <a:r>
                        <a:rPr lang="ko-KR" altLang="en-US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다운로드일시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].</a:t>
                      </a:r>
                      <a:r>
                        <a:rPr lang="en-US" altLang="ko-KR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endParaRPr lang="en-US" altLang="ko-KR" sz="900" i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464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1474" y="863675"/>
            <a:ext cx="7344813" cy="67798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845625" y="1426018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24750" y="1875003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479632" y="2018037"/>
            <a:ext cx="360040" cy="166221"/>
          </a:xfrm>
          <a:prstGeom prst="wedgeRectCallout">
            <a:avLst>
              <a:gd name="adj1" fmla="val 68234"/>
              <a:gd name="adj2" fmla="val 1931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2795145" y="2323988"/>
            <a:ext cx="360040" cy="166221"/>
          </a:xfrm>
          <a:prstGeom prst="wedgeRectCallout">
            <a:avLst>
              <a:gd name="adj1" fmla="val 70879"/>
              <a:gd name="adj2" fmla="val 4223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4781964" y="2319281"/>
            <a:ext cx="360040" cy="166221"/>
          </a:xfrm>
          <a:prstGeom prst="wedgeRectCallout">
            <a:avLst>
              <a:gd name="adj1" fmla="val 70880"/>
              <a:gd name="adj2" fmla="val 250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5612216" y="2153060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820643" y="2876660"/>
            <a:ext cx="360040" cy="166221"/>
          </a:xfrm>
          <a:prstGeom prst="wedgeRectCallout">
            <a:avLst>
              <a:gd name="adj1" fmla="val 68234"/>
              <a:gd name="adj2" fmla="val 785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2881629" y="4420083"/>
            <a:ext cx="360040" cy="166221"/>
          </a:xfrm>
          <a:prstGeom prst="wedgeRectCallout">
            <a:avLst>
              <a:gd name="adj1" fmla="val 33842"/>
              <a:gd name="adj2" fmla="val 12246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6558856" y="4336970"/>
            <a:ext cx="360040" cy="166221"/>
          </a:xfrm>
          <a:prstGeom prst="wedgeRectCallout">
            <a:avLst>
              <a:gd name="adj1" fmla="val 57652"/>
              <a:gd name="adj2" fmla="val 88081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7718957" y="4209951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1604725-FAB2-8080-144E-2BF8A5433E33}"/>
              </a:ext>
            </a:extLst>
          </p:cNvPr>
          <p:cNvSpPr/>
          <p:nvPr/>
        </p:nvSpPr>
        <p:spPr>
          <a:xfrm>
            <a:off x="1533053" y="3429333"/>
            <a:ext cx="1296145" cy="3509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2" name="말풍선: 사각형 31">
            <a:extLst>
              <a:ext uri="{FF2B5EF4-FFF2-40B4-BE49-F238E27FC236}">
                <a16:creationId xmlns:a16="http://schemas.microsoft.com/office/drawing/2014/main" id="{25D47D56-5BC1-7ED2-0595-228878BCD0C1}"/>
              </a:ext>
            </a:extLst>
          </p:cNvPr>
          <p:cNvSpPr/>
          <p:nvPr/>
        </p:nvSpPr>
        <p:spPr>
          <a:xfrm>
            <a:off x="8676269" y="4420081"/>
            <a:ext cx="360040" cy="166221"/>
          </a:xfrm>
          <a:prstGeom prst="wedgeRectCallout">
            <a:avLst>
              <a:gd name="adj1" fmla="val -90498"/>
              <a:gd name="adj2" fmla="val 1358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spc="-150" dirty="0"/>
              <a:t>2-10</a:t>
            </a:r>
            <a:endParaRPr lang="ko-KR" altLang="en-US" sz="900" spc="-150" dirty="0"/>
          </a:p>
        </p:txBody>
      </p:sp>
      <p:sp>
        <p:nvSpPr>
          <p:cNvPr id="3" name="말풍선: 사각형 2">
            <a:extLst>
              <a:ext uri="{FF2B5EF4-FFF2-40B4-BE49-F238E27FC236}">
                <a16:creationId xmlns:a16="http://schemas.microsoft.com/office/drawing/2014/main" id="{E7B2E59E-7056-2F88-CD41-768CCEFEE3C8}"/>
              </a:ext>
            </a:extLst>
          </p:cNvPr>
          <p:cNvSpPr/>
          <p:nvPr/>
        </p:nvSpPr>
        <p:spPr>
          <a:xfrm>
            <a:off x="8280226" y="4176043"/>
            <a:ext cx="360040" cy="166221"/>
          </a:xfrm>
          <a:prstGeom prst="wedgeRectCallout">
            <a:avLst>
              <a:gd name="adj1" fmla="val -50815"/>
              <a:gd name="adj2" fmla="val 10527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875459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061087"/>
              </p:ext>
            </p:extLst>
          </p:nvPr>
        </p:nvGraphicFramePr>
        <p:xfrm>
          <a:off x="647378" y="2015803"/>
          <a:ext cx="12961440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V0.9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2022.09.30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스톤인테그리티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V1.0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2022.11.01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수정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변경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최종 통합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0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190746"/>
              </p:ext>
            </p:extLst>
          </p:nvPr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dashboard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464291"/>
              </p:ext>
            </p:extLst>
          </p:nvPr>
        </p:nvGraphicFramePr>
        <p:xfrm>
          <a:off x="10663088" y="977770"/>
          <a:ext cx="3737124" cy="6672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1-1.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통계 페이지로 이동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1-3.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접속량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접속량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전일 기준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표시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전일 대비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증감량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0" lv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1-4.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월간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접속량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월간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기준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전월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1-5.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누적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누적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기준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1-6.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 평균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일수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가입률</a:t>
                      </a:r>
                      <a:r>
                        <a:rPr lang="ko-KR" altLang="en-US" sz="9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및 </a:t>
                      </a:r>
                      <a:r>
                        <a:rPr lang="ko-KR" altLang="en-US" sz="900" b="1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도달률</a:t>
                      </a:r>
                      <a:endParaRPr lang="en-US" altLang="ko-KR" sz="9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2-1.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오늘날짜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2-2.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가입률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또는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도달률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통계 페이지로 이동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2-3.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회원수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기준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lv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 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회원수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기준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탈퇴 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탈퇴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회원수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기준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 봇 이용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도스트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봇 이용 횟수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체류 시간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회원의 체류시간 합계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 거리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아바타 이동 거리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lvl="0" indent="-33752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컨텐츠 호출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사용자의 유물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조회시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생성되며 해건물의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전일 대비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증감량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표시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74" y="863675"/>
            <a:ext cx="7344816" cy="67798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951634" y="1534030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6" name="말풍선: 사각형 5">
            <a:extLst>
              <a:ext uri="{FF2B5EF4-FFF2-40B4-BE49-F238E27FC236}">
                <a16:creationId xmlns:a16="http://schemas.microsoft.com/office/drawing/2014/main" id="{657FC7C9-9903-54DA-50BC-D67231409B23}"/>
              </a:ext>
            </a:extLst>
          </p:cNvPr>
          <p:cNvSpPr/>
          <p:nvPr/>
        </p:nvSpPr>
        <p:spPr>
          <a:xfrm>
            <a:off x="7164635" y="1534030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1-1</a:t>
            </a:r>
            <a:endParaRPr lang="ko-KR" altLang="en-US" sz="900" dirty="0"/>
          </a:p>
        </p:txBody>
      </p:sp>
      <p:sp>
        <p:nvSpPr>
          <p:cNvPr id="7" name="말풍선: 사각형 6">
            <a:extLst>
              <a:ext uri="{FF2B5EF4-FFF2-40B4-BE49-F238E27FC236}">
                <a16:creationId xmlns:a16="http://schemas.microsoft.com/office/drawing/2014/main" id="{D7E2301F-68DF-46BA-0169-F2AABA10C380}"/>
              </a:ext>
            </a:extLst>
          </p:cNvPr>
          <p:cNvSpPr/>
          <p:nvPr/>
        </p:nvSpPr>
        <p:spPr>
          <a:xfrm>
            <a:off x="8352234" y="1475821"/>
            <a:ext cx="360040" cy="166221"/>
          </a:xfrm>
          <a:prstGeom prst="wedgeRectCallout">
            <a:avLst>
              <a:gd name="adj1" fmla="val 4741"/>
              <a:gd name="adj2" fmla="val 12819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1-2</a:t>
            </a:r>
            <a:endParaRPr lang="ko-KR" altLang="en-US" sz="900" dirty="0"/>
          </a:p>
        </p:txBody>
      </p:sp>
      <p:sp>
        <p:nvSpPr>
          <p:cNvPr id="8" name="말풍선: 사각형 7">
            <a:extLst>
              <a:ext uri="{FF2B5EF4-FFF2-40B4-BE49-F238E27FC236}">
                <a16:creationId xmlns:a16="http://schemas.microsoft.com/office/drawing/2014/main" id="{9332B5E3-2233-9E34-6C43-B80F06D72D2C}"/>
              </a:ext>
            </a:extLst>
          </p:cNvPr>
          <p:cNvSpPr/>
          <p:nvPr/>
        </p:nvSpPr>
        <p:spPr>
          <a:xfrm>
            <a:off x="2987638" y="200717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1-3</a:t>
            </a:r>
            <a:endParaRPr lang="ko-KR" altLang="en-US" sz="900" dirty="0"/>
          </a:p>
        </p:txBody>
      </p:sp>
      <p:sp>
        <p:nvSpPr>
          <p:cNvPr id="9" name="말풍선: 사각형 8">
            <a:extLst>
              <a:ext uri="{FF2B5EF4-FFF2-40B4-BE49-F238E27FC236}">
                <a16:creationId xmlns:a16="http://schemas.microsoft.com/office/drawing/2014/main" id="{906A01F1-5081-3952-BB89-54C490479C9D}"/>
              </a:ext>
            </a:extLst>
          </p:cNvPr>
          <p:cNvSpPr/>
          <p:nvPr/>
        </p:nvSpPr>
        <p:spPr>
          <a:xfrm>
            <a:off x="4175770" y="200717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1-4</a:t>
            </a:r>
            <a:endParaRPr lang="ko-KR" altLang="en-US" sz="900" dirty="0"/>
          </a:p>
        </p:txBody>
      </p:sp>
      <p:sp>
        <p:nvSpPr>
          <p:cNvPr id="10" name="말풍선: 사각형 9">
            <a:extLst>
              <a:ext uri="{FF2B5EF4-FFF2-40B4-BE49-F238E27FC236}">
                <a16:creationId xmlns:a16="http://schemas.microsoft.com/office/drawing/2014/main" id="{49DB2A5B-F864-D109-BCBB-8557D1131798}"/>
              </a:ext>
            </a:extLst>
          </p:cNvPr>
          <p:cNvSpPr/>
          <p:nvPr/>
        </p:nvSpPr>
        <p:spPr>
          <a:xfrm>
            <a:off x="2975087" y="2591867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1-5</a:t>
            </a:r>
            <a:endParaRPr lang="ko-KR" altLang="en-US" sz="900" dirty="0"/>
          </a:p>
        </p:txBody>
      </p:sp>
      <p:sp>
        <p:nvSpPr>
          <p:cNvPr id="11" name="말풍선: 사각형 10">
            <a:extLst>
              <a:ext uri="{FF2B5EF4-FFF2-40B4-BE49-F238E27FC236}">
                <a16:creationId xmlns:a16="http://schemas.microsoft.com/office/drawing/2014/main" id="{D0153E6A-5FE9-DA21-F26B-51319E367156}"/>
              </a:ext>
            </a:extLst>
          </p:cNvPr>
          <p:cNvSpPr/>
          <p:nvPr/>
        </p:nvSpPr>
        <p:spPr>
          <a:xfrm>
            <a:off x="4186672" y="263532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1-6</a:t>
            </a:r>
            <a:endParaRPr lang="ko-KR" altLang="en-US" sz="900" dirty="0"/>
          </a:p>
        </p:txBody>
      </p:sp>
      <p:sp>
        <p:nvSpPr>
          <p:cNvPr id="12" name="말풍선: 사각형 11">
            <a:extLst>
              <a:ext uri="{FF2B5EF4-FFF2-40B4-BE49-F238E27FC236}">
                <a16:creationId xmlns:a16="http://schemas.microsoft.com/office/drawing/2014/main" id="{7A9AA22E-FD6C-3185-BDE9-DFD6C9242A5D}"/>
              </a:ext>
            </a:extLst>
          </p:cNvPr>
          <p:cNvSpPr/>
          <p:nvPr/>
        </p:nvSpPr>
        <p:spPr>
          <a:xfrm>
            <a:off x="5566327" y="200717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1-7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51634" y="3388794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164635" y="3388794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8352234" y="3330585"/>
            <a:ext cx="360040" cy="166221"/>
          </a:xfrm>
          <a:prstGeom prst="wedgeRectCallout">
            <a:avLst>
              <a:gd name="adj1" fmla="val 4741"/>
              <a:gd name="adj2" fmla="val 12819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2951634" y="3847776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2942366" y="4406982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951634" y="4896123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4452599" y="396001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5566327" y="396001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6500035" y="396001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22" name="말풍선: 사각형 21">
            <a:extLst>
              <a:ext uri="{FF2B5EF4-FFF2-40B4-BE49-F238E27FC236}">
                <a16:creationId xmlns:a16="http://schemas.microsoft.com/office/drawing/2014/main" id="{83BB50F7-74B6-AAE0-8783-FC120F93EF15}"/>
              </a:ext>
            </a:extLst>
          </p:cNvPr>
          <p:cNvSpPr/>
          <p:nvPr/>
        </p:nvSpPr>
        <p:spPr>
          <a:xfrm>
            <a:off x="7595514" y="396001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  <p:sp>
        <p:nvSpPr>
          <p:cNvPr id="23" name="말풍선: 사각형 22">
            <a:extLst>
              <a:ext uri="{FF2B5EF4-FFF2-40B4-BE49-F238E27FC236}">
                <a16:creationId xmlns:a16="http://schemas.microsoft.com/office/drawing/2014/main" id="{DE0F1BC4-08A1-8510-E226-23BF252C18EF}"/>
              </a:ext>
            </a:extLst>
          </p:cNvPr>
          <p:cNvSpPr/>
          <p:nvPr/>
        </p:nvSpPr>
        <p:spPr>
          <a:xfrm>
            <a:off x="2951634" y="5415016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</a:t>
            </a:r>
            <a:endParaRPr lang="ko-KR" altLang="en-US" sz="900" dirty="0"/>
          </a:p>
        </p:txBody>
      </p:sp>
      <p:sp>
        <p:nvSpPr>
          <p:cNvPr id="24" name="말풍선: 사각형 23">
            <a:extLst>
              <a:ext uri="{FF2B5EF4-FFF2-40B4-BE49-F238E27FC236}">
                <a16:creationId xmlns:a16="http://schemas.microsoft.com/office/drawing/2014/main" id="{CE71EC00-5AA8-2C39-6000-B8E02C40815A}"/>
              </a:ext>
            </a:extLst>
          </p:cNvPr>
          <p:cNvSpPr/>
          <p:nvPr/>
        </p:nvSpPr>
        <p:spPr>
          <a:xfrm>
            <a:off x="4570065" y="5439917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3-1</a:t>
            </a:r>
            <a:endParaRPr lang="ko-KR" altLang="en-US" sz="900" dirty="0"/>
          </a:p>
        </p:txBody>
      </p:sp>
      <p:sp>
        <p:nvSpPr>
          <p:cNvPr id="25" name="말풍선: 사각형 24">
            <a:extLst>
              <a:ext uri="{FF2B5EF4-FFF2-40B4-BE49-F238E27FC236}">
                <a16:creationId xmlns:a16="http://schemas.microsoft.com/office/drawing/2014/main" id="{3DF11913-7241-C6BE-F239-D40088A48AD9}"/>
              </a:ext>
            </a:extLst>
          </p:cNvPr>
          <p:cNvSpPr/>
          <p:nvPr/>
        </p:nvSpPr>
        <p:spPr>
          <a:xfrm>
            <a:off x="2786819" y="6026260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3-2</a:t>
            </a:r>
            <a:endParaRPr lang="ko-KR" altLang="en-US" sz="900" dirty="0"/>
          </a:p>
        </p:txBody>
      </p:sp>
      <p:sp>
        <p:nvSpPr>
          <p:cNvPr id="26" name="말풍선: 사각형 25">
            <a:extLst>
              <a:ext uri="{FF2B5EF4-FFF2-40B4-BE49-F238E27FC236}">
                <a16:creationId xmlns:a16="http://schemas.microsoft.com/office/drawing/2014/main" id="{0F05580E-8AEB-E620-4FAE-38E805693915}"/>
              </a:ext>
            </a:extLst>
          </p:cNvPr>
          <p:cNvSpPr/>
          <p:nvPr/>
        </p:nvSpPr>
        <p:spPr>
          <a:xfrm>
            <a:off x="5806349" y="5415016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4</a:t>
            </a:r>
            <a:endParaRPr lang="ko-KR" altLang="en-US" sz="900" dirty="0"/>
          </a:p>
        </p:txBody>
      </p:sp>
      <p:sp>
        <p:nvSpPr>
          <p:cNvPr id="27" name="말풍선: 사각형 26">
            <a:extLst>
              <a:ext uri="{FF2B5EF4-FFF2-40B4-BE49-F238E27FC236}">
                <a16:creationId xmlns:a16="http://schemas.microsoft.com/office/drawing/2014/main" id="{737F5102-4EFE-87CF-5785-0E8EA366688D}"/>
              </a:ext>
            </a:extLst>
          </p:cNvPr>
          <p:cNvSpPr/>
          <p:nvPr/>
        </p:nvSpPr>
        <p:spPr>
          <a:xfrm>
            <a:off x="7424780" y="5439917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4-1</a:t>
            </a:r>
            <a:endParaRPr lang="ko-KR" altLang="en-US" sz="900" dirty="0"/>
          </a:p>
        </p:txBody>
      </p:sp>
      <p:sp>
        <p:nvSpPr>
          <p:cNvPr id="28" name="말풍선: 사각형 27">
            <a:extLst>
              <a:ext uri="{FF2B5EF4-FFF2-40B4-BE49-F238E27FC236}">
                <a16:creationId xmlns:a16="http://schemas.microsoft.com/office/drawing/2014/main" id="{0BB709CA-6BDF-A36F-03F2-8F05E3937484}"/>
              </a:ext>
            </a:extLst>
          </p:cNvPr>
          <p:cNvSpPr/>
          <p:nvPr/>
        </p:nvSpPr>
        <p:spPr>
          <a:xfrm>
            <a:off x="5641534" y="6026260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4-2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36997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dashboard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939039"/>
              </p:ext>
            </p:extLst>
          </p:nvPr>
        </p:nvGraphicFramePr>
        <p:xfrm>
          <a:off x="10663088" y="977770"/>
          <a:ext cx="3737124" cy="2969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정보 이용률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3-1.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정보 이용률 그래프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유물조회 건수가 많은 순으로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개 유물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542925" lvl="2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축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조회 건수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542925" lvl="2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Y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축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유물명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공간 </a:t>
                      </a: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점유률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4-1.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공간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점유률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그래프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장소별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체류 시간 그래프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542925" lvl="2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축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체류 시간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542925" lvl="2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Y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축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장소명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74" y="863675"/>
            <a:ext cx="7344816" cy="67798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951634" y="1534030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6" name="말풍선: 사각형 5">
            <a:extLst>
              <a:ext uri="{FF2B5EF4-FFF2-40B4-BE49-F238E27FC236}">
                <a16:creationId xmlns:a16="http://schemas.microsoft.com/office/drawing/2014/main" id="{657FC7C9-9903-54DA-50BC-D67231409B23}"/>
              </a:ext>
            </a:extLst>
          </p:cNvPr>
          <p:cNvSpPr/>
          <p:nvPr/>
        </p:nvSpPr>
        <p:spPr>
          <a:xfrm>
            <a:off x="7164635" y="1534030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1-1</a:t>
            </a:r>
            <a:endParaRPr lang="ko-KR" altLang="en-US" sz="900" dirty="0"/>
          </a:p>
        </p:txBody>
      </p:sp>
      <p:sp>
        <p:nvSpPr>
          <p:cNvPr id="7" name="말풍선: 사각형 6">
            <a:extLst>
              <a:ext uri="{FF2B5EF4-FFF2-40B4-BE49-F238E27FC236}">
                <a16:creationId xmlns:a16="http://schemas.microsoft.com/office/drawing/2014/main" id="{D7E2301F-68DF-46BA-0169-F2AABA10C380}"/>
              </a:ext>
            </a:extLst>
          </p:cNvPr>
          <p:cNvSpPr/>
          <p:nvPr/>
        </p:nvSpPr>
        <p:spPr>
          <a:xfrm>
            <a:off x="8352234" y="1475821"/>
            <a:ext cx="360040" cy="166221"/>
          </a:xfrm>
          <a:prstGeom prst="wedgeRectCallout">
            <a:avLst>
              <a:gd name="adj1" fmla="val 4741"/>
              <a:gd name="adj2" fmla="val 12819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1-2</a:t>
            </a:r>
            <a:endParaRPr lang="ko-KR" altLang="en-US" sz="900" dirty="0"/>
          </a:p>
        </p:txBody>
      </p:sp>
      <p:sp>
        <p:nvSpPr>
          <p:cNvPr id="8" name="말풍선: 사각형 7">
            <a:extLst>
              <a:ext uri="{FF2B5EF4-FFF2-40B4-BE49-F238E27FC236}">
                <a16:creationId xmlns:a16="http://schemas.microsoft.com/office/drawing/2014/main" id="{9332B5E3-2233-9E34-6C43-B80F06D72D2C}"/>
              </a:ext>
            </a:extLst>
          </p:cNvPr>
          <p:cNvSpPr/>
          <p:nvPr/>
        </p:nvSpPr>
        <p:spPr>
          <a:xfrm>
            <a:off x="2987638" y="200717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1-3</a:t>
            </a:r>
            <a:endParaRPr lang="ko-KR" altLang="en-US" sz="900" dirty="0"/>
          </a:p>
        </p:txBody>
      </p:sp>
      <p:sp>
        <p:nvSpPr>
          <p:cNvPr id="9" name="말풍선: 사각형 8">
            <a:extLst>
              <a:ext uri="{FF2B5EF4-FFF2-40B4-BE49-F238E27FC236}">
                <a16:creationId xmlns:a16="http://schemas.microsoft.com/office/drawing/2014/main" id="{906A01F1-5081-3952-BB89-54C490479C9D}"/>
              </a:ext>
            </a:extLst>
          </p:cNvPr>
          <p:cNvSpPr/>
          <p:nvPr/>
        </p:nvSpPr>
        <p:spPr>
          <a:xfrm>
            <a:off x="4175770" y="200717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1-4</a:t>
            </a:r>
            <a:endParaRPr lang="ko-KR" altLang="en-US" sz="900" dirty="0"/>
          </a:p>
        </p:txBody>
      </p:sp>
      <p:sp>
        <p:nvSpPr>
          <p:cNvPr id="10" name="말풍선: 사각형 9">
            <a:extLst>
              <a:ext uri="{FF2B5EF4-FFF2-40B4-BE49-F238E27FC236}">
                <a16:creationId xmlns:a16="http://schemas.microsoft.com/office/drawing/2014/main" id="{49DB2A5B-F864-D109-BCBB-8557D1131798}"/>
              </a:ext>
            </a:extLst>
          </p:cNvPr>
          <p:cNvSpPr/>
          <p:nvPr/>
        </p:nvSpPr>
        <p:spPr>
          <a:xfrm>
            <a:off x="2975087" y="2591867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1-5</a:t>
            </a:r>
            <a:endParaRPr lang="ko-KR" altLang="en-US" sz="900" dirty="0"/>
          </a:p>
        </p:txBody>
      </p:sp>
      <p:sp>
        <p:nvSpPr>
          <p:cNvPr id="11" name="말풍선: 사각형 10">
            <a:extLst>
              <a:ext uri="{FF2B5EF4-FFF2-40B4-BE49-F238E27FC236}">
                <a16:creationId xmlns:a16="http://schemas.microsoft.com/office/drawing/2014/main" id="{D0153E6A-5FE9-DA21-F26B-51319E367156}"/>
              </a:ext>
            </a:extLst>
          </p:cNvPr>
          <p:cNvSpPr/>
          <p:nvPr/>
        </p:nvSpPr>
        <p:spPr>
          <a:xfrm>
            <a:off x="4186672" y="263532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1-6</a:t>
            </a:r>
            <a:endParaRPr lang="ko-KR" altLang="en-US" sz="900" dirty="0"/>
          </a:p>
        </p:txBody>
      </p:sp>
      <p:sp>
        <p:nvSpPr>
          <p:cNvPr id="12" name="말풍선: 사각형 11">
            <a:extLst>
              <a:ext uri="{FF2B5EF4-FFF2-40B4-BE49-F238E27FC236}">
                <a16:creationId xmlns:a16="http://schemas.microsoft.com/office/drawing/2014/main" id="{7A9AA22E-FD6C-3185-BDE9-DFD6C9242A5D}"/>
              </a:ext>
            </a:extLst>
          </p:cNvPr>
          <p:cNvSpPr/>
          <p:nvPr/>
        </p:nvSpPr>
        <p:spPr>
          <a:xfrm>
            <a:off x="5566327" y="200717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1-7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51634" y="3388794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164635" y="3388794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8352234" y="3330585"/>
            <a:ext cx="360040" cy="166221"/>
          </a:xfrm>
          <a:prstGeom prst="wedgeRectCallout">
            <a:avLst>
              <a:gd name="adj1" fmla="val 4741"/>
              <a:gd name="adj2" fmla="val 12819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2951634" y="3847776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2942366" y="4406982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951634" y="4896123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4452599" y="396001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5566327" y="396001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6500035" y="396001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22" name="말풍선: 사각형 21">
            <a:extLst>
              <a:ext uri="{FF2B5EF4-FFF2-40B4-BE49-F238E27FC236}">
                <a16:creationId xmlns:a16="http://schemas.microsoft.com/office/drawing/2014/main" id="{83BB50F7-74B6-AAE0-8783-FC120F93EF15}"/>
              </a:ext>
            </a:extLst>
          </p:cNvPr>
          <p:cNvSpPr/>
          <p:nvPr/>
        </p:nvSpPr>
        <p:spPr>
          <a:xfrm>
            <a:off x="7595514" y="3960018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  <p:sp>
        <p:nvSpPr>
          <p:cNvPr id="23" name="말풍선: 사각형 22">
            <a:extLst>
              <a:ext uri="{FF2B5EF4-FFF2-40B4-BE49-F238E27FC236}">
                <a16:creationId xmlns:a16="http://schemas.microsoft.com/office/drawing/2014/main" id="{DE0F1BC4-08A1-8510-E226-23BF252C18EF}"/>
              </a:ext>
            </a:extLst>
          </p:cNvPr>
          <p:cNvSpPr/>
          <p:nvPr/>
        </p:nvSpPr>
        <p:spPr>
          <a:xfrm>
            <a:off x="2951634" y="5415016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</a:t>
            </a:r>
            <a:endParaRPr lang="ko-KR" altLang="en-US" sz="900" dirty="0"/>
          </a:p>
        </p:txBody>
      </p:sp>
      <p:sp>
        <p:nvSpPr>
          <p:cNvPr id="24" name="말풍선: 사각형 23">
            <a:extLst>
              <a:ext uri="{FF2B5EF4-FFF2-40B4-BE49-F238E27FC236}">
                <a16:creationId xmlns:a16="http://schemas.microsoft.com/office/drawing/2014/main" id="{CE71EC00-5AA8-2C39-6000-B8E02C40815A}"/>
              </a:ext>
            </a:extLst>
          </p:cNvPr>
          <p:cNvSpPr/>
          <p:nvPr/>
        </p:nvSpPr>
        <p:spPr>
          <a:xfrm>
            <a:off x="4570065" y="5439917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3-1</a:t>
            </a:r>
            <a:endParaRPr lang="ko-KR" altLang="en-US" sz="900" dirty="0"/>
          </a:p>
        </p:txBody>
      </p:sp>
      <p:sp>
        <p:nvSpPr>
          <p:cNvPr id="25" name="말풍선: 사각형 24">
            <a:extLst>
              <a:ext uri="{FF2B5EF4-FFF2-40B4-BE49-F238E27FC236}">
                <a16:creationId xmlns:a16="http://schemas.microsoft.com/office/drawing/2014/main" id="{3DF11913-7241-C6BE-F239-D40088A48AD9}"/>
              </a:ext>
            </a:extLst>
          </p:cNvPr>
          <p:cNvSpPr/>
          <p:nvPr/>
        </p:nvSpPr>
        <p:spPr>
          <a:xfrm>
            <a:off x="2786819" y="6026260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3-2</a:t>
            </a:r>
            <a:endParaRPr lang="ko-KR" altLang="en-US" sz="900" dirty="0"/>
          </a:p>
        </p:txBody>
      </p:sp>
      <p:sp>
        <p:nvSpPr>
          <p:cNvPr id="26" name="말풍선: 사각형 25">
            <a:extLst>
              <a:ext uri="{FF2B5EF4-FFF2-40B4-BE49-F238E27FC236}">
                <a16:creationId xmlns:a16="http://schemas.microsoft.com/office/drawing/2014/main" id="{0F05580E-8AEB-E620-4FAE-38E805693915}"/>
              </a:ext>
            </a:extLst>
          </p:cNvPr>
          <p:cNvSpPr/>
          <p:nvPr/>
        </p:nvSpPr>
        <p:spPr>
          <a:xfrm>
            <a:off x="5806349" y="5415016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4</a:t>
            </a:r>
            <a:endParaRPr lang="ko-KR" altLang="en-US" sz="900" dirty="0"/>
          </a:p>
        </p:txBody>
      </p:sp>
      <p:sp>
        <p:nvSpPr>
          <p:cNvPr id="27" name="말풍선: 사각형 26">
            <a:extLst>
              <a:ext uri="{FF2B5EF4-FFF2-40B4-BE49-F238E27FC236}">
                <a16:creationId xmlns:a16="http://schemas.microsoft.com/office/drawing/2014/main" id="{737F5102-4EFE-87CF-5785-0E8EA366688D}"/>
              </a:ext>
            </a:extLst>
          </p:cNvPr>
          <p:cNvSpPr/>
          <p:nvPr/>
        </p:nvSpPr>
        <p:spPr>
          <a:xfrm>
            <a:off x="7424780" y="5439917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4-1</a:t>
            </a:r>
            <a:endParaRPr lang="ko-KR" altLang="en-US" sz="900" dirty="0"/>
          </a:p>
        </p:txBody>
      </p:sp>
      <p:sp>
        <p:nvSpPr>
          <p:cNvPr id="28" name="말풍선: 사각형 27">
            <a:extLst>
              <a:ext uri="{FF2B5EF4-FFF2-40B4-BE49-F238E27FC236}">
                <a16:creationId xmlns:a16="http://schemas.microsoft.com/office/drawing/2014/main" id="{0BB709CA-6BDF-A36F-03F2-8F05E3937484}"/>
              </a:ext>
            </a:extLst>
          </p:cNvPr>
          <p:cNvSpPr/>
          <p:nvPr/>
        </p:nvSpPr>
        <p:spPr>
          <a:xfrm>
            <a:off x="5641534" y="6026260"/>
            <a:ext cx="360040" cy="166221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4-2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884752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129190"/>
              </p:ext>
            </p:extLst>
          </p:nvPr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통계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121919"/>
              </p:ext>
            </p:extLst>
          </p:nvPr>
        </p:nvGraphicFramePr>
        <p:xfrm>
          <a:off x="10663088" y="977770"/>
          <a:ext cx="3737124" cy="5192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통계 메뉴 추가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접속률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탭 버튼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2-1.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테이블 엑셀 파일 다운로드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2-3.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최근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일간의 정보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기간 설정에 따른 정보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접속률 데이터 테이블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일일 평균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누적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그래프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Y: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 전체 평균 값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영역 롤오버시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Tooltip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</a:t>
                      </a:r>
                      <a:r>
                        <a:rPr lang="en-US" altLang="ko-KR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파일로 다운로드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일일 </a:t>
                      </a:r>
                      <a:r>
                        <a:rPr lang="ko-KR" altLang="en-US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]_[</a:t>
                      </a:r>
                      <a:r>
                        <a:rPr lang="ko-KR" altLang="en-US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다운로드일시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].</a:t>
                      </a:r>
                      <a:r>
                        <a:rPr lang="en-US" altLang="ko-KR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endParaRPr lang="en-US" altLang="ko-KR" sz="900" i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464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1474" y="863675"/>
            <a:ext cx="7344815" cy="67798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845625" y="1426018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24750" y="1875003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479632" y="2018037"/>
            <a:ext cx="360040" cy="166221"/>
          </a:xfrm>
          <a:prstGeom prst="wedgeRectCallout">
            <a:avLst>
              <a:gd name="adj1" fmla="val 68234"/>
              <a:gd name="adj2" fmla="val 1931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2795145" y="2323988"/>
            <a:ext cx="360040" cy="166221"/>
          </a:xfrm>
          <a:prstGeom prst="wedgeRectCallout">
            <a:avLst>
              <a:gd name="adj1" fmla="val 70879"/>
              <a:gd name="adj2" fmla="val 4223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4781964" y="2319281"/>
            <a:ext cx="360040" cy="166221"/>
          </a:xfrm>
          <a:prstGeom prst="wedgeRectCallout">
            <a:avLst>
              <a:gd name="adj1" fmla="val 70880"/>
              <a:gd name="adj2" fmla="val 250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5612216" y="2153060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820643" y="2876660"/>
            <a:ext cx="360040" cy="166221"/>
          </a:xfrm>
          <a:prstGeom prst="wedgeRectCallout">
            <a:avLst>
              <a:gd name="adj1" fmla="val 68234"/>
              <a:gd name="adj2" fmla="val 785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2881629" y="4420083"/>
            <a:ext cx="360040" cy="166221"/>
          </a:xfrm>
          <a:prstGeom prst="wedgeRectCallout">
            <a:avLst>
              <a:gd name="adj1" fmla="val 33842"/>
              <a:gd name="adj2" fmla="val 12246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7526795" y="4420082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7992194" y="417047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1604725-FAB2-8080-144E-2BF8A5433E33}"/>
              </a:ext>
            </a:extLst>
          </p:cNvPr>
          <p:cNvSpPr/>
          <p:nvPr/>
        </p:nvSpPr>
        <p:spPr>
          <a:xfrm>
            <a:off x="1533053" y="3429333"/>
            <a:ext cx="1296145" cy="3509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2" name="말풍선: 사각형 31">
            <a:extLst>
              <a:ext uri="{FF2B5EF4-FFF2-40B4-BE49-F238E27FC236}">
                <a16:creationId xmlns:a16="http://schemas.microsoft.com/office/drawing/2014/main" id="{25D47D56-5BC1-7ED2-0595-228878BCD0C1}"/>
              </a:ext>
            </a:extLst>
          </p:cNvPr>
          <p:cNvSpPr/>
          <p:nvPr/>
        </p:nvSpPr>
        <p:spPr>
          <a:xfrm>
            <a:off x="8676269" y="4420081"/>
            <a:ext cx="360040" cy="166221"/>
          </a:xfrm>
          <a:prstGeom prst="wedgeRectCallout">
            <a:avLst>
              <a:gd name="adj1" fmla="val -90498"/>
              <a:gd name="adj2" fmla="val 1358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1564937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420707"/>
              </p:ext>
            </p:extLst>
          </p:nvPr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통계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219759"/>
              </p:ext>
            </p:extLst>
          </p:nvPr>
        </p:nvGraphicFramePr>
        <p:xfrm>
          <a:off x="10663088" y="977770"/>
          <a:ext cx="3737124" cy="5192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통계 메뉴 추가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  <a:endParaRPr lang="en-US" altLang="ko-KR" sz="900" b="1" strike="noStrike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</a:t>
                      </a:r>
                      <a:r>
                        <a:rPr lang="en-US" altLang="ko-KR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strike="noStrike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strike="noStrike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탭 버튼</a:t>
                      </a:r>
                      <a:endParaRPr lang="en-US" altLang="ko-KR" sz="900" strike="noStrike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</a:t>
                      </a:r>
                      <a:endParaRPr lang="en-US" altLang="ko-KR" sz="900" b="1" strike="noStrike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2-1. </a:t>
                      </a: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테이블 엑셀 파일 다운로드</a:t>
                      </a:r>
                      <a:endParaRPr lang="en-US" altLang="ko-KR" sz="900" strike="noStrike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2-2. </a:t>
                      </a: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strike="noStrike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2-3. </a:t>
                      </a: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최근 </a:t>
                      </a:r>
                      <a:r>
                        <a:rPr lang="en-US" altLang="ko-KR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  <a:r>
                        <a:rPr lang="ko-KR" altLang="en-US" sz="900" strike="noStrike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일간의 정보 표시</a:t>
                      </a:r>
                      <a:endParaRPr lang="en-US" altLang="ko-KR" sz="900" strike="noStrike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기간 설정에 따른 정보 표시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접속률 데이터 테이블 표시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 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 </a:t>
                      </a:r>
                      <a:r>
                        <a:rPr lang="ko-KR" altLang="en-US" sz="900" strike="noStrike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일일 평균 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누적 </a:t>
                      </a:r>
                      <a:r>
                        <a:rPr lang="ko-KR" altLang="en-US" sz="900" strike="noStrike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 </a:t>
                      </a:r>
                      <a:r>
                        <a:rPr lang="ko-KR" altLang="en-US" sz="900" strike="noStrike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그래프 표시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X: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Y: </a:t>
                      </a:r>
                      <a:r>
                        <a:rPr lang="ko-KR" altLang="en-US" sz="900" strike="noStrike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 전체 평균 값 표시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영역 롤오버시 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Tooltip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</a:t>
                      </a:r>
                      <a:r>
                        <a:rPr lang="en-US" altLang="ko-KR" sz="900" strike="noStrike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파일로 다운로드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일일 </a:t>
                      </a:r>
                      <a:r>
                        <a:rPr lang="ko-KR" altLang="en-US" sz="900" i="1" strike="noStrike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접속량</a:t>
                      </a:r>
                      <a:r>
                        <a:rPr lang="en-US" altLang="ko-KR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]_[</a:t>
                      </a:r>
                      <a:r>
                        <a:rPr lang="ko-KR" altLang="en-US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다운로드일시</a:t>
                      </a:r>
                      <a:r>
                        <a:rPr lang="en-US" altLang="ko-KR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].</a:t>
                      </a:r>
                      <a:r>
                        <a:rPr lang="en-US" altLang="ko-KR" sz="900" i="1" strike="noStrike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endParaRPr lang="en-US" altLang="ko-KR" sz="900" i="1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464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1474" y="863675"/>
            <a:ext cx="7344815" cy="6779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7526795" y="4420082"/>
            <a:ext cx="360040" cy="166221"/>
          </a:xfrm>
          <a:prstGeom prst="wedgeRectCallout">
            <a:avLst>
              <a:gd name="adj1" fmla="val 70880"/>
              <a:gd name="adj2" fmla="val 1358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7992194" y="417047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1604725-FAB2-8080-144E-2BF8A5433E33}"/>
              </a:ext>
            </a:extLst>
          </p:cNvPr>
          <p:cNvSpPr/>
          <p:nvPr/>
        </p:nvSpPr>
        <p:spPr>
          <a:xfrm>
            <a:off x="1533053" y="3429333"/>
            <a:ext cx="1296145" cy="3509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261426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457205"/>
              </p:ext>
            </p:extLst>
          </p:nvPr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통계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401874"/>
              </p:ext>
            </p:extLst>
          </p:nvPr>
        </p:nvGraphicFramePr>
        <p:xfrm>
          <a:off x="10663088" y="977770"/>
          <a:ext cx="3737124" cy="5397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통계 메뉴 추가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탭 버튼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2-1.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테이블 엑셀 파일 다운로드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2-3.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최근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일간의 정보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기간 설정에 따른 정보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가입률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테이블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일반 회원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 회원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탈퇴 회원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가입량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그래프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Y: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인원수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범례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도슨트회원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일반회원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탈퇴회원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영역 롤오버시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Tooltip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</a:t>
                      </a:r>
                      <a:r>
                        <a:rPr lang="en-US" altLang="ko-KR" sz="900" strike="noStrike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파일로 다운로드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900" i="1" strike="noStrike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가입량</a:t>
                      </a:r>
                      <a:r>
                        <a:rPr lang="en-US" altLang="ko-KR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]_[</a:t>
                      </a:r>
                      <a:r>
                        <a:rPr lang="ko-KR" altLang="en-US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다운로드일시</a:t>
                      </a:r>
                      <a:r>
                        <a:rPr lang="en-US" altLang="ko-KR" sz="900" i="1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].</a:t>
                      </a:r>
                      <a:r>
                        <a:rPr lang="en-US" altLang="ko-KR" sz="900" i="1" strike="noStrike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endParaRPr lang="en-US" altLang="ko-KR" sz="900" i="1" strike="noStrike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464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1474" y="863675"/>
            <a:ext cx="7344815" cy="6779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845625" y="1426018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24750" y="1875003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479632" y="2018037"/>
            <a:ext cx="360040" cy="166221"/>
          </a:xfrm>
          <a:prstGeom prst="wedgeRectCallout">
            <a:avLst>
              <a:gd name="adj1" fmla="val 68234"/>
              <a:gd name="adj2" fmla="val 1931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2795145" y="2323988"/>
            <a:ext cx="360040" cy="166221"/>
          </a:xfrm>
          <a:prstGeom prst="wedgeRectCallout">
            <a:avLst>
              <a:gd name="adj1" fmla="val 70879"/>
              <a:gd name="adj2" fmla="val 4223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4781964" y="2319281"/>
            <a:ext cx="360040" cy="166221"/>
          </a:xfrm>
          <a:prstGeom prst="wedgeRectCallout">
            <a:avLst>
              <a:gd name="adj1" fmla="val 70880"/>
              <a:gd name="adj2" fmla="val 250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5612216" y="2153060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820643" y="2876660"/>
            <a:ext cx="360040" cy="166221"/>
          </a:xfrm>
          <a:prstGeom prst="wedgeRectCallout">
            <a:avLst>
              <a:gd name="adj1" fmla="val 68234"/>
              <a:gd name="adj2" fmla="val 785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2881629" y="4420083"/>
            <a:ext cx="360040" cy="166221"/>
          </a:xfrm>
          <a:prstGeom prst="wedgeRectCallout">
            <a:avLst>
              <a:gd name="adj1" fmla="val 33842"/>
              <a:gd name="adj2" fmla="val 12246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7526795" y="4420082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7992194" y="417047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1604725-FAB2-8080-144E-2BF8A5433E33}"/>
              </a:ext>
            </a:extLst>
          </p:cNvPr>
          <p:cNvSpPr/>
          <p:nvPr/>
        </p:nvSpPr>
        <p:spPr>
          <a:xfrm>
            <a:off x="1533053" y="3429333"/>
            <a:ext cx="1296145" cy="3509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2" name="말풍선: 사각형 31">
            <a:extLst>
              <a:ext uri="{FF2B5EF4-FFF2-40B4-BE49-F238E27FC236}">
                <a16:creationId xmlns:a16="http://schemas.microsoft.com/office/drawing/2014/main" id="{25D47D56-5BC1-7ED2-0595-228878BCD0C1}"/>
              </a:ext>
            </a:extLst>
          </p:cNvPr>
          <p:cNvSpPr/>
          <p:nvPr/>
        </p:nvSpPr>
        <p:spPr>
          <a:xfrm>
            <a:off x="8676269" y="4420081"/>
            <a:ext cx="360040" cy="166221"/>
          </a:xfrm>
          <a:prstGeom prst="wedgeRectCallout">
            <a:avLst>
              <a:gd name="adj1" fmla="val -90498"/>
              <a:gd name="adj2" fmla="val 1358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391467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통계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030597"/>
              </p:ext>
            </p:extLst>
          </p:nvPr>
        </p:nvGraphicFramePr>
        <p:xfrm>
          <a:off x="10663088" y="977770"/>
          <a:ext cx="3737124" cy="5397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통계 메뉴 추가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탭 버튼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2-1.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테이블 엑셀 파일 다운로드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2-3.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최근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일간의 정보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기간 설정에 따른 정보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가입률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테이블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일반 회원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 회원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탈퇴 회원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전체 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오늘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가입량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그래프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Y: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인원수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범례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도슨트회원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일반회원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탈퇴회원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영역 롤오버시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Tooltip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</a:t>
                      </a:r>
                      <a:r>
                        <a:rPr lang="en-US" altLang="ko-KR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파일로 다운로드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가입량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]_[</a:t>
                      </a:r>
                      <a:r>
                        <a:rPr lang="ko-KR" altLang="en-US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다운로드일시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].</a:t>
                      </a:r>
                      <a:r>
                        <a:rPr lang="en-US" altLang="ko-KR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endParaRPr lang="en-US" altLang="ko-KR" sz="900" i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464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1474" y="863675"/>
            <a:ext cx="7344814" cy="6779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845625" y="1426018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24750" y="1875003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479632" y="2018037"/>
            <a:ext cx="360040" cy="166221"/>
          </a:xfrm>
          <a:prstGeom prst="wedgeRectCallout">
            <a:avLst>
              <a:gd name="adj1" fmla="val 68234"/>
              <a:gd name="adj2" fmla="val 1931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2795145" y="2323988"/>
            <a:ext cx="360040" cy="166221"/>
          </a:xfrm>
          <a:prstGeom prst="wedgeRectCallout">
            <a:avLst>
              <a:gd name="adj1" fmla="val 70879"/>
              <a:gd name="adj2" fmla="val 4223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4781964" y="2319281"/>
            <a:ext cx="360040" cy="166221"/>
          </a:xfrm>
          <a:prstGeom prst="wedgeRectCallout">
            <a:avLst>
              <a:gd name="adj1" fmla="val 70880"/>
              <a:gd name="adj2" fmla="val 250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5612216" y="2153060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820643" y="2876660"/>
            <a:ext cx="360040" cy="166221"/>
          </a:xfrm>
          <a:prstGeom prst="wedgeRectCallout">
            <a:avLst>
              <a:gd name="adj1" fmla="val 68234"/>
              <a:gd name="adj2" fmla="val 785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2881629" y="4420083"/>
            <a:ext cx="360040" cy="166221"/>
          </a:xfrm>
          <a:prstGeom prst="wedgeRectCallout">
            <a:avLst>
              <a:gd name="adj1" fmla="val 33842"/>
              <a:gd name="adj2" fmla="val 12246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7526795" y="4420082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7992194" y="4170479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1604725-FAB2-8080-144E-2BF8A5433E33}"/>
              </a:ext>
            </a:extLst>
          </p:cNvPr>
          <p:cNvSpPr/>
          <p:nvPr/>
        </p:nvSpPr>
        <p:spPr>
          <a:xfrm>
            <a:off x="1533053" y="3429333"/>
            <a:ext cx="1296145" cy="3509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2" name="말풍선: 사각형 31">
            <a:extLst>
              <a:ext uri="{FF2B5EF4-FFF2-40B4-BE49-F238E27FC236}">
                <a16:creationId xmlns:a16="http://schemas.microsoft.com/office/drawing/2014/main" id="{25D47D56-5BC1-7ED2-0595-228878BCD0C1}"/>
              </a:ext>
            </a:extLst>
          </p:cNvPr>
          <p:cNvSpPr/>
          <p:nvPr/>
        </p:nvSpPr>
        <p:spPr>
          <a:xfrm>
            <a:off x="8676269" y="4420081"/>
            <a:ext cx="360040" cy="166221"/>
          </a:xfrm>
          <a:prstGeom prst="wedgeRectCallout">
            <a:avLst>
              <a:gd name="adj1" fmla="val -90498"/>
              <a:gd name="adj2" fmla="val 1358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436121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467333"/>
              </p:ext>
            </p:extLst>
          </p:nvPr>
        </p:nvGraphicFramePr>
        <p:xfrm>
          <a:off x="0" y="0"/>
          <a:ext cx="14400212" cy="71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1.0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박지훈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2023.03.30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국립대한민국임시정부기념관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사이버기념관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7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통계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표 35">
            <a:extLst>
              <a:ext uri="{FF2B5EF4-FFF2-40B4-BE49-F238E27FC236}">
                <a16:creationId xmlns:a16="http://schemas.microsoft.com/office/drawing/2014/main" id="{A29DD274-1875-DE75-FDE8-544E0A50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26559"/>
              </p:ext>
            </p:extLst>
          </p:nvPr>
        </p:nvGraphicFramePr>
        <p:xfrm>
          <a:off x="10663088" y="977770"/>
          <a:ext cx="3737124" cy="6220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1">
                  <a:extLst>
                    <a:ext uri="{9D8B030D-6E8A-4147-A177-3AD203B41FA5}">
                      <a16:colId xmlns:a16="http://schemas.microsoft.com/office/drawing/2014/main" val="2713442292"/>
                    </a:ext>
                  </a:extLst>
                </a:gridCol>
                <a:gridCol w="3246353">
                  <a:extLst>
                    <a:ext uri="{9D8B030D-6E8A-4147-A177-3AD203B41FA5}">
                      <a16:colId xmlns:a16="http://schemas.microsoft.com/office/drawing/2014/main" val="3961553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No.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설명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699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통계 메뉴 추가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접속률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가입률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9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탭 버튼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556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endParaRPr lang="en-US" altLang="ko-KR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2-1.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도달률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테이블 엑셀 파일 다운로드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2-2.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오늘날짜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2-3.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최근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일간의 정보 표시</a:t>
                      </a:r>
                      <a:endParaRPr lang="en-US" altLang="ko-KR" sz="9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2-4.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기간 설정에 따른 정보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테이블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정보 업데이트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2-5.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도달률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데이터 테이블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체류시간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이동거리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도슨트봇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이용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컨텐츠 호출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2-6.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도달률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항목 데이터 그래프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항목 선택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– 2-7.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드롭박스에서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항목 선택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X: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날짜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Y: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인원수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이동거리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건수 등 선택에 따른 변경 필요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61950" lvl="1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영역 롤오버시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Tooltip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2-7.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항목 선택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체류시간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이동거리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도슨트봇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이용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컨텐츠 호출 선택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2-8.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strike="noStrike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버튼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선형 그래프 표시 버튼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막대 그래프 버튼과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Toggle)</a:t>
                      </a:r>
                      <a:endParaRPr lang="en-US" altLang="ko-KR" sz="900" strike="noStrike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-33752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2-9.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그래프 </a:t>
                      </a:r>
                      <a:r>
                        <a:rPr lang="en-US" altLang="ko-KR" sz="90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파일로 다운로드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361950" marR="0" lvl="1" indent="-171450" algn="l" defTabSz="1056041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가입량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]_[</a:t>
                      </a:r>
                      <a:r>
                        <a:rPr lang="ko-KR" altLang="en-US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다운로드일시</a:t>
                      </a:r>
                      <a:r>
                        <a:rPr lang="en-US" altLang="ko-KR" sz="900" i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].</a:t>
                      </a:r>
                      <a:r>
                        <a:rPr lang="en-US" altLang="ko-KR" sz="900" i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ea"/>
                          <a:ea typeface="+mn-ea"/>
                          <a:cs typeface="+mn-cs"/>
                        </a:rPr>
                        <a:t>png</a:t>
                      </a:r>
                      <a:endParaRPr lang="en-US" altLang="ko-KR" sz="900" i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464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0234DA2D-9DAC-9517-F887-87A06365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1474" y="863675"/>
            <a:ext cx="7344814" cy="67798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129AED23-E625-51F4-BF9F-68253BD1E355}"/>
              </a:ext>
            </a:extLst>
          </p:cNvPr>
          <p:cNvSpPr/>
          <p:nvPr/>
        </p:nvSpPr>
        <p:spPr>
          <a:xfrm>
            <a:off x="2845625" y="1426018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16F0933-1C22-08D8-F0CF-7F40B82E7F99}"/>
              </a:ext>
            </a:extLst>
          </p:cNvPr>
          <p:cNvSpPr/>
          <p:nvPr/>
        </p:nvSpPr>
        <p:spPr>
          <a:xfrm>
            <a:off x="2924750" y="1875003"/>
            <a:ext cx="216024" cy="216024"/>
          </a:xfrm>
          <a:prstGeom prst="wedgeRectCallout">
            <a:avLst>
              <a:gd name="adj1" fmla="val 62943"/>
              <a:gd name="adj2" fmla="val 11100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4" name="말풍선: 사각형 13">
            <a:extLst>
              <a:ext uri="{FF2B5EF4-FFF2-40B4-BE49-F238E27FC236}">
                <a16:creationId xmlns:a16="http://schemas.microsoft.com/office/drawing/2014/main" id="{60798E0C-CA54-AEE3-7415-6BEF90C6B58C}"/>
              </a:ext>
            </a:extLst>
          </p:cNvPr>
          <p:cNvSpPr/>
          <p:nvPr/>
        </p:nvSpPr>
        <p:spPr>
          <a:xfrm>
            <a:off x="7479632" y="2018037"/>
            <a:ext cx="360040" cy="166221"/>
          </a:xfrm>
          <a:prstGeom prst="wedgeRectCallout">
            <a:avLst>
              <a:gd name="adj1" fmla="val 68234"/>
              <a:gd name="adj2" fmla="val 1931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15" name="말풍선: 사각형 14">
            <a:extLst>
              <a:ext uri="{FF2B5EF4-FFF2-40B4-BE49-F238E27FC236}">
                <a16:creationId xmlns:a16="http://schemas.microsoft.com/office/drawing/2014/main" id="{7DADFD97-C47F-98F5-BCA6-B3EFCFE8ADFB}"/>
              </a:ext>
            </a:extLst>
          </p:cNvPr>
          <p:cNvSpPr/>
          <p:nvPr/>
        </p:nvSpPr>
        <p:spPr>
          <a:xfrm>
            <a:off x="2795145" y="2323988"/>
            <a:ext cx="360040" cy="166221"/>
          </a:xfrm>
          <a:prstGeom prst="wedgeRectCallout">
            <a:avLst>
              <a:gd name="adj1" fmla="val 70879"/>
              <a:gd name="adj2" fmla="val 4223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16" name="말풍선: 사각형 15">
            <a:extLst>
              <a:ext uri="{FF2B5EF4-FFF2-40B4-BE49-F238E27FC236}">
                <a16:creationId xmlns:a16="http://schemas.microsoft.com/office/drawing/2014/main" id="{D9E819A1-0DD0-D632-888F-01DFF522DC94}"/>
              </a:ext>
            </a:extLst>
          </p:cNvPr>
          <p:cNvSpPr/>
          <p:nvPr/>
        </p:nvSpPr>
        <p:spPr>
          <a:xfrm>
            <a:off x="4781964" y="2319281"/>
            <a:ext cx="360040" cy="166221"/>
          </a:xfrm>
          <a:prstGeom prst="wedgeRectCallout">
            <a:avLst>
              <a:gd name="adj1" fmla="val 70880"/>
              <a:gd name="adj2" fmla="val 2504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sp>
        <p:nvSpPr>
          <p:cNvPr id="17" name="말풍선: 사각형 16">
            <a:extLst>
              <a:ext uri="{FF2B5EF4-FFF2-40B4-BE49-F238E27FC236}">
                <a16:creationId xmlns:a16="http://schemas.microsoft.com/office/drawing/2014/main" id="{A997D307-C1E7-B52D-9FF4-5A1C3ECE2AF3}"/>
              </a:ext>
            </a:extLst>
          </p:cNvPr>
          <p:cNvSpPr/>
          <p:nvPr/>
        </p:nvSpPr>
        <p:spPr>
          <a:xfrm>
            <a:off x="5612216" y="2153060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2-4</a:t>
            </a:r>
            <a:endParaRPr lang="ko-KR" altLang="en-US" sz="900" dirty="0"/>
          </a:p>
        </p:txBody>
      </p:sp>
      <p:sp>
        <p:nvSpPr>
          <p:cNvPr id="18" name="말풍선: 사각형 17">
            <a:extLst>
              <a:ext uri="{FF2B5EF4-FFF2-40B4-BE49-F238E27FC236}">
                <a16:creationId xmlns:a16="http://schemas.microsoft.com/office/drawing/2014/main" id="{4BE903B4-23C3-9399-5AB5-66411808F84B}"/>
              </a:ext>
            </a:extLst>
          </p:cNvPr>
          <p:cNvSpPr/>
          <p:nvPr/>
        </p:nvSpPr>
        <p:spPr>
          <a:xfrm>
            <a:off x="2820643" y="2876660"/>
            <a:ext cx="360040" cy="166221"/>
          </a:xfrm>
          <a:prstGeom prst="wedgeRectCallout">
            <a:avLst>
              <a:gd name="adj1" fmla="val 68234"/>
              <a:gd name="adj2" fmla="val 785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2-5</a:t>
            </a:r>
            <a:endParaRPr lang="ko-KR" altLang="en-US" sz="900" dirty="0"/>
          </a:p>
        </p:txBody>
      </p:sp>
      <p:sp>
        <p:nvSpPr>
          <p:cNvPr id="19" name="말풍선: 사각형 18">
            <a:extLst>
              <a:ext uri="{FF2B5EF4-FFF2-40B4-BE49-F238E27FC236}">
                <a16:creationId xmlns:a16="http://schemas.microsoft.com/office/drawing/2014/main" id="{8BB24C44-BAA8-F976-47E3-313304DAE3D0}"/>
              </a:ext>
            </a:extLst>
          </p:cNvPr>
          <p:cNvSpPr/>
          <p:nvPr/>
        </p:nvSpPr>
        <p:spPr>
          <a:xfrm>
            <a:off x="2881629" y="4420083"/>
            <a:ext cx="360040" cy="166221"/>
          </a:xfrm>
          <a:prstGeom prst="wedgeRectCallout">
            <a:avLst>
              <a:gd name="adj1" fmla="val 33842"/>
              <a:gd name="adj2" fmla="val 122463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2-6</a:t>
            </a:r>
            <a:endParaRPr lang="ko-KR" altLang="en-US" sz="900" dirty="0"/>
          </a:p>
        </p:txBody>
      </p:sp>
      <p:sp>
        <p:nvSpPr>
          <p:cNvPr id="20" name="말풍선: 사각형 19">
            <a:extLst>
              <a:ext uri="{FF2B5EF4-FFF2-40B4-BE49-F238E27FC236}">
                <a16:creationId xmlns:a16="http://schemas.microsoft.com/office/drawing/2014/main" id="{956BDA56-6884-04FD-F78F-877A06B9A5B5}"/>
              </a:ext>
            </a:extLst>
          </p:cNvPr>
          <p:cNvSpPr/>
          <p:nvPr/>
        </p:nvSpPr>
        <p:spPr>
          <a:xfrm>
            <a:off x="6558856" y="4336970"/>
            <a:ext cx="360040" cy="166221"/>
          </a:xfrm>
          <a:prstGeom prst="wedgeRectCallout">
            <a:avLst>
              <a:gd name="adj1" fmla="val 57652"/>
              <a:gd name="adj2" fmla="val 88081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2-7</a:t>
            </a:r>
            <a:endParaRPr lang="ko-KR" altLang="en-US" sz="900" dirty="0"/>
          </a:p>
        </p:txBody>
      </p:sp>
      <p:sp>
        <p:nvSpPr>
          <p:cNvPr id="21" name="말풍선: 사각형 20">
            <a:extLst>
              <a:ext uri="{FF2B5EF4-FFF2-40B4-BE49-F238E27FC236}">
                <a16:creationId xmlns:a16="http://schemas.microsoft.com/office/drawing/2014/main" id="{04CD3D36-1536-AD2B-D995-8A3A961B44FB}"/>
              </a:ext>
            </a:extLst>
          </p:cNvPr>
          <p:cNvSpPr/>
          <p:nvPr/>
        </p:nvSpPr>
        <p:spPr>
          <a:xfrm>
            <a:off x="7718957" y="4209951"/>
            <a:ext cx="360040" cy="166221"/>
          </a:xfrm>
          <a:prstGeom prst="wedgeRectCallout">
            <a:avLst>
              <a:gd name="adj1" fmla="val 33842"/>
              <a:gd name="adj2" fmla="val 7662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2-8</a:t>
            </a:r>
            <a:endParaRPr lang="ko-KR" altLang="en-US" sz="9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1604725-FAB2-8080-144E-2BF8A5433E33}"/>
              </a:ext>
            </a:extLst>
          </p:cNvPr>
          <p:cNvSpPr/>
          <p:nvPr/>
        </p:nvSpPr>
        <p:spPr>
          <a:xfrm>
            <a:off x="1533053" y="3429333"/>
            <a:ext cx="1296145" cy="3509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2" name="말풍선: 사각형 31">
            <a:extLst>
              <a:ext uri="{FF2B5EF4-FFF2-40B4-BE49-F238E27FC236}">
                <a16:creationId xmlns:a16="http://schemas.microsoft.com/office/drawing/2014/main" id="{25D47D56-5BC1-7ED2-0595-228878BCD0C1}"/>
              </a:ext>
            </a:extLst>
          </p:cNvPr>
          <p:cNvSpPr/>
          <p:nvPr/>
        </p:nvSpPr>
        <p:spPr>
          <a:xfrm>
            <a:off x="8676269" y="4420081"/>
            <a:ext cx="360040" cy="166221"/>
          </a:xfrm>
          <a:prstGeom prst="wedgeRectCallout">
            <a:avLst>
              <a:gd name="adj1" fmla="val -90498"/>
              <a:gd name="adj2" fmla="val 13586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spc="-150" dirty="0"/>
              <a:t>2-10</a:t>
            </a:r>
            <a:endParaRPr lang="ko-KR" altLang="en-US" sz="900" spc="-150" dirty="0"/>
          </a:p>
        </p:txBody>
      </p:sp>
      <p:sp>
        <p:nvSpPr>
          <p:cNvPr id="3" name="말풍선: 사각형 2">
            <a:extLst>
              <a:ext uri="{FF2B5EF4-FFF2-40B4-BE49-F238E27FC236}">
                <a16:creationId xmlns:a16="http://schemas.microsoft.com/office/drawing/2014/main" id="{E7B2E59E-7056-2F88-CD41-768CCEFEE3C8}"/>
              </a:ext>
            </a:extLst>
          </p:cNvPr>
          <p:cNvSpPr/>
          <p:nvPr/>
        </p:nvSpPr>
        <p:spPr>
          <a:xfrm>
            <a:off x="8280226" y="4176043"/>
            <a:ext cx="360040" cy="166221"/>
          </a:xfrm>
          <a:prstGeom prst="wedgeRectCallout">
            <a:avLst>
              <a:gd name="adj1" fmla="val -50815"/>
              <a:gd name="adj2" fmla="val 105272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2-9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62256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10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43292</TotalTime>
  <Words>1367</Words>
  <Application>Microsoft Office PowerPoint</Application>
  <PresentationFormat>사용자 지정</PresentationFormat>
  <Paragraphs>405</Paragraphs>
  <Slides>10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나눔고딕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윤용근</dc:creator>
  <cp:lastModifiedBy>윤 용근</cp:lastModifiedBy>
  <cp:revision>401</cp:revision>
  <dcterms:created xsi:type="dcterms:W3CDTF">2016-06-01T05:15:44Z</dcterms:created>
  <dcterms:modified xsi:type="dcterms:W3CDTF">2023-04-21T09:56:41Z</dcterms:modified>
</cp:coreProperties>
</file>