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  <p:sldId id="261" r:id="rId6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022" autoAdjust="0"/>
    <p:restoredTop sz="94660"/>
  </p:normalViewPr>
  <p:slideViewPr>
    <p:cSldViewPr snapToGrid="0">
      <p:cViewPr varScale="1">
        <p:scale>
          <a:sx n="102" d="100"/>
          <a:sy n="102" d="100"/>
        </p:scale>
        <p:origin x="61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86C4E531-CC15-D971-2DF3-95E31E931C9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6E673D36-B3F7-DCFA-11BE-EF78949AC87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B63B170E-C954-6579-82DF-622DDA4E02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172866-4CAD-427A-B6B6-3343BD1474B9}" type="datetimeFigureOut">
              <a:rPr lang="ko-KR" altLang="en-US" smtClean="0"/>
              <a:t>2024-08-06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CE3CFF48-98A6-9504-AF5A-CBB4679DCC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359FF2EB-D34C-F814-1956-5733D1F137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21F9E-843B-410C-B250-79D9839AFD4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793619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8B28C724-B7FA-E85A-751B-025531FD88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DB8AA43D-B315-FAA1-E48A-D687869CB69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E7BC7452-5CAB-23EF-0FCB-AFF61DF4B7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172866-4CAD-427A-B6B6-3343BD1474B9}" type="datetimeFigureOut">
              <a:rPr lang="ko-KR" altLang="en-US" smtClean="0"/>
              <a:t>2024-08-06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7D261462-E06D-E488-029D-25F22F70C6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B213AF92-CA68-6C77-1410-17B1C5ADF3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21F9E-843B-410C-B250-79D9839AFD4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468597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9E3B1D85-2192-D83D-9F0C-B1729540696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D261A8EE-2883-352A-C963-2E8422150B1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80FFBC10-C43E-1324-0589-140DD632F2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172866-4CAD-427A-B6B6-3343BD1474B9}" type="datetimeFigureOut">
              <a:rPr lang="ko-KR" altLang="en-US" smtClean="0"/>
              <a:t>2024-08-06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11E6226E-2C12-6765-4983-1FB2DF26C8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8E4C5F70-7047-0E17-5682-61A896995A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21F9E-843B-410C-B250-79D9839AFD4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312472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0E637679-42A4-8855-DF68-AF24B1661D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E494F98F-3BB3-8A90-9511-9F7C2F76B0F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A1E41387-AEFE-8041-3199-D8D5B94B56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172866-4CAD-427A-B6B6-3343BD1474B9}" type="datetimeFigureOut">
              <a:rPr lang="ko-KR" altLang="en-US" smtClean="0"/>
              <a:t>2024-08-06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84F22301-572F-C4C6-4144-4AABD9C1C1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C047D409-753D-E71B-5C8E-C6DF357315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21F9E-843B-410C-B250-79D9839AFD4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59989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0C46FA78-A495-8479-F99A-CCC733E05D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F81ACCC0-5AA5-BC33-BA91-C8BB4066A52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10EABC80-201E-3A3F-0920-042D6126FA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172866-4CAD-427A-B6B6-3343BD1474B9}" type="datetimeFigureOut">
              <a:rPr lang="ko-KR" altLang="en-US" smtClean="0"/>
              <a:t>2024-08-06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62E2F97F-AF4C-629D-D5C8-BD37C40096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82CB313C-9B9A-3C6F-601C-45E2B51150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21F9E-843B-410C-B250-79D9839AFD4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718420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AA038401-A1E3-2D68-ABDE-AA12A16D4F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0941BC04-2D11-0704-B198-CBAFAA196F9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13AD2258-F99A-84BC-B303-3BDA2B6931C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63A1A5D2-086B-2F36-37F8-F37607FD63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172866-4CAD-427A-B6B6-3343BD1474B9}" type="datetimeFigureOut">
              <a:rPr lang="ko-KR" altLang="en-US" smtClean="0"/>
              <a:t>2024-08-06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4D899388-F4A8-5F50-1E78-DE5A4E2FE9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92A1C5F2-BF04-A8D8-E25F-FE92FC03F5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21F9E-843B-410C-B250-79D9839AFD4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383065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C244C7EA-6E59-D61A-DA4E-6C313D70D2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05C46D61-60B1-C7EF-63ED-C9DA9496820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53C6FC01-28E6-3DD9-E8CE-450F167406A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B6B3EA64-B35A-C782-3888-969F25411A4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DE97990E-687F-0051-D2F0-71034073B28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16F1726A-D694-44A5-630F-273303792C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172866-4CAD-427A-B6B6-3343BD1474B9}" type="datetimeFigureOut">
              <a:rPr lang="ko-KR" altLang="en-US" smtClean="0"/>
              <a:t>2024-08-06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0BF150FA-4E5F-EA72-B6EB-C88176CE2F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A507E1D8-EDA3-36BF-C072-A39E771A7B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21F9E-843B-410C-B250-79D9839AFD4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35923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BC405BF4-43D9-08E5-C507-F86CA46EBA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0E32A338-20BA-CB1E-3E7A-6BBC440348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172866-4CAD-427A-B6B6-3343BD1474B9}" type="datetimeFigureOut">
              <a:rPr lang="ko-KR" altLang="en-US" smtClean="0"/>
              <a:t>2024-08-06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16CEA181-BE33-63BA-E644-B5A69652BC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A6B8F433-26FD-BC0F-E2CF-F316AFFCC8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21F9E-843B-410C-B250-79D9839AFD4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139847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F973044A-6E17-9E94-A0B8-E389E739DE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172866-4CAD-427A-B6B6-3343BD1474B9}" type="datetimeFigureOut">
              <a:rPr lang="ko-KR" altLang="en-US" smtClean="0"/>
              <a:t>2024-08-06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D821AE16-6345-E189-0B7F-B1526FE10D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4A9D9392-A5E3-0A77-6642-CFCD086789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21F9E-843B-410C-B250-79D9839AFD4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673151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8579A7A7-916B-A23D-5711-7519F90E7E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DD7AC37F-F463-52FB-263C-646A5325375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44416387-8F17-27A3-C5E9-E4463DFC460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7FE18A9B-AF81-EC7A-6C5F-869EA41E74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172866-4CAD-427A-B6B6-3343BD1474B9}" type="datetimeFigureOut">
              <a:rPr lang="ko-KR" altLang="en-US" smtClean="0"/>
              <a:t>2024-08-06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C8906C24-DD97-FB02-87C5-1DDCBB0BFA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F3ED5031-EE1F-1A4B-DF7E-6280271DAA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21F9E-843B-410C-B250-79D9839AFD4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166717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430195E6-8E1E-6DEA-6833-F60461B639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2061B15B-7665-67DD-8D95-598AB646F81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5BE0E1A7-E2B3-94BF-78EB-C2610DEEC77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8E889006-B265-61F9-D578-6BB834E3CC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172866-4CAD-427A-B6B6-3343BD1474B9}" type="datetimeFigureOut">
              <a:rPr lang="ko-KR" altLang="en-US" smtClean="0"/>
              <a:t>2024-08-06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5E27050A-44B8-DF18-0D12-70755ED567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C30A899D-3003-A879-4315-7D977A80C2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21F9E-843B-410C-B250-79D9839AFD4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514637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85EDA3AB-B160-CA2C-6C64-8C638E3768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496151B3-774E-99AE-88DF-748FCFA5F90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B2B72BF3-2B90-61A8-1B26-7AC2FF3812A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A172866-4CAD-427A-B6B6-3343BD1474B9}" type="datetimeFigureOut">
              <a:rPr lang="ko-KR" altLang="en-US" smtClean="0"/>
              <a:t>2024-08-06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550FCD12-19EB-064F-859A-C67FAFA2FF6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EC4D0EC0-31F0-F355-CE2A-AF3FA1B06C5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AD21F9E-843B-410C-B250-79D9839AFD4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519672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C56FFC8-08FF-BC56-63C2-E51B92A542D0}"/>
              </a:ext>
            </a:extLst>
          </p:cNvPr>
          <p:cNvSpPr txBox="1"/>
          <p:nvPr/>
        </p:nvSpPr>
        <p:spPr>
          <a:xfrm>
            <a:off x="329938" y="226243"/>
            <a:ext cx="293862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b="1" dirty="0"/>
              <a:t>1. </a:t>
            </a:r>
            <a:r>
              <a:rPr lang="ko-KR" altLang="en-US" sz="1200" b="1" dirty="0"/>
              <a:t>메인 페이지 프로그램 카드 표출 부분</a:t>
            </a:r>
          </a:p>
        </p:txBody>
      </p:sp>
      <p:pic>
        <p:nvPicPr>
          <p:cNvPr id="9" name="그림 8" descr="텍스트, 스크린샷, 번호, 폰트이(가) 표시된 사진&#10;&#10;자동 생성된 설명">
            <a:extLst>
              <a:ext uri="{FF2B5EF4-FFF2-40B4-BE49-F238E27FC236}">
                <a16:creationId xmlns:a16="http://schemas.microsoft.com/office/drawing/2014/main" id="{B10CBC71-DB9D-5D78-46F6-25118CA5A92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9938" y="789494"/>
            <a:ext cx="2501093" cy="5415699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sp>
        <p:nvSpPr>
          <p:cNvPr id="10" name="직사각형 9">
            <a:extLst>
              <a:ext uri="{FF2B5EF4-FFF2-40B4-BE49-F238E27FC236}">
                <a16:creationId xmlns:a16="http://schemas.microsoft.com/office/drawing/2014/main" id="{5945C8FF-130F-CCFC-A518-61F8A9E29829}"/>
              </a:ext>
            </a:extLst>
          </p:cNvPr>
          <p:cNvSpPr/>
          <p:nvPr/>
        </p:nvSpPr>
        <p:spPr>
          <a:xfrm>
            <a:off x="329938" y="1932495"/>
            <a:ext cx="2507530" cy="199848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Rectangle 1">
            <a:extLst>
              <a:ext uri="{FF2B5EF4-FFF2-40B4-BE49-F238E27FC236}">
                <a16:creationId xmlns:a16="http://schemas.microsoft.com/office/drawing/2014/main" id="{5BCFF7C1-5D93-9018-10F8-A5A514F859F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55062" y="1536569"/>
            <a:ext cx="4359603" cy="1581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en-US" altLang="ko-KR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굴림" panose="020B0600000101010101" pitchFamily="50" charset="-127"/>
              </a:rPr>
              <a:t># </a:t>
            </a:r>
            <a:r>
              <a:rPr kumimoji="0" lang="ko-KR" altLang="en-US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굴림" panose="020B0600000101010101" pitchFamily="50" charset="-127"/>
              </a:rPr>
              <a:t>앱 메인 랜덤 조회</a:t>
            </a:r>
          </a:p>
          <a:p>
            <a:pPr marL="358775" marR="0" lvl="0" indent="-179388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ko-KR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굴림" panose="020B0600000101010101" pitchFamily="50" charset="-127"/>
              </a:rPr>
              <a:t>앱 메인 랜덤으로 조회 </a:t>
            </a:r>
            <a:r>
              <a:rPr kumimoji="0" lang="en-US" altLang="ko-KR" sz="12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굴림" panose="020B0600000101010101" pitchFamily="50" charset="-127"/>
              </a:rPr>
              <a:t>api</a:t>
            </a:r>
            <a:r>
              <a:rPr kumimoji="0" lang="en-US" altLang="ko-KR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굴림" panose="020B0600000101010101" pitchFamily="50" charset="-127"/>
              </a:rPr>
              <a:t> </a:t>
            </a:r>
            <a:r>
              <a:rPr kumimoji="0" lang="ko-KR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굴림" panose="020B0600000101010101" pitchFamily="50" charset="-127"/>
              </a:rPr>
              <a:t>추가</a:t>
            </a:r>
            <a:r>
              <a:rPr kumimoji="0" lang="en-US" altLang="ko-KR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굴림" panose="020B0600000101010101" pitchFamily="50" charset="-127"/>
              </a:rPr>
              <a:t>(0 ~ 50</a:t>
            </a:r>
            <a:r>
              <a:rPr kumimoji="0" lang="ko-KR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굴림" panose="020B0600000101010101" pitchFamily="50" charset="-127"/>
              </a:rPr>
              <a:t>개 조회 가능</a:t>
            </a:r>
            <a:r>
              <a:rPr kumimoji="0" lang="en-US" altLang="ko-KR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굴림" panose="020B0600000101010101" pitchFamily="50" charset="-127"/>
              </a:rPr>
              <a:t>)</a:t>
            </a:r>
          </a:p>
          <a:p>
            <a:pPr marL="358775" marR="0" lvl="0" indent="-179388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ko-KR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굴림" panose="020B0600000101010101" pitchFamily="50" charset="-127"/>
              </a:rPr>
              <a:t>최신 </a:t>
            </a:r>
            <a:r>
              <a:rPr kumimoji="0" lang="en-US" altLang="ko-KR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굴림" panose="020B0600000101010101" pitchFamily="50" charset="-127"/>
              </a:rPr>
              <a:t>50</a:t>
            </a:r>
            <a:r>
              <a:rPr kumimoji="0" lang="ko-KR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굴림" panose="020B0600000101010101" pitchFamily="50" charset="-127"/>
              </a:rPr>
              <a:t>개 중 </a:t>
            </a:r>
            <a:r>
              <a:rPr kumimoji="0" lang="en-US" altLang="ko-KR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굴림" panose="020B0600000101010101" pitchFamily="50" charset="-127"/>
              </a:rPr>
              <a:t>50</a:t>
            </a:r>
            <a:r>
              <a:rPr kumimoji="0" lang="ko-KR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굴림" panose="020B0600000101010101" pitchFamily="50" charset="-127"/>
              </a:rPr>
              <a:t>개 아래로 랜덤으로 조회</a:t>
            </a:r>
          </a:p>
          <a:p>
            <a:pPr marL="358775" marR="0" lvl="0" indent="-179388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en-US" altLang="ko-KR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굴림" panose="020B0600000101010101" pitchFamily="50" charset="-127"/>
              </a:rPr>
              <a:t>url: /</a:t>
            </a:r>
            <a:r>
              <a:rPr kumimoji="0" lang="en-US" altLang="ko-KR" sz="12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굴림" panose="020B0600000101010101" pitchFamily="50" charset="-127"/>
              </a:rPr>
              <a:t>api</a:t>
            </a:r>
            <a:r>
              <a:rPr kumimoji="0" lang="en-US" altLang="ko-KR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굴림" panose="020B0600000101010101" pitchFamily="50" charset="-127"/>
              </a:rPr>
              <a:t>/m/</a:t>
            </a:r>
            <a:r>
              <a:rPr kumimoji="0" lang="en-US" altLang="ko-KR" sz="12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굴림" panose="020B0600000101010101" pitchFamily="50" charset="-127"/>
              </a:rPr>
              <a:t>getRandomProgramList</a:t>
            </a:r>
            <a:endParaRPr kumimoji="0" lang="en-US" altLang="ko-KR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굴림" panose="020B0600000101010101" pitchFamily="50" charset="-127"/>
            </a:endParaRPr>
          </a:p>
          <a:p>
            <a:pPr marL="358775" marR="0" lvl="0" indent="-179388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en-US" altLang="ko-KR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굴림" panose="020B0600000101010101" pitchFamily="50" charset="-127"/>
              </a:rPr>
              <a:t>3</a:t>
            </a:r>
            <a:r>
              <a:rPr kumimoji="0" lang="ko-KR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굴림" panose="020B0600000101010101" pitchFamily="50" charset="-127"/>
              </a:rPr>
              <a:t>개까지 조회일 경우 호출 값</a:t>
            </a:r>
            <a:r>
              <a:rPr kumimoji="0" lang="en-US" altLang="ko-KR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굴림" panose="020B0600000101010101" pitchFamily="50" charset="-127"/>
              </a:rPr>
              <a:t>: {} </a:t>
            </a:r>
            <a:r>
              <a:rPr kumimoji="0" lang="ko-KR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굴림" panose="020B0600000101010101" pitchFamily="50" charset="-127"/>
              </a:rPr>
              <a:t>또는 </a:t>
            </a:r>
            <a:r>
              <a:rPr kumimoji="0" lang="en-US" altLang="ko-KR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굴림" panose="020B0600000101010101" pitchFamily="50" charset="-127"/>
              </a:rPr>
              <a:t>{</a:t>
            </a:r>
            <a:r>
              <a:rPr kumimoji="0" lang="en-US" altLang="ko-KR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/>
                <a:ea typeface="굴림체" panose="020B0609000101010101" pitchFamily="49" charset="-127"/>
                <a:cs typeface="굴림체" panose="020B0609000101010101" pitchFamily="49" charset="-127"/>
              </a:rPr>
              <a:t>"</a:t>
            </a:r>
            <a:r>
              <a:rPr kumimoji="0" lang="en-US" altLang="ko-KR" sz="1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 Unicode MS"/>
                <a:ea typeface="굴림체" panose="020B0609000101010101" pitchFamily="49" charset="-127"/>
                <a:cs typeface="굴림체" panose="020B0609000101010101" pitchFamily="49" charset="-127"/>
              </a:rPr>
              <a:t>data_cnt</a:t>
            </a:r>
            <a:r>
              <a:rPr kumimoji="0" lang="en-US" altLang="ko-KR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/>
                <a:ea typeface="굴림체" panose="020B0609000101010101" pitchFamily="49" charset="-127"/>
                <a:cs typeface="굴림체" panose="020B0609000101010101" pitchFamily="49" charset="-127"/>
              </a:rPr>
              <a:t>": 3</a:t>
            </a:r>
            <a:r>
              <a:rPr kumimoji="0" lang="en-US" altLang="ko-KR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굴림" panose="020B0600000101010101" pitchFamily="50" charset="-127"/>
              </a:rPr>
              <a:t>}</a:t>
            </a:r>
            <a:endParaRPr kumimoji="0" lang="en-US" altLang="ko-K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cxnSp>
        <p:nvCxnSpPr>
          <p:cNvPr id="12" name="연결선: 꺾임 11">
            <a:extLst>
              <a:ext uri="{FF2B5EF4-FFF2-40B4-BE49-F238E27FC236}">
                <a16:creationId xmlns:a16="http://schemas.microsoft.com/office/drawing/2014/main" id="{DE37AE22-D659-EDA7-2E03-5CF84E733115}"/>
              </a:ext>
            </a:extLst>
          </p:cNvPr>
          <p:cNvCxnSpPr>
            <a:stCxn id="10" idx="3"/>
            <a:endCxn id="11" idx="1"/>
          </p:cNvCxnSpPr>
          <p:nvPr/>
        </p:nvCxnSpPr>
        <p:spPr>
          <a:xfrm flipV="1">
            <a:off x="2837468" y="2327234"/>
            <a:ext cx="817594" cy="604502"/>
          </a:xfrm>
          <a:prstGeom prst="bentConnector3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065366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그림 12" descr="텍스트, 스크린샷, 폰트, 번호이(가) 표시된 사진&#10;&#10;자동 생성된 설명">
            <a:extLst>
              <a:ext uri="{FF2B5EF4-FFF2-40B4-BE49-F238E27FC236}">
                <a16:creationId xmlns:a16="http://schemas.microsoft.com/office/drawing/2014/main" id="{39A29456-C343-6B2F-5371-7387A525877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356" y="789494"/>
            <a:ext cx="2501093" cy="5415699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6C56FFC8-08FF-BC56-63C2-E51B92A542D0}"/>
              </a:ext>
            </a:extLst>
          </p:cNvPr>
          <p:cNvSpPr txBox="1"/>
          <p:nvPr/>
        </p:nvSpPr>
        <p:spPr>
          <a:xfrm>
            <a:off x="329938" y="226243"/>
            <a:ext cx="185178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b="1" dirty="0"/>
              <a:t>2. </a:t>
            </a:r>
            <a:r>
              <a:rPr lang="ko-KR" altLang="en-US" sz="1200" b="1" dirty="0"/>
              <a:t>프로그램 </a:t>
            </a:r>
            <a:r>
              <a:rPr lang="ko-KR" altLang="en-US" sz="1200" b="1" dirty="0" err="1"/>
              <a:t>상태값</a:t>
            </a:r>
            <a:r>
              <a:rPr lang="ko-KR" altLang="en-US" sz="1200" b="1" dirty="0"/>
              <a:t> 분리</a:t>
            </a:r>
          </a:p>
        </p:txBody>
      </p:sp>
      <p:sp>
        <p:nvSpPr>
          <p:cNvPr id="7" name="직사각형 6">
            <a:extLst>
              <a:ext uri="{FF2B5EF4-FFF2-40B4-BE49-F238E27FC236}">
                <a16:creationId xmlns:a16="http://schemas.microsoft.com/office/drawing/2014/main" id="{552A534C-9C2A-BA60-20FA-9F74BC9BBAD0}"/>
              </a:ext>
            </a:extLst>
          </p:cNvPr>
          <p:cNvSpPr/>
          <p:nvPr/>
        </p:nvSpPr>
        <p:spPr>
          <a:xfrm>
            <a:off x="329938" y="2941163"/>
            <a:ext cx="1036949" cy="38649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Rectangle 1">
            <a:extLst>
              <a:ext uri="{FF2B5EF4-FFF2-40B4-BE49-F238E27FC236}">
                <a16:creationId xmlns:a16="http://schemas.microsoft.com/office/drawing/2014/main" id="{6100B6CB-D4AC-BA3D-9E25-C41AC1A46C5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55062" y="1398069"/>
            <a:ext cx="4359603" cy="1858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en-US" altLang="ko-KR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굴림" panose="020B0600000101010101" pitchFamily="50" charset="-127"/>
              </a:rPr>
              <a:t># </a:t>
            </a:r>
            <a:r>
              <a:rPr kumimoji="0" lang="ko-KR" altLang="en-US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굴림" panose="020B0600000101010101" pitchFamily="50" charset="-127"/>
              </a:rPr>
              <a:t>프로그램 </a:t>
            </a:r>
            <a:r>
              <a:rPr kumimoji="0" lang="ko-KR" altLang="en-US" sz="1800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굴림" panose="020B0600000101010101" pitchFamily="50" charset="-127"/>
              </a:rPr>
              <a:t>상태값</a:t>
            </a:r>
            <a:r>
              <a:rPr kumimoji="0" lang="ko-KR" altLang="en-US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굴림" panose="020B0600000101010101" pitchFamily="50" charset="-127"/>
              </a:rPr>
              <a:t> 분리</a:t>
            </a:r>
          </a:p>
          <a:p>
            <a:pPr marL="358775" marR="0" lvl="0" indent="-179388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ko-KR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굴림" panose="020B0600000101010101" pitchFamily="50" charset="-127"/>
              </a:rPr>
              <a:t>진행</a:t>
            </a:r>
            <a:r>
              <a:rPr kumimoji="0" lang="en-US" altLang="ko-KR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굴림" panose="020B0600000101010101" pitchFamily="50" charset="-127"/>
              </a:rPr>
              <a:t>, </a:t>
            </a:r>
            <a:r>
              <a:rPr kumimoji="0" lang="ko-KR" altLang="en-US" sz="12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굴림" panose="020B0600000101010101" pitchFamily="50" charset="-127"/>
              </a:rPr>
              <a:t>신청중</a:t>
            </a:r>
            <a:r>
              <a:rPr kumimoji="0" lang="ko-KR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굴림" panose="020B0600000101010101" pitchFamily="50" charset="-127"/>
              </a:rPr>
              <a:t> </a:t>
            </a:r>
            <a:r>
              <a:rPr kumimoji="0" lang="en-US" altLang="ko-KR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굴림" panose="020B0600000101010101" pitchFamily="50" charset="-127"/>
              </a:rPr>
              <a:t>=&gt; </a:t>
            </a:r>
            <a:r>
              <a:rPr kumimoji="0" lang="ko-KR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굴림" panose="020B0600000101010101" pitchFamily="50" charset="-127"/>
              </a:rPr>
              <a:t>진행중</a:t>
            </a:r>
            <a:r>
              <a:rPr kumimoji="0" lang="en-US" altLang="ko-KR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굴림" panose="020B0600000101010101" pitchFamily="50" charset="-127"/>
              </a:rPr>
              <a:t>, </a:t>
            </a:r>
            <a:r>
              <a:rPr kumimoji="0" lang="ko-KR" altLang="en-US" sz="12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굴림" panose="020B0600000101010101" pitchFamily="50" charset="-127"/>
              </a:rPr>
              <a:t>신청중으로</a:t>
            </a:r>
            <a:r>
              <a:rPr kumimoji="0" lang="ko-KR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굴림" panose="020B0600000101010101" pitchFamily="50" charset="-127"/>
              </a:rPr>
              <a:t> 분리</a:t>
            </a:r>
          </a:p>
          <a:p>
            <a:pPr marL="358775" marR="0" lvl="0" indent="-179388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en-US" altLang="ko-KR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굴림" panose="020B0600000101010101" pitchFamily="50" charset="-127"/>
              </a:rPr>
              <a:t>PRO_STT_NM2 </a:t>
            </a:r>
            <a:r>
              <a:rPr kumimoji="0" lang="ko-KR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굴림" panose="020B0600000101010101" pitchFamily="50" charset="-127"/>
              </a:rPr>
              <a:t>컬럼 추가</a:t>
            </a:r>
          </a:p>
          <a:p>
            <a:pPr marL="358775" marR="0" lvl="0" indent="-179388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en-US" altLang="ko-KR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굴림" panose="020B0600000101010101" pitchFamily="50" charset="-127"/>
              </a:rPr>
              <a:t>PRO_STT_NM: </a:t>
            </a:r>
            <a:r>
              <a:rPr kumimoji="0" lang="ko-KR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굴림" panose="020B0600000101010101" pitchFamily="50" charset="-127"/>
              </a:rPr>
              <a:t>진행중</a:t>
            </a:r>
            <a:r>
              <a:rPr kumimoji="0" lang="en-US" altLang="ko-KR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굴림" panose="020B0600000101010101" pitchFamily="50" charset="-127"/>
              </a:rPr>
              <a:t>, </a:t>
            </a:r>
            <a:r>
              <a:rPr kumimoji="0" lang="ko-KR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굴림" panose="020B0600000101010101" pitchFamily="50" charset="-127"/>
              </a:rPr>
              <a:t>진행완료 등 </a:t>
            </a:r>
            <a:r>
              <a:rPr kumimoji="0" lang="ko-KR" altLang="en-US" sz="12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굴림" panose="020B0600000101010101" pitchFamily="50" charset="-127"/>
              </a:rPr>
              <a:t>신청중은</a:t>
            </a:r>
            <a:r>
              <a:rPr kumimoji="0" lang="ko-KR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굴림" panose="020B0600000101010101" pitchFamily="50" charset="-127"/>
              </a:rPr>
              <a:t> </a:t>
            </a:r>
            <a:r>
              <a:rPr kumimoji="0" lang="en-US" altLang="ko-KR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굴림" panose="020B0600000101010101" pitchFamily="50" charset="-127"/>
              </a:rPr>
              <a:t>PRO_STT_NM2 </a:t>
            </a:r>
            <a:r>
              <a:rPr kumimoji="0" lang="ko-KR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굴림" panose="020B0600000101010101" pitchFamily="50" charset="-127"/>
              </a:rPr>
              <a:t>컬럼에서 조회</a:t>
            </a:r>
          </a:p>
          <a:p>
            <a:pPr marL="358775" marR="0" lvl="0" indent="-179388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en-US" altLang="ko-KR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굴림" panose="020B0600000101010101" pitchFamily="50" charset="-127"/>
              </a:rPr>
              <a:t>PRO_STT_NM2: </a:t>
            </a:r>
            <a:r>
              <a:rPr kumimoji="0" lang="ko-KR" altLang="en-US" sz="12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굴림" panose="020B0600000101010101" pitchFamily="50" charset="-127"/>
              </a:rPr>
              <a:t>신청중</a:t>
            </a:r>
            <a:r>
              <a:rPr kumimoji="0" lang="ko-KR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굴림" panose="020B0600000101010101" pitchFamily="50" charset="-127"/>
              </a:rPr>
              <a:t> 외에는 </a:t>
            </a:r>
            <a:r>
              <a:rPr kumimoji="0" lang="en-US" altLang="ko-KR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굴림" panose="020B0600000101010101" pitchFamily="50" charset="-127"/>
              </a:rPr>
              <a:t>'' </a:t>
            </a:r>
            <a:r>
              <a:rPr kumimoji="0" lang="ko-KR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굴림" panose="020B0600000101010101" pitchFamily="50" charset="-127"/>
              </a:rPr>
              <a:t>로 </a:t>
            </a:r>
            <a:r>
              <a:rPr kumimoji="0" lang="ko-KR" altLang="en-US" sz="12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굴림" panose="020B0600000101010101" pitchFamily="50" charset="-127"/>
              </a:rPr>
              <a:t>빈값으로</a:t>
            </a:r>
            <a:r>
              <a:rPr kumimoji="0" lang="ko-KR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굴림" panose="020B0600000101010101" pitchFamily="50" charset="-127"/>
              </a:rPr>
              <a:t> 조회</a:t>
            </a:r>
          </a:p>
        </p:txBody>
      </p:sp>
      <p:cxnSp>
        <p:nvCxnSpPr>
          <p:cNvPr id="11" name="연결선: 꺾임 10">
            <a:extLst>
              <a:ext uri="{FF2B5EF4-FFF2-40B4-BE49-F238E27FC236}">
                <a16:creationId xmlns:a16="http://schemas.microsoft.com/office/drawing/2014/main" id="{1610FFF9-BD03-1661-188A-1BD04C342431}"/>
              </a:ext>
            </a:extLst>
          </p:cNvPr>
          <p:cNvCxnSpPr>
            <a:cxnSpLocks/>
            <a:stCxn id="7" idx="3"/>
            <a:endCxn id="8" idx="1"/>
          </p:cNvCxnSpPr>
          <p:nvPr/>
        </p:nvCxnSpPr>
        <p:spPr>
          <a:xfrm flipV="1">
            <a:off x="1366887" y="2327234"/>
            <a:ext cx="2288175" cy="807179"/>
          </a:xfrm>
          <a:prstGeom prst="bentConnector3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149125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 descr="텍스트, 스크린샷, 도표, 폰트이(가) 표시된 사진&#10;&#10;자동 생성된 설명">
            <a:extLst>
              <a:ext uri="{FF2B5EF4-FFF2-40B4-BE49-F238E27FC236}">
                <a16:creationId xmlns:a16="http://schemas.microsoft.com/office/drawing/2014/main" id="{0BAEDEA5-D552-59AA-70B2-725D8B83FD1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9938" y="1216057"/>
            <a:ext cx="2501093" cy="5415700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6C56FFC8-08FF-BC56-63C2-E51B92A542D0}"/>
              </a:ext>
            </a:extLst>
          </p:cNvPr>
          <p:cNvSpPr txBox="1"/>
          <p:nvPr/>
        </p:nvSpPr>
        <p:spPr>
          <a:xfrm>
            <a:off x="329938" y="226243"/>
            <a:ext cx="185178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b="1" dirty="0"/>
              <a:t>3. </a:t>
            </a:r>
            <a:r>
              <a:rPr lang="ko-KR" altLang="en-US" sz="1200" b="1" dirty="0"/>
              <a:t>회원가입 </a:t>
            </a:r>
            <a:r>
              <a:rPr lang="ko-KR" altLang="en-US" sz="1200" b="1" dirty="0" err="1"/>
              <a:t>유형명</a:t>
            </a:r>
            <a:r>
              <a:rPr lang="ko-KR" altLang="en-US" sz="1200" b="1" dirty="0"/>
              <a:t> 변경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F736BCC-87BA-40DE-A80E-8B1F6E96BD8F}"/>
              </a:ext>
            </a:extLst>
          </p:cNvPr>
          <p:cNvSpPr txBox="1"/>
          <p:nvPr/>
        </p:nvSpPr>
        <p:spPr>
          <a:xfrm>
            <a:off x="329938" y="631606"/>
            <a:ext cx="1100579" cy="4560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en-US" altLang="ko-KR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굴림" panose="020B0600000101010101" pitchFamily="50" charset="-127"/>
              </a:rPr>
              <a:t>As-Is</a:t>
            </a:r>
            <a:endParaRPr kumimoji="0" lang="ko-KR" altLang="en-US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굴림" panose="020B0600000101010101" pitchFamily="50" charset="-127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CF80DFB-6B18-5939-45ED-270942352452}"/>
              </a:ext>
            </a:extLst>
          </p:cNvPr>
          <p:cNvSpPr txBox="1"/>
          <p:nvPr/>
        </p:nvSpPr>
        <p:spPr>
          <a:xfrm>
            <a:off x="7624499" y="1609081"/>
            <a:ext cx="4413530" cy="20313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ko-KR" altLang="en-US" sz="1200" b="1" dirty="0">
                <a:latin typeface="+mj-lt"/>
              </a:rPr>
              <a:t>인문 활동가</a:t>
            </a:r>
          </a:p>
          <a:p>
            <a:r>
              <a:rPr lang="en-US" altLang="ko-KR" sz="1000" dirty="0">
                <a:latin typeface="+mj-lt"/>
              </a:rPr>
              <a:t>(</a:t>
            </a:r>
            <a:r>
              <a:rPr lang="ko-KR" altLang="en-US" sz="1000" dirty="0">
                <a:latin typeface="+mj-lt"/>
              </a:rPr>
              <a:t>인문프로그램 기획 및 제안자 </a:t>
            </a:r>
            <a:r>
              <a:rPr lang="en-US" altLang="ko-KR" sz="1000" dirty="0">
                <a:latin typeface="+mj-lt"/>
              </a:rPr>
              <a:t>/ </a:t>
            </a:r>
            <a:r>
              <a:rPr lang="ko-KR" altLang="en-US" sz="1000" dirty="0">
                <a:latin typeface="+mj-lt"/>
              </a:rPr>
              <a:t>인문대학 교수</a:t>
            </a:r>
            <a:r>
              <a:rPr lang="en-US" altLang="ko-KR" sz="1000" dirty="0">
                <a:latin typeface="+mj-lt"/>
              </a:rPr>
              <a:t>, </a:t>
            </a:r>
            <a:r>
              <a:rPr lang="ko-KR" altLang="en-US" sz="1000" dirty="0">
                <a:latin typeface="+mj-lt"/>
              </a:rPr>
              <a:t>강사 등</a:t>
            </a:r>
            <a:r>
              <a:rPr lang="en-US" altLang="ko-KR" sz="1000" dirty="0">
                <a:latin typeface="+mj-lt"/>
              </a:rPr>
              <a:t>)</a:t>
            </a:r>
          </a:p>
          <a:p>
            <a:endParaRPr lang="en-US" altLang="ko-KR" sz="1200" b="1" dirty="0">
              <a:latin typeface="+mj-lt"/>
            </a:endParaRPr>
          </a:p>
          <a:p>
            <a:r>
              <a:rPr lang="ko-KR" altLang="en-US" sz="1200" b="1" dirty="0">
                <a:latin typeface="+mj-lt"/>
              </a:rPr>
              <a:t>인문 단체 활동가</a:t>
            </a:r>
          </a:p>
          <a:p>
            <a:r>
              <a:rPr lang="en-US" altLang="ko-KR" sz="1000" dirty="0">
                <a:latin typeface="+mj-lt"/>
              </a:rPr>
              <a:t>(</a:t>
            </a:r>
            <a:r>
              <a:rPr lang="ko-KR" altLang="en-US" sz="1000" dirty="0">
                <a:latin typeface="+mj-lt"/>
              </a:rPr>
              <a:t>인문프로그램 기획 및 제안 단체</a:t>
            </a:r>
            <a:r>
              <a:rPr lang="en-US" altLang="ko-KR" sz="1000" dirty="0">
                <a:latin typeface="+mj-lt"/>
              </a:rPr>
              <a:t>/ </a:t>
            </a:r>
            <a:r>
              <a:rPr lang="ko-KR" altLang="en-US" sz="1000" dirty="0">
                <a:latin typeface="+mj-lt"/>
              </a:rPr>
              <a:t>인문대학 연구소</a:t>
            </a:r>
            <a:r>
              <a:rPr lang="en-US" altLang="ko-KR" sz="1000" dirty="0">
                <a:latin typeface="+mj-lt"/>
              </a:rPr>
              <a:t>, </a:t>
            </a:r>
            <a:r>
              <a:rPr lang="ko-KR" altLang="en-US" sz="1000" dirty="0">
                <a:latin typeface="+mj-lt"/>
              </a:rPr>
              <a:t>문화재단</a:t>
            </a:r>
            <a:r>
              <a:rPr lang="en-US" altLang="ko-KR" sz="1000" dirty="0">
                <a:latin typeface="+mj-lt"/>
              </a:rPr>
              <a:t>, </a:t>
            </a:r>
            <a:r>
              <a:rPr lang="ko-KR" altLang="en-US" sz="1000" dirty="0">
                <a:latin typeface="+mj-lt"/>
              </a:rPr>
              <a:t>출판사 등 </a:t>
            </a:r>
            <a:r>
              <a:rPr lang="en-US" altLang="ko-KR" sz="1000" dirty="0">
                <a:latin typeface="+mj-lt"/>
              </a:rPr>
              <a:t>)</a:t>
            </a:r>
          </a:p>
          <a:p>
            <a:endParaRPr lang="en-US" altLang="ko-KR" sz="1200" b="1" dirty="0">
              <a:latin typeface="+mj-lt"/>
            </a:endParaRPr>
          </a:p>
          <a:p>
            <a:r>
              <a:rPr lang="ko-KR" altLang="en-US" sz="1200" b="1" dirty="0">
                <a:latin typeface="+mj-lt"/>
              </a:rPr>
              <a:t>청년인문실험팀 및 문화시설</a:t>
            </a:r>
          </a:p>
          <a:p>
            <a:r>
              <a:rPr lang="en-US" altLang="ko-KR" sz="1000" dirty="0">
                <a:latin typeface="+mj-lt"/>
              </a:rPr>
              <a:t>(</a:t>
            </a:r>
            <a:r>
              <a:rPr lang="ko-KR" altLang="en-US" sz="1000" dirty="0">
                <a:latin typeface="+mj-lt"/>
              </a:rPr>
              <a:t>인문프로그램 운영시설 사업 신청자</a:t>
            </a:r>
            <a:r>
              <a:rPr lang="en-US" altLang="ko-KR" sz="1000" dirty="0">
                <a:latin typeface="+mj-lt"/>
              </a:rPr>
              <a:t>)</a:t>
            </a:r>
          </a:p>
          <a:p>
            <a:endParaRPr lang="en-US" altLang="ko-KR" sz="1200" b="1" dirty="0">
              <a:latin typeface="+mj-lt"/>
            </a:endParaRPr>
          </a:p>
          <a:p>
            <a:r>
              <a:rPr lang="ko-KR" altLang="en-US" sz="1200" b="1" dirty="0">
                <a:latin typeface="+mj-lt"/>
              </a:rPr>
              <a:t>일반학습자</a:t>
            </a:r>
          </a:p>
          <a:p>
            <a:r>
              <a:rPr lang="en-US" altLang="ko-KR" sz="1000" dirty="0">
                <a:latin typeface="+mj-lt"/>
              </a:rPr>
              <a:t>(</a:t>
            </a:r>
            <a:r>
              <a:rPr lang="ko-KR" altLang="en-US" sz="1000" dirty="0">
                <a:latin typeface="+mj-lt"/>
              </a:rPr>
              <a:t>인문프로그램 수강생 </a:t>
            </a:r>
            <a:r>
              <a:rPr lang="en-US" altLang="ko-KR" sz="1000" dirty="0">
                <a:latin typeface="+mj-lt"/>
              </a:rPr>
              <a:t>/ </a:t>
            </a:r>
            <a:r>
              <a:rPr lang="ko-KR" altLang="en-US" sz="1000" dirty="0">
                <a:latin typeface="+mj-lt"/>
              </a:rPr>
              <a:t>일반국민</a:t>
            </a:r>
            <a:r>
              <a:rPr lang="en-US" altLang="ko-KR" sz="1000" dirty="0">
                <a:latin typeface="+mj-lt"/>
              </a:rPr>
              <a:t>)</a:t>
            </a:r>
            <a:endParaRPr lang="ko-KR" altLang="en-US" sz="1000" dirty="0">
              <a:latin typeface="+mj-lt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BCA29187-1EEE-6B63-636B-90FAA7B4EF80}"/>
              </a:ext>
            </a:extLst>
          </p:cNvPr>
          <p:cNvSpPr txBox="1"/>
          <p:nvPr/>
        </p:nvSpPr>
        <p:spPr>
          <a:xfrm>
            <a:off x="4688627" y="631606"/>
            <a:ext cx="1100579" cy="4560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en-US" altLang="ko-KR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굴림" panose="020B0600000101010101" pitchFamily="50" charset="-127"/>
              </a:rPr>
              <a:t>To-Be</a:t>
            </a:r>
            <a:endParaRPr kumimoji="0" lang="ko-KR" altLang="en-US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굴림" panose="020B0600000101010101" pitchFamily="50" charset="-127"/>
            </a:endParaRPr>
          </a:p>
        </p:txBody>
      </p:sp>
      <p:pic>
        <p:nvPicPr>
          <p:cNvPr id="2" name="그림 1" descr="텍스트, 스크린샷, 도표, 폰트이(가) 표시된 사진&#10;&#10;자동 생성된 설명">
            <a:extLst>
              <a:ext uri="{FF2B5EF4-FFF2-40B4-BE49-F238E27FC236}">
                <a16:creationId xmlns:a16="http://schemas.microsoft.com/office/drawing/2014/main" id="{4037F6AB-B247-A35E-B02C-B3118E3F1CA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8627" y="1216057"/>
            <a:ext cx="2501093" cy="5415700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pic>
        <p:nvPicPr>
          <p:cNvPr id="20" name="그림 19">
            <a:extLst>
              <a:ext uri="{FF2B5EF4-FFF2-40B4-BE49-F238E27FC236}">
                <a16:creationId xmlns:a16="http://schemas.microsoft.com/office/drawing/2014/main" id="{672064CF-B81F-BBE6-33E7-8260BE18A4F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804" t="10966" r="2463" b="36467"/>
          <a:stretch/>
        </p:blipFill>
        <p:spPr>
          <a:xfrm>
            <a:off x="4734008" y="2216958"/>
            <a:ext cx="2429184" cy="2846895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334135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C56FFC8-08FF-BC56-63C2-E51B92A542D0}"/>
              </a:ext>
            </a:extLst>
          </p:cNvPr>
          <p:cNvSpPr txBox="1"/>
          <p:nvPr/>
        </p:nvSpPr>
        <p:spPr>
          <a:xfrm>
            <a:off x="329938" y="226243"/>
            <a:ext cx="371447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b="1" dirty="0"/>
              <a:t>4. </a:t>
            </a:r>
            <a:r>
              <a:rPr lang="ko-KR" altLang="en-US" sz="1200" b="1" dirty="0"/>
              <a:t>일반학습자 제외 다른 유형 가입 폼 </a:t>
            </a:r>
            <a:r>
              <a:rPr lang="en-US" altLang="ko-KR" sz="1200" b="1" dirty="0">
                <a:sym typeface="Wingdings" panose="05000000000000000000" pitchFamily="2" charset="2"/>
              </a:rPr>
              <a:t> </a:t>
            </a:r>
            <a:r>
              <a:rPr lang="ko-KR" altLang="en-US" sz="1200" b="1" dirty="0" err="1">
                <a:sym typeface="Wingdings" panose="05000000000000000000" pitchFamily="2" charset="2"/>
              </a:rPr>
              <a:t>웹뷰</a:t>
            </a:r>
            <a:r>
              <a:rPr lang="ko-KR" altLang="en-US" sz="1200" b="1" dirty="0">
                <a:sym typeface="Wingdings" panose="05000000000000000000" pitchFamily="2" charset="2"/>
              </a:rPr>
              <a:t> 실행</a:t>
            </a:r>
            <a:endParaRPr lang="ko-KR" altLang="en-US" sz="1200" b="1" dirty="0"/>
          </a:p>
        </p:txBody>
      </p:sp>
      <p:grpSp>
        <p:nvGrpSpPr>
          <p:cNvPr id="5" name="그룹 4">
            <a:extLst>
              <a:ext uri="{FF2B5EF4-FFF2-40B4-BE49-F238E27FC236}">
                <a16:creationId xmlns:a16="http://schemas.microsoft.com/office/drawing/2014/main" id="{C66C3596-990F-826A-9A76-5A758C592DEE}"/>
              </a:ext>
            </a:extLst>
          </p:cNvPr>
          <p:cNvGrpSpPr/>
          <p:nvPr/>
        </p:nvGrpSpPr>
        <p:grpSpPr>
          <a:xfrm>
            <a:off x="414780" y="721150"/>
            <a:ext cx="2501093" cy="5415700"/>
            <a:chOff x="437142" y="1216057"/>
            <a:chExt cx="2501093" cy="5415700"/>
          </a:xfrm>
        </p:grpSpPr>
        <p:pic>
          <p:nvPicPr>
            <p:cNvPr id="2" name="그림 1" descr="텍스트, 스크린샷, 도표, 폰트이(가) 표시된 사진&#10;&#10;자동 생성된 설명">
              <a:extLst>
                <a:ext uri="{FF2B5EF4-FFF2-40B4-BE49-F238E27FC236}">
                  <a16:creationId xmlns:a16="http://schemas.microsoft.com/office/drawing/2014/main" id="{4037F6AB-B247-A35E-B02C-B3118E3F1CA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7142" y="1216057"/>
              <a:ext cx="2501093" cy="5415700"/>
            </a:xfrm>
            <a:prstGeom prst="rect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</p:pic>
        <p:pic>
          <p:nvPicPr>
            <p:cNvPr id="20" name="그림 19">
              <a:extLst>
                <a:ext uri="{FF2B5EF4-FFF2-40B4-BE49-F238E27FC236}">
                  <a16:creationId xmlns:a16="http://schemas.microsoft.com/office/drawing/2014/main" id="{672064CF-B81F-BBE6-33E7-8260BE18A4F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2804" t="10966" r="2463" b="36467"/>
            <a:stretch/>
          </p:blipFill>
          <p:spPr>
            <a:xfrm>
              <a:off x="482523" y="2216958"/>
              <a:ext cx="2429184" cy="2846895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8" name="L 도형 7">
            <a:extLst>
              <a:ext uri="{FF2B5EF4-FFF2-40B4-BE49-F238E27FC236}">
                <a16:creationId xmlns:a16="http://schemas.microsoft.com/office/drawing/2014/main" id="{06747CB8-6858-863A-5CBE-BEE306AE1D2F}"/>
              </a:ext>
            </a:extLst>
          </p:cNvPr>
          <p:cNvSpPr/>
          <p:nvPr/>
        </p:nvSpPr>
        <p:spPr>
          <a:xfrm>
            <a:off x="414780" y="1722051"/>
            <a:ext cx="2501093" cy="2765108"/>
          </a:xfrm>
          <a:prstGeom prst="corner">
            <a:avLst>
              <a:gd name="adj1" fmla="val 56407"/>
              <a:gd name="adj2" fmla="val 50000"/>
            </a:avLst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B1BA2B9-40F8-021D-129E-4E8D4E9D1EFE}"/>
              </a:ext>
            </a:extLst>
          </p:cNvPr>
          <p:cNvSpPr txBox="1"/>
          <p:nvPr/>
        </p:nvSpPr>
        <p:spPr>
          <a:xfrm>
            <a:off x="3622596" y="751344"/>
            <a:ext cx="7256282" cy="535531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ko-KR" sz="1200" b="1" kern="0" dirty="0">
                <a:effectLst/>
                <a:latin typeface="굴림" panose="020B0600000101010101" pitchFamily="50" charset="-127"/>
                <a:cs typeface="굴림" panose="020B0600000101010101" pitchFamily="50" charset="-127"/>
              </a:rPr>
              <a:t># </a:t>
            </a:r>
            <a:r>
              <a:rPr lang="ko-KR" altLang="ko-KR" sz="1200" b="1" kern="0" dirty="0">
                <a:effectLst/>
                <a:ea typeface="굴림" panose="020B0600000101010101" pitchFamily="50" charset="-127"/>
                <a:cs typeface="굴림" panose="020B0600000101010101" pitchFamily="50" charset="-127"/>
              </a:rPr>
              <a:t>웹 뷰 호출 정보</a:t>
            </a:r>
            <a:br>
              <a:rPr lang="en-US" altLang="ko-KR" sz="1200" kern="0" dirty="0">
                <a:effectLst/>
                <a:latin typeface="굴림" panose="020B0600000101010101" pitchFamily="50" charset="-127"/>
                <a:cs typeface="굴림" panose="020B0600000101010101" pitchFamily="50" charset="-127"/>
              </a:rPr>
            </a:br>
            <a:r>
              <a:rPr lang="en-US" altLang="ko-KR" sz="1200" b="1" kern="0" dirty="0">
                <a:effectLst/>
                <a:latin typeface="굴림" panose="020B0600000101010101" pitchFamily="50" charset="-127"/>
                <a:cs typeface="굴림" panose="020B0600000101010101" pitchFamily="50" charset="-127"/>
              </a:rPr>
              <a:t>1. </a:t>
            </a:r>
            <a:r>
              <a:rPr lang="ko-KR" altLang="ko-KR" sz="1200" b="1" kern="0" dirty="0">
                <a:effectLst/>
                <a:ea typeface="굴림" panose="020B0600000101010101" pitchFamily="50" charset="-127"/>
                <a:cs typeface="굴림" panose="020B0600000101010101" pitchFamily="50" charset="-127"/>
              </a:rPr>
              <a:t>회원동의 웹 뷰 호출</a:t>
            </a:r>
            <a:br>
              <a:rPr lang="en-US" altLang="ko-KR" sz="1200" kern="0" dirty="0">
                <a:effectLst/>
                <a:latin typeface="굴림" panose="020B0600000101010101" pitchFamily="50" charset="-127"/>
                <a:cs typeface="굴림" panose="020B0600000101010101" pitchFamily="50" charset="-127"/>
              </a:rPr>
            </a:br>
            <a:r>
              <a:rPr lang="en-US" altLang="ko-KR" sz="1000" kern="0" dirty="0">
                <a:effectLst/>
                <a:latin typeface="굴림" panose="020B0600000101010101" pitchFamily="50" charset="-127"/>
                <a:cs typeface="굴림" panose="020B0600000101010101" pitchFamily="50" charset="-127"/>
              </a:rPr>
              <a:t>  - url: /</a:t>
            </a:r>
            <a:r>
              <a:rPr lang="en-US" altLang="ko-KR" sz="1000" kern="0" dirty="0" err="1">
                <a:effectLst/>
                <a:latin typeface="굴림" panose="020B0600000101010101" pitchFamily="50" charset="-127"/>
                <a:cs typeface="굴림" panose="020B0600000101010101" pitchFamily="50" charset="-127"/>
              </a:rPr>
              <a:t>api</a:t>
            </a:r>
            <a:r>
              <a:rPr lang="en-US" altLang="ko-KR" sz="1000" kern="0" dirty="0">
                <a:effectLst/>
                <a:latin typeface="굴림" panose="020B0600000101010101" pitchFamily="50" charset="-127"/>
                <a:cs typeface="굴림" panose="020B0600000101010101" pitchFamily="50" charset="-127"/>
              </a:rPr>
              <a:t>/m/join/terms</a:t>
            </a:r>
            <a:br>
              <a:rPr lang="en-US" altLang="ko-KR" sz="1000" kern="0" dirty="0">
                <a:effectLst/>
                <a:latin typeface="굴림" panose="020B0600000101010101" pitchFamily="50" charset="-127"/>
                <a:cs typeface="굴림" panose="020B0600000101010101" pitchFamily="50" charset="-127"/>
              </a:rPr>
            </a:br>
            <a:r>
              <a:rPr lang="en-US" altLang="ko-KR" sz="1000" kern="0" dirty="0">
                <a:effectLst/>
                <a:latin typeface="굴림" panose="020B0600000101010101" pitchFamily="50" charset="-127"/>
                <a:cs typeface="굴림" panose="020B0600000101010101" pitchFamily="50" charset="-127"/>
              </a:rPr>
              <a:t>  - </a:t>
            </a:r>
            <a:r>
              <a:rPr lang="ko-KR" altLang="ko-KR" sz="1000" kern="0" dirty="0">
                <a:effectLst/>
                <a:ea typeface="굴림" panose="020B0600000101010101" pitchFamily="50" charset="-127"/>
                <a:cs typeface="굴림" panose="020B0600000101010101" pitchFamily="50" charset="-127"/>
              </a:rPr>
              <a:t>파라미터</a:t>
            </a:r>
            <a:r>
              <a:rPr lang="en-US" altLang="ko-KR" sz="1000" kern="0" dirty="0">
                <a:effectLst/>
                <a:ea typeface="굴림" panose="020B0600000101010101" pitchFamily="50" charset="-127"/>
                <a:cs typeface="굴림" panose="020B0600000101010101" pitchFamily="50" charset="-127"/>
              </a:rPr>
              <a:t>: get/post </a:t>
            </a:r>
            <a:r>
              <a:rPr lang="ko-KR" altLang="ko-KR" sz="1000" kern="0" dirty="0">
                <a:effectLst/>
                <a:ea typeface="굴림" panose="020B0600000101010101" pitchFamily="50" charset="-127"/>
                <a:cs typeface="굴림" panose="020B0600000101010101" pitchFamily="50" charset="-127"/>
              </a:rPr>
              <a:t>모두 허용</a:t>
            </a:r>
            <a:br>
              <a:rPr lang="en-US" altLang="ko-KR" sz="1000" kern="0" dirty="0">
                <a:effectLst/>
                <a:ea typeface="굴림" panose="020B0600000101010101" pitchFamily="50" charset="-127"/>
                <a:cs typeface="굴림" panose="020B0600000101010101" pitchFamily="50" charset="-127"/>
              </a:rPr>
            </a:br>
            <a:r>
              <a:rPr lang="en-US" altLang="ko-KR" sz="1000" kern="0" dirty="0">
                <a:effectLst/>
                <a:ea typeface="굴림" panose="020B0600000101010101" pitchFamily="50" charset="-127"/>
                <a:cs typeface="굴림" panose="020B0600000101010101" pitchFamily="50" charset="-127"/>
              </a:rPr>
              <a:t>    a) </a:t>
            </a:r>
            <a:r>
              <a:rPr lang="en-US" altLang="ko-KR" sz="1000" kern="0" dirty="0" err="1">
                <a:effectLst/>
                <a:ea typeface="굴림" panose="020B0600000101010101" pitchFamily="50" charset="-127"/>
                <a:cs typeface="굴림" panose="020B0600000101010101" pitchFamily="50" charset="-127"/>
              </a:rPr>
              <a:t>userType</a:t>
            </a:r>
            <a:r>
              <a:rPr lang="en-US" altLang="ko-KR" sz="1000" kern="0" dirty="0">
                <a:effectLst/>
                <a:ea typeface="굴림" panose="020B0600000101010101" pitchFamily="50" charset="-127"/>
                <a:cs typeface="굴림" panose="020B0600000101010101" pitchFamily="50" charset="-127"/>
              </a:rPr>
              <a:t>(</a:t>
            </a:r>
            <a:r>
              <a:rPr lang="ko-KR" altLang="ko-KR" sz="1000" kern="0" dirty="0">
                <a:effectLst/>
                <a:ea typeface="굴림" panose="020B0600000101010101" pitchFamily="50" charset="-127"/>
                <a:cs typeface="굴림" panose="020B0600000101010101" pitchFamily="50" charset="-127"/>
              </a:rPr>
              <a:t>사용자 유형</a:t>
            </a:r>
            <a:r>
              <a:rPr lang="en-US" altLang="ko-KR" sz="1000" kern="0" dirty="0">
                <a:effectLst/>
                <a:ea typeface="굴림" panose="020B0600000101010101" pitchFamily="50" charset="-127"/>
                <a:cs typeface="굴림" panose="020B0600000101010101" pitchFamily="50" charset="-127"/>
              </a:rPr>
              <a:t>): UT1(</a:t>
            </a:r>
            <a:r>
              <a:rPr lang="ko-KR" altLang="ko-KR" sz="1000" kern="0" dirty="0">
                <a:effectLst/>
                <a:ea typeface="굴림" panose="020B0600000101010101" pitchFamily="50" charset="-127"/>
                <a:cs typeface="굴림" panose="020B0600000101010101" pitchFamily="50" charset="-127"/>
              </a:rPr>
              <a:t>활동가</a:t>
            </a:r>
            <a:r>
              <a:rPr lang="en-US" altLang="ko-KR" sz="1000" kern="0" dirty="0">
                <a:effectLst/>
                <a:ea typeface="굴림" panose="020B0600000101010101" pitchFamily="50" charset="-127"/>
                <a:cs typeface="굴림" panose="020B0600000101010101" pitchFamily="50" charset="-127"/>
              </a:rPr>
              <a:t>), UT2(</a:t>
            </a:r>
            <a:r>
              <a:rPr lang="ko-KR" altLang="ko-KR" sz="1000" kern="0" dirty="0">
                <a:effectLst/>
                <a:ea typeface="굴림" panose="020B0600000101010101" pitchFamily="50" charset="-127"/>
                <a:cs typeface="굴림" panose="020B0600000101010101" pitchFamily="50" charset="-127"/>
              </a:rPr>
              <a:t>문화시설</a:t>
            </a:r>
            <a:r>
              <a:rPr lang="en-US" altLang="ko-KR" sz="1000" kern="0" dirty="0">
                <a:effectLst/>
                <a:ea typeface="굴림" panose="020B0600000101010101" pitchFamily="50" charset="-127"/>
                <a:cs typeface="굴림" panose="020B0600000101010101" pitchFamily="50" charset="-127"/>
              </a:rPr>
              <a:t>)</a:t>
            </a:r>
            <a:br>
              <a:rPr lang="en-US" altLang="ko-KR" sz="1000" kern="0" dirty="0">
                <a:effectLst/>
                <a:ea typeface="굴림" panose="020B0600000101010101" pitchFamily="50" charset="-127"/>
                <a:cs typeface="굴림" panose="020B0600000101010101" pitchFamily="50" charset="-127"/>
              </a:rPr>
            </a:br>
            <a:r>
              <a:rPr lang="en-US" altLang="ko-KR" sz="1000" kern="0" dirty="0">
                <a:effectLst/>
                <a:ea typeface="굴림" panose="020B0600000101010101" pitchFamily="50" charset="-127"/>
                <a:cs typeface="굴림" panose="020B0600000101010101" pitchFamily="50" charset="-127"/>
              </a:rPr>
              <a:t>    b) </a:t>
            </a:r>
            <a:r>
              <a:rPr lang="en-US" altLang="ko-KR" sz="1000" kern="0" dirty="0" err="1">
                <a:effectLst/>
                <a:ea typeface="굴림" panose="020B0600000101010101" pitchFamily="50" charset="-127"/>
                <a:cs typeface="굴림" panose="020B0600000101010101" pitchFamily="50" charset="-127"/>
              </a:rPr>
              <a:t>userGrpYn</a:t>
            </a:r>
            <a:r>
              <a:rPr lang="en-US" altLang="ko-KR" sz="1000" kern="0" dirty="0">
                <a:effectLst/>
                <a:ea typeface="굴림" panose="020B0600000101010101" pitchFamily="50" charset="-127"/>
                <a:cs typeface="굴림" panose="020B0600000101010101" pitchFamily="50" charset="-127"/>
              </a:rPr>
              <a:t>(</a:t>
            </a:r>
            <a:r>
              <a:rPr lang="ko-KR" altLang="ko-KR" sz="1000" kern="0" dirty="0">
                <a:effectLst/>
                <a:ea typeface="굴림" panose="020B0600000101010101" pitchFamily="50" charset="-127"/>
                <a:cs typeface="굴림" panose="020B0600000101010101" pitchFamily="50" charset="-127"/>
              </a:rPr>
              <a:t>활동가 단체 여부</a:t>
            </a:r>
            <a:r>
              <a:rPr lang="en-US" altLang="ko-KR" sz="1000" kern="0" dirty="0">
                <a:effectLst/>
                <a:ea typeface="굴림" panose="020B0600000101010101" pitchFamily="50" charset="-127"/>
                <a:cs typeface="굴림" panose="020B0600000101010101" pitchFamily="50" charset="-127"/>
              </a:rPr>
              <a:t>): N(</a:t>
            </a:r>
            <a:r>
              <a:rPr lang="ko-KR" altLang="ko-KR" sz="1000" kern="0" dirty="0">
                <a:effectLst/>
                <a:ea typeface="굴림" panose="020B0600000101010101" pitchFamily="50" charset="-127"/>
                <a:cs typeface="굴림" panose="020B0600000101010101" pitchFamily="50" charset="-127"/>
              </a:rPr>
              <a:t>개인</a:t>
            </a:r>
            <a:r>
              <a:rPr lang="en-US" altLang="ko-KR" sz="1000" kern="0" dirty="0">
                <a:effectLst/>
                <a:ea typeface="굴림" panose="020B0600000101010101" pitchFamily="50" charset="-127"/>
                <a:cs typeface="굴림" panose="020B0600000101010101" pitchFamily="50" charset="-127"/>
              </a:rPr>
              <a:t>), Y(</a:t>
            </a:r>
            <a:r>
              <a:rPr lang="ko-KR" altLang="ko-KR" sz="1000" kern="0" dirty="0">
                <a:effectLst/>
                <a:ea typeface="굴림" panose="020B0600000101010101" pitchFamily="50" charset="-127"/>
                <a:cs typeface="굴림" panose="020B0600000101010101" pitchFamily="50" charset="-127"/>
              </a:rPr>
              <a:t>단체</a:t>
            </a:r>
            <a:r>
              <a:rPr lang="en-US" altLang="ko-KR" sz="1000" kern="0" dirty="0">
                <a:effectLst/>
                <a:ea typeface="굴림" panose="020B0600000101010101" pitchFamily="50" charset="-127"/>
                <a:cs typeface="굴림" panose="020B0600000101010101" pitchFamily="50" charset="-127"/>
              </a:rPr>
              <a:t>)</a:t>
            </a:r>
            <a:br>
              <a:rPr lang="en-US" altLang="ko-KR" sz="1000" kern="0" dirty="0">
                <a:effectLst/>
                <a:ea typeface="굴림" panose="020B0600000101010101" pitchFamily="50" charset="-127"/>
                <a:cs typeface="굴림" panose="020B0600000101010101" pitchFamily="50" charset="-127"/>
              </a:rPr>
            </a:br>
            <a:r>
              <a:rPr lang="en-US" altLang="ko-KR" sz="1000" kern="0" dirty="0">
                <a:effectLst/>
                <a:ea typeface="굴림" panose="020B0600000101010101" pitchFamily="50" charset="-127"/>
                <a:cs typeface="굴림" panose="020B0600000101010101" pitchFamily="50" charset="-127"/>
              </a:rPr>
              <a:t>  - get</a:t>
            </a:r>
            <a:r>
              <a:rPr lang="ko-KR" altLang="ko-KR" sz="1000" kern="0" dirty="0">
                <a:effectLst/>
                <a:ea typeface="굴림" panose="020B0600000101010101" pitchFamily="50" charset="-127"/>
                <a:cs typeface="굴림" panose="020B0600000101010101" pitchFamily="50" charset="-127"/>
              </a:rPr>
              <a:t>일 경우 호출 예</a:t>
            </a:r>
            <a:r>
              <a:rPr lang="en-US" altLang="ko-KR" sz="1000" kern="0" dirty="0">
                <a:effectLst/>
                <a:ea typeface="굴림" panose="020B0600000101010101" pitchFamily="50" charset="-127"/>
                <a:cs typeface="굴림" panose="020B0600000101010101" pitchFamily="50" charset="-127"/>
              </a:rPr>
              <a:t>: /</a:t>
            </a:r>
            <a:r>
              <a:rPr lang="en-US" altLang="ko-KR" sz="1000" kern="0" dirty="0" err="1">
                <a:effectLst/>
                <a:ea typeface="굴림" panose="020B0600000101010101" pitchFamily="50" charset="-127"/>
                <a:cs typeface="굴림" panose="020B0600000101010101" pitchFamily="50" charset="-127"/>
              </a:rPr>
              <a:t>api</a:t>
            </a:r>
            <a:r>
              <a:rPr lang="en-US" altLang="ko-KR" sz="1000" kern="0" dirty="0">
                <a:effectLst/>
                <a:ea typeface="굴림" panose="020B0600000101010101" pitchFamily="50" charset="-127"/>
                <a:cs typeface="굴림" panose="020B0600000101010101" pitchFamily="50" charset="-127"/>
              </a:rPr>
              <a:t>/m/join/</a:t>
            </a:r>
            <a:r>
              <a:rPr lang="en-US" altLang="ko-KR" sz="1000" kern="0" dirty="0" err="1">
                <a:effectLst/>
                <a:ea typeface="굴림" panose="020B0600000101010101" pitchFamily="50" charset="-127"/>
                <a:cs typeface="굴림" panose="020B0600000101010101" pitchFamily="50" charset="-127"/>
              </a:rPr>
              <a:t>terms?userType</a:t>
            </a:r>
            <a:r>
              <a:rPr lang="en-US" altLang="ko-KR" sz="1000" kern="0" dirty="0">
                <a:effectLst/>
                <a:ea typeface="굴림" panose="020B0600000101010101" pitchFamily="50" charset="-127"/>
                <a:cs typeface="굴림" panose="020B0600000101010101" pitchFamily="50" charset="-127"/>
              </a:rPr>
              <a:t>=UT2&amp;userGrpYn=N</a:t>
            </a:r>
            <a:br>
              <a:rPr lang="en-US" altLang="ko-KR" sz="1000" kern="0" dirty="0">
                <a:effectLst/>
                <a:ea typeface="굴림" panose="020B0600000101010101" pitchFamily="50" charset="-127"/>
                <a:cs typeface="굴림" panose="020B0600000101010101" pitchFamily="50" charset="-127"/>
              </a:rPr>
            </a:br>
            <a:br>
              <a:rPr lang="en-US" altLang="ko-KR" sz="1200" kern="0" dirty="0">
                <a:effectLst/>
                <a:ea typeface="굴림" panose="020B0600000101010101" pitchFamily="50" charset="-127"/>
                <a:cs typeface="굴림" panose="020B0600000101010101" pitchFamily="50" charset="-127"/>
              </a:rPr>
            </a:br>
            <a:r>
              <a:rPr lang="en-US" altLang="ko-KR" sz="1200" b="1" kern="0" dirty="0">
                <a:effectLst/>
                <a:ea typeface="굴림" panose="020B0600000101010101" pitchFamily="50" charset="-127"/>
                <a:cs typeface="굴림" panose="020B0600000101010101" pitchFamily="50" charset="-127"/>
              </a:rPr>
              <a:t>2. </a:t>
            </a:r>
            <a:r>
              <a:rPr lang="ko-KR" altLang="ko-KR" sz="1200" b="1" kern="0" dirty="0">
                <a:effectLst/>
                <a:ea typeface="굴림" panose="020B0600000101010101" pitchFamily="50" charset="-127"/>
                <a:cs typeface="굴림" panose="020B0600000101010101" pitchFamily="50" charset="-127"/>
              </a:rPr>
              <a:t>회원동의</a:t>
            </a:r>
            <a:r>
              <a:rPr lang="en-US" altLang="ko-KR" sz="1200" b="1" kern="0" dirty="0">
                <a:effectLst/>
                <a:ea typeface="굴림" panose="020B0600000101010101" pitchFamily="50" charset="-127"/>
                <a:cs typeface="굴림" panose="020B0600000101010101" pitchFamily="50" charset="-127"/>
              </a:rPr>
              <a:t> &gt; </a:t>
            </a:r>
            <a:r>
              <a:rPr lang="ko-KR" altLang="ko-KR" sz="1200" b="1" kern="0" dirty="0">
                <a:effectLst/>
                <a:ea typeface="굴림" panose="020B0600000101010101" pitchFamily="50" charset="-127"/>
                <a:cs typeface="굴림" panose="020B0600000101010101" pitchFamily="50" charset="-127"/>
              </a:rPr>
              <a:t>본인인증 호출</a:t>
            </a:r>
            <a:br>
              <a:rPr lang="en-US" altLang="ko-KR" sz="1200" kern="0" dirty="0">
                <a:effectLst/>
                <a:ea typeface="굴림" panose="020B0600000101010101" pitchFamily="50" charset="-127"/>
                <a:cs typeface="굴림" panose="020B0600000101010101" pitchFamily="50" charset="-127"/>
              </a:rPr>
            </a:br>
            <a:r>
              <a:rPr lang="en-US" altLang="ko-KR" sz="1000" kern="0" dirty="0">
                <a:effectLst/>
                <a:ea typeface="굴림" panose="020B0600000101010101" pitchFamily="50" charset="-127"/>
                <a:cs typeface="굴림" panose="020B0600000101010101" pitchFamily="50" charset="-127"/>
              </a:rPr>
              <a:t>  - url: /</a:t>
            </a:r>
            <a:r>
              <a:rPr lang="en-US" altLang="ko-KR" sz="1000" kern="0" dirty="0" err="1">
                <a:effectLst/>
                <a:ea typeface="굴림" panose="020B0600000101010101" pitchFamily="50" charset="-127"/>
                <a:cs typeface="굴림" panose="020B0600000101010101" pitchFamily="50" charset="-127"/>
              </a:rPr>
              <a:t>api</a:t>
            </a:r>
            <a:r>
              <a:rPr lang="en-US" altLang="ko-KR" sz="1000" kern="0" dirty="0">
                <a:effectLst/>
                <a:ea typeface="굴림" panose="020B0600000101010101" pitchFamily="50" charset="-127"/>
                <a:cs typeface="굴림" panose="020B0600000101010101" pitchFamily="50" charset="-127"/>
              </a:rPr>
              <a:t>/m/certification</a:t>
            </a:r>
            <a:br>
              <a:rPr lang="en-US" altLang="ko-KR" sz="1000" kern="0" dirty="0">
                <a:effectLst/>
                <a:ea typeface="굴림" panose="020B0600000101010101" pitchFamily="50" charset="-127"/>
                <a:cs typeface="굴림" panose="020B0600000101010101" pitchFamily="50" charset="-127"/>
              </a:rPr>
            </a:br>
            <a:r>
              <a:rPr lang="en-US" altLang="ko-KR" sz="1000" kern="0" dirty="0">
                <a:effectLst/>
                <a:ea typeface="굴림" panose="020B0600000101010101" pitchFamily="50" charset="-127"/>
                <a:cs typeface="굴림" panose="020B0600000101010101" pitchFamily="50" charset="-127"/>
              </a:rPr>
              <a:t>  - </a:t>
            </a:r>
            <a:r>
              <a:rPr lang="ko-KR" altLang="ko-KR" sz="1000" kern="0" dirty="0">
                <a:effectLst/>
                <a:ea typeface="굴림" panose="020B0600000101010101" pitchFamily="50" charset="-127"/>
                <a:cs typeface="굴림" panose="020B0600000101010101" pitchFamily="50" charset="-127"/>
              </a:rPr>
              <a:t>파라미터</a:t>
            </a:r>
            <a:r>
              <a:rPr lang="en-US" altLang="ko-KR" sz="1000" kern="0" dirty="0">
                <a:effectLst/>
                <a:ea typeface="굴림" panose="020B0600000101010101" pitchFamily="50" charset="-127"/>
                <a:cs typeface="굴림" panose="020B0600000101010101" pitchFamily="50" charset="-127"/>
              </a:rPr>
              <a:t>: get/post </a:t>
            </a:r>
            <a:r>
              <a:rPr lang="ko-KR" altLang="ko-KR" sz="1000" kern="0" dirty="0">
                <a:effectLst/>
                <a:ea typeface="굴림" panose="020B0600000101010101" pitchFamily="50" charset="-127"/>
                <a:cs typeface="굴림" panose="020B0600000101010101" pitchFamily="50" charset="-127"/>
              </a:rPr>
              <a:t>모두 허용</a:t>
            </a:r>
            <a:br>
              <a:rPr lang="en-US" altLang="ko-KR" sz="1000" kern="0" dirty="0">
                <a:effectLst/>
                <a:ea typeface="굴림" panose="020B0600000101010101" pitchFamily="50" charset="-127"/>
                <a:cs typeface="굴림" panose="020B0600000101010101" pitchFamily="50" charset="-127"/>
              </a:rPr>
            </a:br>
            <a:r>
              <a:rPr lang="en-US" altLang="ko-KR" sz="1000" kern="0" dirty="0">
                <a:effectLst/>
                <a:ea typeface="굴림" panose="020B0600000101010101" pitchFamily="50" charset="-127"/>
                <a:cs typeface="굴림" panose="020B0600000101010101" pitchFamily="50" charset="-127"/>
              </a:rPr>
              <a:t>    a) </a:t>
            </a:r>
            <a:r>
              <a:rPr lang="en-US" altLang="ko-KR" sz="1000" kern="0" dirty="0" err="1">
                <a:effectLst/>
                <a:ea typeface="굴림" panose="020B0600000101010101" pitchFamily="50" charset="-127"/>
                <a:cs typeface="굴림" panose="020B0600000101010101" pitchFamily="50" charset="-127"/>
              </a:rPr>
              <a:t>userType</a:t>
            </a:r>
            <a:r>
              <a:rPr lang="en-US" altLang="ko-KR" sz="1000" kern="0" dirty="0">
                <a:effectLst/>
                <a:ea typeface="굴림" panose="020B0600000101010101" pitchFamily="50" charset="-127"/>
                <a:cs typeface="굴림" panose="020B0600000101010101" pitchFamily="50" charset="-127"/>
              </a:rPr>
              <a:t>(</a:t>
            </a:r>
            <a:r>
              <a:rPr lang="ko-KR" altLang="ko-KR" sz="1000" kern="0" dirty="0">
                <a:effectLst/>
                <a:ea typeface="굴림" panose="020B0600000101010101" pitchFamily="50" charset="-127"/>
                <a:cs typeface="굴림" panose="020B0600000101010101" pitchFamily="50" charset="-127"/>
              </a:rPr>
              <a:t>사용자 유형</a:t>
            </a:r>
            <a:r>
              <a:rPr lang="en-US" altLang="ko-KR" sz="1000" kern="0" dirty="0">
                <a:effectLst/>
                <a:ea typeface="굴림" panose="020B0600000101010101" pitchFamily="50" charset="-127"/>
                <a:cs typeface="굴림" panose="020B0600000101010101" pitchFamily="50" charset="-127"/>
              </a:rPr>
              <a:t>): UT1(</a:t>
            </a:r>
            <a:r>
              <a:rPr lang="ko-KR" altLang="ko-KR" sz="1000" kern="0" dirty="0">
                <a:effectLst/>
                <a:ea typeface="굴림" panose="020B0600000101010101" pitchFamily="50" charset="-127"/>
                <a:cs typeface="굴림" panose="020B0600000101010101" pitchFamily="50" charset="-127"/>
              </a:rPr>
              <a:t>활동가</a:t>
            </a:r>
            <a:r>
              <a:rPr lang="en-US" altLang="ko-KR" sz="1000" kern="0" dirty="0">
                <a:effectLst/>
                <a:ea typeface="굴림" panose="020B0600000101010101" pitchFamily="50" charset="-127"/>
                <a:cs typeface="굴림" panose="020B0600000101010101" pitchFamily="50" charset="-127"/>
              </a:rPr>
              <a:t>), UT2(</a:t>
            </a:r>
            <a:r>
              <a:rPr lang="ko-KR" altLang="ko-KR" sz="1000" kern="0" dirty="0">
                <a:effectLst/>
                <a:ea typeface="굴림" panose="020B0600000101010101" pitchFamily="50" charset="-127"/>
                <a:cs typeface="굴림" panose="020B0600000101010101" pitchFamily="50" charset="-127"/>
              </a:rPr>
              <a:t>문화시설</a:t>
            </a:r>
            <a:r>
              <a:rPr lang="en-US" altLang="ko-KR" sz="1000" kern="0" dirty="0">
                <a:effectLst/>
                <a:ea typeface="굴림" panose="020B0600000101010101" pitchFamily="50" charset="-127"/>
                <a:cs typeface="굴림" panose="020B0600000101010101" pitchFamily="50" charset="-127"/>
              </a:rPr>
              <a:t>)</a:t>
            </a:r>
            <a:br>
              <a:rPr lang="en-US" altLang="ko-KR" sz="1000" kern="0" dirty="0">
                <a:effectLst/>
                <a:ea typeface="굴림" panose="020B0600000101010101" pitchFamily="50" charset="-127"/>
                <a:cs typeface="굴림" panose="020B0600000101010101" pitchFamily="50" charset="-127"/>
              </a:rPr>
            </a:br>
            <a:r>
              <a:rPr lang="en-US" altLang="ko-KR" sz="1000" kern="0" dirty="0">
                <a:effectLst/>
                <a:ea typeface="굴림" panose="020B0600000101010101" pitchFamily="50" charset="-127"/>
                <a:cs typeface="굴림" panose="020B0600000101010101" pitchFamily="50" charset="-127"/>
              </a:rPr>
              <a:t>    b) </a:t>
            </a:r>
            <a:r>
              <a:rPr lang="en-US" altLang="ko-KR" sz="1000" kern="0" dirty="0" err="1">
                <a:effectLst/>
                <a:ea typeface="굴림" panose="020B0600000101010101" pitchFamily="50" charset="-127"/>
                <a:cs typeface="굴림" panose="020B0600000101010101" pitchFamily="50" charset="-127"/>
              </a:rPr>
              <a:t>userGrpYn</a:t>
            </a:r>
            <a:r>
              <a:rPr lang="en-US" altLang="ko-KR" sz="1000" kern="0" dirty="0">
                <a:effectLst/>
                <a:ea typeface="굴림" panose="020B0600000101010101" pitchFamily="50" charset="-127"/>
                <a:cs typeface="굴림" panose="020B0600000101010101" pitchFamily="50" charset="-127"/>
              </a:rPr>
              <a:t>(</a:t>
            </a:r>
            <a:r>
              <a:rPr lang="ko-KR" altLang="ko-KR" sz="1000" kern="0" dirty="0">
                <a:effectLst/>
                <a:ea typeface="굴림" panose="020B0600000101010101" pitchFamily="50" charset="-127"/>
                <a:cs typeface="굴림" panose="020B0600000101010101" pitchFamily="50" charset="-127"/>
              </a:rPr>
              <a:t>활동가 단체 여부</a:t>
            </a:r>
            <a:r>
              <a:rPr lang="en-US" altLang="ko-KR" sz="1000" kern="0" dirty="0">
                <a:effectLst/>
                <a:ea typeface="굴림" panose="020B0600000101010101" pitchFamily="50" charset="-127"/>
                <a:cs typeface="굴림" panose="020B0600000101010101" pitchFamily="50" charset="-127"/>
              </a:rPr>
              <a:t>): N(</a:t>
            </a:r>
            <a:r>
              <a:rPr lang="ko-KR" altLang="ko-KR" sz="1000" kern="0" dirty="0">
                <a:effectLst/>
                <a:ea typeface="굴림" panose="020B0600000101010101" pitchFamily="50" charset="-127"/>
                <a:cs typeface="굴림" panose="020B0600000101010101" pitchFamily="50" charset="-127"/>
              </a:rPr>
              <a:t>개인</a:t>
            </a:r>
            <a:r>
              <a:rPr lang="en-US" altLang="ko-KR" sz="1000" kern="0" dirty="0">
                <a:effectLst/>
                <a:ea typeface="굴림" panose="020B0600000101010101" pitchFamily="50" charset="-127"/>
                <a:cs typeface="굴림" panose="020B0600000101010101" pitchFamily="50" charset="-127"/>
              </a:rPr>
              <a:t>), Y(</a:t>
            </a:r>
            <a:r>
              <a:rPr lang="ko-KR" altLang="ko-KR" sz="1000" kern="0" dirty="0">
                <a:effectLst/>
                <a:ea typeface="굴림" panose="020B0600000101010101" pitchFamily="50" charset="-127"/>
                <a:cs typeface="굴림" panose="020B0600000101010101" pitchFamily="50" charset="-127"/>
              </a:rPr>
              <a:t>단체</a:t>
            </a:r>
            <a:r>
              <a:rPr lang="en-US" altLang="ko-KR" sz="1000" kern="0" dirty="0">
                <a:effectLst/>
                <a:ea typeface="굴림" panose="020B0600000101010101" pitchFamily="50" charset="-127"/>
                <a:cs typeface="굴림" panose="020B0600000101010101" pitchFamily="50" charset="-127"/>
              </a:rPr>
              <a:t>)</a:t>
            </a:r>
            <a:br>
              <a:rPr lang="en-US" altLang="ko-KR" sz="1000" kern="0" dirty="0">
                <a:effectLst/>
                <a:ea typeface="굴림" panose="020B0600000101010101" pitchFamily="50" charset="-127"/>
                <a:cs typeface="굴림" panose="020B0600000101010101" pitchFamily="50" charset="-127"/>
              </a:rPr>
            </a:br>
            <a:br>
              <a:rPr lang="en-US" altLang="ko-KR" sz="1200" kern="0" dirty="0">
                <a:effectLst/>
                <a:ea typeface="굴림" panose="020B0600000101010101" pitchFamily="50" charset="-127"/>
                <a:cs typeface="굴림" panose="020B0600000101010101" pitchFamily="50" charset="-127"/>
              </a:rPr>
            </a:br>
            <a:r>
              <a:rPr lang="en-US" altLang="ko-KR" sz="1200" b="1" kern="0" dirty="0">
                <a:effectLst/>
                <a:ea typeface="굴림" panose="020B0600000101010101" pitchFamily="50" charset="-127"/>
                <a:cs typeface="굴림" panose="020B0600000101010101" pitchFamily="50" charset="-127"/>
              </a:rPr>
              <a:t>3. </a:t>
            </a:r>
            <a:r>
              <a:rPr lang="ko-KR" altLang="ko-KR" sz="1200" b="1" kern="0" dirty="0">
                <a:effectLst/>
                <a:ea typeface="굴림" panose="020B0600000101010101" pitchFamily="50" charset="-127"/>
                <a:cs typeface="굴림" panose="020B0600000101010101" pitchFamily="50" charset="-127"/>
              </a:rPr>
              <a:t>회원동의</a:t>
            </a:r>
            <a:r>
              <a:rPr lang="en-US" altLang="ko-KR" sz="1200" b="1" kern="0" dirty="0">
                <a:effectLst/>
                <a:ea typeface="굴림" panose="020B0600000101010101" pitchFamily="50" charset="-127"/>
                <a:cs typeface="굴림" panose="020B0600000101010101" pitchFamily="50" charset="-127"/>
              </a:rPr>
              <a:t> &gt; </a:t>
            </a:r>
            <a:r>
              <a:rPr lang="ko-KR" altLang="ko-KR" sz="1200" b="1" kern="0" dirty="0">
                <a:effectLst/>
                <a:ea typeface="굴림" panose="020B0600000101010101" pitchFamily="50" charset="-127"/>
                <a:cs typeface="굴림" panose="020B0600000101010101" pitchFamily="50" charset="-127"/>
              </a:rPr>
              <a:t>본인인증</a:t>
            </a:r>
            <a:r>
              <a:rPr lang="en-US" altLang="ko-KR" sz="1200" b="1" kern="0" dirty="0">
                <a:effectLst/>
                <a:ea typeface="굴림" panose="020B0600000101010101" pitchFamily="50" charset="-127"/>
                <a:cs typeface="굴림" panose="020B0600000101010101" pitchFamily="50" charset="-127"/>
              </a:rPr>
              <a:t> &gt; </a:t>
            </a:r>
            <a:r>
              <a:rPr lang="ko-KR" altLang="ko-KR" sz="1200" b="1" kern="0" dirty="0">
                <a:effectLst/>
                <a:ea typeface="굴림" panose="020B0600000101010101" pitchFamily="50" charset="-127"/>
                <a:cs typeface="굴림" panose="020B0600000101010101" pitchFamily="50" charset="-127"/>
              </a:rPr>
              <a:t>회원가입 호출</a:t>
            </a:r>
            <a:br>
              <a:rPr lang="en-US" altLang="ko-KR" sz="1200" kern="0" dirty="0">
                <a:effectLst/>
                <a:ea typeface="굴림" panose="020B0600000101010101" pitchFamily="50" charset="-127"/>
                <a:cs typeface="굴림" panose="020B0600000101010101" pitchFamily="50" charset="-127"/>
              </a:rPr>
            </a:br>
            <a:r>
              <a:rPr lang="en-US" altLang="ko-KR" sz="1000" kern="0" dirty="0">
                <a:effectLst/>
                <a:ea typeface="굴림" panose="020B0600000101010101" pitchFamily="50" charset="-127"/>
                <a:cs typeface="굴림" panose="020B0600000101010101" pitchFamily="50" charset="-127"/>
              </a:rPr>
              <a:t>  - url: /</a:t>
            </a:r>
            <a:r>
              <a:rPr lang="en-US" altLang="ko-KR" sz="1000" kern="0" dirty="0" err="1">
                <a:effectLst/>
                <a:ea typeface="굴림" panose="020B0600000101010101" pitchFamily="50" charset="-127"/>
                <a:cs typeface="굴림" panose="020B0600000101010101" pitchFamily="50" charset="-127"/>
              </a:rPr>
              <a:t>api</a:t>
            </a:r>
            <a:r>
              <a:rPr lang="en-US" altLang="ko-KR" sz="1000" kern="0" dirty="0">
                <a:effectLst/>
                <a:ea typeface="굴림" panose="020B0600000101010101" pitchFamily="50" charset="-127"/>
                <a:cs typeface="굴림" panose="020B0600000101010101" pitchFamily="50" charset="-127"/>
              </a:rPr>
              <a:t>/m/certification</a:t>
            </a:r>
            <a:br>
              <a:rPr lang="en-US" altLang="ko-KR" sz="1000" kern="0" dirty="0">
                <a:effectLst/>
                <a:ea typeface="굴림" panose="020B0600000101010101" pitchFamily="50" charset="-127"/>
                <a:cs typeface="굴림" panose="020B0600000101010101" pitchFamily="50" charset="-127"/>
              </a:rPr>
            </a:br>
            <a:r>
              <a:rPr lang="en-US" altLang="ko-KR" sz="1000" kern="0" dirty="0">
                <a:effectLst/>
                <a:ea typeface="굴림" panose="020B0600000101010101" pitchFamily="50" charset="-127"/>
                <a:cs typeface="굴림" panose="020B0600000101010101" pitchFamily="50" charset="-127"/>
              </a:rPr>
              <a:t>  - </a:t>
            </a:r>
            <a:r>
              <a:rPr lang="ko-KR" altLang="ko-KR" sz="1000" kern="0" dirty="0">
                <a:effectLst/>
                <a:ea typeface="굴림" panose="020B0600000101010101" pitchFamily="50" charset="-127"/>
                <a:cs typeface="굴림" panose="020B0600000101010101" pitchFamily="50" charset="-127"/>
              </a:rPr>
              <a:t>파라미터</a:t>
            </a:r>
            <a:r>
              <a:rPr lang="en-US" altLang="ko-KR" sz="1000" kern="0" dirty="0">
                <a:effectLst/>
                <a:ea typeface="굴림" panose="020B0600000101010101" pitchFamily="50" charset="-127"/>
                <a:cs typeface="굴림" panose="020B0600000101010101" pitchFamily="50" charset="-127"/>
              </a:rPr>
              <a:t>: get/post </a:t>
            </a:r>
            <a:r>
              <a:rPr lang="ko-KR" altLang="ko-KR" sz="1000" kern="0" dirty="0">
                <a:effectLst/>
                <a:ea typeface="굴림" panose="020B0600000101010101" pitchFamily="50" charset="-127"/>
                <a:cs typeface="굴림" panose="020B0600000101010101" pitchFamily="50" charset="-127"/>
              </a:rPr>
              <a:t>모두 허용</a:t>
            </a:r>
            <a:br>
              <a:rPr lang="en-US" altLang="ko-KR" sz="1000" kern="0" dirty="0">
                <a:effectLst/>
                <a:ea typeface="굴림" panose="020B0600000101010101" pitchFamily="50" charset="-127"/>
                <a:cs typeface="굴림" panose="020B0600000101010101" pitchFamily="50" charset="-127"/>
              </a:rPr>
            </a:br>
            <a:r>
              <a:rPr lang="en-US" altLang="ko-KR" sz="1000" kern="0" dirty="0">
                <a:effectLst/>
                <a:ea typeface="굴림" panose="020B0600000101010101" pitchFamily="50" charset="-127"/>
                <a:cs typeface="굴림" panose="020B0600000101010101" pitchFamily="50" charset="-127"/>
              </a:rPr>
              <a:t>    a) </a:t>
            </a:r>
            <a:r>
              <a:rPr lang="en-US" altLang="ko-KR" sz="1000" kern="0" dirty="0" err="1">
                <a:effectLst/>
                <a:ea typeface="굴림" panose="020B0600000101010101" pitchFamily="50" charset="-127"/>
                <a:cs typeface="굴림" panose="020B0600000101010101" pitchFamily="50" charset="-127"/>
              </a:rPr>
              <a:t>userType</a:t>
            </a:r>
            <a:r>
              <a:rPr lang="en-US" altLang="ko-KR" sz="1000" kern="0" dirty="0">
                <a:effectLst/>
                <a:ea typeface="굴림" panose="020B0600000101010101" pitchFamily="50" charset="-127"/>
                <a:cs typeface="굴림" panose="020B0600000101010101" pitchFamily="50" charset="-127"/>
              </a:rPr>
              <a:t>(</a:t>
            </a:r>
            <a:r>
              <a:rPr lang="ko-KR" altLang="ko-KR" sz="1000" kern="0" dirty="0">
                <a:effectLst/>
                <a:ea typeface="굴림" panose="020B0600000101010101" pitchFamily="50" charset="-127"/>
                <a:cs typeface="굴림" panose="020B0600000101010101" pitchFamily="50" charset="-127"/>
              </a:rPr>
              <a:t>사용자 유형</a:t>
            </a:r>
            <a:r>
              <a:rPr lang="en-US" altLang="ko-KR" sz="1000" kern="0" dirty="0">
                <a:effectLst/>
                <a:ea typeface="굴림" panose="020B0600000101010101" pitchFamily="50" charset="-127"/>
                <a:cs typeface="굴림" panose="020B0600000101010101" pitchFamily="50" charset="-127"/>
              </a:rPr>
              <a:t>): UT1(</a:t>
            </a:r>
            <a:r>
              <a:rPr lang="ko-KR" altLang="ko-KR" sz="1000" kern="0" dirty="0">
                <a:effectLst/>
                <a:ea typeface="굴림" panose="020B0600000101010101" pitchFamily="50" charset="-127"/>
                <a:cs typeface="굴림" panose="020B0600000101010101" pitchFamily="50" charset="-127"/>
              </a:rPr>
              <a:t>활동가</a:t>
            </a:r>
            <a:r>
              <a:rPr lang="en-US" altLang="ko-KR" sz="1000" kern="0" dirty="0">
                <a:effectLst/>
                <a:ea typeface="굴림" panose="020B0600000101010101" pitchFamily="50" charset="-127"/>
                <a:cs typeface="굴림" panose="020B0600000101010101" pitchFamily="50" charset="-127"/>
              </a:rPr>
              <a:t>), UT2(</a:t>
            </a:r>
            <a:r>
              <a:rPr lang="ko-KR" altLang="ko-KR" sz="1000" kern="0" dirty="0">
                <a:effectLst/>
                <a:ea typeface="굴림" panose="020B0600000101010101" pitchFamily="50" charset="-127"/>
                <a:cs typeface="굴림" panose="020B0600000101010101" pitchFamily="50" charset="-127"/>
              </a:rPr>
              <a:t>문화시설</a:t>
            </a:r>
            <a:r>
              <a:rPr lang="en-US" altLang="ko-KR" sz="1000" kern="0" dirty="0">
                <a:effectLst/>
                <a:ea typeface="굴림" panose="020B0600000101010101" pitchFamily="50" charset="-127"/>
                <a:cs typeface="굴림" panose="020B0600000101010101" pitchFamily="50" charset="-127"/>
              </a:rPr>
              <a:t>)</a:t>
            </a:r>
            <a:br>
              <a:rPr lang="en-US" altLang="ko-KR" sz="1000" kern="0" dirty="0">
                <a:effectLst/>
                <a:ea typeface="굴림" panose="020B0600000101010101" pitchFamily="50" charset="-127"/>
                <a:cs typeface="굴림" panose="020B0600000101010101" pitchFamily="50" charset="-127"/>
              </a:rPr>
            </a:br>
            <a:r>
              <a:rPr lang="en-US" altLang="ko-KR" sz="1000" kern="0" dirty="0">
                <a:effectLst/>
                <a:ea typeface="굴림" panose="020B0600000101010101" pitchFamily="50" charset="-127"/>
                <a:cs typeface="굴림" panose="020B0600000101010101" pitchFamily="50" charset="-127"/>
              </a:rPr>
              <a:t>    b) </a:t>
            </a:r>
            <a:r>
              <a:rPr lang="en-US" altLang="ko-KR" sz="1000" kern="0" dirty="0" err="1">
                <a:effectLst/>
                <a:ea typeface="굴림" panose="020B0600000101010101" pitchFamily="50" charset="-127"/>
                <a:cs typeface="굴림" panose="020B0600000101010101" pitchFamily="50" charset="-127"/>
              </a:rPr>
              <a:t>userGrpYn</a:t>
            </a:r>
            <a:r>
              <a:rPr lang="en-US" altLang="ko-KR" sz="1000" kern="0" dirty="0">
                <a:effectLst/>
                <a:ea typeface="굴림" panose="020B0600000101010101" pitchFamily="50" charset="-127"/>
                <a:cs typeface="굴림" panose="020B0600000101010101" pitchFamily="50" charset="-127"/>
              </a:rPr>
              <a:t>(</a:t>
            </a:r>
            <a:r>
              <a:rPr lang="ko-KR" altLang="ko-KR" sz="1000" kern="0" dirty="0">
                <a:effectLst/>
                <a:ea typeface="굴림" panose="020B0600000101010101" pitchFamily="50" charset="-127"/>
                <a:cs typeface="굴림" panose="020B0600000101010101" pitchFamily="50" charset="-127"/>
              </a:rPr>
              <a:t>활동가 단체 여부</a:t>
            </a:r>
            <a:r>
              <a:rPr lang="en-US" altLang="ko-KR" sz="1000" kern="0" dirty="0">
                <a:effectLst/>
                <a:ea typeface="굴림" panose="020B0600000101010101" pitchFamily="50" charset="-127"/>
                <a:cs typeface="굴림" panose="020B0600000101010101" pitchFamily="50" charset="-127"/>
              </a:rPr>
              <a:t>): N(</a:t>
            </a:r>
            <a:r>
              <a:rPr lang="ko-KR" altLang="ko-KR" sz="1000" kern="0" dirty="0">
                <a:effectLst/>
                <a:ea typeface="굴림" panose="020B0600000101010101" pitchFamily="50" charset="-127"/>
                <a:cs typeface="굴림" panose="020B0600000101010101" pitchFamily="50" charset="-127"/>
              </a:rPr>
              <a:t>개인</a:t>
            </a:r>
            <a:r>
              <a:rPr lang="en-US" altLang="ko-KR" sz="1000" kern="0" dirty="0">
                <a:effectLst/>
                <a:ea typeface="굴림" panose="020B0600000101010101" pitchFamily="50" charset="-127"/>
                <a:cs typeface="굴림" panose="020B0600000101010101" pitchFamily="50" charset="-127"/>
              </a:rPr>
              <a:t>), Y(</a:t>
            </a:r>
            <a:r>
              <a:rPr lang="ko-KR" altLang="ko-KR" sz="1000" kern="0" dirty="0">
                <a:effectLst/>
                <a:ea typeface="굴림" panose="020B0600000101010101" pitchFamily="50" charset="-127"/>
                <a:cs typeface="굴림" panose="020B0600000101010101" pitchFamily="50" charset="-127"/>
              </a:rPr>
              <a:t>단체</a:t>
            </a:r>
            <a:r>
              <a:rPr lang="en-US" altLang="ko-KR" sz="1000" kern="0" dirty="0">
                <a:effectLst/>
                <a:ea typeface="굴림" panose="020B0600000101010101" pitchFamily="50" charset="-127"/>
                <a:cs typeface="굴림" panose="020B0600000101010101" pitchFamily="50" charset="-127"/>
              </a:rPr>
              <a:t>)</a:t>
            </a:r>
            <a:br>
              <a:rPr lang="en-US" altLang="ko-KR" sz="1000" kern="0" dirty="0">
                <a:effectLst/>
                <a:ea typeface="굴림" panose="020B0600000101010101" pitchFamily="50" charset="-127"/>
                <a:cs typeface="굴림" panose="020B0600000101010101" pitchFamily="50" charset="-127"/>
              </a:rPr>
            </a:br>
            <a:r>
              <a:rPr lang="en-US" altLang="ko-KR" sz="1000" kern="0" dirty="0">
                <a:effectLst/>
                <a:ea typeface="굴림" panose="020B0600000101010101" pitchFamily="50" charset="-127"/>
                <a:cs typeface="굴림" panose="020B0600000101010101" pitchFamily="50" charset="-127"/>
              </a:rPr>
              <a:t>    c) </a:t>
            </a:r>
            <a:r>
              <a:rPr lang="en-US" altLang="ko-KR" sz="1000" kern="0" dirty="0" err="1">
                <a:effectLst/>
                <a:ea typeface="굴림" panose="020B0600000101010101" pitchFamily="50" charset="-127"/>
                <a:cs typeface="굴림" panose="020B0600000101010101" pitchFamily="50" charset="-127"/>
              </a:rPr>
              <a:t>userNm</a:t>
            </a:r>
            <a:r>
              <a:rPr lang="en-US" altLang="ko-KR" sz="1000" kern="0" dirty="0">
                <a:effectLst/>
                <a:ea typeface="굴림" panose="020B0600000101010101" pitchFamily="50" charset="-127"/>
                <a:cs typeface="굴림" panose="020B0600000101010101" pitchFamily="50" charset="-127"/>
              </a:rPr>
              <a:t>(</a:t>
            </a:r>
            <a:r>
              <a:rPr lang="ko-KR" altLang="ko-KR" sz="1000" kern="0" dirty="0">
                <a:effectLst/>
                <a:ea typeface="굴림" panose="020B0600000101010101" pitchFamily="50" charset="-127"/>
                <a:cs typeface="굴림" panose="020B0600000101010101" pitchFamily="50" charset="-127"/>
              </a:rPr>
              <a:t>사용자 명</a:t>
            </a:r>
            <a:r>
              <a:rPr lang="en-US" altLang="ko-KR" sz="1000" kern="0" dirty="0">
                <a:effectLst/>
                <a:ea typeface="굴림" panose="020B0600000101010101" pitchFamily="50" charset="-127"/>
                <a:cs typeface="굴림" panose="020B0600000101010101" pitchFamily="50" charset="-127"/>
              </a:rPr>
              <a:t>: </a:t>
            </a:r>
            <a:r>
              <a:rPr lang="ko-KR" altLang="ko-KR" sz="1000" kern="0" dirty="0">
                <a:effectLst/>
                <a:ea typeface="굴림" panose="020B0600000101010101" pitchFamily="50" charset="-127"/>
                <a:cs typeface="굴림" panose="020B0600000101010101" pitchFamily="50" charset="-127"/>
              </a:rPr>
              <a:t>본인인증 값</a:t>
            </a:r>
            <a:r>
              <a:rPr lang="en-US" altLang="ko-KR" sz="1000" kern="0" dirty="0">
                <a:effectLst/>
                <a:ea typeface="굴림" panose="020B0600000101010101" pitchFamily="50" charset="-127"/>
                <a:cs typeface="굴림" panose="020B0600000101010101" pitchFamily="50" charset="-127"/>
              </a:rPr>
              <a:t>)</a:t>
            </a:r>
            <a:br>
              <a:rPr lang="en-US" altLang="ko-KR" sz="1000" kern="0" dirty="0">
                <a:effectLst/>
                <a:ea typeface="굴림" panose="020B0600000101010101" pitchFamily="50" charset="-127"/>
                <a:cs typeface="굴림" panose="020B0600000101010101" pitchFamily="50" charset="-127"/>
              </a:rPr>
            </a:br>
            <a:r>
              <a:rPr lang="en-US" altLang="ko-KR" sz="1000" kern="0" dirty="0">
                <a:effectLst/>
                <a:ea typeface="굴림" panose="020B0600000101010101" pitchFamily="50" charset="-127"/>
                <a:cs typeface="굴림" panose="020B0600000101010101" pitchFamily="50" charset="-127"/>
              </a:rPr>
              <a:t>    d) </a:t>
            </a:r>
            <a:r>
              <a:rPr lang="en-US" altLang="ko-KR" sz="1000" kern="0" dirty="0" err="1">
                <a:effectLst/>
                <a:ea typeface="굴림" panose="020B0600000101010101" pitchFamily="50" charset="-127"/>
                <a:cs typeface="굴림" panose="020B0600000101010101" pitchFamily="50" charset="-127"/>
              </a:rPr>
              <a:t>userBirthDay</a:t>
            </a:r>
            <a:r>
              <a:rPr lang="en-US" altLang="ko-KR" sz="1000" kern="0" dirty="0">
                <a:effectLst/>
                <a:ea typeface="굴림" panose="020B0600000101010101" pitchFamily="50" charset="-127"/>
                <a:cs typeface="굴림" panose="020B0600000101010101" pitchFamily="50" charset="-127"/>
              </a:rPr>
              <a:t>(</a:t>
            </a:r>
            <a:r>
              <a:rPr lang="ko-KR" altLang="ko-KR" sz="1000" kern="0" dirty="0">
                <a:effectLst/>
                <a:ea typeface="굴림" panose="020B0600000101010101" pitchFamily="50" charset="-127"/>
                <a:cs typeface="굴림" panose="020B0600000101010101" pitchFamily="50" charset="-127"/>
              </a:rPr>
              <a:t>생년월일</a:t>
            </a:r>
            <a:r>
              <a:rPr lang="en-US" altLang="ko-KR" sz="1000" kern="0" dirty="0">
                <a:effectLst/>
                <a:ea typeface="굴림" panose="020B0600000101010101" pitchFamily="50" charset="-127"/>
                <a:cs typeface="굴림" panose="020B0600000101010101" pitchFamily="50" charset="-127"/>
              </a:rPr>
              <a:t>: </a:t>
            </a:r>
            <a:r>
              <a:rPr lang="ko-KR" altLang="ko-KR" sz="1000" kern="0" dirty="0">
                <a:effectLst/>
                <a:ea typeface="굴림" panose="020B0600000101010101" pitchFamily="50" charset="-127"/>
                <a:cs typeface="굴림" panose="020B0600000101010101" pitchFamily="50" charset="-127"/>
              </a:rPr>
              <a:t>본인인증 값</a:t>
            </a:r>
            <a:r>
              <a:rPr lang="en-US" altLang="ko-KR" sz="1000" kern="0" dirty="0">
                <a:effectLst/>
                <a:ea typeface="굴림" panose="020B0600000101010101" pitchFamily="50" charset="-127"/>
                <a:cs typeface="굴림" panose="020B0600000101010101" pitchFamily="50" charset="-127"/>
              </a:rPr>
              <a:t>)</a:t>
            </a:r>
            <a:br>
              <a:rPr lang="en-US" altLang="ko-KR" sz="1000" kern="0" dirty="0">
                <a:effectLst/>
                <a:ea typeface="굴림" panose="020B0600000101010101" pitchFamily="50" charset="-127"/>
                <a:cs typeface="굴림" panose="020B0600000101010101" pitchFamily="50" charset="-127"/>
              </a:rPr>
            </a:br>
            <a:r>
              <a:rPr lang="en-US" altLang="ko-KR" sz="1000" kern="0" dirty="0">
                <a:effectLst/>
                <a:ea typeface="굴림" panose="020B0600000101010101" pitchFamily="50" charset="-127"/>
                <a:cs typeface="굴림" panose="020B0600000101010101" pitchFamily="50" charset="-127"/>
              </a:rPr>
              <a:t>    e) </a:t>
            </a:r>
            <a:r>
              <a:rPr lang="en-US" altLang="ko-KR" sz="1000" kern="0" dirty="0" err="1">
                <a:effectLst/>
                <a:ea typeface="굴림" panose="020B0600000101010101" pitchFamily="50" charset="-127"/>
                <a:cs typeface="굴림" panose="020B0600000101010101" pitchFamily="50" charset="-127"/>
              </a:rPr>
              <a:t>uniIdnNo</a:t>
            </a:r>
            <a:r>
              <a:rPr lang="en-US" altLang="ko-KR" sz="1000" kern="0" dirty="0">
                <a:effectLst/>
                <a:ea typeface="굴림" panose="020B0600000101010101" pitchFamily="50" charset="-127"/>
                <a:cs typeface="굴림" panose="020B0600000101010101" pitchFamily="50" charset="-127"/>
              </a:rPr>
              <a:t>(</a:t>
            </a:r>
            <a:r>
              <a:rPr lang="ko-KR" altLang="ko-KR" sz="1000" kern="0" dirty="0">
                <a:effectLst/>
                <a:ea typeface="굴림" panose="020B0600000101010101" pitchFamily="50" charset="-127"/>
                <a:cs typeface="굴림" panose="020B0600000101010101" pitchFamily="50" charset="-127"/>
              </a:rPr>
              <a:t>본인인증 번호</a:t>
            </a:r>
            <a:r>
              <a:rPr lang="en-US" altLang="ko-KR" sz="1000" kern="0" dirty="0">
                <a:effectLst/>
                <a:ea typeface="굴림" panose="020B0600000101010101" pitchFamily="50" charset="-127"/>
                <a:cs typeface="굴림" panose="020B0600000101010101" pitchFamily="50" charset="-127"/>
              </a:rPr>
              <a:t>: </a:t>
            </a:r>
            <a:r>
              <a:rPr lang="ko-KR" altLang="ko-KR" sz="1000" kern="0" dirty="0">
                <a:effectLst/>
                <a:ea typeface="굴림" panose="020B0600000101010101" pitchFamily="50" charset="-127"/>
                <a:cs typeface="굴림" panose="020B0600000101010101" pitchFamily="50" charset="-127"/>
              </a:rPr>
              <a:t>본인인증 값</a:t>
            </a:r>
            <a:r>
              <a:rPr lang="en-US" altLang="ko-KR" sz="1000" kern="0" dirty="0">
                <a:effectLst/>
                <a:ea typeface="굴림" panose="020B0600000101010101" pitchFamily="50" charset="-127"/>
                <a:cs typeface="굴림" panose="020B0600000101010101" pitchFamily="50" charset="-127"/>
              </a:rPr>
              <a:t>)</a:t>
            </a:r>
            <a:br>
              <a:rPr lang="en-US" altLang="ko-KR" sz="1000" kern="0" dirty="0">
                <a:effectLst/>
                <a:ea typeface="굴림" panose="020B0600000101010101" pitchFamily="50" charset="-127"/>
                <a:cs typeface="굴림" panose="020B0600000101010101" pitchFamily="50" charset="-127"/>
              </a:rPr>
            </a:br>
            <a:r>
              <a:rPr lang="en-US" altLang="ko-KR" sz="1000" kern="0" dirty="0">
                <a:effectLst/>
                <a:ea typeface="굴림" panose="020B0600000101010101" pitchFamily="50" charset="-127"/>
                <a:cs typeface="굴림" panose="020B0600000101010101" pitchFamily="50" charset="-127"/>
              </a:rPr>
              <a:t>    f) </a:t>
            </a:r>
            <a:r>
              <a:rPr lang="en-US" altLang="ko-KR" sz="1000" kern="0" dirty="0" err="1">
                <a:effectLst/>
                <a:ea typeface="굴림" panose="020B0600000101010101" pitchFamily="50" charset="-127"/>
                <a:cs typeface="굴림" panose="020B0600000101010101" pitchFamily="50" charset="-127"/>
              </a:rPr>
              <a:t>useClasAgmYn</a:t>
            </a:r>
            <a:r>
              <a:rPr lang="en-US" altLang="ko-KR" sz="1000" kern="0" dirty="0">
                <a:effectLst/>
                <a:ea typeface="굴림" panose="020B0600000101010101" pitchFamily="50" charset="-127"/>
                <a:cs typeface="굴림" panose="020B0600000101010101" pitchFamily="50" charset="-127"/>
              </a:rPr>
              <a:t>(</a:t>
            </a:r>
            <a:r>
              <a:rPr lang="ko-KR" altLang="ko-KR" sz="1000" kern="0" dirty="0">
                <a:effectLst/>
                <a:ea typeface="굴림" panose="020B0600000101010101" pitchFamily="50" charset="-127"/>
                <a:cs typeface="굴림" panose="020B0600000101010101" pitchFamily="50" charset="-127"/>
              </a:rPr>
              <a:t>이용약관 동의 여부 필수</a:t>
            </a:r>
            <a:r>
              <a:rPr lang="en-US" altLang="ko-KR" sz="1000" kern="0" dirty="0">
                <a:effectLst/>
                <a:ea typeface="굴림" panose="020B0600000101010101" pitchFamily="50" charset="-127"/>
                <a:cs typeface="굴림" panose="020B0600000101010101" pitchFamily="50" charset="-127"/>
              </a:rPr>
              <a:t> Y</a:t>
            </a:r>
            <a:r>
              <a:rPr lang="ko-KR" altLang="ko-KR" sz="1000" kern="0" dirty="0">
                <a:effectLst/>
                <a:ea typeface="굴림" panose="020B0600000101010101" pitchFamily="50" charset="-127"/>
                <a:cs typeface="굴림" panose="020B0600000101010101" pitchFamily="50" charset="-127"/>
              </a:rPr>
              <a:t>값</a:t>
            </a:r>
            <a:r>
              <a:rPr lang="en-US" altLang="ko-KR" sz="1000" kern="0" dirty="0">
                <a:effectLst/>
                <a:ea typeface="굴림" panose="020B0600000101010101" pitchFamily="50" charset="-127"/>
                <a:cs typeface="굴림" panose="020B0600000101010101" pitchFamily="50" charset="-127"/>
              </a:rPr>
              <a:t>): Y</a:t>
            </a:r>
            <a:br>
              <a:rPr lang="en-US" altLang="ko-KR" sz="1000" kern="0" dirty="0">
                <a:effectLst/>
                <a:ea typeface="굴림" panose="020B0600000101010101" pitchFamily="50" charset="-127"/>
                <a:cs typeface="굴림" panose="020B0600000101010101" pitchFamily="50" charset="-127"/>
              </a:rPr>
            </a:br>
            <a:r>
              <a:rPr lang="en-US" altLang="ko-KR" sz="1000" kern="0" dirty="0">
                <a:effectLst/>
                <a:ea typeface="굴림" panose="020B0600000101010101" pitchFamily="50" charset="-127"/>
                <a:cs typeface="굴림" panose="020B0600000101010101" pitchFamily="50" charset="-127"/>
              </a:rPr>
              <a:t>    g) </a:t>
            </a:r>
            <a:r>
              <a:rPr lang="en-US" altLang="ko-KR" sz="1000" kern="0" dirty="0" err="1">
                <a:effectLst/>
                <a:ea typeface="굴림" panose="020B0600000101010101" pitchFamily="50" charset="-127"/>
                <a:cs typeface="굴림" panose="020B0600000101010101" pitchFamily="50" charset="-127"/>
              </a:rPr>
              <a:t>indInfAgmYn</a:t>
            </a:r>
            <a:r>
              <a:rPr lang="en-US" altLang="ko-KR" sz="1000" kern="0" dirty="0">
                <a:effectLst/>
                <a:ea typeface="굴림" panose="020B0600000101010101" pitchFamily="50" charset="-127"/>
                <a:cs typeface="굴림" panose="020B0600000101010101" pitchFamily="50" charset="-127"/>
              </a:rPr>
              <a:t>(</a:t>
            </a:r>
            <a:r>
              <a:rPr lang="ko-KR" altLang="ko-KR" sz="1000" kern="0" dirty="0">
                <a:effectLst/>
                <a:ea typeface="굴림" panose="020B0600000101010101" pitchFamily="50" charset="-127"/>
                <a:cs typeface="굴림" panose="020B0600000101010101" pitchFamily="50" charset="-127"/>
              </a:rPr>
              <a:t>개인정보 수집 및 이용 동의 필수</a:t>
            </a:r>
            <a:r>
              <a:rPr lang="en-US" altLang="ko-KR" sz="1000" kern="0" dirty="0">
                <a:effectLst/>
                <a:ea typeface="굴림" panose="020B0600000101010101" pitchFamily="50" charset="-127"/>
                <a:cs typeface="굴림" panose="020B0600000101010101" pitchFamily="50" charset="-127"/>
              </a:rPr>
              <a:t> Y</a:t>
            </a:r>
            <a:r>
              <a:rPr lang="ko-KR" altLang="ko-KR" sz="1000" kern="0" dirty="0">
                <a:effectLst/>
                <a:ea typeface="굴림" panose="020B0600000101010101" pitchFamily="50" charset="-127"/>
                <a:cs typeface="굴림" panose="020B0600000101010101" pitchFamily="50" charset="-127"/>
              </a:rPr>
              <a:t>값</a:t>
            </a:r>
            <a:r>
              <a:rPr lang="en-US" altLang="ko-KR" sz="1000" kern="0" dirty="0">
                <a:effectLst/>
                <a:ea typeface="굴림" panose="020B0600000101010101" pitchFamily="50" charset="-127"/>
                <a:cs typeface="굴림" panose="020B0600000101010101" pitchFamily="50" charset="-127"/>
              </a:rPr>
              <a:t>): Y</a:t>
            </a:r>
            <a:br>
              <a:rPr lang="en-US" altLang="ko-KR" sz="1000" kern="0" dirty="0">
                <a:effectLst/>
                <a:ea typeface="굴림" panose="020B0600000101010101" pitchFamily="50" charset="-127"/>
                <a:cs typeface="굴림" panose="020B0600000101010101" pitchFamily="50" charset="-127"/>
              </a:rPr>
            </a:br>
            <a:r>
              <a:rPr lang="en-US" altLang="ko-KR" sz="1000" kern="0" dirty="0">
                <a:effectLst/>
                <a:ea typeface="굴림" panose="020B0600000101010101" pitchFamily="50" charset="-127"/>
                <a:cs typeface="굴림" panose="020B0600000101010101" pitchFamily="50" charset="-127"/>
              </a:rPr>
              <a:t>    h) </a:t>
            </a:r>
            <a:r>
              <a:rPr lang="en-US" altLang="ko-KR" sz="1000" kern="0" dirty="0" err="1">
                <a:effectLst/>
                <a:ea typeface="굴림" panose="020B0600000101010101" pitchFamily="50" charset="-127"/>
                <a:cs typeface="굴림" panose="020B0600000101010101" pitchFamily="50" charset="-127"/>
              </a:rPr>
              <a:t>infProvAgmYn</a:t>
            </a:r>
            <a:r>
              <a:rPr lang="en-US" altLang="ko-KR" sz="1000" kern="0" dirty="0">
                <a:effectLst/>
                <a:ea typeface="굴림" panose="020B0600000101010101" pitchFamily="50" charset="-127"/>
                <a:cs typeface="굴림" panose="020B0600000101010101" pitchFamily="50" charset="-127"/>
              </a:rPr>
              <a:t>(</a:t>
            </a:r>
            <a:r>
              <a:rPr lang="ko-KR" altLang="ko-KR" sz="1000" kern="0" dirty="0">
                <a:effectLst/>
                <a:ea typeface="굴림" panose="020B0600000101010101" pitchFamily="50" charset="-127"/>
                <a:cs typeface="굴림" panose="020B0600000101010101" pitchFamily="50" charset="-127"/>
              </a:rPr>
              <a:t>제</a:t>
            </a:r>
            <a:r>
              <a:rPr lang="en-US" altLang="ko-KR" sz="1000" kern="0" dirty="0">
                <a:effectLst/>
                <a:ea typeface="굴림" panose="020B0600000101010101" pitchFamily="50" charset="-127"/>
                <a:cs typeface="굴림" panose="020B0600000101010101" pitchFamily="50" charset="-127"/>
              </a:rPr>
              <a:t> 3</a:t>
            </a:r>
            <a:r>
              <a:rPr lang="ko-KR" altLang="ko-KR" sz="1000" kern="0" dirty="0">
                <a:effectLst/>
                <a:ea typeface="굴림" panose="020B0600000101010101" pitchFamily="50" charset="-127"/>
                <a:cs typeface="굴림" panose="020B0600000101010101" pitchFamily="50" charset="-127"/>
              </a:rPr>
              <a:t>자 정보제공 동의 필수</a:t>
            </a:r>
            <a:r>
              <a:rPr lang="en-US" altLang="ko-KR" sz="1000" kern="0" dirty="0">
                <a:effectLst/>
                <a:ea typeface="굴림" panose="020B0600000101010101" pitchFamily="50" charset="-127"/>
                <a:cs typeface="굴림" panose="020B0600000101010101" pitchFamily="50" charset="-127"/>
              </a:rPr>
              <a:t> Y</a:t>
            </a:r>
            <a:r>
              <a:rPr lang="ko-KR" altLang="ko-KR" sz="1000" kern="0" dirty="0">
                <a:effectLst/>
                <a:ea typeface="굴림" panose="020B0600000101010101" pitchFamily="50" charset="-127"/>
                <a:cs typeface="굴림" panose="020B0600000101010101" pitchFamily="50" charset="-127"/>
              </a:rPr>
              <a:t>값</a:t>
            </a:r>
            <a:r>
              <a:rPr lang="en-US" altLang="ko-KR" sz="1000" kern="0" dirty="0">
                <a:effectLst/>
                <a:ea typeface="굴림" panose="020B0600000101010101" pitchFamily="50" charset="-127"/>
                <a:cs typeface="굴림" panose="020B0600000101010101" pitchFamily="50" charset="-127"/>
              </a:rPr>
              <a:t>): Y</a:t>
            </a:r>
            <a:br>
              <a:rPr lang="en-US" altLang="ko-KR" sz="1000" kern="0" dirty="0">
                <a:effectLst/>
                <a:ea typeface="굴림" panose="020B0600000101010101" pitchFamily="50" charset="-127"/>
                <a:cs typeface="굴림" panose="020B0600000101010101" pitchFamily="50" charset="-127"/>
              </a:rPr>
            </a:br>
            <a:r>
              <a:rPr lang="en-US" altLang="ko-KR" sz="1000" kern="0" dirty="0">
                <a:effectLst/>
                <a:ea typeface="굴림" panose="020B0600000101010101" pitchFamily="50" charset="-127"/>
                <a:cs typeface="굴림" panose="020B0600000101010101" pitchFamily="50" charset="-127"/>
              </a:rPr>
              <a:t>    </a:t>
            </a:r>
            <a:r>
              <a:rPr lang="en-US" altLang="ko-KR" sz="1000" kern="0" dirty="0" err="1">
                <a:effectLst/>
                <a:ea typeface="굴림" panose="020B0600000101010101" pitchFamily="50" charset="-127"/>
                <a:cs typeface="굴림" panose="020B0600000101010101" pitchFamily="50" charset="-127"/>
              </a:rPr>
              <a:t>i</a:t>
            </a:r>
            <a:r>
              <a:rPr lang="en-US" altLang="ko-KR" sz="1000" kern="0" dirty="0">
                <a:effectLst/>
                <a:ea typeface="굴림" panose="020B0600000101010101" pitchFamily="50" charset="-127"/>
                <a:cs typeface="굴림" panose="020B0600000101010101" pitchFamily="50" charset="-127"/>
              </a:rPr>
              <a:t>) </a:t>
            </a:r>
            <a:r>
              <a:rPr lang="en-US" altLang="ko-KR" sz="1000" kern="0" dirty="0" err="1">
                <a:effectLst/>
                <a:ea typeface="굴림" panose="020B0600000101010101" pitchFamily="50" charset="-127"/>
                <a:cs typeface="굴림" panose="020B0600000101010101" pitchFamily="50" charset="-127"/>
              </a:rPr>
              <a:t>hmsSvcInwAgmYn</a:t>
            </a:r>
            <a:r>
              <a:rPr lang="en-US" altLang="ko-KR" sz="1000" kern="0" dirty="0">
                <a:effectLst/>
                <a:ea typeface="굴림" panose="020B0600000101010101" pitchFamily="50" charset="-127"/>
                <a:cs typeface="굴림" panose="020B0600000101010101" pitchFamily="50" charset="-127"/>
              </a:rPr>
              <a:t>(</a:t>
            </a:r>
            <a:r>
              <a:rPr lang="ko-KR" altLang="ko-KR" sz="1000" kern="0" dirty="0">
                <a:effectLst/>
                <a:ea typeface="굴림" panose="020B0600000101010101" pitchFamily="50" charset="-127"/>
                <a:cs typeface="굴림" panose="020B0600000101010101" pitchFamily="50" charset="-127"/>
              </a:rPr>
              <a:t>홍보 및 마케팅에 관한 동의</a:t>
            </a:r>
            <a:r>
              <a:rPr lang="en-US" altLang="ko-KR" sz="1000" kern="0" dirty="0">
                <a:effectLst/>
                <a:ea typeface="굴림" panose="020B0600000101010101" pitchFamily="50" charset="-127"/>
                <a:cs typeface="굴림" panose="020B0600000101010101" pitchFamily="50" charset="-127"/>
              </a:rPr>
              <a:t>: </a:t>
            </a:r>
            <a:r>
              <a:rPr lang="ko-KR" altLang="ko-KR" sz="1000" kern="0" dirty="0">
                <a:effectLst/>
                <a:ea typeface="굴림" panose="020B0600000101010101" pitchFamily="50" charset="-127"/>
                <a:cs typeface="굴림" panose="020B0600000101010101" pitchFamily="50" charset="-127"/>
              </a:rPr>
              <a:t>메일 수신 동의</a:t>
            </a:r>
            <a:r>
              <a:rPr lang="en-US" altLang="ko-KR" sz="1000" kern="0" dirty="0">
                <a:effectLst/>
                <a:ea typeface="굴림" panose="020B0600000101010101" pitchFamily="50" charset="-127"/>
                <a:cs typeface="굴림" panose="020B0600000101010101" pitchFamily="50" charset="-127"/>
              </a:rPr>
              <a:t>): Y(</a:t>
            </a:r>
            <a:r>
              <a:rPr lang="ko-KR" altLang="ko-KR" sz="1000" kern="0" dirty="0">
                <a:effectLst/>
                <a:ea typeface="굴림" panose="020B0600000101010101" pitchFamily="50" charset="-127"/>
                <a:cs typeface="굴림" panose="020B0600000101010101" pitchFamily="50" charset="-127"/>
              </a:rPr>
              <a:t>수신</a:t>
            </a:r>
            <a:r>
              <a:rPr lang="en-US" altLang="ko-KR" sz="1000" kern="0" dirty="0">
                <a:effectLst/>
                <a:ea typeface="굴림" panose="020B0600000101010101" pitchFamily="50" charset="-127"/>
                <a:cs typeface="굴림" panose="020B0600000101010101" pitchFamily="50" charset="-127"/>
              </a:rPr>
              <a:t>), N(</a:t>
            </a:r>
            <a:r>
              <a:rPr lang="ko-KR" altLang="ko-KR" sz="1000" kern="0" dirty="0" err="1">
                <a:effectLst/>
                <a:ea typeface="굴림" panose="020B0600000101010101" pitchFamily="50" charset="-127"/>
                <a:cs typeface="굴림" panose="020B0600000101010101" pitchFamily="50" charset="-127"/>
              </a:rPr>
              <a:t>비수신</a:t>
            </a:r>
            <a:r>
              <a:rPr lang="en-US" altLang="ko-KR" sz="1000" kern="0" dirty="0">
                <a:effectLst/>
                <a:ea typeface="굴림" panose="020B0600000101010101" pitchFamily="50" charset="-127"/>
                <a:cs typeface="굴림" panose="020B0600000101010101" pitchFamily="50" charset="-127"/>
              </a:rPr>
              <a:t>)</a:t>
            </a:r>
            <a:br>
              <a:rPr lang="en-US" altLang="ko-KR" sz="1000" kern="0" dirty="0">
                <a:effectLst/>
                <a:ea typeface="굴림" panose="020B0600000101010101" pitchFamily="50" charset="-127"/>
                <a:cs typeface="굴림" panose="020B0600000101010101" pitchFamily="50" charset="-127"/>
              </a:rPr>
            </a:br>
            <a:r>
              <a:rPr lang="en-US" altLang="ko-KR" sz="1000" kern="0" dirty="0">
                <a:effectLst/>
                <a:ea typeface="굴림" panose="020B0600000101010101" pitchFamily="50" charset="-127"/>
                <a:cs typeface="굴림" panose="020B0600000101010101" pitchFamily="50" charset="-127"/>
              </a:rPr>
              <a:t>    j) </a:t>
            </a:r>
            <a:r>
              <a:rPr lang="en-US" altLang="ko-KR" sz="1000" kern="0" dirty="0" err="1">
                <a:effectLst/>
                <a:ea typeface="굴림" panose="020B0600000101010101" pitchFamily="50" charset="-127"/>
                <a:cs typeface="굴림" panose="020B0600000101010101" pitchFamily="50" charset="-127"/>
              </a:rPr>
              <a:t>patSvcInwAgmYn</a:t>
            </a:r>
            <a:r>
              <a:rPr lang="en-US" altLang="ko-KR" sz="1000" kern="0" dirty="0">
                <a:effectLst/>
                <a:ea typeface="굴림" panose="020B0600000101010101" pitchFamily="50" charset="-127"/>
                <a:cs typeface="굴림" panose="020B0600000101010101" pitchFamily="50" charset="-127"/>
              </a:rPr>
              <a:t>(</a:t>
            </a:r>
            <a:r>
              <a:rPr lang="ko-KR" altLang="ko-KR" sz="1000" kern="0" dirty="0">
                <a:effectLst/>
                <a:ea typeface="굴림" panose="020B0600000101010101" pitchFamily="50" charset="-127"/>
                <a:cs typeface="굴림" panose="020B0600000101010101" pitchFamily="50" charset="-127"/>
              </a:rPr>
              <a:t>홍보 및 마케팅에 관한 동의</a:t>
            </a:r>
            <a:r>
              <a:rPr lang="en-US" altLang="ko-KR" sz="1000" kern="0" dirty="0">
                <a:effectLst/>
                <a:ea typeface="굴림" panose="020B0600000101010101" pitchFamily="50" charset="-127"/>
                <a:cs typeface="굴림" panose="020B0600000101010101" pitchFamily="50" charset="-127"/>
              </a:rPr>
              <a:t>: </a:t>
            </a:r>
            <a:r>
              <a:rPr lang="ko-KR" altLang="ko-KR" sz="1000" kern="0" dirty="0">
                <a:effectLst/>
                <a:ea typeface="굴림" panose="020B0600000101010101" pitchFamily="50" charset="-127"/>
                <a:cs typeface="굴림" panose="020B0600000101010101" pitchFamily="50" charset="-127"/>
              </a:rPr>
              <a:t>참여형 서비스 안내 발송 동의</a:t>
            </a:r>
            <a:r>
              <a:rPr lang="en-US" altLang="ko-KR" sz="1000" kern="0" dirty="0">
                <a:effectLst/>
                <a:ea typeface="굴림" panose="020B0600000101010101" pitchFamily="50" charset="-127"/>
                <a:cs typeface="굴림" panose="020B0600000101010101" pitchFamily="50" charset="-127"/>
              </a:rPr>
              <a:t>): Y(</a:t>
            </a:r>
            <a:r>
              <a:rPr lang="ko-KR" altLang="ko-KR" sz="1000" kern="0" dirty="0">
                <a:effectLst/>
                <a:ea typeface="굴림" panose="020B0600000101010101" pitchFamily="50" charset="-127"/>
                <a:cs typeface="굴림" panose="020B0600000101010101" pitchFamily="50" charset="-127"/>
              </a:rPr>
              <a:t>수신</a:t>
            </a:r>
            <a:r>
              <a:rPr lang="en-US" altLang="ko-KR" sz="1000" kern="0" dirty="0">
                <a:effectLst/>
                <a:ea typeface="굴림" panose="020B0600000101010101" pitchFamily="50" charset="-127"/>
                <a:cs typeface="굴림" panose="020B0600000101010101" pitchFamily="50" charset="-127"/>
              </a:rPr>
              <a:t>), N(</a:t>
            </a:r>
            <a:r>
              <a:rPr lang="ko-KR" altLang="ko-KR" sz="1000" kern="0" dirty="0" err="1">
                <a:effectLst/>
                <a:ea typeface="굴림" panose="020B0600000101010101" pitchFamily="50" charset="-127"/>
                <a:cs typeface="굴림" panose="020B0600000101010101" pitchFamily="50" charset="-127"/>
              </a:rPr>
              <a:t>비수신</a:t>
            </a:r>
            <a:r>
              <a:rPr lang="en-US" altLang="ko-KR" sz="1000" kern="0" dirty="0">
                <a:effectLst/>
                <a:ea typeface="굴림" panose="020B0600000101010101" pitchFamily="50" charset="-127"/>
                <a:cs typeface="굴림" panose="020B0600000101010101" pitchFamily="50" charset="-127"/>
              </a:rPr>
              <a:t>)</a:t>
            </a:r>
            <a:br>
              <a:rPr lang="en-US" altLang="ko-KR" sz="1000" kern="0" dirty="0">
                <a:effectLst/>
                <a:ea typeface="굴림" panose="020B0600000101010101" pitchFamily="50" charset="-127"/>
                <a:cs typeface="굴림" panose="020B0600000101010101" pitchFamily="50" charset="-127"/>
              </a:rPr>
            </a:br>
            <a:r>
              <a:rPr lang="en-US" altLang="ko-KR" sz="1000" kern="0" dirty="0">
                <a:effectLst/>
                <a:ea typeface="굴림" panose="020B0600000101010101" pitchFamily="50" charset="-127"/>
                <a:cs typeface="굴림" panose="020B0600000101010101" pitchFamily="50" charset="-127"/>
              </a:rPr>
              <a:t>  - get </a:t>
            </a:r>
            <a:r>
              <a:rPr lang="ko-KR" altLang="ko-KR" sz="1000" kern="0" dirty="0">
                <a:effectLst/>
                <a:ea typeface="굴림" panose="020B0600000101010101" pitchFamily="50" charset="-127"/>
                <a:cs typeface="굴림" panose="020B0600000101010101" pitchFamily="50" charset="-127"/>
              </a:rPr>
              <a:t>호출 예</a:t>
            </a:r>
            <a:r>
              <a:rPr lang="en-US" altLang="ko-KR" sz="1000" kern="0" dirty="0">
                <a:effectLst/>
                <a:ea typeface="굴림" panose="020B0600000101010101" pitchFamily="50" charset="-127"/>
                <a:cs typeface="굴림" panose="020B0600000101010101" pitchFamily="50" charset="-127"/>
              </a:rPr>
              <a:t>: /</a:t>
            </a:r>
            <a:r>
              <a:rPr lang="en-US" altLang="ko-KR" sz="1000" kern="0" dirty="0" err="1">
                <a:effectLst/>
                <a:ea typeface="굴림" panose="020B0600000101010101" pitchFamily="50" charset="-127"/>
                <a:cs typeface="굴림" panose="020B0600000101010101" pitchFamily="50" charset="-127"/>
              </a:rPr>
              <a:t>api</a:t>
            </a:r>
            <a:r>
              <a:rPr lang="en-US" altLang="ko-KR" sz="1000" kern="0" dirty="0">
                <a:effectLst/>
                <a:ea typeface="굴림" panose="020B0600000101010101" pitchFamily="50" charset="-127"/>
                <a:cs typeface="굴림" panose="020B0600000101010101" pitchFamily="50" charset="-127"/>
              </a:rPr>
              <a:t>/m/join/</a:t>
            </a:r>
            <a:r>
              <a:rPr lang="en-US" altLang="ko-KR" sz="1000" kern="0" dirty="0" err="1">
                <a:effectLst/>
                <a:ea typeface="굴림" panose="020B0600000101010101" pitchFamily="50" charset="-127"/>
                <a:cs typeface="굴림" panose="020B0600000101010101" pitchFamily="50" charset="-127"/>
              </a:rPr>
              <a:t>signup?userType</a:t>
            </a:r>
            <a:r>
              <a:rPr lang="en-US" altLang="ko-KR" sz="1000" kern="0" dirty="0">
                <a:effectLst/>
                <a:ea typeface="굴림" panose="020B0600000101010101" pitchFamily="50" charset="-127"/>
                <a:cs typeface="굴림" panose="020B0600000101010101" pitchFamily="50" charset="-127"/>
              </a:rPr>
              <a:t>=UT2&amp;userNm=%ED%99%8D%EA%B8%B8%EB%8F%99&amp;userBirthDay=19801010&amp;uniIdnNo=as;dfhasdkjf12313&amp;useClasAgmYn=</a:t>
            </a:r>
            <a:r>
              <a:rPr lang="en-US" altLang="ko-KR" sz="1000" kern="0" dirty="0" err="1">
                <a:effectLst/>
                <a:ea typeface="굴림" panose="020B0600000101010101" pitchFamily="50" charset="-127"/>
                <a:cs typeface="굴림" panose="020B0600000101010101" pitchFamily="50" charset="-127"/>
              </a:rPr>
              <a:t>Y&amp;indInfAgmYn</a:t>
            </a:r>
            <a:r>
              <a:rPr lang="en-US" altLang="ko-KR" sz="1000" kern="0" dirty="0">
                <a:effectLst/>
                <a:ea typeface="굴림" panose="020B0600000101010101" pitchFamily="50" charset="-127"/>
                <a:cs typeface="굴림" panose="020B0600000101010101" pitchFamily="50" charset="-127"/>
              </a:rPr>
              <a:t>=</a:t>
            </a:r>
            <a:r>
              <a:rPr lang="en-US" altLang="ko-KR" sz="1000" kern="0" dirty="0" err="1">
                <a:effectLst/>
                <a:ea typeface="굴림" panose="020B0600000101010101" pitchFamily="50" charset="-127"/>
                <a:cs typeface="굴림" panose="020B0600000101010101" pitchFamily="50" charset="-127"/>
              </a:rPr>
              <a:t>Y&amp;infProvAgmYn</a:t>
            </a:r>
            <a:r>
              <a:rPr lang="en-US" altLang="ko-KR" sz="1000" kern="0" dirty="0">
                <a:effectLst/>
                <a:ea typeface="굴림" panose="020B0600000101010101" pitchFamily="50" charset="-127"/>
                <a:cs typeface="굴림" panose="020B0600000101010101" pitchFamily="50" charset="-127"/>
              </a:rPr>
              <a:t>=</a:t>
            </a:r>
            <a:r>
              <a:rPr lang="en-US" altLang="ko-KR" sz="1000" kern="0" dirty="0" err="1">
                <a:effectLst/>
                <a:ea typeface="굴림" panose="020B0600000101010101" pitchFamily="50" charset="-127"/>
                <a:cs typeface="굴림" panose="020B0600000101010101" pitchFamily="50" charset="-127"/>
              </a:rPr>
              <a:t>Y&amp;hmsSvcInwAgmYn</a:t>
            </a:r>
            <a:r>
              <a:rPr lang="en-US" altLang="ko-KR" sz="1000" kern="0" dirty="0">
                <a:effectLst/>
                <a:ea typeface="굴림" panose="020B0600000101010101" pitchFamily="50" charset="-127"/>
                <a:cs typeface="굴림" panose="020B0600000101010101" pitchFamily="50" charset="-127"/>
              </a:rPr>
              <a:t>=</a:t>
            </a:r>
            <a:r>
              <a:rPr lang="en-US" altLang="ko-KR" sz="1000" kern="0" dirty="0" err="1">
                <a:effectLst/>
                <a:ea typeface="굴림" panose="020B0600000101010101" pitchFamily="50" charset="-127"/>
                <a:cs typeface="굴림" panose="020B0600000101010101" pitchFamily="50" charset="-127"/>
              </a:rPr>
              <a:t>Y&amp;patSvcInwAgmYn</a:t>
            </a:r>
            <a:r>
              <a:rPr lang="en-US" altLang="ko-KR" sz="1000" kern="0" dirty="0">
                <a:effectLst/>
                <a:ea typeface="굴림" panose="020B0600000101010101" pitchFamily="50" charset="-127"/>
                <a:cs typeface="굴림" panose="020B0600000101010101" pitchFamily="50" charset="-127"/>
              </a:rPr>
              <a:t>=Y</a:t>
            </a:r>
            <a:br>
              <a:rPr lang="en-US" altLang="ko-KR" sz="1000" kern="0" dirty="0">
                <a:effectLst/>
                <a:ea typeface="굴림" panose="020B0600000101010101" pitchFamily="50" charset="-127"/>
                <a:cs typeface="굴림" panose="020B0600000101010101" pitchFamily="50" charset="-127"/>
              </a:rPr>
            </a:br>
            <a:r>
              <a:rPr lang="en-US" altLang="ko-KR" sz="1000" kern="0" dirty="0">
                <a:effectLst/>
                <a:ea typeface="굴림" panose="020B0600000101010101" pitchFamily="50" charset="-127"/>
                <a:cs typeface="굴림" panose="020B0600000101010101" pitchFamily="50" charset="-127"/>
              </a:rPr>
              <a:t>  - </a:t>
            </a:r>
            <a:r>
              <a:rPr lang="ko-KR" altLang="ko-KR" sz="1000" kern="0" dirty="0">
                <a:effectLst/>
                <a:ea typeface="굴림" panose="020B0600000101010101" pitchFamily="50" charset="-127"/>
                <a:cs typeface="굴림" panose="020B0600000101010101" pitchFamily="50" charset="-127"/>
              </a:rPr>
              <a:t>회원가입 완료 후 </a:t>
            </a:r>
            <a:r>
              <a:rPr lang="ko-KR" altLang="ko-KR" sz="1000" kern="0" dirty="0" err="1">
                <a:effectLst/>
                <a:ea typeface="굴림" panose="020B0600000101010101" pitchFamily="50" charset="-127"/>
                <a:cs typeface="굴림" panose="020B0600000101010101" pitchFamily="50" charset="-127"/>
              </a:rPr>
              <a:t>리턴값</a:t>
            </a:r>
            <a:br>
              <a:rPr lang="en-US" altLang="ko-KR" sz="1000" kern="0" dirty="0">
                <a:effectLst/>
                <a:ea typeface="굴림" panose="020B0600000101010101" pitchFamily="50" charset="-127"/>
                <a:cs typeface="굴림" panose="020B0600000101010101" pitchFamily="50" charset="-127"/>
              </a:rPr>
            </a:br>
            <a:r>
              <a:rPr lang="en-US" altLang="ko-KR" sz="1000" kern="0" dirty="0">
                <a:effectLst/>
                <a:ea typeface="굴림" panose="020B0600000101010101" pitchFamily="50" charset="-127"/>
                <a:cs typeface="굴림" panose="020B0600000101010101" pitchFamily="50" charset="-127"/>
              </a:rPr>
              <a:t>    a) type: </a:t>
            </a:r>
            <a:r>
              <a:rPr lang="en-US" altLang="ko-KR" sz="1000" kern="0" dirty="0" err="1">
                <a:effectLst/>
                <a:ea typeface="굴림" panose="020B0600000101010101" pitchFamily="50" charset="-127"/>
                <a:cs typeface="굴림" panose="020B0600000101010101" pitchFamily="50" charset="-127"/>
              </a:rPr>
              <a:t>joinSignup</a:t>
            </a:r>
            <a:br>
              <a:rPr lang="en-US" altLang="ko-KR" sz="1000" kern="0" dirty="0">
                <a:effectLst/>
                <a:ea typeface="굴림" panose="020B0600000101010101" pitchFamily="50" charset="-127"/>
                <a:cs typeface="굴림" panose="020B0600000101010101" pitchFamily="50" charset="-127"/>
              </a:rPr>
            </a:br>
            <a:r>
              <a:rPr lang="en-US" altLang="ko-KR" sz="1000" kern="0" dirty="0">
                <a:effectLst/>
                <a:ea typeface="굴림" panose="020B0600000101010101" pitchFamily="50" charset="-127"/>
                <a:cs typeface="굴림" panose="020B0600000101010101" pitchFamily="50" charset="-127"/>
              </a:rPr>
              <a:t>    b) success: true</a:t>
            </a:r>
            <a:endParaRPr lang="ko-KR" altLang="en-US" sz="1000" dirty="0"/>
          </a:p>
        </p:txBody>
      </p:sp>
      <p:cxnSp>
        <p:nvCxnSpPr>
          <p:cNvPr id="13" name="연결선: 꺾임 12">
            <a:extLst>
              <a:ext uri="{FF2B5EF4-FFF2-40B4-BE49-F238E27FC236}">
                <a16:creationId xmlns:a16="http://schemas.microsoft.com/office/drawing/2014/main" id="{ECCF23AA-C128-09BF-EE52-7D7E04ED31F9}"/>
              </a:ext>
            </a:extLst>
          </p:cNvPr>
          <p:cNvCxnSpPr>
            <a:cxnSpLocks/>
            <a:stCxn id="8" idx="0"/>
            <a:endCxn id="12" idx="1"/>
          </p:cNvCxnSpPr>
          <p:nvPr/>
        </p:nvCxnSpPr>
        <p:spPr>
          <a:xfrm flipV="1">
            <a:off x="2915873" y="3429000"/>
            <a:ext cx="706723" cy="352763"/>
          </a:xfrm>
          <a:prstGeom prst="bentConnector3">
            <a:avLst>
              <a:gd name="adj1" fmla="val 50000"/>
            </a:avLst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39295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그림 12" descr="텍스트, 스크린샷, 폰트, 번호이(가) 표시된 사진&#10;&#10;자동 생성된 설명">
            <a:extLst>
              <a:ext uri="{FF2B5EF4-FFF2-40B4-BE49-F238E27FC236}">
                <a16:creationId xmlns:a16="http://schemas.microsoft.com/office/drawing/2014/main" id="{39A29456-C343-6B2F-5371-7387A525877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356" y="789494"/>
            <a:ext cx="2501093" cy="5415699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6C56FFC8-08FF-BC56-63C2-E51B92A542D0}"/>
              </a:ext>
            </a:extLst>
          </p:cNvPr>
          <p:cNvSpPr txBox="1"/>
          <p:nvPr/>
        </p:nvSpPr>
        <p:spPr>
          <a:xfrm>
            <a:off x="329938" y="226243"/>
            <a:ext cx="17636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b="1" dirty="0"/>
              <a:t>5. </a:t>
            </a:r>
            <a:r>
              <a:rPr lang="ko-KR" altLang="en-US" sz="1200" b="1" dirty="0"/>
              <a:t>메인 메뉴 상시 활성</a:t>
            </a:r>
          </a:p>
        </p:txBody>
      </p:sp>
      <p:sp>
        <p:nvSpPr>
          <p:cNvPr id="7" name="직사각형 6">
            <a:extLst>
              <a:ext uri="{FF2B5EF4-FFF2-40B4-BE49-F238E27FC236}">
                <a16:creationId xmlns:a16="http://schemas.microsoft.com/office/drawing/2014/main" id="{552A534C-9C2A-BA60-20FA-9F74BC9BBAD0}"/>
              </a:ext>
            </a:extLst>
          </p:cNvPr>
          <p:cNvSpPr/>
          <p:nvPr/>
        </p:nvSpPr>
        <p:spPr>
          <a:xfrm>
            <a:off x="313356" y="5662060"/>
            <a:ext cx="2501092" cy="543133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A648F05-BDBB-A6EE-29B8-E9740C808293}"/>
              </a:ext>
            </a:extLst>
          </p:cNvPr>
          <p:cNvSpPr txBox="1"/>
          <p:nvPr/>
        </p:nvSpPr>
        <p:spPr>
          <a:xfrm>
            <a:off x="4078805" y="1241092"/>
            <a:ext cx="4413530" cy="10320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1200" b="1" dirty="0">
                <a:latin typeface="+mj-lt"/>
              </a:rPr>
              <a:t>메인 메뉴 모든 페이지 상시 활성</a:t>
            </a:r>
            <a:endParaRPr lang="en-US" altLang="ko-KR" sz="1200" b="1" dirty="0">
              <a:latin typeface="+mj-lt"/>
            </a:endParaRP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000" dirty="0">
                <a:latin typeface="+mj-lt"/>
              </a:rPr>
              <a:t>페이지 </a:t>
            </a:r>
            <a:r>
              <a:rPr lang="ko-KR" altLang="en-US" sz="1000" dirty="0" err="1">
                <a:latin typeface="+mj-lt"/>
              </a:rPr>
              <a:t>진입시</a:t>
            </a:r>
            <a:r>
              <a:rPr lang="ko-KR" altLang="en-US" sz="1000" dirty="0">
                <a:latin typeface="+mj-lt"/>
              </a:rPr>
              <a:t> 활성 </a:t>
            </a:r>
            <a:r>
              <a:rPr lang="en-US" altLang="ko-KR" sz="1000" dirty="0">
                <a:latin typeface="+mj-lt"/>
                <a:sym typeface="Wingdings" panose="05000000000000000000" pitchFamily="2" charset="2"/>
              </a:rPr>
              <a:t> </a:t>
            </a:r>
            <a:r>
              <a:rPr lang="ko-KR" altLang="en-US" sz="1000" dirty="0">
                <a:latin typeface="+mj-lt"/>
                <a:sym typeface="Wingdings" panose="05000000000000000000" pitchFamily="2" charset="2"/>
              </a:rPr>
              <a:t>이벤트 없이 </a:t>
            </a:r>
            <a:r>
              <a:rPr lang="en-US" altLang="ko-KR" sz="1000" dirty="0">
                <a:latin typeface="+mj-lt"/>
                <a:sym typeface="Wingdings" panose="05000000000000000000" pitchFamily="2" charset="2"/>
              </a:rPr>
              <a:t>3</a:t>
            </a:r>
            <a:r>
              <a:rPr lang="ko-KR" altLang="en-US" sz="1000" dirty="0">
                <a:latin typeface="+mj-lt"/>
                <a:sym typeface="Wingdings" panose="05000000000000000000" pitchFamily="2" charset="2"/>
              </a:rPr>
              <a:t>초 </a:t>
            </a:r>
            <a:r>
              <a:rPr lang="ko-KR" altLang="en-US" sz="1000" dirty="0" err="1">
                <a:latin typeface="+mj-lt"/>
                <a:sym typeface="Wingdings" panose="05000000000000000000" pitchFamily="2" charset="2"/>
              </a:rPr>
              <a:t>경과후</a:t>
            </a:r>
            <a:r>
              <a:rPr lang="ko-KR" altLang="en-US" sz="1000" dirty="0">
                <a:latin typeface="+mj-lt"/>
                <a:sym typeface="Wingdings" panose="05000000000000000000" pitchFamily="2" charset="2"/>
              </a:rPr>
              <a:t> 아래로 슬라이드 숨김</a:t>
            </a:r>
            <a:endParaRPr lang="en-US" altLang="ko-KR" sz="1000" dirty="0">
              <a:latin typeface="+mj-lt"/>
              <a:sym typeface="Wingdings" panose="05000000000000000000" pitchFamily="2" charset="2"/>
            </a:endParaRP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000" dirty="0">
                <a:latin typeface="+mj-lt"/>
                <a:sym typeface="Wingdings" panose="05000000000000000000" pitchFamily="2" charset="2"/>
              </a:rPr>
              <a:t>페이지 터치</a:t>
            </a:r>
            <a:r>
              <a:rPr lang="en-US" altLang="ko-KR" sz="1000" dirty="0">
                <a:latin typeface="+mj-lt"/>
                <a:sym typeface="Wingdings" panose="05000000000000000000" pitchFamily="2" charset="2"/>
              </a:rPr>
              <a:t>(</a:t>
            </a:r>
            <a:r>
              <a:rPr lang="ko-KR" altLang="en-US" sz="1000" dirty="0">
                <a:latin typeface="+mj-lt"/>
                <a:sym typeface="Wingdings" panose="05000000000000000000" pitchFamily="2" charset="2"/>
              </a:rPr>
              <a:t>이벤트 발생</a:t>
            </a:r>
            <a:r>
              <a:rPr lang="en-US" altLang="ko-KR" sz="1000" dirty="0">
                <a:latin typeface="+mj-lt"/>
                <a:sym typeface="Wingdings" panose="05000000000000000000" pitchFamily="2" charset="2"/>
              </a:rPr>
              <a:t>) </a:t>
            </a:r>
            <a:r>
              <a:rPr lang="ko-KR" altLang="en-US" sz="1000" dirty="0">
                <a:latin typeface="+mj-lt"/>
                <a:sym typeface="Wingdings" panose="05000000000000000000" pitchFamily="2" charset="2"/>
              </a:rPr>
              <a:t>시 위로 슬라이드 활성</a:t>
            </a:r>
            <a:r>
              <a:rPr lang="en-US" altLang="ko-KR" sz="1000" dirty="0">
                <a:latin typeface="+mj-lt"/>
                <a:sym typeface="Wingdings" panose="05000000000000000000" pitchFamily="2" charset="2"/>
              </a:rPr>
              <a:t>.</a:t>
            </a:r>
            <a:br>
              <a:rPr lang="en-US" altLang="ko-KR" sz="1000" dirty="0">
                <a:latin typeface="+mj-lt"/>
                <a:sym typeface="Wingdings" panose="05000000000000000000" pitchFamily="2" charset="2"/>
              </a:rPr>
            </a:br>
            <a:r>
              <a:rPr lang="en-US" altLang="ko-KR" sz="1000" dirty="0">
                <a:latin typeface="+mj-lt"/>
                <a:sym typeface="Wingdings" panose="05000000000000000000" pitchFamily="2" charset="2"/>
              </a:rPr>
              <a:t> </a:t>
            </a:r>
            <a:r>
              <a:rPr lang="ko-KR" altLang="en-US" sz="1000" dirty="0">
                <a:latin typeface="+mj-lt"/>
                <a:sym typeface="Wingdings" panose="05000000000000000000" pitchFamily="2" charset="2"/>
              </a:rPr>
              <a:t>기능 구현에 시간이 걸릴 경우 모든 페이지 상시 활성으로</a:t>
            </a:r>
            <a:r>
              <a:rPr lang="en-US" altLang="ko-KR" sz="1000" dirty="0">
                <a:latin typeface="+mj-lt"/>
                <a:sym typeface="Wingdings" panose="05000000000000000000" pitchFamily="2" charset="2"/>
              </a:rPr>
              <a:t>…</a:t>
            </a:r>
            <a:endParaRPr lang="ko-KR" altLang="en-US" sz="1000" dirty="0">
              <a:latin typeface="+mj-lt"/>
            </a:endParaRPr>
          </a:p>
        </p:txBody>
      </p:sp>
      <p:cxnSp>
        <p:nvCxnSpPr>
          <p:cNvPr id="3" name="연결선: 꺾임 2">
            <a:extLst>
              <a:ext uri="{FF2B5EF4-FFF2-40B4-BE49-F238E27FC236}">
                <a16:creationId xmlns:a16="http://schemas.microsoft.com/office/drawing/2014/main" id="{4E2B8FCD-29C7-AC31-874C-CEB24DD6ACD4}"/>
              </a:ext>
            </a:extLst>
          </p:cNvPr>
          <p:cNvCxnSpPr>
            <a:cxnSpLocks/>
            <a:stCxn id="7" idx="3"/>
            <a:endCxn id="2" idx="1"/>
          </p:cNvCxnSpPr>
          <p:nvPr/>
        </p:nvCxnSpPr>
        <p:spPr>
          <a:xfrm flipV="1">
            <a:off x="2814448" y="1757131"/>
            <a:ext cx="1264357" cy="4176496"/>
          </a:xfrm>
          <a:prstGeom prst="bentConnector3">
            <a:avLst>
              <a:gd name="adj1" fmla="val 50000"/>
            </a:avLst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4247944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맑은 고딕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160</TotalTime>
  <Words>671</Words>
  <Application>Microsoft Office PowerPoint</Application>
  <PresentationFormat>와이드스크린</PresentationFormat>
  <Paragraphs>32</Paragraphs>
  <Slides>5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5</vt:i4>
      </vt:variant>
    </vt:vector>
  </HeadingPairs>
  <TitlesOfParts>
    <vt:vector size="11" baseType="lpstr">
      <vt:lpstr>Arial Unicode MS</vt:lpstr>
      <vt:lpstr>굴림</vt:lpstr>
      <vt:lpstr>맑은 고딕</vt:lpstr>
      <vt:lpstr>Arial</vt:lpstr>
      <vt:lpstr>Wingdings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윤 용근</dc:creator>
  <cp:lastModifiedBy>윤 용근</cp:lastModifiedBy>
  <cp:revision>4</cp:revision>
  <dcterms:created xsi:type="dcterms:W3CDTF">2024-08-06T00:45:03Z</dcterms:created>
  <dcterms:modified xsi:type="dcterms:W3CDTF">2024-08-06T03:25:21Z</dcterms:modified>
</cp:coreProperties>
</file>