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" y="-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708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38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35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563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39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6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12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6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58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8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42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철도역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철도역 일괄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9234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0518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주소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시군구그룹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2390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노선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노선 정보 아직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x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30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5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일반역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환승역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버튼을 눌렀을 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일반역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’, ‘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환승역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’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에 해당하는 정보만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미선택 또는 둘 다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전체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5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지하철역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기차역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369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철도역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64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철도역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075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선택한 행 데이터 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8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철도역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40645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88624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철도역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5038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역사명 영역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상세 페이지로 이동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2184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45753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AD-09-0001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 관리  </a:t>
            </a:r>
            <a:r>
              <a:rPr lang="en-US" altLang="ko-KR" sz="900"/>
              <a:t>&gt; </a:t>
            </a:r>
            <a:r>
              <a:rPr lang="ko-KR" altLang="en-US" sz="900"/>
              <a:t>철도역 관리</a:t>
            </a:r>
            <a:endParaRPr lang="en-US" altLang="ko-KR" sz="900"/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973160" y="401771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527563" y="4017714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9823" y="4418016"/>
          <a:ext cx="623284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64484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3623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2368867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역사 주소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지하철역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4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경의중앙선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기차역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경부선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지하철역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수인분당선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76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기차역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경부선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73080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44896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4771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50429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4144571"/>
            <a:ext cx="1720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F57188C0-B0D0-F946-84BA-63961424AF5A}"/>
              </a:ext>
            </a:extLst>
          </p:cNvPr>
          <p:cNvGrpSpPr/>
          <p:nvPr/>
        </p:nvGrpSpPr>
        <p:grpSpPr>
          <a:xfrm>
            <a:off x="189767" y="4460591"/>
            <a:ext cx="278496" cy="200053"/>
            <a:chOff x="1014019" y="2643309"/>
            <a:chExt cx="278496" cy="200053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E100989E-B357-0EEF-67E6-F1612173758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1B03F8A0-28D3-1A2B-36D1-E6181492747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9C585610-7002-A8B0-D410-62932C41B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B1BB7514-B7FB-E189-0CBD-517AF628B5A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05ADBBFC-BE6C-02C1-453A-A9883C3434D2}"/>
              </a:ext>
            </a:extLst>
          </p:cNvPr>
          <p:cNvGrpSpPr/>
          <p:nvPr/>
        </p:nvGrpSpPr>
        <p:grpSpPr>
          <a:xfrm>
            <a:off x="189767" y="4731355"/>
            <a:ext cx="278496" cy="200053"/>
            <a:chOff x="1014019" y="2643309"/>
            <a:chExt cx="278496" cy="200053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93681CBE-13AA-1488-9C44-E2E814B5F3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34C9CE4C-E00A-CE03-4E65-B674EB890EC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28EEBD25-3484-46B5-B47C-A5C9F5D3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F1E7717C-77E5-C831-BC6C-289AEB33399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704" y="5943293"/>
            <a:ext cx="765615" cy="288135"/>
          </a:xfrm>
          <a:prstGeom prst="rect">
            <a:avLst/>
          </a:prstGeom>
        </p:spPr>
      </p:pic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1ECEE09E-E753-7DC7-0A30-BB925F3B5B12}"/>
              </a:ext>
            </a:extLst>
          </p:cNvPr>
          <p:cNvGrpSpPr/>
          <p:nvPr/>
        </p:nvGrpSpPr>
        <p:grpSpPr>
          <a:xfrm rot="5400000">
            <a:off x="1926506" y="41333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8" name="이등변 삼각형 177">
              <a:extLst>
                <a:ext uri="{FF2B5EF4-FFF2-40B4-BE49-F238E27FC236}">
                  <a16:creationId xmlns:a16="http://schemas.microsoft.com/office/drawing/2014/main" id="{488E5D72-C23B-62EE-C4C5-9AEABF88F68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9" name="Oval 593">
              <a:extLst>
                <a:ext uri="{FF2B5EF4-FFF2-40B4-BE49-F238E27FC236}">
                  <a16:creationId xmlns:a16="http://schemas.microsoft.com/office/drawing/2014/main" id="{CCE075D6-96BC-0E21-E92D-8E81CDA7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14</a:t>
              </a:r>
            </a:p>
          </p:txBody>
        </p:sp>
      </p:grp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BE3821BA-0C7E-D77E-22C7-26E777AA9B06}"/>
              </a:ext>
            </a:extLst>
          </p:cNvPr>
          <p:cNvSpPr/>
          <p:nvPr/>
        </p:nvSpPr>
        <p:spPr>
          <a:xfrm>
            <a:off x="654241" y="4699928"/>
            <a:ext cx="869760" cy="11394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A8066B68-6A55-0B8E-61E6-13143CECDE90}"/>
              </a:ext>
            </a:extLst>
          </p:cNvPr>
          <p:cNvGrpSpPr/>
          <p:nvPr/>
        </p:nvGrpSpPr>
        <p:grpSpPr>
          <a:xfrm>
            <a:off x="5720360" y="4017713"/>
            <a:ext cx="278496" cy="200053"/>
            <a:chOff x="1014019" y="2643309"/>
            <a:chExt cx="278496" cy="200053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2E939658-3325-0321-6C1A-6C39488221D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4A10A4D-2DA5-C9E9-D88D-11440014291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869AC08-786D-67B2-5E62-DB2A8D42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3C0732B2-D079-3FCE-666B-867D3AF955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173326" y="374459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08818" y="3757559"/>
            <a:ext cx="204905" cy="204905"/>
          </a:xfrm>
          <a:prstGeom prst="rect">
            <a:avLst/>
          </a:prstGeom>
        </p:spPr>
      </p:pic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0B9A1080-72DE-CA18-E496-189F8B627EE0}"/>
              </a:ext>
            </a:extLst>
          </p:cNvPr>
          <p:cNvGrpSpPr/>
          <p:nvPr/>
        </p:nvGrpSpPr>
        <p:grpSpPr>
          <a:xfrm>
            <a:off x="5910499" y="3765849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7442A15A-ADBA-975E-775E-AD11226B3F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2722998-76BC-8D9D-FFEE-F739C72A44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D727D3B-8D0D-13E8-77AF-C7C0F901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0582C76B-218F-1620-8E75-BF8C4D28F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DC68E254-0ADF-5DB3-24DB-A14FA0EE2A86}"/>
              </a:ext>
            </a:extLst>
          </p:cNvPr>
          <p:cNvGrpSpPr/>
          <p:nvPr/>
        </p:nvGrpSpPr>
        <p:grpSpPr>
          <a:xfrm>
            <a:off x="1336274" y="4480325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AF3B5AA1-8F23-C157-4C58-3D82398BC9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EE03DAA-C951-E5E0-E844-026B3BCC998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798C230-77F7-B561-6FD7-5D485C7C7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F1E0AA16-482D-BE95-496B-0CD55AD84FA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4CB9D52-C1C6-7B53-B798-5E237DE343D8}"/>
              </a:ext>
            </a:extLst>
          </p:cNvPr>
          <p:cNvGrpSpPr/>
          <p:nvPr/>
        </p:nvGrpSpPr>
        <p:grpSpPr>
          <a:xfrm rot="5400000">
            <a:off x="6976647" y="3991962"/>
            <a:ext cx="238526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9" name="이등변 삼각형 198">
              <a:extLst>
                <a:ext uri="{FF2B5EF4-FFF2-40B4-BE49-F238E27FC236}">
                  <a16:creationId xmlns:a16="http://schemas.microsoft.com/office/drawing/2014/main" id="{DFE8C89D-FC86-E0B2-D74E-C04327396C7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0" name="Oval 593">
              <a:extLst>
                <a:ext uri="{FF2B5EF4-FFF2-40B4-BE49-F238E27FC236}">
                  <a16:creationId xmlns:a16="http://schemas.microsoft.com/office/drawing/2014/main" id="{F7479CDB-7A85-9BF7-7D94-29BE2522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A43535BA-9FE2-F6D0-88E4-79C21B44BC5F}"/>
              </a:ext>
            </a:extLst>
          </p:cNvPr>
          <p:cNvGrpSpPr/>
          <p:nvPr/>
        </p:nvGrpSpPr>
        <p:grpSpPr>
          <a:xfrm>
            <a:off x="2936422" y="5992558"/>
            <a:ext cx="278496" cy="200053"/>
            <a:chOff x="1014019" y="2643309"/>
            <a:chExt cx="278496" cy="200053"/>
          </a:xfrm>
        </p:grpSpPr>
        <p:sp>
          <p:nvSpPr>
            <p:cNvPr id="202" name="이등변 삼각형 201">
              <a:extLst>
                <a:ext uri="{FF2B5EF4-FFF2-40B4-BE49-F238E27FC236}">
                  <a16:creationId xmlns:a16="http://schemas.microsoft.com/office/drawing/2014/main" id="{E3A74F4E-8BC8-8F35-5E3B-3C65AC442CF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7A9BA9E9-FDF0-2861-A5CC-7201AA349FA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4" name="Oval 593">
                <a:extLst>
                  <a:ext uri="{FF2B5EF4-FFF2-40B4-BE49-F238E27FC236}">
                    <a16:creationId xmlns:a16="http://schemas.microsoft.com/office/drawing/2014/main" id="{95D0BFBD-D3DD-2FC3-05FD-074E4F27E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5" name="TextBox 14">
                <a:extLst>
                  <a:ext uri="{FF2B5EF4-FFF2-40B4-BE49-F238E27FC236}">
                    <a16:creationId xmlns:a16="http://schemas.microsoft.com/office/drawing/2014/main" id="{435AE75E-2CD8-A693-46BD-B5F35602517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5ACFF076-51DD-814C-FDBA-253492C24EF3}"/>
              </a:ext>
            </a:extLst>
          </p:cNvPr>
          <p:cNvSpPr/>
          <p:nvPr/>
        </p:nvSpPr>
        <p:spPr>
          <a:xfrm>
            <a:off x="1302529" y="949182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업로드</a:t>
            </a:r>
          </a:p>
        </p:txBody>
      </p:sp>
      <p:grpSp>
        <p:nvGrpSpPr>
          <p:cNvPr id="112" name="그룹 111">
            <a:extLst>
              <a:ext uri="{FF2B5EF4-FFF2-40B4-BE49-F238E27FC236}">
                <a16:creationId xmlns:a16="http://schemas.microsoft.com/office/drawing/2014/main" id="{6BF1EC56-19AB-FD88-B35A-8B546BACBD18}"/>
              </a:ext>
            </a:extLst>
          </p:cNvPr>
          <p:cNvGrpSpPr/>
          <p:nvPr/>
        </p:nvGrpSpPr>
        <p:grpSpPr>
          <a:xfrm rot="5400000">
            <a:off x="2116565" y="91531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3" name="이등변 삼각형 112">
              <a:extLst>
                <a:ext uri="{FF2B5EF4-FFF2-40B4-BE49-F238E27FC236}">
                  <a16:creationId xmlns:a16="http://schemas.microsoft.com/office/drawing/2014/main" id="{F469BF67-B701-9675-B1A5-344AD909040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7" name="Oval 593">
              <a:extLst>
                <a:ext uri="{FF2B5EF4-FFF2-40B4-BE49-F238E27FC236}">
                  <a16:creationId xmlns:a16="http://schemas.microsoft.com/office/drawing/2014/main" id="{367BCB0B-CA3C-7BBA-FEB1-28A6F956E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18" name="사각형: 둥근 모서리 117">
            <a:extLst>
              <a:ext uri="{FF2B5EF4-FFF2-40B4-BE49-F238E27FC236}">
                <a16:creationId xmlns:a16="http://schemas.microsoft.com/office/drawing/2014/main" id="{EFA1CF60-C74E-389F-0532-0D0E4767974D}"/>
              </a:ext>
            </a:extLst>
          </p:cNvPr>
          <p:cNvSpPr/>
          <p:nvPr/>
        </p:nvSpPr>
        <p:spPr>
          <a:xfrm>
            <a:off x="414387" y="9513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양식 다운</a:t>
            </a:r>
          </a:p>
        </p:txBody>
      </p: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3617D113-A241-74B8-3A6F-CDB677252F85}"/>
              </a:ext>
            </a:extLst>
          </p:cNvPr>
          <p:cNvGrpSpPr/>
          <p:nvPr/>
        </p:nvGrpSpPr>
        <p:grpSpPr>
          <a:xfrm>
            <a:off x="187704" y="968418"/>
            <a:ext cx="278496" cy="200053"/>
            <a:chOff x="1014019" y="2643309"/>
            <a:chExt cx="278496" cy="200053"/>
          </a:xfrm>
        </p:grpSpPr>
        <p:sp>
          <p:nvSpPr>
            <p:cNvPr id="120" name="이등변 삼각형 119">
              <a:extLst>
                <a:ext uri="{FF2B5EF4-FFF2-40B4-BE49-F238E27FC236}">
                  <a16:creationId xmlns:a16="http://schemas.microsoft.com/office/drawing/2014/main" id="{7B9DCCB7-CD63-2A1C-BF87-CFDB39572D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1" name="그룹 120">
              <a:extLst>
                <a:ext uri="{FF2B5EF4-FFF2-40B4-BE49-F238E27FC236}">
                  <a16:creationId xmlns:a16="http://schemas.microsoft.com/office/drawing/2014/main" id="{B7F20092-D03D-7446-ED86-98219959D3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2" name="Oval 593">
                <a:extLst>
                  <a:ext uri="{FF2B5EF4-FFF2-40B4-BE49-F238E27FC236}">
                    <a16:creationId xmlns:a16="http://schemas.microsoft.com/office/drawing/2014/main" id="{7D04BC64-D0BF-83D3-E19B-6F3E5C12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3" name="TextBox 14">
                <a:extLst>
                  <a:ext uri="{FF2B5EF4-FFF2-40B4-BE49-F238E27FC236}">
                    <a16:creationId xmlns:a16="http://schemas.microsoft.com/office/drawing/2014/main" id="{F8C0F513-BED1-54A0-8608-D9965DAA52B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24" name="그래픽 123" descr="다운로드 윤곽선">
            <a:extLst>
              <a:ext uri="{FF2B5EF4-FFF2-40B4-BE49-F238E27FC236}">
                <a16:creationId xmlns:a16="http://schemas.microsoft.com/office/drawing/2014/main" id="{750150F8-19D2-6A22-7A48-3E7C8A0C8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899" y="962145"/>
            <a:ext cx="204905" cy="204905"/>
          </a:xfrm>
          <a:prstGeom prst="rect">
            <a:avLst/>
          </a:prstGeom>
        </p:spPr>
      </p:pic>
      <p:grpSp>
        <p:nvGrpSpPr>
          <p:cNvPr id="126" name="그룹 125">
            <a:extLst>
              <a:ext uri="{FF2B5EF4-FFF2-40B4-BE49-F238E27FC236}">
                <a16:creationId xmlns:a16="http://schemas.microsoft.com/office/drawing/2014/main" id="{5B1A305D-7343-9535-F2D1-F3910C8BE5AE}"/>
              </a:ext>
            </a:extLst>
          </p:cNvPr>
          <p:cNvGrpSpPr/>
          <p:nvPr/>
        </p:nvGrpSpPr>
        <p:grpSpPr>
          <a:xfrm>
            <a:off x="168309" y="1447471"/>
            <a:ext cx="278496" cy="200053"/>
            <a:chOff x="1014019" y="2643309"/>
            <a:chExt cx="278496" cy="200053"/>
          </a:xfrm>
        </p:grpSpPr>
        <p:sp>
          <p:nvSpPr>
            <p:cNvPr id="127" name="이등변 삼각형 126">
              <a:extLst>
                <a:ext uri="{FF2B5EF4-FFF2-40B4-BE49-F238E27FC236}">
                  <a16:creationId xmlns:a16="http://schemas.microsoft.com/office/drawing/2014/main" id="{70499F99-511B-3A4B-C39F-D092CB11B84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31CD78B0-E817-E752-D691-7689206793F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9" name="Oval 593">
                <a:extLst>
                  <a:ext uri="{FF2B5EF4-FFF2-40B4-BE49-F238E27FC236}">
                    <a16:creationId xmlns:a16="http://schemas.microsoft.com/office/drawing/2014/main" id="{A79DE145-88E2-6A3B-1A7F-E2163887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0" name="TextBox 14">
                <a:extLst>
                  <a:ext uri="{FF2B5EF4-FFF2-40B4-BE49-F238E27FC236}">
                    <a16:creationId xmlns:a16="http://schemas.microsoft.com/office/drawing/2014/main" id="{A173B2A4-33BA-F371-2154-2459EB3017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CD6DFC3D-5CD2-4182-EE43-6B7BAA334860}"/>
              </a:ext>
            </a:extLst>
          </p:cNvPr>
          <p:cNvSpPr txBox="1"/>
          <p:nvPr/>
        </p:nvSpPr>
        <p:spPr>
          <a:xfrm>
            <a:off x="352424" y="22362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역사명</a:t>
            </a:r>
            <a:endParaRPr lang="en-US" altLang="ko-KR" sz="90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F768B85-CF88-A8F4-46C6-8B2363748B50}"/>
              </a:ext>
            </a:extLst>
          </p:cNvPr>
          <p:cNvSpPr txBox="1"/>
          <p:nvPr/>
        </p:nvSpPr>
        <p:spPr>
          <a:xfrm>
            <a:off x="352424" y="25161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노선</a:t>
            </a:r>
            <a:endParaRPr lang="en-US" altLang="ko-KR" sz="900"/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BF424F6A-977E-CD59-B81E-68B4B57E1F5E}"/>
              </a:ext>
            </a:extLst>
          </p:cNvPr>
          <p:cNvSpPr/>
          <p:nvPr/>
        </p:nvSpPr>
        <p:spPr>
          <a:xfrm>
            <a:off x="1131159" y="25597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사각형: 둥근 모서리 134">
            <a:extLst>
              <a:ext uri="{FF2B5EF4-FFF2-40B4-BE49-F238E27FC236}">
                <a16:creationId xmlns:a16="http://schemas.microsoft.com/office/drawing/2014/main" id="{BF906D29-C696-9F41-82E9-B5985721A472}"/>
              </a:ext>
            </a:extLst>
          </p:cNvPr>
          <p:cNvSpPr/>
          <p:nvPr/>
        </p:nvSpPr>
        <p:spPr>
          <a:xfrm>
            <a:off x="6504429" y="26083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9" name="직선 연결선 138">
            <a:extLst>
              <a:ext uri="{FF2B5EF4-FFF2-40B4-BE49-F238E27FC236}">
                <a16:creationId xmlns:a16="http://schemas.microsoft.com/office/drawing/2014/main" id="{EAB702C9-D9FD-1E23-7CCE-6AD97BA7ED64}"/>
              </a:ext>
            </a:extLst>
          </p:cNvPr>
          <p:cNvCxnSpPr>
            <a:cxnSpLocks/>
          </p:cNvCxnSpPr>
          <p:nvPr/>
        </p:nvCxnSpPr>
        <p:spPr>
          <a:xfrm>
            <a:off x="375723" y="292504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0" name="직선 연결선 139">
            <a:extLst>
              <a:ext uri="{FF2B5EF4-FFF2-40B4-BE49-F238E27FC236}">
                <a16:creationId xmlns:a16="http://schemas.microsoft.com/office/drawing/2014/main" id="{A4DBE03F-3B30-3038-BA2C-6E0D67598C5B}"/>
              </a:ext>
            </a:extLst>
          </p:cNvPr>
          <p:cNvCxnSpPr>
            <a:cxnSpLocks/>
          </p:cNvCxnSpPr>
          <p:nvPr/>
        </p:nvCxnSpPr>
        <p:spPr>
          <a:xfrm>
            <a:off x="361660" y="21036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1" name="그룹 140">
            <a:extLst>
              <a:ext uri="{FF2B5EF4-FFF2-40B4-BE49-F238E27FC236}">
                <a16:creationId xmlns:a16="http://schemas.microsoft.com/office/drawing/2014/main" id="{BA7CFFD1-FD7D-149F-28D7-51C1BCC94DF3}"/>
              </a:ext>
            </a:extLst>
          </p:cNvPr>
          <p:cNvGrpSpPr/>
          <p:nvPr/>
        </p:nvGrpSpPr>
        <p:grpSpPr>
          <a:xfrm rot="5400000">
            <a:off x="3258151" y="22767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2" name="이등변 삼각형 141">
              <a:extLst>
                <a:ext uri="{FF2B5EF4-FFF2-40B4-BE49-F238E27FC236}">
                  <a16:creationId xmlns:a16="http://schemas.microsoft.com/office/drawing/2014/main" id="{AFB145A1-625D-3FFA-7360-BCDC5631C4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3" name="Oval 593">
              <a:extLst>
                <a:ext uri="{FF2B5EF4-FFF2-40B4-BE49-F238E27FC236}">
                  <a16:creationId xmlns:a16="http://schemas.microsoft.com/office/drawing/2014/main" id="{DFBC0BD4-4053-FF7D-430B-71093FB06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EF2C13AC-9886-F40F-5F49-038927762676}"/>
              </a:ext>
            </a:extLst>
          </p:cNvPr>
          <p:cNvGrpSpPr/>
          <p:nvPr/>
        </p:nvGrpSpPr>
        <p:grpSpPr>
          <a:xfrm rot="5400000">
            <a:off x="7068173" y="26304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28D19F44-93A0-7B56-197F-098EA2A7B2E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9B8196E6-FF8D-B588-BB13-60506993E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147" name="그룹 146">
            <a:extLst>
              <a:ext uri="{FF2B5EF4-FFF2-40B4-BE49-F238E27FC236}">
                <a16:creationId xmlns:a16="http://schemas.microsoft.com/office/drawing/2014/main" id="{5F49F010-30D0-1067-0906-4FE8B096CE9B}"/>
              </a:ext>
            </a:extLst>
          </p:cNvPr>
          <p:cNvGrpSpPr/>
          <p:nvPr/>
        </p:nvGrpSpPr>
        <p:grpSpPr>
          <a:xfrm rot="5400000">
            <a:off x="2132743" y="256628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8" name="이등변 삼각형 147">
              <a:extLst>
                <a:ext uri="{FF2B5EF4-FFF2-40B4-BE49-F238E27FC236}">
                  <a16:creationId xmlns:a16="http://schemas.microsoft.com/office/drawing/2014/main" id="{787D1827-7DA6-4742-3CCC-2BF9D485904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5" name="Oval 593">
              <a:extLst>
                <a:ext uri="{FF2B5EF4-FFF2-40B4-BE49-F238E27FC236}">
                  <a16:creationId xmlns:a16="http://schemas.microsoft.com/office/drawing/2014/main" id="{B62DF7E8-7239-1B0A-3326-059070346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06" name="사각형: 둥근 모서리 205">
            <a:extLst>
              <a:ext uri="{FF2B5EF4-FFF2-40B4-BE49-F238E27FC236}">
                <a16:creationId xmlns:a16="http://schemas.microsoft.com/office/drawing/2014/main" id="{BAC2A4D5-8300-1CF8-83C3-D6B72373441E}"/>
              </a:ext>
            </a:extLst>
          </p:cNvPr>
          <p:cNvSpPr/>
          <p:nvPr/>
        </p:nvSpPr>
        <p:spPr>
          <a:xfrm>
            <a:off x="1129690" y="22743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07" name="사각형: 둥근 모서리 206">
            <a:extLst>
              <a:ext uri="{FF2B5EF4-FFF2-40B4-BE49-F238E27FC236}">
                <a16:creationId xmlns:a16="http://schemas.microsoft.com/office/drawing/2014/main" id="{AEFB6F29-1EFB-4770-4BD9-FBCCDCA27640}"/>
              </a:ext>
            </a:extLst>
          </p:cNvPr>
          <p:cNvSpPr/>
          <p:nvPr/>
        </p:nvSpPr>
        <p:spPr>
          <a:xfrm>
            <a:off x="2215612" y="22745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grpSp>
        <p:nvGrpSpPr>
          <p:cNvPr id="208" name="그룹 207">
            <a:extLst>
              <a:ext uri="{FF2B5EF4-FFF2-40B4-BE49-F238E27FC236}">
                <a16:creationId xmlns:a16="http://schemas.microsoft.com/office/drawing/2014/main" id="{C68A952B-CA8C-7A1D-746C-398D7954CB1E}"/>
              </a:ext>
            </a:extLst>
          </p:cNvPr>
          <p:cNvGrpSpPr/>
          <p:nvPr/>
        </p:nvGrpSpPr>
        <p:grpSpPr>
          <a:xfrm rot="5400000">
            <a:off x="5677650" y="22767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9" name="이등변 삼각형 208">
              <a:extLst>
                <a:ext uri="{FF2B5EF4-FFF2-40B4-BE49-F238E27FC236}">
                  <a16:creationId xmlns:a16="http://schemas.microsoft.com/office/drawing/2014/main" id="{893B8480-738F-9CD1-1DEF-3B2931787BF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0" name="Oval 593">
              <a:extLst>
                <a:ext uri="{FF2B5EF4-FFF2-40B4-BE49-F238E27FC236}">
                  <a16:creationId xmlns:a16="http://schemas.microsoft.com/office/drawing/2014/main" id="{B0E31960-8AEB-45A2-5CAF-0B44A3164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C00D3727-3F04-5FA9-4153-73642287A8FE}"/>
              </a:ext>
            </a:extLst>
          </p:cNvPr>
          <p:cNvSpPr txBox="1"/>
          <p:nvPr/>
        </p:nvSpPr>
        <p:spPr>
          <a:xfrm>
            <a:off x="361783" y="300735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환승역 구분</a:t>
            </a:r>
            <a:endParaRPr lang="en-US" altLang="ko-KR" sz="900"/>
          </a:p>
        </p:txBody>
      </p:sp>
      <p:sp>
        <p:nvSpPr>
          <p:cNvPr id="212" name="사각형: 둥근 모서리 211">
            <a:extLst>
              <a:ext uri="{FF2B5EF4-FFF2-40B4-BE49-F238E27FC236}">
                <a16:creationId xmlns:a16="http://schemas.microsoft.com/office/drawing/2014/main" id="{2CFCD438-B1E2-9883-B6E7-C840CC946CC7}"/>
              </a:ext>
            </a:extLst>
          </p:cNvPr>
          <p:cNvSpPr/>
          <p:nvPr/>
        </p:nvSpPr>
        <p:spPr>
          <a:xfrm>
            <a:off x="1183319" y="3040510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일반역</a:t>
            </a:r>
          </a:p>
        </p:txBody>
      </p:sp>
      <p:sp>
        <p:nvSpPr>
          <p:cNvPr id="213" name="사각형: 둥근 모서리 212">
            <a:extLst>
              <a:ext uri="{FF2B5EF4-FFF2-40B4-BE49-F238E27FC236}">
                <a16:creationId xmlns:a16="http://schemas.microsoft.com/office/drawing/2014/main" id="{B78035FD-413D-8DC2-A458-AF2771530FD8}"/>
              </a:ext>
            </a:extLst>
          </p:cNvPr>
          <p:cNvSpPr/>
          <p:nvPr/>
        </p:nvSpPr>
        <p:spPr>
          <a:xfrm>
            <a:off x="2127017" y="3040006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환승역</a:t>
            </a:r>
          </a:p>
        </p:txBody>
      </p:sp>
      <p:grpSp>
        <p:nvGrpSpPr>
          <p:cNvPr id="214" name="그룹 213">
            <a:extLst>
              <a:ext uri="{FF2B5EF4-FFF2-40B4-BE49-F238E27FC236}">
                <a16:creationId xmlns:a16="http://schemas.microsoft.com/office/drawing/2014/main" id="{7B46E8C2-E145-4786-C970-AB01A3D2D960}"/>
              </a:ext>
            </a:extLst>
          </p:cNvPr>
          <p:cNvGrpSpPr/>
          <p:nvPr/>
        </p:nvGrpSpPr>
        <p:grpSpPr>
          <a:xfrm rot="5400000">
            <a:off x="3017401" y="30311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5" name="이등변 삼각형 214">
              <a:extLst>
                <a:ext uri="{FF2B5EF4-FFF2-40B4-BE49-F238E27FC236}">
                  <a16:creationId xmlns:a16="http://schemas.microsoft.com/office/drawing/2014/main" id="{147467AE-65A2-3ECC-F0C7-5115AD12ABB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6" name="Oval 593">
              <a:extLst>
                <a:ext uri="{FF2B5EF4-FFF2-40B4-BE49-F238E27FC236}">
                  <a16:creationId xmlns:a16="http://schemas.microsoft.com/office/drawing/2014/main" id="{84637694-B25A-3EE3-09C8-7746649C5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66C0255B-436D-1565-0A1E-797BA8B3F9D8}"/>
              </a:ext>
            </a:extLst>
          </p:cNvPr>
          <p:cNvSpPr txBox="1"/>
          <p:nvPr/>
        </p:nvSpPr>
        <p:spPr>
          <a:xfrm>
            <a:off x="361783" y="32829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구분</a:t>
            </a:r>
            <a:endParaRPr lang="en-US" altLang="ko-KR" sz="900"/>
          </a:p>
        </p:txBody>
      </p:sp>
      <p:sp>
        <p:nvSpPr>
          <p:cNvPr id="218" name="사각형: 둥근 모서리 217">
            <a:extLst>
              <a:ext uri="{FF2B5EF4-FFF2-40B4-BE49-F238E27FC236}">
                <a16:creationId xmlns:a16="http://schemas.microsoft.com/office/drawing/2014/main" id="{F81C98FC-7180-711E-CE68-3F1E8FE00627}"/>
              </a:ext>
            </a:extLst>
          </p:cNvPr>
          <p:cNvSpPr/>
          <p:nvPr/>
        </p:nvSpPr>
        <p:spPr>
          <a:xfrm>
            <a:off x="1191587" y="3322450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지하철역</a:t>
            </a:r>
          </a:p>
        </p:txBody>
      </p:sp>
      <p:sp>
        <p:nvSpPr>
          <p:cNvPr id="219" name="사각형: 둥근 모서리 218">
            <a:extLst>
              <a:ext uri="{FF2B5EF4-FFF2-40B4-BE49-F238E27FC236}">
                <a16:creationId xmlns:a16="http://schemas.microsoft.com/office/drawing/2014/main" id="{AA116D50-293A-1E30-A61D-D35EE195F5BD}"/>
              </a:ext>
            </a:extLst>
          </p:cNvPr>
          <p:cNvSpPr/>
          <p:nvPr/>
        </p:nvSpPr>
        <p:spPr>
          <a:xfrm>
            <a:off x="2135285" y="3321946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기차역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F97DAB3A-7009-3B85-A3D3-80F4230D95CD}"/>
              </a:ext>
            </a:extLst>
          </p:cNvPr>
          <p:cNvSpPr txBox="1"/>
          <p:nvPr/>
        </p:nvSpPr>
        <p:spPr>
          <a:xfrm>
            <a:off x="4192401" y="2234299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주소</a:t>
            </a:r>
            <a:endParaRPr lang="en-US" altLang="ko-KR" sz="900"/>
          </a:p>
        </p:txBody>
      </p:sp>
      <p:sp>
        <p:nvSpPr>
          <p:cNvPr id="221" name="사각형: 둥근 모서리 220">
            <a:extLst>
              <a:ext uri="{FF2B5EF4-FFF2-40B4-BE49-F238E27FC236}">
                <a16:creationId xmlns:a16="http://schemas.microsoft.com/office/drawing/2014/main" id="{D9D2853D-7229-1B07-9FB9-ADDC91D8FE4E}"/>
              </a:ext>
            </a:extLst>
          </p:cNvPr>
          <p:cNvSpPr/>
          <p:nvPr/>
        </p:nvSpPr>
        <p:spPr>
          <a:xfrm>
            <a:off x="4664866" y="2273791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22" name="그룹 221">
            <a:extLst>
              <a:ext uri="{FF2B5EF4-FFF2-40B4-BE49-F238E27FC236}">
                <a16:creationId xmlns:a16="http://schemas.microsoft.com/office/drawing/2014/main" id="{BD66EF7D-3DCF-454E-12E1-0FF1FE0E9B0A}"/>
              </a:ext>
            </a:extLst>
          </p:cNvPr>
          <p:cNvGrpSpPr/>
          <p:nvPr/>
        </p:nvGrpSpPr>
        <p:grpSpPr>
          <a:xfrm rot="5400000">
            <a:off x="3040040" y="330577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3" name="이등변 삼각형 222">
              <a:extLst>
                <a:ext uri="{FF2B5EF4-FFF2-40B4-BE49-F238E27FC236}">
                  <a16:creationId xmlns:a16="http://schemas.microsoft.com/office/drawing/2014/main" id="{ADE36FAA-66B2-2896-46D1-CE24D93858B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4" name="Oval 593">
              <a:extLst>
                <a:ext uri="{FF2B5EF4-FFF2-40B4-BE49-F238E27FC236}">
                  <a16:creationId xmlns:a16="http://schemas.microsoft.com/office/drawing/2014/main" id="{7CEA2870-25A8-F3AE-83FF-5FC0AE075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8DA571C1-824C-9771-B6D4-B3C83800ECDD}"/>
              </a:ext>
            </a:extLst>
          </p:cNvPr>
          <p:cNvSpPr txBox="1"/>
          <p:nvPr/>
        </p:nvSpPr>
        <p:spPr>
          <a:xfrm>
            <a:off x="330020" y="1226415"/>
            <a:ext cx="694327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많은 양의 철도역을 한꺼번에 수정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/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등록할 때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엑셀을 업로드하여 일괄 등록할 수 있습니다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엑셀 양식은 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양식 다운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버튼을 통해 다운로드할 수 있습니다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수정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삭제된 데이터는 복구가 불가능합니다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일괄 업로드 시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주의사항을 반드시 확인한 후 업로드해주시기를 바랍니다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&lt;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&gt; ..</a:t>
            </a:r>
          </a:p>
        </p:txBody>
      </p:sp>
      <p:cxnSp>
        <p:nvCxnSpPr>
          <p:cNvPr id="226" name="직선 연결선 225">
            <a:extLst>
              <a:ext uri="{FF2B5EF4-FFF2-40B4-BE49-F238E27FC236}">
                <a16:creationId xmlns:a16="http://schemas.microsoft.com/office/drawing/2014/main" id="{15D3B4FE-7F07-E374-AEA9-FA8E3F99CBF5}"/>
              </a:ext>
            </a:extLst>
          </p:cNvPr>
          <p:cNvCxnSpPr>
            <a:cxnSpLocks/>
          </p:cNvCxnSpPr>
          <p:nvPr/>
        </p:nvCxnSpPr>
        <p:spPr>
          <a:xfrm>
            <a:off x="370564" y="871247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AAF061F8-ED7D-1188-1952-50EE036AFB0C}"/>
              </a:ext>
            </a:extLst>
          </p:cNvPr>
          <p:cNvGrpSpPr/>
          <p:nvPr/>
        </p:nvGrpSpPr>
        <p:grpSpPr>
          <a:xfrm rot="5400000">
            <a:off x="1943971" y="60103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253A0E46-A6BB-CA87-B8CA-2B8ABC2F873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9" name="Oval 593">
              <a:extLst>
                <a:ext uri="{FF2B5EF4-FFF2-40B4-BE49-F238E27FC236}">
                  <a16:creationId xmlns:a16="http://schemas.microsoft.com/office/drawing/2014/main" id="{790E402A-9B19-E3F9-F748-9630E4FCD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cxnSp>
        <p:nvCxnSpPr>
          <p:cNvPr id="230" name="직선 연결선 229">
            <a:extLst>
              <a:ext uri="{FF2B5EF4-FFF2-40B4-BE49-F238E27FC236}">
                <a16:creationId xmlns:a16="http://schemas.microsoft.com/office/drawing/2014/main" id="{F74823E5-8AC3-9D6C-04BB-4B32B2AD0FBB}"/>
              </a:ext>
            </a:extLst>
          </p:cNvPr>
          <p:cNvCxnSpPr>
            <a:cxnSpLocks/>
          </p:cNvCxnSpPr>
          <p:nvPr/>
        </p:nvCxnSpPr>
        <p:spPr>
          <a:xfrm>
            <a:off x="330020" y="366812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1" name="사각형: 둥근 모서리 230">
            <a:extLst>
              <a:ext uri="{FF2B5EF4-FFF2-40B4-BE49-F238E27FC236}">
                <a16:creationId xmlns:a16="http://schemas.microsoft.com/office/drawing/2014/main" id="{AD712F0C-D0B6-6FA7-4A54-D8D861AA028A}"/>
              </a:ext>
            </a:extLst>
          </p:cNvPr>
          <p:cNvSpPr/>
          <p:nvPr/>
        </p:nvSpPr>
        <p:spPr>
          <a:xfrm>
            <a:off x="456697" y="532971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사각형: 둥근 모서리 231">
            <a:extLst>
              <a:ext uri="{FF2B5EF4-FFF2-40B4-BE49-F238E27FC236}">
                <a16:creationId xmlns:a16="http://schemas.microsoft.com/office/drawing/2014/main" id="{A6E579A3-1A83-3B5F-0ECD-08A5C21220E5}"/>
              </a:ext>
            </a:extLst>
          </p:cNvPr>
          <p:cNvSpPr/>
          <p:nvPr/>
        </p:nvSpPr>
        <p:spPr>
          <a:xfrm>
            <a:off x="456697" y="560781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9DC20FBF-E7E9-C173-C2A9-A8BD1AB5AE97}"/>
              </a:ext>
            </a:extLst>
          </p:cNvPr>
          <p:cNvSpPr txBox="1"/>
          <p:nvPr/>
        </p:nvSpPr>
        <p:spPr>
          <a:xfrm>
            <a:off x="5720360" y="6045797"/>
            <a:ext cx="1985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/>
              <a:t>서울역 </a:t>
            </a:r>
            <a:r>
              <a:rPr lang="en-US" altLang="ko-KR" sz="500"/>
              <a:t>1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/>
              <a:t>서울특별시 중구 세종대로 지하</a:t>
            </a:r>
            <a:r>
              <a:rPr lang="en-US" altLang="ko-KR" sz="500"/>
              <a:t>2(</a:t>
            </a:r>
            <a:r>
              <a:rPr lang="ko-KR" altLang="en-US" sz="500"/>
              <a:t>남대문로 </a:t>
            </a:r>
            <a:r>
              <a:rPr lang="en-US" altLang="ko-KR" sz="500"/>
              <a:t>5</a:t>
            </a:r>
            <a:r>
              <a:rPr lang="ko-KR" altLang="en-US" sz="500"/>
              <a:t>가</a:t>
            </a:r>
            <a:r>
              <a:rPr lang="en-US" altLang="ko-KR" sz="500"/>
              <a:t>)</a:t>
            </a:r>
          </a:p>
          <a:p>
            <a:r>
              <a:rPr lang="ko-KR" altLang="en-US" sz="500"/>
              <a:t>서울역 </a:t>
            </a:r>
            <a:r>
              <a:rPr lang="en-US" altLang="ko-KR" sz="500"/>
              <a:t>4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/>
              <a:t>서울특별시 용산구 한강대로 지하</a:t>
            </a:r>
            <a:r>
              <a:rPr lang="en-US" altLang="ko-KR" sz="500"/>
              <a:t>392(</a:t>
            </a:r>
            <a:r>
              <a:rPr lang="ko-KR" altLang="en-US" sz="500"/>
              <a:t>동자동</a:t>
            </a:r>
            <a:r>
              <a:rPr lang="en-US" altLang="ko-KR" sz="500"/>
              <a:t>)</a:t>
            </a:r>
          </a:p>
          <a:p>
            <a:r>
              <a:rPr lang="ko-KR" altLang="en-US" sz="500"/>
              <a:t>서울역 경의중앙선 </a:t>
            </a:r>
            <a:r>
              <a:rPr lang="en-US" altLang="ko-KR" sz="500"/>
              <a:t>: </a:t>
            </a:r>
            <a:r>
              <a:rPr lang="ko-KR" altLang="en-US" sz="500"/>
              <a:t>서울시 용산구 한강대로 </a:t>
            </a:r>
            <a:r>
              <a:rPr lang="en-US" altLang="ko-KR" sz="500"/>
              <a:t>405</a:t>
            </a:r>
          </a:p>
          <a:p>
            <a:r>
              <a:rPr lang="ko-KR" altLang="en-US" sz="500"/>
              <a:t>서울역 경부선 </a:t>
            </a:r>
            <a:r>
              <a:rPr lang="en-US" altLang="ko-KR" sz="500"/>
              <a:t>: </a:t>
            </a:r>
            <a:r>
              <a:rPr lang="ko-KR" altLang="en-US" sz="500"/>
              <a:t>서울시 용산구 한강대로 </a:t>
            </a:r>
            <a:r>
              <a:rPr lang="en-US" altLang="ko-KR" sz="500"/>
              <a:t>405</a:t>
            </a:r>
          </a:p>
          <a:p>
            <a:endParaRPr lang="en-US" altLang="ko-KR" sz="500"/>
          </a:p>
          <a:p>
            <a:r>
              <a:rPr lang="ko-KR" altLang="en-US" sz="500"/>
              <a:t>수원역 </a:t>
            </a:r>
            <a:r>
              <a:rPr lang="en-US" altLang="ko-KR" sz="500"/>
              <a:t>1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924</a:t>
            </a:r>
            <a:endParaRPr lang="en-US" altLang="ko-KR" sz="500"/>
          </a:p>
          <a:p>
            <a:r>
              <a:rPr lang="ko-KR" altLang="en-US" sz="500"/>
              <a:t>수원역 수인분당선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944</a:t>
            </a:r>
            <a:endParaRPr lang="en-US" altLang="ko-KR" sz="500"/>
          </a:p>
          <a:p>
            <a:r>
              <a:rPr lang="ko-KR" altLang="en-US" sz="500"/>
              <a:t>수원역 경부선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924</a:t>
            </a:r>
            <a:endParaRPr lang="ko-KR" altLang="en-US" sz="500" b="0">
              <a:solidFill>
                <a:schemeClr val="tx1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67A2C278-48A6-F611-C64E-314359389CD7}"/>
              </a:ext>
            </a:extLst>
          </p:cNvPr>
          <p:cNvSpPr txBox="1"/>
          <p:nvPr/>
        </p:nvSpPr>
        <p:spPr>
          <a:xfrm>
            <a:off x="7836218" y="5835880"/>
            <a:ext cx="38254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>
                <a:highlight>
                  <a:srgbClr val="FFFF00"/>
                </a:highlight>
              </a:rPr>
              <a:t>같은 역 노선마다 역사 주소 다른 경우 있음 </a:t>
            </a:r>
            <a:r>
              <a:rPr lang="en-US" altLang="ko-KR" sz="800">
                <a:highlight>
                  <a:srgbClr val="FFFF00"/>
                </a:highlight>
              </a:rPr>
              <a:t>-&gt; </a:t>
            </a:r>
            <a:r>
              <a:rPr lang="ko-KR" altLang="en-US" sz="800">
                <a:highlight>
                  <a:srgbClr val="FFFF00"/>
                </a:highlight>
              </a:rPr>
              <a:t>단순히 지하철</a:t>
            </a:r>
            <a:r>
              <a:rPr lang="en-US" altLang="ko-KR" sz="800">
                <a:highlight>
                  <a:srgbClr val="FFFF00"/>
                </a:highlight>
              </a:rPr>
              <a:t>/</a:t>
            </a:r>
            <a:r>
              <a:rPr lang="ko-KR" altLang="en-US" sz="800">
                <a:highlight>
                  <a:srgbClr val="FFFF00"/>
                </a:highlight>
              </a:rPr>
              <a:t>기차로만 나눌지</a:t>
            </a:r>
            <a:endParaRPr lang="en-US" altLang="ko-KR" sz="800">
              <a:highlight>
                <a:srgbClr val="FFFF00"/>
              </a:highlight>
            </a:endParaRPr>
          </a:p>
          <a:p>
            <a:endParaRPr lang="en-US" altLang="ko-KR" sz="800">
              <a:highlight>
                <a:srgbClr val="FFFF00"/>
              </a:highlight>
            </a:endParaRPr>
          </a:p>
          <a:p>
            <a:r>
              <a:rPr lang="ko-KR" altLang="en-US" sz="800">
                <a:highlight>
                  <a:srgbClr val="FF00FF"/>
                </a:highlight>
              </a:rPr>
              <a:t>노선을 분리합니다</a:t>
            </a:r>
            <a:r>
              <a:rPr lang="en-US" altLang="ko-KR" sz="800">
                <a:highlight>
                  <a:srgbClr val="FF00FF"/>
                </a:highlight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844495" y="775072"/>
            <a:ext cx="3930889" cy="770980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철도역 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철도역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(station 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</a:t>
            </a:r>
            <a:r>
              <a:rPr lang="en-US" altLang="ko-KR" sz="900" b="1" dirty="0" smtClean="0">
                <a:latin typeface="+mn-ea"/>
              </a:rPr>
              <a:t>Move </a:t>
            </a:r>
            <a:r>
              <a:rPr lang="ko-KR" altLang="en-US" sz="900" b="1" dirty="0" smtClean="0">
                <a:latin typeface="+mn-ea"/>
              </a:rPr>
              <a:t>엑셀 다운 </a:t>
            </a:r>
            <a:r>
              <a:rPr lang="en-US" altLang="ko-KR" sz="900" b="1" dirty="0" smtClean="0">
                <a:latin typeface="+mn-ea"/>
              </a:rPr>
              <a:t>button next to </a:t>
            </a:r>
            <a:r>
              <a:rPr lang="ko-KR" altLang="en-US" sz="900" b="1" dirty="0" smtClean="0">
                <a:latin typeface="+mn-ea"/>
              </a:rPr>
              <a:t>삭제 </a:t>
            </a:r>
            <a:r>
              <a:rPr lang="en-US" altLang="ko-KR" sz="900" b="1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‘</a:t>
            </a:r>
            <a:r>
              <a:rPr lang="ko-KR" altLang="en-US" sz="900" b="1" dirty="0" smtClean="0">
                <a:latin typeface="+mn-ea"/>
              </a:rPr>
              <a:t>철도역</a:t>
            </a:r>
            <a:r>
              <a:rPr lang="ko-KR" altLang="en-US" sz="900" dirty="0" smtClean="0">
                <a:latin typeface="+mn-ea"/>
              </a:rPr>
              <a:t> 엑셀 업로드</a:t>
            </a:r>
            <a:r>
              <a:rPr lang="en-US" altLang="ko-KR" sz="900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use red box of definition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(‘</a:t>
            </a:r>
            <a:r>
              <a:rPr lang="ko-KR" altLang="en-US" sz="900" dirty="0" smtClean="0">
                <a:latin typeface="+mn-ea"/>
              </a:rPr>
              <a:t>철도역등록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msg.(“</a:t>
            </a:r>
            <a:r>
              <a:rPr lang="ko-KR" altLang="en-US" sz="900" dirty="0">
                <a:latin typeface="+mn-ea"/>
              </a:rPr>
              <a:t>철도역 </a:t>
            </a:r>
            <a:r>
              <a:rPr lang="ko-KR" altLang="en-US" sz="900" dirty="0" smtClean="0">
                <a:latin typeface="+mn-ea"/>
              </a:rPr>
              <a:t>엑셀 업로드 하시겠습니까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>
                <a:latin typeface="+mn-ea"/>
              </a:rPr>
              <a:t>st_station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columns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>
                <a:latin typeface="+mn-ea"/>
              </a:rPr>
              <a:t>역사명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station_name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b) </a:t>
            </a:r>
            <a:r>
              <a:rPr lang="ko-KR" altLang="en-US" sz="900" dirty="0" smtClean="0">
                <a:latin typeface="+mn-ea"/>
              </a:rPr>
              <a:t>역사주소 </a:t>
            </a:r>
            <a:r>
              <a:rPr lang="en-US" altLang="ko-KR" sz="900" dirty="0">
                <a:latin typeface="+mn-ea"/>
              </a:rPr>
              <a:t>: {address}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c) </a:t>
            </a:r>
            <a:r>
              <a:rPr lang="ko-KR" altLang="en-US" sz="900" dirty="0" smtClean="0">
                <a:latin typeface="+mn-ea"/>
              </a:rPr>
              <a:t>노선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station_lines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DB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st_code_dtl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select</a:t>
            </a:r>
            <a:r>
              <a:rPr lang="en-US" altLang="ko-KR" sz="900" dirty="0">
                <a:latin typeface="+mn-ea"/>
              </a:rPr>
              <a:t>: code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conditions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grp_code</a:t>
            </a:r>
            <a:r>
              <a:rPr lang="en-US" altLang="ko-KR" sz="900" dirty="0">
                <a:latin typeface="+mn-ea"/>
              </a:rPr>
              <a:t> = 'SL' AND </a:t>
            </a:r>
            <a:r>
              <a:rPr lang="en-US" altLang="ko-KR" sz="900" dirty="0" err="1">
                <a:latin typeface="+mn-ea"/>
              </a:rPr>
              <a:t>code_name</a:t>
            </a:r>
            <a:r>
              <a:rPr lang="en-US" altLang="ko-KR" sz="900" dirty="0">
                <a:latin typeface="+mn-ea"/>
              </a:rPr>
              <a:t> = '{truncated value}'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d) </a:t>
            </a:r>
            <a:r>
              <a:rPr lang="ko-KR" altLang="en-US" sz="900" dirty="0" smtClean="0">
                <a:latin typeface="+mn-ea"/>
              </a:rPr>
              <a:t>역구분 </a:t>
            </a:r>
            <a:r>
              <a:rPr lang="en-US" altLang="ko-KR" sz="900" dirty="0">
                <a:latin typeface="+mn-ea"/>
              </a:rPr>
              <a:t>(</a:t>
            </a:r>
            <a:r>
              <a:rPr lang="ko-KR" altLang="en-US" sz="900" dirty="0">
                <a:latin typeface="+mn-ea"/>
              </a:rPr>
              <a:t>지하철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기차</a:t>
            </a:r>
            <a:r>
              <a:rPr lang="en-US" altLang="ko-KR" sz="900" dirty="0">
                <a:latin typeface="+mn-ea"/>
              </a:rPr>
              <a:t>) : {</a:t>
            </a:r>
            <a:r>
              <a:rPr lang="en-US" altLang="ko-KR" sz="900" dirty="0" err="1">
                <a:latin typeface="+mn-ea"/>
              </a:rPr>
              <a:t>station_type</a:t>
            </a:r>
            <a:r>
              <a:rPr lang="en-US" altLang="ko-KR" sz="900" dirty="0">
                <a:latin typeface="+mn-ea"/>
              </a:rPr>
              <a:t>} (</a:t>
            </a:r>
            <a:r>
              <a:rPr lang="ko-KR" altLang="en-US" sz="900" dirty="0">
                <a:latin typeface="+mn-ea"/>
              </a:rPr>
              <a:t>지하철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기차 </a:t>
            </a:r>
            <a:r>
              <a:rPr lang="en-US" altLang="ko-KR" sz="900" dirty="0">
                <a:latin typeface="+mn-ea"/>
              </a:rPr>
              <a:t>: subway/train)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e) </a:t>
            </a:r>
            <a:r>
              <a:rPr lang="ko-KR" altLang="en-US" sz="900" dirty="0" smtClean="0">
                <a:latin typeface="+mn-ea"/>
              </a:rPr>
              <a:t>환승역구분 </a:t>
            </a:r>
            <a:r>
              <a:rPr lang="en-US" altLang="ko-KR" sz="900" dirty="0">
                <a:latin typeface="+mn-ea"/>
              </a:rPr>
              <a:t>(</a:t>
            </a:r>
            <a:r>
              <a:rPr lang="ko-KR" altLang="en-US" sz="900" dirty="0">
                <a:latin typeface="+mn-ea"/>
              </a:rPr>
              <a:t>일반역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환승역</a:t>
            </a:r>
            <a:r>
              <a:rPr lang="en-US" altLang="ko-KR" sz="900" dirty="0">
                <a:latin typeface="+mn-ea"/>
              </a:rPr>
              <a:t>) : {</a:t>
            </a:r>
            <a:r>
              <a:rPr lang="en-US" altLang="ko-KR" sz="900" dirty="0" err="1">
                <a:latin typeface="+mn-ea"/>
              </a:rPr>
              <a:t>transfer_station_type</a:t>
            </a:r>
            <a:r>
              <a:rPr lang="en-US" altLang="ko-KR" sz="900" dirty="0">
                <a:latin typeface="+mn-ea"/>
              </a:rPr>
              <a:t>} (</a:t>
            </a:r>
            <a:r>
              <a:rPr lang="ko-KR" altLang="en-US" sz="900" dirty="0">
                <a:latin typeface="+mn-ea"/>
              </a:rPr>
              <a:t>일반역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환승역</a:t>
            </a:r>
            <a:r>
              <a:rPr lang="en-US" altLang="ko-KR" sz="900" dirty="0">
                <a:latin typeface="+mn-ea"/>
              </a:rPr>
              <a:t>: common/transfer)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f) </a:t>
            </a:r>
            <a:r>
              <a:rPr lang="ko-KR" altLang="en-US" sz="900" dirty="0" smtClean="0">
                <a:latin typeface="+mn-ea"/>
              </a:rPr>
              <a:t>역위도 </a:t>
            </a:r>
            <a:r>
              <a:rPr lang="en-US" altLang="ko-KR" sz="900" dirty="0">
                <a:latin typeface="+mn-ea"/>
              </a:rPr>
              <a:t>: {latitude</a:t>
            </a:r>
            <a:r>
              <a:rPr lang="en-US" altLang="ko-KR" sz="900" dirty="0" smtClean="0">
                <a:latin typeface="+mn-ea"/>
              </a:rPr>
              <a:t>} (if no value, skip)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g) </a:t>
            </a:r>
            <a:r>
              <a:rPr lang="ko-KR" altLang="en-US" sz="900" dirty="0" smtClean="0">
                <a:latin typeface="+mn-ea"/>
              </a:rPr>
              <a:t>역경도 </a:t>
            </a:r>
            <a:r>
              <a:rPr lang="en-US" altLang="ko-KR" sz="900" dirty="0">
                <a:latin typeface="+mn-ea"/>
              </a:rPr>
              <a:t>: {longitude</a:t>
            </a:r>
            <a:r>
              <a:rPr lang="en-US" altLang="ko-KR" sz="900" dirty="0" smtClean="0">
                <a:latin typeface="+mn-ea"/>
              </a:rPr>
              <a:t>} </a:t>
            </a:r>
            <a:r>
              <a:rPr lang="en-US" altLang="ko-KR" sz="900" dirty="0">
                <a:latin typeface="+mn-ea"/>
              </a:rPr>
              <a:t>(if no value, skip)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3) Process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</a:t>
            </a:r>
            <a:r>
              <a:rPr lang="en-US" altLang="ko-KR" sz="900" b="1" dirty="0" smtClean="0">
                <a:latin typeface="+mn-ea"/>
              </a:rPr>
              <a:t>) </a:t>
            </a:r>
            <a:r>
              <a:rPr lang="en-US" altLang="ko-KR" sz="900" b="1" dirty="0">
                <a:latin typeface="+mn-ea"/>
              </a:rPr>
              <a:t>if data is already existed, UPDATE</a:t>
            </a:r>
          </a:p>
          <a:p>
            <a:r>
              <a:rPr lang="en-US" altLang="ko-KR" sz="900" b="1" dirty="0">
                <a:latin typeface="+mn-ea"/>
              </a:rPr>
              <a:t>    </a:t>
            </a:r>
            <a:r>
              <a:rPr lang="en-US" altLang="ko-KR" sz="900" b="1" dirty="0" smtClean="0">
                <a:latin typeface="+mn-ea"/>
              </a:rPr>
              <a:t>   </a:t>
            </a:r>
            <a:r>
              <a:rPr lang="en-US" altLang="ko-KR" sz="900" b="1" dirty="0">
                <a:latin typeface="+mn-ea"/>
              </a:rPr>
              <a:t>if not existed, INSERT</a:t>
            </a:r>
          </a:p>
          <a:p>
            <a:r>
              <a:rPr lang="en-US" altLang="ko-KR" sz="900" dirty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  [</a:t>
            </a:r>
            <a:r>
              <a:rPr lang="en-US" altLang="ko-KR" sz="900" dirty="0">
                <a:latin typeface="+mn-ea"/>
              </a:rPr>
              <a:t>check Logic]</a:t>
            </a:r>
          </a:p>
          <a:p>
            <a:r>
              <a:rPr lang="en-US" altLang="ko-KR" sz="900" dirty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  </a:t>
            </a:r>
            <a:r>
              <a:rPr lang="en-US" altLang="ko-KR" sz="900" dirty="0" err="1" smtClean="0">
                <a:latin typeface="+mn-ea"/>
              </a:rPr>
              <a:t>db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st_station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  condition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b="1" dirty="0" err="1">
                <a:latin typeface="+mn-ea"/>
              </a:rPr>
              <a:t>station_type</a:t>
            </a:r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= {value} AND </a:t>
            </a:r>
            <a:r>
              <a:rPr lang="en-US" altLang="ko-KR" sz="900" b="1" dirty="0" err="1">
                <a:latin typeface="+mn-ea"/>
              </a:rPr>
              <a:t>station_name</a:t>
            </a:r>
            <a:r>
              <a:rPr lang="en-US" altLang="ko-KR" sz="900" dirty="0">
                <a:latin typeface="+mn-ea"/>
              </a:rPr>
              <a:t> = {value}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b) </a:t>
            </a:r>
            <a:r>
              <a:rPr lang="en-US" altLang="ko-KR" sz="900" b="1" dirty="0">
                <a:latin typeface="+mn-ea"/>
              </a:rPr>
              <a:t>{</a:t>
            </a:r>
            <a:r>
              <a:rPr lang="en-US" altLang="ko-KR" sz="900" b="1" dirty="0" err="1">
                <a:latin typeface="+mn-ea"/>
              </a:rPr>
              <a:t>station_code</a:t>
            </a:r>
            <a:r>
              <a:rPr lang="en-US" altLang="ko-KR" sz="900" b="1" dirty="0">
                <a:latin typeface="+mn-ea"/>
              </a:rPr>
              <a:t>} (automatically creation) - refer to [ADMIN] </a:t>
            </a:r>
            <a:r>
              <a:rPr lang="ko-KR" altLang="en-US" sz="900" b="1" dirty="0">
                <a:latin typeface="+mn-ea"/>
              </a:rPr>
              <a:t>철도역 관리 </a:t>
            </a:r>
            <a:r>
              <a:rPr lang="en-US" altLang="ko-KR" sz="900" b="1" dirty="0">
                <a:latin typeface="+mn-ea"/>
              </a:rPr>
              <a:t>&gt; Add page (/station)</a:t>
            </a:r>
          </a:p>
          <a:p>
            <a:r>
              <a:rPr lang="en-US" altLang="ko-KR" sz="900" dirty="0">
                <a:latin typeface="+mn-ea"/>
              </a:rPr>
              <a:t>      [Rule]</a:t>
            </a:r>
          </a:p>
          <a:p>
            <a:r>
              <a:rPr lang="en-US" altLang="ko-KR" sz="900" dirty="0">
                <a:latin typeface="+mn-ea"/>
              </a:rPr>
              <a:t>      if </a:t>
            </a:r>
            <a:r>
              <a:rPr lang="en-US" altLang="ko-KR" sz="900" dirty="0" err="1">
                <a:latin typeface="+mn-ea"/>
              </a:rPr>
              <a:t>station_type</a:t>
            </a:r>
            <a:r>
              <a:rPr lang="en-US" altLang="ko-KR" sz="900" dirty="0">
                <a:latin typeface="+mn-ea"/>
              </a:rPr>
              <a:t> = 'train'(</a:t>
            </a:r>
            <a:r>
              <a:rPr lang="ko-KR" altLang="en-US" sz="900" dirty="0">
                <a:latin typeface="+mn-ea"/>
              </a:rPr>
              <a:t>기차역</a:t>
            </a:r>
            <a:r>
              <a:rPr lang="en-US" altLang="ko-KR" sz="900" dirty="0">
                <a:latin typeface="+mn-ea"/>
              </a:rPr>
              <a:t>), 'T' + {</a:t>
            </a:r>
            <a:r>
              <a:rPr lang="en-US" altLang="ko-KR" sz="900" dirty="0" err="1">
                <a:latin typeface="+mn-ea"/>
              </a:rPr>
              <a:t>seqNo</a:t>
            </a:r>
            <a:r>
              <a:rPr lang="en-US" altLang="ko-KR" sz="900" dirty="0">
                <a:latin typeface="+mn-ea"/>
              </a:rPr>
              <a:t>(3)} (ex: T001,T002,...,T1000)</a:t>
            </a:r>
          </a:p>
          <a:p>
            <a:r>
              <a:rPr lang="en-US" altLang="ko-KR" sz="900" dirty="0">
                <a:latin typeface="+mn-ea"/>
              </a:rPr>
              <a:t>      if </a:t>
            </a:r>
            <a:r>
              <a:rPr lang="en-US" altLang="ko-KR" sz="900" dirty="0" err="1">
                <a:latin typeface="+mn-ea"/>
              </a:rPr>
              <a:t>station_type</a:t>
            </a:r>
            <a:r>
              <a:rPr lang="en-US" altLang="ko-KR" sz="900" dirty="0">
                <a:latin typeface="+mn-ea"/>
              </a:rPr>
              <a:t> = 'subway' (</a:t>
            </a:r>
            <a:r>
              <a:rPr lang="ko-KR" altLang="en-US" sz="900" dirty="0">
                <a:latin typeface="+mn-ea"/>
              </a:rPr>
              <a:t>지하철역</a:t>
            </a:r>
            <a:r>
              <a:rPr lang="en-US" altLang="ko-KR" sz="900" dirty="0">
                <a:latin typeface="+mn-ea"/>
              </a:rPr>
              <a:t>), 'S' + {</a:t>
            </a:r>
            <a:r>
              <a:rPr lang="en-US" altLang="ko-KR" sz="900" dirty="0" err="1">
                <a:latin typeface="+mn-ea"/>
              </a:rPr>
              <a:t>seqNo</a:t>
            </a:r>
            <a:r>
              <a:rPr lang="en-US" altLang="ko-KR" sz="900" dirty="0">
                <a:latin typeface="+mn-ea"/>
              </a:rPr>
              <a:t>(3)} (ex: S001,S002,...,S1000) </a:t>
            </a:r>
          </a:p>
          <a:p>
            <a:endParaRPr lang="en-US" altLang="ko-KR" sz="900" dirty="0" smtClean="0">
              <a:latin typeface="+mn-ea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30990" y="853107"/>
            <a:ext cx="5102368" cy="7066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23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873</Words>
  <Application>Microsoft Office PowerPoint</Application>
  <PresentationFormat>Widescreen</PresentationFormat>
  <Paragraphs>178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나눔고딕</vt:lpstr>
      <vt:lpstr>Arial</vt:lpstr>
      <vt:lpstr>맑은 고딕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3</cp:revision>
  <dcterms:created xsi:type="dcterms:W3CDTF">2023-06-07T09:31:45Z</dcterms:created>
  <dcterms:modified xsi:type="dcterms:W3CDTF">2023-06-07T10:23:37Z</dcterms:modified>
</cp:coreProperties>
</file>