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67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B3E621B0-1F91-4A83-9E08-873231757F9A}">
          <p14:sldIdLst>
            <p14:sldId id="256"/>
            <p14:sldId id="257"/>
          </p14:sldIdLst>
        </p14:section>
        <p14:section name="로그인" id="{B3F4354F-496D-4A3B-AF16-A865EE4ECE15}">
          <p14:sldIdLst>
            <p14:sldId id="263"/>
          </p14:sldIdLst>
        </p14:section>
        <p14:section name="대시보드" id="{80799791-29A7-490C-A47C-32A9D3319748}">
          <p14:sldIdLst>
            <p14:sldId id="264"/>
          </p14:sldIdLst>
        </p14:section>
        <p14:section name="표제어 관리 : 표제어 목록" id="{AF0F3802-E153-4A32-8739-33F3151913FF}">
          <p14:sldIdLst>
            <p14:sldId id="265"/>
            <p14:sldId id="266"/>
            <p14:sldId id="267"/>
            <p14:sldId id="268"/>
          </p14:sldIdLst>
        </p14:section>
        <p14:section name="표제어 수정 : 원고" id="{8E0685B2-ACA1-42D7-B687-2439D4EA5CCB}">
          <p14:sldIdLst>
            <p14:sldId id="269"/>
            <p14:sldId id="270"/>
            <p14:sldId id="271"/>
            <p14:sldId id="272"/>
          </p14:sldIdLst>
        </p14:section>
        <p14:section name="표제어 수정 : 관련 콘텐츠" id="{EC3DABE9-8143-4A39-9868-FC04EA3B6BF9}">
          <p14:sldIdLst>
            <p14:sldId id="273"/>
            <p14:sldId id="274"/>
            <p14:sldId id="275"/>
            <p14:sldId id="276"/>
            <p14:sldId id="277"/>
          </p14:sldIdLst>
        </p14:section>
        <p14:section name="표제어 수정 : 교수학습자료" id="{22F6D7AE-93BF-4589-A3DA-6AB5F367BBB5}">
          <p14:sldIdLst>
            <p14:sldId id="278"/>
            <p14:sldId id="279"/>
            <p14:sldId id="280"/>
            <p14:sldId id="281"/>
          </p14:sldIdLst>
        </p14:section>
        <p14:section name="사진/이미지 관리" id="{0AA51A97-95C0-48D7-8D47-46F07E6A7E34}">
          <p14:sldIdLst>
            <p14:sldId id="282"/>
            <p14:sldId id="283"/>
            <p14:sldId id="284"/>
            <p14:sldId id="285"/>
            <p14:sldId id="286"/>
          </p14:sldIdLst>
        </p14:section>
        <p14:section name="동영상 관리" id="{6457B574-1E0A-4DAC-9B00-7642A814A1E3}">
          <p14:sldIdLst>
            <p14:sldId id="287"/>
            <p14:sldId id="288"/>
            <p14:sldId id="289"/>
            <p14:sldId id="290"/>
          </p14:sldIdLst>
        </p14:section>
        <p14:section name="음원 관리" id="{AE0133F8-74E3-4BCD-B6F1-B431BB5CBCCF}">
          <p14:sldIdLst>
            <p14:sldId id="291"/>
            <p14:sldId id="292"/>
            <p14:sldId id="293"/>
            <p14:sldId id="294"/>
          </p14:sldIdLst>
        </p14:section>
        <p14:section name="퀴즈 관리" id="{32A2F28F-EA86-4103-B7AF-9A1532F4133B}">
          <p14:sldIdLst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게임 관리" id="{20E65EA8-624F-4CDB-BFD5-F0B80FA44374}">
          <p14:sldIdLst>
            <p14:sldId id="302"/>
            <p14:sldId id="303"/>
            <p14:sldId id="304"/>
            <p14:sldId id="305"/>
          </p14:sldIdLst>
        </p14:section>
        <p14:section name="교수학습자료 : 활동지 관리" id="{D65C8D3F-6313-4958-9CF4-610EDB61B34F}">
          <p14:sldIdLst>
            <p14:sldId id="306"/>
            <p14:sldId id="307"/>
            <p14:sldId id="308"/>
            <p14:sldId id="309"/>
          </p14:sldIdLst>
        </p14:section>
        <p14:section name="교수학습자료 : 학습과정안" id="{713A05AD-0092-4615-B13A-0298A6263F5B}">
          <p14:sldIdLst>
            <p14:sldId id="310"/>
            <p14:sldId id="311"/>
            <p14:sldId id="312"/>
            <p14:sldId id="313"/>
          </p14:sldIdLst>
        </p14:section>
        <p14:section name="교수학습자료 : 교과목" id="{293FEC70-B4C9-4841-A09D-E6F5AC5BF280}">
          <p14:sldIdLst>
            <p14:sldId id="314"/>
            <p14:sldId id="315"/>
          </p14:sldIdLst>
        </p14:section>
        <p14:section name="카테고리 관리" id="{EACFBE2E-41D0-47A9-8135-49080F23A107}">
          <p14:sldIdLst>
            <p14:sldId id="316"/>
            <p14:sldId id="317"/>
            <p14:sldId id="318"/>
          </p14:sldIdLst>
        </p14:section>
        <p14:section name="계정관리" id="{D094BE76-9986-4124-A9E4-DE100DDE8AD5}">
          <p14:sldIdLst>
            <p14:sldId id="319"/>
            <p14:sldId id="320"/>
          </p14:sldIdLst>
        </p14:section>
        <p14:section name="통계 : 자료통계" id="{E4FF849D-F844-4230-BA71-FD276EE34D86}">
          <p14:sldIdLst>
            <p14:sldId id="321"/>
            <p14:sldId id="322"/>
          </p14:sldIdLst>
        </p14:section>
        <p14:section name="통계 : 조회수 통계" id="{95AE0371-26E1-4E49-8519-2B177724099C}">
          <p14:sldIdLst>
            <p14:sldId id="323"/>
          </p14:sldIdLst>
        </p14:section>
        <p14:section name="통계 : 방문자 통계" id="{D0A23A8F-FEB2-415A-AD60-4740C180D5A5}">
          <p14:sldIdLst>
            <p14:sldId id="324"/>
          </p14:sldIdLst>
        </p14:section>
        <p14:section name="매뉴얼 관리" id="{D184116F-99BE-49CB-8FA5-0E5654C9B23D}">
          <p14:sldIdLst>
            <p14:sldId id="3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7067"/>
    <a:srgbClr val="056854"/>
    <a:srgbClr val="000000"/>
    <a:srgbClr val="FFFFFF"/>
    <a:srgbClr val="0D0D0D"/>
    <a:srgbClr val="0099FF"/>
    <a:srgbClr val="0099CC"/>
    <a:srgbClr val="FCB504"/>
    <a:srgbClr val="00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0" autoAdjust="0"/>
    <p:restoredTop sz="96292" autoAdjust="0"/>
  </p:normalViewPr>
  <p:slideViewPr>
    <p:cSldViewPr>
      <p:cViewPr>
        <p:scale>
          <a:sx n="100" d="100"/>
          <a:sy n="100" d="100"/>
        </p:scale>
        <p:origin x="-96" y="60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2024-10-19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138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838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411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23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252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22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852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8746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372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380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0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8280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0921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109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410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0091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598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5932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414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49010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62978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681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4155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4461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348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6818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91759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6015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09894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6572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7298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75648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909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07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2307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8084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958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60886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2610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8442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2342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620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7407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721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23136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5847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04287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1179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5313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12938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091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64252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7966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55185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9460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155278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24268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4678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80445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600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648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326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8148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6610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6610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6610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6610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6610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6610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6610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 descr="블랙, 어둠이(가) 표시된 사진&#10;&#10;자동 생성된 설명">
            <a:extLst>
              <a:ext uri="{FF2B5EF4-FFF2-40B4-BE49-F238E27FC236}">
                <a16:creationId xmlns:a16="http://schemas.microsoft.com/office/drawing/2014/main" id="{AA1D30AB-705F-42B2-F2BD-E5EC07DA0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2" y="385083"/>
            <a:ext cx="741160" cy="7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2024-10-19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2024-10-19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2024-10-19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5" Type="http://schemas.openxmlformats.org/officeDocument/2006/relationships/slide" Target="slide26.xml"/><Relationship Id="rId4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94039" y="3390129"/>
            <a:ext cx="8013733" cy="9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2024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초등교과 맞춤형 </a:t>
            </a:r>
            <a:r>
              <a:rPr lang="ko-KR" altLang="en-US" sz="24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민속콘텐츠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온라인 시스템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</a:t>
            </a:r>
            <a:endParaRPr lang="en-US" altLang="ko-KR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관리자 화면 기능 설명</a:t>
            </a:r>
          </a:p>
        </p:txBody>
      </p:sp>
      <p:cxnSp>
        <p:nvCxnSpPr>
          <p:cNvPr id="10" name="직선 연결선 9"/>
          <p:cNvCxnSpPr>
            <a:cxnSpLocks/>
          </p:cNvCxnSpPr>
          <p:nvPr/>
        </p:nvCxnSpPr>
        <p:spPr>
          <a:xfrm>
            <a:off x="6998683" y="4617388"/>
            <a:ext cx="404446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483402" y="4831574"/>
            <a:ext cx="1435008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2024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년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07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월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22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일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336663" y="5172245"/>
            <a:ext cx="1728487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Stone Integrity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연구소</a:t>
            </a:r>
            <a:endParaRPr lang="en-US" altLang="ko-KR" sz="1200" dirty="0">
              <a:solidFill>
                <a:schemeClr val="bg1">
                  <a:lumMod val="50000"/>
                </a:schemeClr>
              </a:solidFill>
              <a:latin typeface="Noto Sans Korean DemiLight" panose="020B0400000000000000" pitchFamily="34" charset="-127"/>
              <a:ea typeface="Noto Sans Korean DemiLight" panose="020B04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윤용근</a:t>
            </a:r>
          </a:p>
        </p:txBody>
      </p:sp>
      <p:pic>
        <p:nvPicPr>
          <p:cNvPr id="3" name="그림 2" descr="블랙, 어둠이(가) 표시된 사진&#10;&#10;자동 생성된 설명">
            <a:extLst>
              <a:ext uri="{FF2B5EF4-FFF2-40B4-BE49-F238E27FC236}">
                <a16:creationId xmlns:a16="http://schemas.microsoft.com/office/drawing/2014/main" id="{C85EBFDB-21B9-1ABD-C57D-C2051008F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46" y="2015803"/>
            <a:ext cx="1483921" cy="14839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45668C-B48F-D816-DC9C-857FA189298F}"/>
              </a:ext>
            </a:extLst>
          </p:cNvPr>
          <p:cNvSpPr txBox="1"/>
          <p:nvPr/>
        </p:nvSpPr>
        <p:spPr>
          <a:xfrm>
            <a:off x="12024642" y="431627"/>
            <a:ext cx="194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200" dirty="0"/>
              <a:t>문서번호 </a:t>
            </a:r>
            <a:r>
              <a:rPr lang="en-US" altLang="ko-KR" sz="1200" dirty="0"/>
              <a:t>: NFM-</a:t>
            </a:r>
            <a:r>
              <a:rPr lang="ko-KR" altLang="en-US" sz="1200" dirty="0"/>
              <a:t>ST</a:t>
            </a:r>
            <a:r>
              <a:rPr lang="en-US" altLang="ko-KR" sz="1200" dirty="0"/>
              <a:t>-PL-</a:t>
            </a:r>
            <a:r>
              <a:rPr lang="ko-KR" altLang="en-US" sz="1200" dirty="0"/>
              <a:t>01</a:t>
            </a:r>
          </a:p>
        </p:txBody>
      </p:sp>
      <p:pic>
        <p:nvPicPr>
          <p:cNvPr id="1026" name="Picture 2" descr="전용색상 컬러 로고">
            <a:extLst>
              <a:ext uri="{FF2B5EF4-FFF2-40B4-BE49-F238E27FC236}">
                <a16:creationId xmlns:a16="http://schemas.microsoft.com/office/drawing/2014/main" id="{20F5A4ED-BCA5-11F7-8D3E-324E13118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6013"/>
            <a:ext cx="2232248" cy="5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F96871-7390-3568-C88D-8A307FF4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626" y="266013"/>
            <a:ext cx="22383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6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25765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항목 추가 영역 </a:t>
            </a:r>
            <a:r>
              <a:rPr lang="en-US" altLang="ko-KR" sz="1000" dirty="0">
                <a:latin typeface="+mj-ea"/>
                <a:ea typeface="+mj-ea"/>
              </a:rPr>
              <a:t>: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본 영역 추가됨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 err="1">
                <a:latin typeface="+mj-ea"/>
                <a:ea typeface="+mj-ea"/>
              </a:rPr>
              <a:t>제목명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내용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030661"/>
            <a:ext cx="3743723" cy="514089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기타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태그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태그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태그 입력 박스에서 새로운 태그 추가 가능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유사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입력 박스에서 새로운 유사어 추가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 목록 카드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연관 표제어 삭제 가능 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표제어 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정보 표시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표시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페이지에 해당 표제어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 추천 표제어 목록에 해당 표제어가 표시됨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 후 목록페이지로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저장하지 않고 목록페이지로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3978684" y="2370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9543" y="26868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219543" y="29648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195998" y="443227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9883" y="48670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39882" y="54396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4955" y="56427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4194708" y="62250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94708" y="64723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408018" y="6910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CDAA105C-AB56-82B0-72C5-E1C4BE47A624}"/>
              </a:ext>
            </a:extLst>
          </p:cNvPr>
          <p:cNvSpPr/>
          <p:nvPr/>
        </p:nvSpPr>
        <p:spPr>
          <a:xfrm>
            <a:off x="4219542" y="51711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63581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64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527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편집 버튼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대표이미지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선택 팝업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(2)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799779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대표 이미지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이미지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체크 버튼으로 대표 이미지 선택 및 수정 가능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1</a:t>
            </a:r>
            <a:r>
              <a:rPr lang="ko-KR" altLang="en-US" sz="1000" dirty="0">
                <a:latin typeface="+mj-ea"/>
                <a:ea typeface="+mj-ea"/>
              </a:rPr>
              <a:t>개의 이미지만 선택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이미지가 많을 경우 스크롤바를 통해 이미지 목록 표시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B1CF0AD2-4B44-A0BA-BBE9-92A7FE005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580" y="3251994"/>
            <a:ext cx="5781675" cy="248602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8712274" y="22605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9464254" y="28685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594138" y="32997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3491146" y="37773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3479275" y="54693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57FEA94F-6625-25BB-0783-B1FE4FAFA588}"/>
              </a:ext>
            </a:extLst>
          </p:cNvPr>
          <p:cNvCxnSpPr>
            <a:cxnSpLocks/>
            <a:stCxn id="28" idx="2"/>
            <a:endCxn id="7" idx="3"/>
          </p:cNvCxnSpPr>
          <p:nvPr/>
        </p:nvCxnSpPr>
        <p:spPr>
          <a:xfrm rot="5400000">
            <a:off x="8818239" y="3676853"/>
            <a:ext cx="1464170" cy="17213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522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6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3079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표제어추가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연관 표제어 추가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003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연관 표제어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표제어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연관 표제어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표제어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연관표제어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연관 표제어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408018" y="66243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4C0604B-B49A-039D-2957-9147156B3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193" y="1786202"/>
            <a:ext cx="5212613" cy="54488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72386961-0AD2-A81E-B110-06B01F00A2DC}"/>
              </a:ext>
            </a:extLst>
          </p:cNvPr>
          <p:cNvCxnSpPr>
            <a:cxnSpLocks/>
            <a:stCxn id="27" idx="4"/>
            <a:endCxn id="7" idx="1"/>
          </p:cNvCxnSpPr>
          <p:nvPr/>
        </p:nvCxnSpPr>
        <p:spPr>
          <a:xfrm rot="5400000" flipH="1" flipV="1">
            <a:off x="4249230" y="4689219"/>
            <a:ext cx="1289530" cy="932395"/>
          </a:xfrm>
          <a:prstGeom prst="bentConnector4">
            <a:avLst>
              <a:gd name="adj1" fmla="val -17727"/>
              <a:gd name="adj2" fmla="val 55792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9786" y="55841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5276509" y="19216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5232381" y="23291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5267640" y="3780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6855829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65906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10519" r="-162" b="33880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2923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 err="1">
                <a:latin typeface="+mj-ea"/>
                <a:ea typeface="+mj-ea"/>
              </a:rPr>
              <a:t>관련콘텐츠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사진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사진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 확대 이미지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사진을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사진추가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231827"/>
            <a:ext cx="271139" cy="15350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147146" y="10024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304008" y="191678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47146" y="18665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209635" y="25144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205250" y="27175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BE01FBF7-577C-8F3B-77B5-E75E8C5E04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517" y="2890607"/>
            <a:ext cx="4587901" cy="504164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32" idx="1"/>
          </p:cNvCxnSpPr>
          <p:nvPr/>
        </p:nvCxnSpPr>
        <p:spPr>
          <a:xfrm rot="16200000" flipH="1">
            <a:off x="3633187" y="3624101"/>
            <a:ext cx="2531533" cy="10431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321338" y="2879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306802" y="33577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300031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624042" y="76324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483621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사진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사진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62800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29860" r="-56" b="14539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동영상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동영상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동영상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영상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영상을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영상추가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동영상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962845"/>
            <a:ext cx="2458778" cy="17811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853420"/>
            <a:ext cx="271139" cy="91348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동영상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추천영상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동영상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동영상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동영상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영상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동영상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4D5A30C-A3A5-3D6D-DDA8-7B4770E0F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0"/>
            <a:ext cx="5391257" cy="59333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51459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41694" r="-56" b="201"/>
          <a:stretch/>
        </p:blipFill>
        <p:spPr>
          <a:xfrm>
            <a:off x="2945248" y="981511"/>
            <a:ext cx="7543875" cy="58217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음원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음원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음원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음원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음원을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음원추가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음원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340793"/>
            <a:ext cx="2458778" cy="19072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3294422"/>
            <a:ext cx="271139" cy="59794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음원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추천음원</a:t>
            </a:r>
            <a:r>
              <a:rPr lang="ko-KR" altLang="en-US" sz="1000" dirty="0">
                <a:latin typeface="+mj-ea"/>
                <a:ea typeface="+mj-ea"/>
              </a:rPr>
              <a:t>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음원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음원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음원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음원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음원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C4D2D3B-EFCD-0742-D7B3-50B05C24E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1"/>
            <a:ext cx="5391257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48655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65471" r="-56" b="201"/>
          <a:stretch/>
        </p:blipFill>
        <p:spPr>
          <a:xfrm>
            <a:off x="2945248" y="892250"/>
            <a:ext cx="7543875" cy="34394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퀴즈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퀴즈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퀴즈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상세 정보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퀴즈를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퀴즈추가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퀴즈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095923"/>
            <a:ext cx="2458778" cy="11521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611971"/>
            <a:ext cx="271139" cy="10600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퀴즈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퀴즈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퀴즈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퀴즈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퀴즈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퀴즈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9B0A34C4-BD3B-4509-7376-F3B9C3EB88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1" y="1953052"/>
            <a:ext cx="5388005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22" idx="1"/>
          </p:cNvCxnSpPr>
          <p:nvPr/>
        </p:nvCxnSpPr>
        <p:spPr>
          <a:xfrm rot="16200000" flipH="1">
            <a:off x="3395508" y="3030751"/>
            <a:ext cx="2863169" cy="88965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075095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78043" r="-56" b="201"/>
          <a:stretch/>
        </p:blipFill>
        <p:spPr>
          <a:xfrm>
            <a:off x="2945248" y="916133"/>
            <a:ext cx="7543875" cy="21797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게임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게임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게임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실행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게임을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게임추가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게임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28392"/>
            <a:ext cx="2458778" cy="71965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006028"/>
            <a:ext cx="271139" cy="188219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게임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추천게임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게임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게임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게임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게임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게임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AF3EEF8-62C1-6F8D-A875-DD4E4DADB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0" y="1953052"/>
            <a:ext cx="5356233" cy="585981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411394" y="3014865"/>
            <a:ext cx="2863169" cy="92143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03249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6" b="35771"/>
          <a:stretch/>
        </p:blipFill>
        <p:spPr>
          <a:xfrm>
            <a:off x="2942534" y="993863"/>
            <a:ext cx="7543875" cy="54006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교과목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교과목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교과목 선택으로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  <a:r>
              <a:rPr lang="ko-KR" altLang="en-US" sz="1000" dirty="0">
                <a:latin typeface="+mj-ea"/>
                <a:ea typeface="+mj-ea"/>
              </a:rPr>
              <a:t>버튼으로 목록에서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관련 교과목을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교과목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231827"/>
            <a:ext cx="268425" cy="146233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903962" y="8636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250171" y="1577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27941" y="16340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190430" y="19965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186045" y="21997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0968BD4-301F-DFF2-E57F-9AADF7710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2132" y="2330892"/>
            <a:ext cx="5344035" cy="55636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10" idx="1"/>
          </p:cNvCxnSpPr>
          <p:nvPr/>
        </p:nvCxnSpPr>
        <p:spPr>
          <a:xfrm rot="16200000" flipH="1">
            <a:off x="3454807" y="3265393"/>
            <a:ext cx="2750703" cy="94394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225229" y="24514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188273" y="29502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136915" y="42914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855829" y="74866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90" y="3253865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교과목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교과목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교과목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교과목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교과목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교과목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교과목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05103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4" b="35772"/>
          <a:stretch/>
        </p:blipFill>
        <p:spPr>
          <a:xfrm>
            <a:off x="2942534" y="935683"/>
            <a:ext cx="7543875" cy="3911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799779"/>
            <a:ext cx="2458778" cy="13681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95AD4AD2-5DCE-3D73-CE2B-8AA858BA0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0935" y="2350277"/>
            <a:ext cx="5335553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483855"/>
            <a:ext cx="268425" cy="4077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05010" y="3035141"/>
            <a:ext cx="3244701" cy="949223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활동지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활동지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활동지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활동지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활동지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41694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활동지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활동지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활동지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활동지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활동지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활동지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활동지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활동지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4489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265654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년 초등교과 맞춤형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온라인 시스템 구축 화면기획서 초안 작성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관리자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 기능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6" b="35772"/>
          <a:stretch/>
        </p:blipFill>
        <p:spPr>
          <a:xfrm>
            <a:off x="2942534" y="1007691"/>
            <a:ext cx="7543875" cy="271244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6BA98BA-3132-B6E7-9B44-CB049614A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203" y="2231826"/>
            <a:ext cx="5335245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159819"/>
            <a:ext cx="2458778" cy="10081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2363914"/>
            <a:ext cx="268425" cy="29996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  <a:endCxn id="10" idx="1"/>
          </p:cNvCxnSpPr>
          <p:nvPr/>
        </p:nvCxnSpPr>
        <p:spPr>
          <a:xfrm rot="16200000" flipH="1">
            <a:off x="3229824" y="3010328"/>
            <a:ext cx="3129304" cy="88345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768058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학습과정안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학습과정안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학습과정안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학습과정안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학습과정안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64341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학습과정안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학습과정안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학습과정안 검색 기능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학습과정안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학습과정안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학습과정안 추가 후 팝업 닫음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학습과정안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학습과정안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043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3" b="35772"/>
          <a:stretch/>
        </p:blipFill>
        <p:spPr>
          <a:xfrm>
            <a:off x="2942534" y="791667"/>
            <a:ext cx="7543875" cy="14883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8" name="그림 37">
            <a:extLst>
              <a:ext uri="{FF2B5EF4-FFF2-40B4-BE49-F238E27FC236}">
                <a16:creationId xmlns:a16="http://schemas.microsoft.com/office/drawing/2014/main" id="{639C45A1-2C73-9535-78C3-1339B8993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13" y="2207860"/>
            <a:ext cx="5349031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591867"/>
            <a:ext cx="2458778" cy="576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1535822"/>
            <a:ext cx="268425" cy="13440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25134" y="17145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20749" y="19176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96488" y="3076372"/>
            <a:ext cx="2936734" cy="94393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00688" y="29072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12928" y="32727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5001008" y="4166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외부 연계자료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외부 연계자료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</a:t>
            </a:r>
            <a:r>
              <a:rPr lang="ko-KR" altLang="en-US" sz="1000" dirty="0">
                <a:latin typeface="+mj-ea"/>
                <a:ea typeface="+mj-ea"/>
              </a:rPr>
              <a:t>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</a:t>
            </a:r>
            <a:r>
              <a:rPr lang="ko-KR" altLang="en-US" sz="1000" dirty="0">
                <a:latin typeface="+mj-ea"/>
                <a:ea typeface="+mj-ea"/>
              </a:rPr>
              <a:t>외부 연계자료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외부 연계자료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외부 연계자료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61859" y="2955081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외부 연계자료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연계기관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연계기관명과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[</a:t>
            </a:r>
            <a:r>
              <a:rPr lang="ko-KR" altLang="en-US" sz="1000" dirty="0">
                <a:latin typeface="+mj-ea"/>
                <a:ea typeface="+mj-ea"/>
              </a:rPr>
              <a:t>확인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목록 </a:t>
            </a:r>
            <a:r>
              <a:rPr lang="ko-KR" altLang="en-US" sz="1000" dirty="0" err="1">
                <a:latin typeface="+mj-ea"/>
                <a:ea typeface="+mj-ea"/>
              </a:rPr>
              <a:t>저장후</a:t>
            </a:r>
            <a:r>
              <a:rPr lang="ko-KR" altLang="en-US" sz="1000" dirty="0">
                <a:latin typeface="+mj-ea"/>
                <a:ea typeface="+mj-ea"/>
              </a:rPr>
              <a:t> 팝업 닫기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외부 연계자료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외부 연계자료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44478BA-4B63-D733-AECC-2963F3360969}"/>
              </a:ext>
            </a:extLst>
          </p:cNvPr>
          <p:cNvSpPr/>
          <p:nvPr/>
        </p:nvSpPr>
        <p:spPr>
          <a:xfrm>
            <a:off x="9360346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382477E-B796-7C37-0960-F16CDFC7776A}"/>
              </a:ext>
            </a:extLst>
          </p:cNvPr>
          <p:cNvSpPr/>
          <p:nvPr/>
        </p:nvSpPr>
        <p:spPr>
          <a:xfrm>
            <a:off x="6736547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31239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3870CD48-3358-93F1-E91C-017456971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5" y="863675"/>
            <a:ext cx="7771703" cy="6955532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6801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015803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추천사진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추천사진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2299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추천사진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26913" y="1355326"/>
            <a:ext cx="4104456" cy="440120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사진</a:t>
            </a:r>
            <a:r>
              <a:rPr lang="en-US" altLang="ko-KR" sz="1000" b="1" dirty="0" smtClean="0">
                <a:latin typeface="+mj-ea"/>
                <a:ea typeface="+mj-ea"/>
              </a:rPr>
              <a:t>/</a:t>
            </a:r>
            <a:r>
              <a:rPr lang="ko-KR" altLang="en-US" sz="1000" b="1" dirty="0" smtClean="0">
                <a:latin typeface="+mj-ea"/>
                <a:ea typeface="+mj-ea"/>
              </a:rPr>
              <a:t>이미지 관리 </a:t>
            </a:r>
            <a:r>
              <a:rPr lang="en-US" altLang="ko-KR" sz="1000" b="1" dirty="0" smtClean="0">
                <a:latin typeface="+mj-ea"/>
                <a:ea typeface="+mj-ea"/>
              </a:rPr>
              <a:t>(photo management) &gt; List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0.URL: /contents/photo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1)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Y/N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추천사진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 smtClean="0">
                <a:latin typeface="+mj-ea"/>
                <a:ea typeface="+mj-ea"/>
              </a:rPr>
              <a:t>: {title}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신규등록 </a:t>
            </a:r>
            <a:r>
              <a:rPr lang="en-US" altLang="ko-KR" sz="1000" dirty="0" smtClean="0">
                <a:latin typeface="+mj-ea"/>
                <a:ea typeface="+mj-ea"/>
              </a:rPr>
              <a:t>(Add) : if clicks, move to the Add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0)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DB: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conditions: </a:t>
            </a:r>
            <a:r>
              <a:rPr lang="en-US" altLang="ko-KR" sz="1000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dirty="0" smtClean="0">
                <a:latin typeface="+mj-ea"/>
                <a:ea typeface="+mj-ea"/>
              </a:rPr>
              <a:t> = ‘CT01’ (photo)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sort: </a:t>
            </a:r>
            <a:r>
              <a:rPr lang="en-US" altLang="ko-KR" sz="1000" dirty="0" err="1" smtClean="0">
                <a:latin typeface="+mj-ea"/>
                <a:ea typeface="+mj-ea"/>
              </a:rPr>
              <a:t>reg_date</a:t>
            </a:r>
            <a:r>
              <a:rPr lang="en-US" altLang="ko-KR" sz="1000" dirty="0" smtClean="0">
                <a:latin typeface="+mj-ea"/>
                <a:ea typeface="+mj-ea"/>
              </a:rPr>
              <a:t> DESC, </a:t>
            </a:r>
            <a:r>
              <a:rPr lang="en-US" altLang="ko-KR" sz="1000" dirty="0" err="1" smtClean="0">
                <a:latin typeface="+mj-ea"/>
                <a:ea typeface="+mj-ea"/>
              </a:rPr>
              <a:t>mod_date</a:t>
            </a:r>
            <a:r>
              <a:rPr lang="en-US" altLang="ko-KR" sz="1000" dirty="0" smtClean="0">
                <a:latin typeface="+mj-ea"/>
                <a:ea typeface="+mj-ea"/>
              </a:rPr>
              <a:t> DESC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total count / </a:t>
            </a:r>
            <a:r>
              <a:rPr lang="ko-KR" altLang="en-US" sz="1000" dirty="0" smtClean="0">
                <a:latin typeface="+mj-ea"/>
                <a:ea typeface="+mj-ea"/>
              </a:rPr>
              <a:t>보기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(row count)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사진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추천사진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  <a:ea typeface="+mj-ea"/>
              </a:rPr>
              <a:t>{logical no} / </a:t>
            </a:r>
            <a:r>
              <a:rPr lang="en-US" altLang="ko-KR" sz="1000" dirty="0" smtClean="0">
                <a:latin typeface="+mj-ea"/>
                <a:ea typeface="+mj-ea"/>
              </a:rPr>
              <a:t>thumbnail of {</a:t>
            </a:r>
            <a:r>
              <a:rPr lang="en-US" altLang="ko-KR" sz="1000" dirty="0" err="1" smtClean="0">
                <a:latin typeface="+mj-ea"/>
                <a:ea typeface="+mj-ea"/>
              </a:rPr>
              <a:t>contents_file_no</a:t>
            </a:r>
            <a:r>
              <a:rPr lang="en-US" altLang="ko-KR" sz="1000" dirty="0" smtClean="0">
                <a:latin typeface="+mj-ea"/>
                <a:ea typeface="+mj-ea"/>
              </a:rPr>
              <a:t>} / {title} /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 /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b) </a:t>
            </a:r>
            <a:r>
              <a:rPr lang="ko-KR" altLang="en-US" sz="1000" dirty="0" smtClean="0">
                <a:latin typeface="+mj-ea"/>
              </a:rPr>
              <a:t>최종수정일 </a:t>
            </a:r>
            <a:r>
              <a:rPr lang="en-US" altLang="ko-KR" sz="1000" dirty="0" smtClean="0">
                <a:latin typeface="+mj-ea"/>
              </a:rPr>
              <a:t>: 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   - {</a:t>
            </a:r>
            <a:r>
              <a:rPr lang="en-US" altLang="ko-KR" sz="1000" dirty="0" err="1" smtClean="0">
                <a:latin typeface="+mj-ea"/>
              </a:rPr>
              <a:t>mod_date</a:t>
            </a:r>
            <a:r>
              <a:rPr lang="en-US" altLang="ko-KR" sz="1000" dirty="0" smtClean="0">
                <a:latin typeface="+mj-ea"/>
              </a:rPr>
              <a:t>} (if NULL, show {</a:t>
            </a:r>
            <a:r>
              <a:rPr lang="en-US" altLang="ko-KR" sz="1000" dirty="0" err="1" smtClean="0">
                <a:latin typeface="+mj-ea"/>
              </a:rPr>
              <a:t>reg_date</a:t>
            </a:r>
            <a:r>
              <a:rPr lang="en-US" altLang="ko-KR" sz="1000" dirty="0" smtClean="0">
                <a:latin typeface="+mj-ea"/>
              </a:rPr>
              <a:t>})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c) if </a:t>
            </a:r>
            <a:r>
              <a:rPr lang="ko-KR" altLang="en-US" sz="1000" dirty="0" smtClean="0">
                <a:latin typeface="+mj-ea"/>
                <a:ea typeface="+mj-ea"/>
              </a:rPr>
              <a:t>제목</a:t>
            </a:r>
            <a:r>
              <a:rPr lang="en-US" altLang="ko-KR" sz="1000" dirty="0" smtClean="0">
                <a:latin typeface="+mj-ea"/>
                <a:ea typeface="+mj-ea"/>
              </a:rPr>
              <a:t>(title) clicks, move to details page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47593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E0C44E9-D3BE-E940-379E-DF715047FC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09"/>
          <a:stretch/>
        </p:blipFill>
        <p:spPr>
          <a:xfrm>
            <a:off x="2932006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4D31C5F-4BE4-5B49-0741-419CE93856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0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1352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 사진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파일 다운로드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추가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6" y="2144722"/>
            <a:ext cx="1416382" cy="187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156965" y="465150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127807" y="442393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143149" y="4175952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pic>
        <p:nvPicPr>
          <p:cNvPr id="19" name="그림 1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CB293A05-7628-C1FE-5CF1-15D852C939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1"/>
          <a:stretch/>
        </p:blipFill>
        <p:spPr>
          <a:xfrm>
            <a:off x="215330" y="4470909"/>
            <a:ext cx="3331731" cy="300984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6381074" y="3728613"/>
            <a:ext cx="344466" cy="3444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9" idx="3"/>
          </p:cNvCxnSpPr>
          <p:nvPr/>
        </p:nvCxnSpPr>
        <p:spPr>
          <a:xfrm rot="5400000">
            <a:off x="4098807" y="3521333"/>
            <a:ext cx="1902754" cy="3006246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0578858" y="1364003"/>
            <a:ext cx="4104456" cy="5786199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사진</a:t>
            </a:r>
            <a:r>
              <a:rPr lang="en-US" altLang="ko-KR" sz="1000" b="1" dirty="0" smtClean="0">
                <a:latin typeface="+mj-ea"/>
                <a:ea typeface="+mj-ea"/>
              </a:rPr>
              <a:t>/</a:t>
            </a:r>
            <a:r>
              <a:rPr lang="ko-KR" altLang="en-US" sz="1000" b="1" dirty="0" smtClean="0">
                <a:latin typeface="+mj-ea"/>
                <a:ea typeface="+mj-ea"/>
              </a:rPr>
              <a:t>이미지 관리 </a:t>
            </a:r>
            <a:r>
              <a:rPr lang="en-US" altLang="ko-KR" sz="1000" b="1" dirty="0" smtClean="0">
                <a:latin typeface="+mj-ea"/>
                <a:ea typeface="+mj-ea"/>
              </a:rPr>
              <a:t>(photo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사진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ko-KR" altLang="en-US" sz="1000" dirty="0" smtClean="0">
                <a:latin typeface="+mj-ea"/>
                <a:ea typeface="+mj-ea"/>
              </a:rPr>
              <a:t>이미지 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  <a:r>
              <a:rPr lang="en-US" altLang="ko-KR" sz="1000" b="1" dirty="0" smtClean="0">
                <a:latin typeface="+mj-ea"/>
                <a:ea typeface="+mj-ea"/>
              </a:rPr>
              <a:t>(bold style)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split (then get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 list)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display {</a:t>
            </a:r>
            <a:r>
              <a:rPr lang="en-US" altLang="ko-KR" sz="1000" dirty="0" err="1" smtClean="0">
                <a:latin typeface="+mj-ea"/>
                <a:ea typeface="+mj-ea"/>
              </a:rPr>
              <a:t>st_topic.title</a:t>
            </a:r>
            <a:r>
              <a:rPr lang="en-US" altLang="ko-KR" sz="1000" dirty="0" smtClean="0">
                <a:latin typeface="+mj-ea"/>
                <a:ea typeface="+mj-ea"/>
              </a:rPr>
              <a:t>} with </a:t>
            </a:r>
            <a:r>
              <a:rPr lang="en-US" altLang="ko-KR" sz="1000" dirty="0" err="1" smtClean="0">
                <a:latin typeface="+mj-ea"/>
                <a:ea typeface="+mj-ea"/>
              </a:rPr>
              <a:t>splitted</a:t>
            </a:r>
            <a:r>
              <a:rPr lang="en-US" altLang="ko-KR" sz="1000" dirty="0" smtClean="0">
                <a:latin typeface="+mj-ea"/>
                <a:ea typeface="+mj-ea"/>
              </a:rPr>
              <a:t>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추천사진여부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추천사진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대표사진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contents_file_no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원본 다운로드 </a:t>
            </a:r>
            <a:r>
              <a:rPr lang="en-US" altLang="ko-KR" sz="1000" dirty="0" smtClean="0">
                <a:latin typeface="+mj-ea"/>
                <a:ea typeface="+mj-ea"/>
              </a:rPr>
              <a:t>: download original file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b) </a:t>
            </a:r>
            <a:r>
              <a:rPr lang="ko-KR" altLang="en-US" sz="1000" b="1" dirty="0" smtClean="0">
                <a:latin typeface="+mj-ea"/>
                <a:ea typeface="+mj-ea"/>
              </a:rPr>
              <a:t>워터마크 다운로드 </a:t>
            </a:r>
            <a:r>
              <a:rPr lang="en-US" altLang="ko-KR" sz="1000" b="1" dirty="0" smtClean="0">
                <a:latin typeface="+mj-ea"/>
                <a:ea typeface="+mj-ea"/>
              </a:rPr>
              <a:t>: download file with water mark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  <a:ea typeface="+mj-ea"/>
              </a:rPr>
              <a:t>시대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contents_age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8) </a:t>
            </a:r>
            <a:r>
              <a:rPr lang="ko-KR" altLang="en-US" sz="1000" dirty="0" smtClean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contents_date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9) </a:t>
            </a:r>
            <a:r>
              <a:rPr lang="ko-KR" altLang="en-US" sz="1000" dirty="0" smtClean="0">
                <a:latin typeface="+mj-ea"/>
                <a:ea typeface="+mj-ea"/>
              </a:rPr>
              <a:t>소장처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hold_location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10) </a:t>
            </a:r>
            <a:r>
              <a:rPr lang="ko-KR" altLang="en-US" sz="1000" dirty="0" smtClean="0">
                <a:latin typeface="+mj-ea"/>
                <a:ea typeface="+mj-ea"/>
              </a:rPr>
              <a:t>촬영장소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contents_location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11) </a:t>
            </a:r>
            <a:r>
              <a:rPr lang="ko-KR" altLang="en-US" sz="1000" dirty="0" smtClean="0">
                <a:latin typeface="+mj-ea"/>
                <a:ea typeface="+mj-ea"/>
              </a:rPr>
              <a:t>크기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contents_size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12) </a:t>
            </a:r>
            <a:r>
              <a:rPr lang="ko-KR" altLang="en-US" sz="1000" dirty="0" smtClean="0">
                <a:latin typeface="+mj-ea"/>
                <a:ea typeface="+mj-ea"/>
              </a:rPr>
              <a:t>촬영</a:t>
            </a:r>
            <a:r>
              <a:rPr lang="ko-KR" altLang="en-US" sz="1000" dirty="0">
                <a:latin typeface="+mj-ea"/>
                <a:ea typeface="+mj-ea"/>
              </a:rPr>
              <a:t>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contents_maker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13) </a:t>
            </a:r>
            <a:r>
              <a:rPr lang="ko-KR" altLang="en-US" sz="1000" dirty="0" smtClean="0">
                <a:latin typeface="+mj-ea"/>
                <a:ea typeface="+mj-ea"/>
              </a:rPr>
              <a:t>설명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contents_desc</a:t>
            </a:r>
            <a:r>
              <a:rPr lang="en-US" altLang="ko-KR" sz="1000" dirty="0" smtClean="0">
                <a:latin typeface="+mj-ea"/>
                <a:ea typeface="+mj-ea"/>
              </a:rPr>
              <a:t>} (html)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목록으로 </a:t>
            </a:r>
            <a:r>
              <a:rPr lang="en-US" altLang="ko-KR" sz="1000" dirty="0" smtClean="0">
                <a:latin typeface="+mj-ea"/>
                <a:ea typeface="+mj-ea"/>
              </a:rPr>
              <a:t>(list) : locate on left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수정 </a:t>
            </a:r>
            <a:r>
              <a:rPr lang="en-US" altLang="ko-KR" sz="1000" dirty="0" smtClean="0">
                <a:latin typeface="+mj-ea"/>
                <a:ea typeface="+mj-ea"/>
              </a:rPr>
              <a:t>(Modify) : if clicks, move to Modify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삭제 </a:t>
            </a:r>
            <a:r>
              <a:rPr lang="en-US" altLang="ko-KR" sz="1000" dirty="0" smtClean="0">
                <a:latin typeface="+mj-ea"/>
                <a:ea typeface="+mj-ea"/>
              </a:rPr>
              <a:t>(Delete)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delete confirm msg.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delete complete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</a:t>
            </a:r>
            <a:r>
              <a:rPr lang="en-US" altLang="ko-KR" sz="1000" dirty="0" smtClean="0">
                <a:latin typeface="+mj-ea"/>
                <a:ea typeface="+mj-ea"/>
              </a:rPr>
              <a:t>a-1) DELETE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a-2) DELETE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and physical file </a:t>
            </a:r>
            <a:r>
              <a:rPr lang="en-US" altLang="ko-KR" sz="1000" dirty="0">
                <a:latin typeface="+mj-ea"/>
                <a:ea typeface="+mj-ea"/>
              </a:rPr>
              <a:t>(with {</a:t>
            </a:r>
            <a:r>
              <a:rPr lang="en-US" altLang="ko-KR" sz="1000" dirty="0" err="1" smtClean="0">
                <a:latin typeface="+mj-ea"/>
                <a:ea typeface="+mj-ea"/>
              </a:rPr>
              <a:t>contents_file_no</a:t>
            </a:r>
            <a:r>
              <a:rPr lang="en-US" altLang="ko-KR" sz="1000" dirty="0" smtClean="0">
                <a:latin typeface="+mj-ea"/>
                <a:ea typeface="+mj-ea"/>
              </a:rPr>
              <a:t>})</a:t>
            </a: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05444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9B535A5-2FFB-1E19-096A-F9BFF1ABC0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1"/>
          <a:stretch/>
        </p:blipFill>
        <p:spPr>
          <a:xfrm>
            <a:off x="2932006" y="982315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86534BE-4504-0A53-4959-DB6C913BA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19" y="991840"/>
            <a:ext cx="2450418" cy="28715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79222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1797870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이미지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134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477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3462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28014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28651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38968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1285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3723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42232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1947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394677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6159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29" name="TextBox 28"/>
          <p:cNvSpPr txBox="1"/>
          <p:nvPr/>
        </p:nvSpPr>
        <p:spPr>
          <a:xfrm>
            <a:off x="10469227" y="1305647"/>
            <a:ext cx="4104456" cy="886396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사진</a:t>
            </a:r>
            <a:r>
              <a:rPr lang="en-US" altLang="ko-KR" sz="1000" b="1" dirty="0" smtClean="0">
                <a:latin typeface="+mj-ea"/>
                <a:ea typeface="+mj-ea"/>
              </a:rPr>
              <a:t>/</a:t>
            </a:r>
            <a:r>
              <a:rPr lang="ko-KR" altLang="en-US" sz="1000" b="1" dirty="0" smtClean="0">
                <a:latin typeface="+mj-ea"/>
                <a:ea typeface="+mj-ea"/>
              </a:rPr>
              <a:t>이미지 관리 </a:t>
            </a:r>
            <a:r>
              <a:rPr lang="en-US" altLang="ko-KR" sz="1000" b="1" dirty="0" smtClean="0">
                <a:latin typeface="+mj-ea"/>
                <a:ea typeface="+mj-ea"/>
              </a:rPr>
              <a:t>(photo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사진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ko-KR" altLang="en-US" sz="1000" dirty="0" smtClean="0">
                <a:latin typeface="+mj-ea"/>
                <a:ea typeface="+mj-ea"/>
              </a:rPr>
              <a:t>이미지 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en-US" altLang="ko-KR" sz="1000" b="1" dirty="0">
                <a:latin typeface="+mj-ea"/>
              </a:rPr>
              <a:t> (bold style)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validate: required, max length(256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topic list with x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split (then get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 list)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display {</a:t>
            </a:r>
            <a:r>
              <a:rPr lang="en-US" altLang="ko-KR" sz="1000" dirty="0" err="1" smtClean="0">
                <a:latin typeface="+mj-ea"/>
                <a:ea typeface="+mj-ea"/>
              </a:rPr>
              <a:t>st_topic.title</a:t>
            </a:r>
            <a:r>
              <a:rPr lang="en-US" altLang="ko-KR" sz="1000" dirty="0" smtClean="0">
                <a:latin typeface="+mj-ea"/>
                <a:ea typeface="+mj-ea"/>
              </a:rPr>
              <a:t>} with </a:t>
            </a:r>
            <a:r>
              <a:rPr lang="en-US" altLang="ko-KR" sz="1000" dirty="0" err="1" smtClean="0">
                <a:latin typeface="+mj-ea"/>
                <a:ea typeface="+mj-ea"/>
              </a:rPr>
              <a:t>splitted</a:t>
            </a:r>
            <a:r>
              <a:rPr lang="en-US" altLang="ko-KR" sz="1000" dirty="0" smtClean="0">
                <a:latin typeface="+mj-ea"/>
                <a:ea typeface="+mj-ea"/>
              </a:rPr>
              <a:t>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- if x button clicks, delete the connected topic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b="1" dirty="0" smtClean="0">
                <a:latin typeface="+mj-ea"/>
                <a:ea typeface="+mj-ea"/>
              </a:rPr>
              <a:t>추가 </a:t>
            </a:r>
            <a:r>
              <a:rPr lang="en-US" altLang="ko-KR" sz="1000" b="1" dirty="0" smtClean="0">
                <a:latin typeface="+mj-ea"/>
                <a:ea typeface="+mj-ea"/>
              </a:rPr>
              <a:t>(Add)</a:t>
            </a: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  - if clicks, open topic search modal (p26)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추천사진여부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추천사진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대표사진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contents_file_no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photo is already registered, display photo with x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x button clicks, delete the photo and show default image style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a) </a:t>
            </a:r>
            <a:r>
              <a:rPr lang="ko-KR" altLang="en-US" sz="1000" dirty="0" smtClean="0">
                <a:latin typeface="+mj-ea"/>
                <a:ea typeface="+mj-ea"/>
              </a:rPr>
              <a:t>찾기 </a:t>
            </a:r>
            <a:r>
              <a:rPr lang="en-US" altLang="ko-KR" sz="1000" dirty="0" smtClean="0">
                <a:latin typeface="+mj-ea"/>
                <a:ea typeface="+mj-ea"/>
              </a:rPr>
              <a:t>(file upload)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show file search box (just can add image file types)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file is selected, display file name into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and preview the photo 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  <a:ea typeface="+mj-ea"/>
              </a:rPr>
              <a:t>시대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contents_age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</a:t>
            </a:r>
            <a:r>
              <a:rPr lang="en-US" altLang="ko-KR" sz="1000" dirty="0" smtClean="0">
                <a:latin typeface="+mj-ea"/>
              </a:rPr>
              <a:t>max length(100 </a:t>
            </a:r>
            <a:r>
              <a:rPr lang="en-US" altLang="ko-KR" sz="1000" dirty="0">
                <a:latin typeface="+mj-ea"/>
              </a:rPr>
              <a:t>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8) </a:t>
            </a:r>
            <a:r>
              <a:rPr lang="ko-KR" altLang="en-US" sz="1000" dirty="0" smtClean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contents_date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&amp; </a:t>
            </a:r>
            <a:r>
              <a:rPr lang="en-US" altLang="ko-KR" sz="1000" dirty="0" err="1" smtClean="0">
                <a:latin typeface="+mj-ea"/>
                <a:ea typeface="+mj-ea"/>
              </a:rPr>
              <a:t>datepicker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9) </a:t>
            </a:r>
            <a:r>
              <a:rPr lang="ko-KR" altLang="en-US" sz="1000" dirty="0" smtClean="0">
                <a:latin typeface="+mj-ea"/>
                <a:ea typeface="+mj-ea"/>
              </a:rPr>
              <a:t>소장처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hold_location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max 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10) </a:t>
            </a:r>
            <a:r>
              <a:rPr lang="ko-KR" altLang="en-US" sz="1000" dirty="0" smtClean="0">
                <a:latin typeface="+mj-ea"/>
                <a:ea typeface="+mj-ea"/>
              </a:rPr>
              <a:t>촬영장소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contents_location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max 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11) </a:t>
            </a:r>
            <a:r>
              <a:rPr lang="ko-KR" altLang="en-US" sz="1000" dirty="0" smtClean="0">
                <a:latin typeface="+mj-ea"/>
                <a:ea typeface="+mj-ea"/>
              </a:rPr>
              <a:t>크기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contents_size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max 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12) </a:t>
            </a:r>
            <a:r>
              <a:rPr lang="ko-KR" altLang="en-US" sz="1000" dirty="0" smtClean="0">
                <a:latin typeface="+mj-ea"/>
                <a:ea typeface="+mj-ea"/>
              </a:rPr>
              <a:t>촬영</a:t>
            </a:r>
            <a:r>
              <a:rPr lang="ko-KR" altLang="en-US" sz="1000" dirty="0">
                <a:latin typeface="+mj-ea"/>
                <a:ea typeface="+mj-ea"/>
              </a:rPr>
              <a:t>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contents_maker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max 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13) </a:t>
            </a:r>
            <a:r>
              <a:rPr lang="ko-KR" altLang="en-US" sz="1000" dirty="0" smtClean="0">
                <a:latin typeface="+mj-ea"/>
                <a:ea typeface="+mj-ea"/>
              </a:rPr>
              <a:t>설명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contents_desc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a) html editor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저장 </a:t>
            </a:r>
            <a:r>
              <a:rPr lang="en-US" altLang="ko-KR" sz="1000" dirty="0" smtClean="0">
                <a:latin typeface="+mj-ea"/>
                <a:ea typeface="+mj-ea"/>
              </a:rPr>
              <a:t>(save)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save confirm msg.(“</a:t>
            </a:r>
            <a:r>
              <a:rPr lang="ko-KR" altLang="en-US" sz="1000" dirty="0" smtClean="0">
                <a:latin typeface="+mj-ea"/>
                <a:ea typeface="+mj-ea"/>
              </a:rPr>
              <a:t>저장하시겠습니까</a:t>
            </a:r>
            <a:r>
              <a:rPr lang="en-US" altLang="ko-KR" sz="1000" dirty="0" smtClean="0">
                <a:latin typeface="+mj-ea"/>
                <a:ea typeface="+mj-ea"/>
              </a:rPr>
              <a:t>?</a:t>
            </a:r>
            <a:r>
              <a:rPr lang="en-US" altLang="ko-KR" sz="1000" dirty="0" smtClean="0">
                <a:latin typeface="+mj-ea"/>
                <a:ea typeface="+mj-ea"/>
                <a:sym typeface="Wingdings" panose="05000000000000000000" pitchFamily="2" charset="2"/>
              </a:rPr>
              <a:t>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save complete msg.(“</a:t>
            </a:r>
            <a:r>
              <a:rPr lang="ko-KR" altLang="en-US" sz="1000" dirty="0" smtClean="0">
                <a:latin typeface="+mj-ea"/>
                <a:ea typeface="+mj-ea"/>
              </a:rPr>
              <a:t>저장되었습니다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new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DELETE </a:t>
            </a:r>
            <a:r>
              <a:rPr lang="en-US" altLang="ko-KR" sz="1000" dirty="0" err="1" smtClean="0">
                <a:latin typeface="+mj-ea"/>
                <a:ea typeface="+mj-ea"/>
              </a:rPr>
              <a:t>prev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with physical file and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UPDATE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‘CT01’</a:t>
            </a: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91498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1"/>
          <a:stretch/>
        </p:blipFill>
        <p:spPr>
          <a:xfrm>
            <a:off x="2932006" y="981213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9B9FCC9B-7147-D49D-0B16-84E36632AD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91840"/>
            <a:ext cx="2450418" cy="28715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0778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4230"/>
            <a:ext cx="3743723" cy="444839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calendar </a:t>
            </a:r>
            <a:r>
              <a:rPr lang="ko-KR" altLang="en-US" sz="1000" dirty="0">
                <a:latin typeface="+mj-ea"/>
                <a:ea typeface="+mj-ea"/>
              </a:rPr>
              <a:t>팝업으로 날짜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2-14.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3253" y="176160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134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477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3462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28014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28651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38968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1285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3723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42232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1947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394677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6159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092E89-88E9-79D6-3D43-0AC55DDDCBD5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46FC7C0-7E3E-8A24-C15B-5C43F54632FA}"/>
              </a:ext>
            </a:extLst>
          </p:cNvPr>
          <p:cNvSpPr/>
          <p:nvPr/>
        </p:nvSpPr>
        <p:spPr>
          <a:xfrm>
            <a:off x="6295272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2-14</a:t>
            </a:r>
            <a:endParaRPr lang="ko-KR" altLang="en-US" sz="800" dirty="0"/>
          </a:p>
        </p:txBody>
      </p:sp>
      <p:sp>
        <p:nvSpPr>
          <p:cNvPr id="29" name="TextBox 28"/>
          <p:cNvSpPr txBox="1"/>
          <p:nvPr/>
        </p:nvSpPr>
        <p:spPr>
          <a:xfrm>
            <a:off x="10440466" y="1655763"/>
            <a:ext cx="4104456" cy="393954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사진</a:t>
            </a:r>
            <a:r>
              <a:rPr lang="en-US" altLang="ko-KR" sz="1000" b="1" dirty="0" smtClean="0">
                <a:latin typeface="+mj-ea"/>
                <a:ea typeface="+mj-ea"/>
              </a:rPr>
              <a:t>/</a:t>
            </a:r>
            <a:r>
              <a:rPr lang="ko-KR" altLang="en-US" sz="1000" b="1" dirty="0" smtClean="0">
                <a:latin typeface="+mj-ea"/>
                <a:ea typeface="+mj-ea"/>
              </a:rPr>
              <a:t>이미지 관리 </a:t>
            </a:r>
            <a:r>
              <a:rPr lang="en-US" altLang="ko-KR" sz="1000" b="1" dirty="0" smtClean="0">
                <a:latin typeface="+mj-ea"/>
                <a:ea typeface="+mj-ea"/>
              </a:rPr>
              <a:t>(photo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Add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사진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ko-KR" altLang="en-US" sz="1000" dirty="0" smtClean="0">
                <a:latin typeface="+mj-ea"/>
                <a:ea typeface="+mj-ea"/>
              </a:rPr>
              <a:t>이미지 등록하기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validate: required, max length(256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Remove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others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same with Modify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등록 </a:t>
            </a:r>
            <a:r>
              <a:rPr lang="en-US" altLang="ko-KR" sz="1000" dirty="0" smtClean="0">
                <a:latin typeface="+mj-ea"/>
                <a:ea typeface="+mj-ea"/>
              </a:rPr>
              <a:t>(register)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Add confirm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r>
              <a:rPr lang="en-US" altLang="ko-KR" sz="1000" dirty="0" smtClean="0">
                <a:latin typeface="+mj-ea"/>
                <a:ea typeface="+mj-ea"/>
              </a:rPr>
              <a:t> (“</a:t>
            </a:r>
            <a:r>
              <a:rPr lang="ko-KR" altLang="en-US" sz="1000" dirty="0" smtClean="0">
                <a:latin typeface="+mj-ea"/>
                <a:ea typeface="+mj-ea"/>
              </a:rPr>
              <a:t>등록하시겠습니까</a:t>
            </a:r>
            <a:r>
              <a:rPr lang="en-US" altLang="ko-KR" sz="1000" dirty="0" smtClean="0">
                <a:latin typeface="+mj-ea"/>
                <a:ea typeface="+mj-ea"/>
              </a:rPr>
              <a:t>?”)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</a:t>
            </a:r>
            <a:r>
              <a:rPr lang="en-US" altLang="ko-KR" sz="1000" dirty="0">
                <a:latin typeface="+mj-ea"/>
              </a:rPr>
              <a:t>Add</a:t>
            </a:r>
            <a:r>
              <a:rPr lang="en-US" altLang="ko-KR" sz="1000" dirty="0" smtClean="0">
                <a:latin typeface="+mj-ea"/>
                <a:ea typeface="+mj-ea"/>
              </a:rPr>
              <a:t> complete msg.(“</a:t>
            </a:r>
            <a:r>
              <a:rPr lang="ko-KR" altLang="en-US" sz="1000" dirty="0" smtClean="0">
                <a:latin typeface="+mj-ea"/>
                <a:ea typeface="+mj-ea"/>
              </a:rPr>
              <a:t>등록되었습니다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INSERT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‘CT01’</a:t>
            </a: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62261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5" r="37914" b="24121"/>
          <a:stretch/>
        </p:blipFill>
        <p:spPr>
          <a:xfrm>
            <a:off x="143323" y="863675"/>
            <a:ext cx="3168352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추가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검색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조회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dirty="0" err="1">
                <a:latin typeface="+mj-ea"/>
                <a:ea typeface="+mj-ea"/>
              </a:rPr>
              <a:t>설정값으로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표제어 목록에 검색 결과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표제어 목록 테이블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표제어를 선택하고 추가 버튼을 클릭하여 연관 표제어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선택한 표제어를 추가하고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591593" y="2303834"/>
            <a:ext cx="677397" cy="3994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3FCBBEF-8AAF-71D1-F212-7803FB0E0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827" y="981214"/>
            <a:ext cx="6326126" cy="660458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08F86CCB-B81C-808D-47B9-4FE967545732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3268990" y="2503567"/>
            <a:ext cx="697837" cy="17799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C4988B8C-8CD3-B0CB-D18F-1FFC0A716232}"/>
              </a:ext>
            </a:extLst>
          </p:cNvPr>
          <p:cNvSpPr/>
          <p:nvPr/>
        </p:nvSpPr>
        <p:spPr>
          <a:xfrm>
            <a:off x="3858815" y="11546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8B6FE40-D490-167F-6A9F-216BCD2A68BE}"/>
              </a:ext>
            </a:extLst>
          </p:cNvPr>
          <p:cNvSpPr/>
          <p:nvPr/>
        </p:nvSpPr>
        <p:spPr>
          <a:xfrm>
            <a:off x="3902700" y="160316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8D58A0A-0155-2F4C-F397-659EFFBB6D98}"/>
              </a:ext>
            </a:extLst>
          </p:cNvPr>
          <p:cNvSpPr/>
          <p:nvPr/>
        </p:nvSpPr>
        <p:spPr>
          <a:xfrm>
            <a:off x="3804318" y="34053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9D8BAE5-03B8-67CB-1E4E-9121AEC66B62}"/>
              </a:ext>
            </a:extLst>
          </p:cNvPr>
          <p:cNvSpPr/>
          <p:nvPr/>
        </p:nvSpPr>
        <p:spPr>
          <a:xfrm>
            <a:off x="583195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10224442" y="1370653"/>
            <a:ext cx="4104456" cy="7632859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사진</a:t>
            </a:r>
            <a:r>
              <a:rPr lang="en-US" altLang="ko-KR" sz="1000" b="1" dirty="0" smtClean="0">
                <a:latin typeface="+mj-ea"/>
                <a:ea typeface="+mj-ea"/>
              </a:rPr>
              <a:t>/</a:t>
            </a:r>
            <a:r>
              <a:rPr lang="ko-KR" altLang="en-US" sz="1000" b="1" dirty="0" smtClean="0">
                <a:latin typeface="+mj-ea"/>
                <a:ea typeface="+mj-ea"/>
              </a:rPr>
              <a:t>이미지 관리 </a:t>
            </a:r>
            <a:r>
              <a:rPr lang="en-US" altLang="ko-KR" sz="1000" b="1" dirty="0" smtClean="0">
                <a:latin typeface="+mj-ea"/>
                <a:ea typeface="+mj-ea"/>
              </a:rPr>
              <a:t>(photo 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ko-KR" altLang="en-US" sz="1000" b="1" dirty="0" smtClean="0">
                <a:latin typeface="+mj-ea"/>
              </a:rPr>
              <a:t>연관 표제어 추가 </a:t>
            </a:r>
            <a:r>
              <a:rPr lang="en-US" altLang="ko-KR" sz="1000" b="1" dirty="0" smtClean="0">
                <a:latin typeface="+mj-ea"/>
              </a:rPr>
              <a:t>(add topic)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분류 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>
                <a:latin typeface="+mj-ea"/>
                <a:ea typeface="+mj-ea"/>
              </a:rPr>
              <a:t> options 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categories ({</a:t>
            </a:r>
            <a:r>
              <a:rPr lang="en-US" altLang="ko-KR" sz="1000" dirty="0" err="1" smtClean="0">
                <a:latin typeface="+mj-ea"/>
                <a:ea typeface="+mj-ea"/>
              </a:rPr>
              <a:t>category_cd</a:t>
            </a:r>
            <a:r>
              <a:rPr lang="en-US" altLang="ko-KR" sz="1000" dirty="0" smtClean="0">
                <a:latin typeface="+mj-ea"/>
                <a:ea typeface="+mj-ea"/>
              </a:rPr>
              <a:t>}/ </a:t>
            </a:r>
            <a:r>
              <a:rPr lang="en-US" altLang="ko-KR" sz="1000" dirty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category_name</a:t>
            </a:r>
            <a:r>
              <a:rPr lang="en-US" altLang="ko-KR" sz="1000" dirty="0" smtClean="0">
                <a:latin typeface="+mj-ea"/>
                <a:ea typeface="+mj-ea"/>
              </a:rPr>
              <a:t>})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</a:t>
            </a:r>
            <a:r>
              <a:rPr lang="en-US" altLang="ko-KR" sz="1000" dirty="0" smtClean="0">
                <a:latin typeface="+mj-ea"/>
                <a:ea typeface="+mj-ea"/>
              </a:rPr>
              <a:t>  - </a:t>
            </a:r>
            <a:r>
              <a:rPr lang="en-US" altLang="ko-KR" sz="1000" dirty="0">
                <a:latin typeface="+mj-ea"/>
                <a:ea typeface="+mj-ea"/>
              </a:rPr>
              <a:t>DB: </a:t>
            </a:r>
            <a:r>
              <a:rPr lang="en-US" altLang="ko-KR" sz="1000" dirty="0" err="1" smtClean="0">
                <a:latin typeface="+mj-ea"/>
                <a:ea typeface="+mj-ea"/>
              </a:rPr>
              <a:t>st_contents_category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  - </a:t>
            </a:r>
            <a:r>
              <a:rPr lang="en-US" altLang="ko-KR" sz="1000" dirty="0">
                <a:latin typeface="+mj-ea"/>
                <a:ea typeface="+mj-ea"/>
              </a:rPr>
              <a:t>conditions: </a:t>
            </a:r>
            <a:r>
              <a:rPr lang="en-US" altLang="ko-KR" sz="1000" dirty="0" err="1" smtClean="0">
                <a:latin typeface="+mj-ea"/>
                <a:ea typeface="+mj-ea"/>
              </a:rPr>
              <a:t>category_group_cd</a:t>
            </a:r>
            <a:r>
              <a:rPr lang="en-US" altLang="ko-KR" sz="1000" dirty="0">
                <a:latin typeface="+mj-ea"/>
                <a:ea typeface="+mj-ea"/>
              </a:rPr>
              <a:t> = ‘CG01’ AND </a:t>
            </a:r>
            <a:r>
              <a:rPr lang="en-US" altLang="ko-KR" sz="1000" dirty="0" err="1" smtClean="0">
                <a:latin typeface="+mj-ea"/>
                <a:ea typeface="+mj-ea"/>
              </a:rPr>
              <a:t>category_depth</a:t>
            </a:r>
            <a:r>
              <a:rPr lang="en-US" altLang="ko-KR" sz="1000" dirty="0" smtClean="0">
                <a:latin typeface="+mj-ea"/>
                <a:ea typeface="+mj-ea"/>
              </a:rPr>
              <a:t>=1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주제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</a:t>
            </a:r>
            <a:r>
              <a:rPr lang="ko-KR" altLang="en-US" sz="1000" dirty="0" smtClean="0">
                <a:latin typeface="+mj-ea"/>
                <a:ea typeface="+mj-ea"/>
              </a:rPr>
              <a:t>분류 </a:t>
            </a:r>
            <a:r>
              <a:rPr lang="en-US" altLang="ko-KR" sz="1000" dirty="0" smtClean="0">
                <a:latin typeface="+mj-ea"/>
                <a:ea typeface="+mj-ea"/>
              </a:rPr>
              <a:t>is selected, reload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</a:t>
            </a:r>
            <a:r>
              <a:rPr lang="en-US" altLang="ko-KR" sz="1000" dirty="0" smtClean="0">
                <a:latin typeface="+mj-ea"/>
              </a:rPr>
              <a:t>a</a:t>
            </a:r>
            <a:r>
              <a:rPr lang="en-US" altLang="ko-KR" sz="1000" dirty="0">
                <a:latin typeface="+mj-ea"/>
              </a:rPr>
              <a:t>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 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categories ({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}/ {</a:t>
            </a:r>
            <a:r>
              <a:rPr lang="en-US" altLang="ko-KR" sz="1000" dirty="0" err="1">
                <a:latin typeface="+mj-ea"/>
              </a:rPr>
              <a:t>category_name</a:t>
            </a:r>
            <a:r>
              <a:rPr lang="en-US" altLang="ko-KR" sz="1000" dirty="0" smtClean="0">
                <a:latin typeface="+mj-ea"/>
              </a:rPr>
              <a:t>})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a-1) logic</a:t>
            </a:r>
          </a:p>
          <a:p>
            <a:r>
              <a:rPr lang="en-US" altLang="ko-KR" sz="1000" dirty="0">
                <a:latin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  - </a:t>
            </a:r>
            <a:r>
              <a:rPr lang="en-US" altLang="ko-KR" sz="1000" dirty="0">
                <a:latin typeface="+mj-ea"/>
              </a:rPr>
              <a:t>DB: </a:t>
            </a:r>
            <a:r>
              <a:rPr lang="en-US" altLang="ko-KR" sz="1000" dirty="0" err="1">
                <a:latin typeface="+mj-ea"/>
              </a:rPr>
              <a:t>st_contents_category</a:t>
            </a:r>
            <a:r>
              <a:rPr lang="en-US" altLang="ko-KR" sz="1000" dirty="0">
                <a:latin typeface="+mj-ea"/>
              </a:rPr>
              <a:t/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  - </a:t>
            </a:r>
            <a:r>
              <a:rPr lang="en-US" altLang="ko-KR" sz="1000" dirty="0">
                <a:latin typeface="+mj-ea"/>
              </a:rPr>
              <a:t>conditions: </a:t>
            </a:r>
            <a:r>
              <a:rPr lang="en-US" altLang="ko-KR" sz="1000" dirty="0" err="1">
                <a:latin typeface="+mj-ea"/>
              </a:rPr>
              <a:t>category_group_cd</a:t>
            </a:r>
            <a:r>
              <a:rPr lang="en-US" altLang="ko-KR" sz="1000" dirty="0">
                <a:latin typeface="+mj-ea"/>
              </a:rPr>
              <a:t> = ‘</a:t>
            </a:r>
            <a:r>
              <a:rPr lang="en-US" altLang="ko-KR" sz="1000" dirty="0" smtClean="0">
                <a:latin typeface="+mj-ea"/>
              </a:rPr>
              <a:t>CG01’ </a:t>
            </a:r>
            <a:r>
              <a:rPr lang="en-US" altLang="ko-KR" sz="1000" dirty="0">
                <a:latin typeface="+mj-ea"/>
              </a:rPr>
              <a:t>AND </a:t>
            </a:r>
            <a:r>
              <a:rPr lang="en-US" altLang="ko-KR" sz="1000" dirty="0" err="1">
                <a:latin typeface="+mj-ea"/>
              </a:rPr>
              <a:t>parent_category_cd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= {selected one}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추천표제어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</a:t>
            </a:r>
            <a:r>
              <a:rPr lang="en-US" altLang="ko-KR" sz="1000" dirty="0" smtClean="0">
                <a:latin typeface="+mj-ea"/>
              </a:rPr>
              <a:t>a</a:t>
            </a:r>
            <a:r>
              <a:rPr lang="en-US" altLang="ko-KR" sz="1000" dirty="0">
                <a:latin typeface="+mj-ea"/>
              </a:rPr>
              <a:t>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 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</a:t>
            </a:r>
            <a:r>
              <a:rPr lang="en-US" altLang="ko-KR" sz="1000" dirty="0" smtClean="0">
                <a:latin typeface="+mj-ea"/>
              </a:rPr>
              <a:t>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사용여부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 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검색어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”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logic: {title} LIKE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logic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DB: </a:t>
            </a:r>
            <a:r>
              <a:rPr lang="en-US" altLang="ko-KR" sz="1000" dirty="0" err="1" smtClean="0">
                <a:latin typeface="+mj-ea"/>
                <a:ea typeface="+mj-ea"/>
              </a:rPr>
              <a:t>st_topic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선택 </a:t>
            </a:r>
            <a:r>
              <a:rPr lang="en-US" altLang="ko-KR" sz="1000" dirty="0" smtClean="0">
                <a:latin typeface="+mj-ea"/>
                <a:ea typeface="+mj-ea"/>
              </a:rPr>
              <a:t>: checkbox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: logic no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c) </a:t>
            </a:r>
            <a:r>
              <a:rPr lang="ko-KR" altLang="en-US" sz="1000" dirty="0" smtClean="0">
                <a:latin typeface="+mj-ea"/>
                <a:ea typeface="+mj-ea"/>
              </a:rPr>
              <a:t>분류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category_cd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  <a:r>
              <a:rPr lang="en-US" altLang="ko-KR" sz="1000" dirty="0">
                <a:latin typeface="+mj-ea"/>
                <a:ea typeface="+mj-ea"/>
              </a:rPr>
              <a:t>(show </a:t>
            </a:r>
            <a:r>
              <a:rPr lang="en-US" altLang="ko-KR" sz="1000" dirty="0" err="1" smtClean="0">
                <a:latin typeface="+mj-ea"/>
                <a:ea typeface="+mj-ea"/>
              </a:rPr>
              <a:t>st_contents_category.category_name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d) </a:t>
            </a:r>
            <a:r>
              <a:rPr lang="ko-KR" altLang="en-US" sz="1000" dirty="0" smtClean="0">
                <a:latin typeface="+mj-ea"/>
                <a:ea typeface="+mj-ea"/>
              </a:rPr>
              <a:t>주제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sub_category_cd</a:t>
            </a:r>
            <a:r>
              <a:rPr lang="en-US" altLang="ko-KR" sz="1000" dirty="0" smtClean="0">
                <a:latin typeface="+mj-ea"/>
                <a:ea typeface="+mj-ea"/>
              </a:rPr>
              <a:t>} (</a:t>
            </a:r>
            <a:r>
              <a:rPr lang="en-US" altLang="ko-KR" sz="1000" dirty="0">
                <a:latin typeface="+mj-ea"/>
              </a:rPr>
              <a:t>show </a:t>
            </a:r>
            <a:r>
              <a:rPr lang="en-US" altLang="ko-KR" sz="1000" dirty="0" err="1">
                <a:latin typeface="+mj-ea"/>
              </a:rPr>
              <a:t>st_contents_category.category_name</a:t>
            </a:r>
            <a:r>
              <a:rPr lang="en-US" altLang="ko-KR" sz="1000" dirty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e) </a:t>
            </a:r>
            <a:r>
              <a:rPr lang="ko-KR" altLang="en-US" sz="1000" dirty="0" smtClean="0">
                <a:latin typeface="+mj-ea"/>
                <a:ea typeface="+mj-ea"/>
              </a:rPr>
              <a:t>표제어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f) </a:t>
            </a:r>
            <a:r>
              <a:rPr lang="ko-KR" altLang="en-US" sz="1000" dirty="0" smtClean="0">
                <a:latin typeface="+mj-ea"/>
                <a:ea typeface="+mj-ea"/>
              </a:rPr>
              <a:t>표제어 번호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g) </a:t>
            </a:r>
            <a:r>
              <a:rPr lang="ko-KR" altLang="en-US" sz="1000" dirty="0" smtClean="0">
                <a:latin typeface="+mj-ea"/>
                <a:ea typeface="+mj-ea"/>
              </a:rPr>
              <a:t>추천표제어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h)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(cancel): if clicks, close the modal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추가 </a:t>
            </a:r>
            <a:r>
              <a:rPr lang="en-US" altLang="ko-KR" sz="1000" dirty="0" smtClean="0">
                <a:latin typeface="+mj-ea"/>
                <a:ea typeface="+mj-ea"/>
              </a:rPr>
              <a:t>(Add)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add selected topics into the page &gt;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 smtClean="0">
                <a:latin typeface="+mj-ea"/>
                <a:ea typeface="+mj-ea"/>
              </a:rPr>
              <a:t>field (p25) and close </a:t>
            </a:r>
            <a:r>
              <a:rPr lang="en-US" altLang="ko-KR" sz="1000" smtClean="0">
                <a:latin typeface="+mj-ea"/>
                <a:ea typeface="+mj-ea"/>
              </a:rPr>
              <a:t>the modal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511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942F38D2-38AF-C524-4237-03B8997F44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4" y="863675"/>
            <a:ext cx="7771702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06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222302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14780" y="1105387"/>
            <a:ext cx="4104456" cy="440120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동영상 관리 </a:t>
            </a:r>
            <a:r>
              <a:rPr lang="en-US" altLang="ko-KR" sz="1000" b="1" dirty="0">
                <a:latin typeface="+mj-ea"/>
              </a:rPr>
              <a:t>(video management)</a:t>
            </a:r>
            <a:r>
              <a:rPr lang="en-US" altLang="ko-KR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&gt; List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0.URL: /</a:t>
            </a:r>
            <a:r>
              <a:rPr lang="en-US" altLang="ko-KR" sz="1000" dirty="0" smtClean="0">
                <a:latin typeface="+mj-ea"/>
                <a:ea typeface="+mj-ea"/>
              </a:rPr>
              <a:t>contents/video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1)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Y/N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추천동영상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 smtClean="0">
                <a:latin typeface="+mj-ea"/>
                <a:ea typeface="+mj-ea"/>
              </a:rPr>
              <a:t>: {title}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신규등록 </a:t>
            </a:r>
            <a:r>
              <a:rPr lang="en-US" altLang="ko-KR" sz="1000" dirty="0" smtClean="0">
                <a:latin typeface="+mj-ea"/>
                <a:ea typeface="+mj-ea"/>
              </a:rPr>
              <a:t>(Add) : if clicks, move to the Add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0)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DB: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conditions: </a:t>
            </a:r>
            <a:r>
              <a:rPr lang="en-US" altLang="ko-KR" sz="1000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dirty="0" smtClean="0">
                <a:latin typeface="+mj-ea"/>
                <a:ea typeface="+mj-ea"/>
              </a:rPr>
              <a:t> = </a:t>
            </a:r>
            <a:r>
              <a:rPr lang="en-US" altLang="ko-KR" sz="1000" b="1" dirty="0" smtClean="0">
                <a:latin typeface="+mj-ea"/>
                <a:ea typeface="+mj-ea"/>
              </a:rPr>
              <a:t>‘</a:t>
            </a:r>
            <a:r>
              <a:rPr lang="en-US" altLang="ko-KR" sz="1000" b="1" dirty="0" smtClean="0">
                <a:latin typeface="+mj-ea"/>
                <a:ea typeface="+mj-ea"/>
              </a:rPr>
              <a:t>CT02’ (video)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sort: </a:t>
            </a:r>
            <a:r>
              <a:rPr lang="en-US" altLang="ko-KR" sz="1000" dirty="0" err="1" smtClean="0">
                <a:latin typeface="+mj-ea"/>
                <a:ea typeface="+mj-ea"/>
              </a:rPr>
              <a:t>reg_date</a:t>
            </a:r>
            <a:r>
              <a:rPr lang="en-US" altLang="ko-KR" sz="1000" dirty="0" smtClean="0">
                <a:latin typeface="+mj-ea"/>
                <a:ea typeface="+mj-ea"/>
              </a:rPr>
              <a:t> DESC, </a:t>
            </a:r>
            <a:r>
              <a:rPr lang="en-US" altLang="ko-KR" sz="1000" dirty="0" err="1" smtClean="0">
                <a:latin typeface="+mj-ea"/>
                <a:ea typeface="+mj-ea"/>
              </a:rPr>
              <a:t>mod_date</a:t>
            </a:r>
            <a:r>
              <a:rPr lang="en-US" altLang="ko-KR" sz="1000" dirty="0" smtClean="0">
                <a:latin typeface="+mj-ea"/>
                <a:ea typeface="+mj-ea"/>
              </a:rPr>
              <a:t> DESC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total count / </a:t>
            </a:r>
            <a:r>
              <a:rPr lang="ko-KR" altLang="en-US" sz="1000" dirty="0" smtClean="0">
                <a:latin typeface="+mj-ea"/>
                <a:ea typeface="+mj-ea"/>
              </a:rPr>
              <a:t>보기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(row count)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사진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 smtClean="0">
                <a:latin typeface="+mj-ea"/>
                <a:ea typeface="+mj-ea"/>
              </a:rPr>
              <a:t>동영상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  <a:ea typeface="+mj-ea"/>
              </a:rPr>
              <a:t>{logical no} / </a:t>
            </a:r>
            <a:r>
              <a:rPr lang="en-US" altLang="ko-KR" sz="1000" dirty="0" smtClean="0">
                <a:latin typeface="+mj-ea"/>
                <a:ea typeface="+mj-ea"/>
              </a:rPr>
              <a:t>thumbnail of </a:t>
            </a:r>
            <a:r>
              <a:rPr lang="en-US" altLang="ko-KR" sz="1000" dirty="0">
                <a:latin typeface="+mj-ea"/>
                <a:ea typeface="+mj-ea"/>
              </a:rPr>
              <a:t>{</a:t>
            </a:r>
            <a:r>
              <a:rPr lang="en-US" altLang="ko-KR" sz="1000" dirty="0" err="1">
                <a:latin typeface="+mj-ea"/>
                <a:ea typeface="+mj-ea"/>
              </a:rPr>
              <a:t>thumb_file_no</a:t>
            </a:r>
            <a:r>
              <a:rPr lang="en-US" altLang="ko-KR" sz="1000" dirty="0">
                <a:latin typeface="+mj-ea"/>
                <a:ea typeface="+mj-ea"/>
              </a:rPr>
              <a:t>} </a:t>
            </a:r>
            <a:r>
              <a:rPr lang="en-US" altLang="ko-KR" sz="1000" dirty="0" smtClean="0">
                <a:latin typeface="+mj-ea"/>
                <a:ea typeface="+mj-ea"/>
              </a:rPr>
              <a:t>/ {title} /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 /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b) </a:t>
            </a:r>
            <a:r>
              <a:rPr lang="ko-KR" altLang="en-US" sz="1000" dirty="0" smtClean="0">
                <a:latin typeface="+mj-ea"/>
              </a:rPr>
              <a:t>최종수정일 </a:t>
            </a:r>
            <a:r>
              <a:rPr lang="en-US" altLang="ko-KR" sz="1000" dirty="0" smtClean="0">
                <a:latin typeface="+mj-ea"/>
              </a:rPr>
              <a:t>: 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   - {</a:t>
            </a:r>
            <a:r>
              <a:rPr lang="en-US" altLang="ko-KR" sz="1000" dirty="0" err="1" smtClean="0">
                <a:latin typeface="+mj-ea"/>
              </a:rPr>
              <a:t>mod_date</a:t>
            </a:r>
            <a:r>
              <a:rPr lang="en-US" altLang="ko-KR" sz="1000" dirty="0" smtClean="0">
                <a:latin typeface="+mj-ea"/>
              </a:rPr>
              <a:t>} (if NULL, show {</a:t>
            </a:r>
            <a:r>
              <a:rPr lang="en-US" altLang="ko-KR" sz="1000" dirty="0" err="1" smtClean="0">
                <a:latin typeface="+mj-ea"/>
              </a:rPr>
              <a:t>reg_date</a:t>
            </a:r>
            <a:r>
              <a:rPr lang="en-US" altLang="ko-KR" sz="1000" dirty="0" smtClean="0">
                <a:latin typeface="+mj-ea"/>
              </a:rPr>
              <a:t>})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c) if </a:t>
            </a:r>
            <a:r>
              <a:rPr lang="ko-KR" altLang="en-US" sz="1000" dirty="0" smtClean="0">
                <a:latin typeface="+mj-ea"/>
                <a:ea typeface="+mj-ea"/>
              </a:rPr>
              <a:t>제목</a:t>
            </a:r>
            <a:r>
              <a:rPr lang="en-US" altLang="ko-KR" sz="1000" dirty="0" smtClean="0">
                <a:latin typeface="+mj-ea"/>
                <a:ea typeface="+mj-ea"/>
              </a:rPr>
              <a:t>(title) clicks, move to details page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75753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1768E4AB-481B-E3A2-D69E-A9F3616B86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2571"/>
            <a:ext cx="7553589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23CB032E-2937-B411-E090-00B7D24EB2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8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0218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동영상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249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22" name="그림 21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9811B241-0E8B-F5FA-6C7F-93EE7E0533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7940" y="4464172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2" idx="3"/>
          </p:cNvCxnSpPr>
          <p:nvPr/>
        </p:nvCxnSpPr>
        <p:spPr>
          <a:xfrm rot="5400000">
            <a:off x="3788359" y="3613829"/>
            <a:ext cx="2117338" cy="2599932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0482496" y="1079699"/>
            <a:ext cx="4104456" cy="563231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동영상 관리 </a:t>
            </a:r>
            <a:r>
              <a:rPr lang="en-US" altLang="ko-KR" sz="1000" b="1" dirty="0">
                <a:latin typeface="+mj-ea"/>
              </a:rPr>
              <a:t>(video management)</a:t>
            </a:r>
            <a:r>
              <a:rPr lang="en-US" altLang="ko-KR" sz="1000" b="1" dirty="0" smtClean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동영상 </a:t>
            </a:r>
            <a:r>
              <a:rPr lang="ko-KR" altLang="en-US" sz="1000" dirty="0" smtClean="0">
                <a:latin typeface="+mj-ea"/>
                <a:ea typeface="+mj-ea"/>
              </a:rPr>
              <a:t>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  <a:r>
              <a:rPr lang="en-US" altLang="ko-KR" sz="1000" b="1" dirty="0" smtClean="0">
                <a:latin typeface="+mj-ea"/>
                <a:ea typeface="+mj-ea"/>
              </a:rPr>
              <a:t>(bold style)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split (then get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 list)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display {</a:t>
            </a:r>
            <a:r>
              <a:rPr lang="en-US" altLang="ko-KR" sz="1000" dirty="0" err="1" smtClean="0">
                <a:latin typeface="+mj-ea"/>
                <a:ea typeface="+mj-ea"/>
              </a:rPr>
              <a:t>st_topic.title</a:t>
            </a:r>
            <a:r>
              <a:rPr lang="en-US" altLang="ko-KR" sz="1000" dirty="0" smtClean="0">
                <a:latin typeface="+mj-ea"/>
                <a:ea typeface="+mj-ea"/>
              </a:rPr>
              <a:t>} with </a:t>
            </a:r>
            <a:r>
              <a:rPr lang="en-US" altLang="ko-KR" sz="1000" dirty="0" err="1" smtClean="0">
                <a:latin typeface="+mj-ea"/>
                <a:ea typeface="+mj-ea"/>
              </a:rPr>
              <a:t>splitted</a:t>
            </a:r>
            <a:r>
              <a:rPr lang="en-US" altLang="ko-KR" sz="1000" dirty="0" smtClean="0">
                <a:latin typeface="+mj-ea"/>
                <a:ea typeface="+mj-ea"/>
              </a:rPr>
              <a:t>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추천동영상여부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>
                <a:latin typeface="+mj-ea"/>
              </a:rPr>
              <a:t>동영상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동영상 위치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en-US" altLang="ko-KR" sz="1000" b="1" dirty="0">
                <a:latin typeface="+mj-ea"/>
                <a:ea typeface="+mj-ea"/>
              </a:rPr>
              <a:t> 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a) video play box: {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contents_url</a:t>
            </a:r>
            <a:r>
              <a:rPr lang="en-US" altLang="ko-KR" sz="1000" b="1" dirty="0">
                <a:latin typeface="+mj-ea"/>
                <a:ea typeface="+mj-ea"/>
              </a:rPr>
              <a:t>}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</a:t>
            </a:r>
            <a:r>
              <a:rPr lang="en-US" altLang="ko-KR" sz="1000" dirty="0">
                <a:latin typeface="+mj-ea"/>
                <a:ea typeface="+mj-ea"/>
              </a:rPr>
              <a:t>- display {</a:t>
            </a:r>
            <a:r>
              <a:rPr lang="en-US" altLang="ko-KR" sz="1000" dirty="0" err="1" smtClean="0">
                <a:latin typeface="+mj-ea"/>
                <a:ea typeface="+mj-ea"/>
              </a:rPr>
              <a:t>thumb_file_no</a:t>
            </a:r>
            <a:r>
              <a:rPr lang="en-US" altLang="ko-KR" sz="1000" dirty="0" smtClean="0">
                <a:latin typeface="+mj-ea"/>
                <a:ea typeface="+mj-ea"/>
              </a:rPr>
              <a:t>} (thumb image)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play button clicks, open video play modal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</a:t>
            </a:r>
            <a:r>
              <a:rPr lang="en-US" altLang="ko-KR" sz="1000" dirty="0" smtClean="0">
                <a:latin typeface="+mj-ea"/>
                <a:ea typeface="+mj-ea"/>
              </a:rPr>
              <a:t>b)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>
                <a:latin typeface="+mj-ea"/>
                <a:ea typeface="+mj-ea"/>
              </a:rPr>
              <a:t> : {</a:t>
            </a:r>
            <a:r>
              <a:rPr lang="en-US" altLang="ko-KR" sz="1000" dirty="0" err="1" smtClean="0">
                <a:latin typeface="+mj-ea"/>
                <a:ea typeface="+mj-ea"/>
              </a:rPr>
              <a:t>contents_url</a:t>
            </a:r>
            <a:r>
              <a:rPr lang="en-US" altLang="ko-KR" sz="1000" dirty="0" smtClean="0">
                <a:latin typeface="+mj-ea"/>
                <a:ea typeface="+mj-ea"/>
              </a:rPr>
              <a:t>} (</a:t>
            </a:r>
            <a:r>
              <a:rPr lang="en-US" altLang="ko-KR" sz="1000" dirty="0" err="1" smtClean="0">
                <a:latin typeface="+mj-ea"/>
                <a:ea typeface="+mj-ea"/>
              </a:rPr>
              <a:t>readonly</a:t>
            </a:r>
            <a:r>
              <a:rPr lang="en-US" altLang="ko-KR" sz="1000" dirty="0" smtClean="0">
                <a:latin typeface="+mj-ea"/>
                <a:ea typeface="+mj-ea"/>
              </a:rPr>
              <a:t>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>
                <a:latin typeface="+mj-ea"/>
              </a:rPr>
              <a:t>조사일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contents_date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8) </a:t>
            </a:r>
            <a:r>
              <a:rPr lang="ko-KR" altLang="en-US" sz="1000" dirty="0">
                <a:latin typeface="+mj-ea"/>
              </a:rPr>
              <a:t>조사지역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contents_location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9) </a:t>
            </a:r>
            <a:r>
              <a:rPr lang="ko-KR" altLang="en-US" sz="1000" dirty="0">
                <a:latin typeface="+mj-ea"/>
              </a:rPr>
              <a:t>조사자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contents_maker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10) </a:t>
            </a:r>
            <a:r>
              <a:rPr lang="ko-KR" altLang="en-US" sz="1000" dirty="0">
                <a:latin typeface="+mj-ea"/>
              </a:rPr>
              <a:t>설명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contents_desc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목록으로 </a:t>
            </a:r>
            <a:r>
              <a:rPr lang="en-US" altLang="ko-KR" sz="1000" dirty="0" smtClean="0">
                <a:latin typeface="+mj-ea"/>
                <a:ea typeface="+mj-ea"/>
              </a:rPr>
              <a:t>(list) : locate on left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수정 </a:t>
            </a:r>
            <a:r>
              <a:rPr lang="en-US" altLang="ko-KR" sz="1000" dirty="0" smtClean="0">
                <a:latin typeface="+mj-ea"/>
                <a:ea typeface="+mj-ea"/>
              </a:rPr>
              <a:t>(Modify) : if clicks, move to Modify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삭제 </a:t>
            </a:r>
            <a:r>
              <a:rPr lang="en-US" altLang="ko-KR" sz="1000" dirty="0" smtClean="0">
                <a:latin typeface="+mj-ea"/>
                <a:ea typeface="+mj-ea"/>
              </a:rPr>
              <a:t>(Delete)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delete confirm msg.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delete complete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</a:t>
            </a:r>
            <a:r>
              <a:rPr lang="en-US" altLang="ko-KR" sz="1000" dirty="0" smtClean="0">
                <a:latin typeface="+mj-ea"/>
                <a:ea typeface="+mj-ea"/>
              </a:rPr>
              <a:t>a-1) DELETE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a-2) DELETE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and physical file </a:t>
            </a:r>
            <a:r>
              <a:rPr lang="en-US" altLang="ko-KR" sz="1000" dirty="0">
                <a:latin typeface="+mj-ea"/>
                <a:ea typeface="+mj-ea"/>
              </a:rPr>
              <a:t>(with {</a:t>
            </a:r>
            <a:r>
              <a:rPr lang="en-US" altLang="ko-KR" sz="1000" dirty="0" err="1" smtClean="0">
                <a:latin typeface="+mj-ea"/>
                <a:ea typeface="+mj-ea"/>
              </a:rPr>
              <a:t>contents_file_no</a:t>
            </a:r>
            <a:r>
              <a:rPr lang="en-US" altLang="ko-KR" sz="1000" dirty="0" smtClean="0">
                <a:latin typeface="+mj-ea"/>
                <a:ea typeface="+mj-ea"/>
              </a:rPr>
              <a:t>})</a:t>
            </a: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30640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168FCAC5-68BC-98E0-5294-47589AB79E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21CCC629-9B39-B670-21A7-8C2612074B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8520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AE8E2B6-422A-21B9-1547-DE86BFEB18F8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10420598" y="967949"/>
            <a:ext cx="4104456" cy="8094524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동영상</a:t>
            </a:r>
            <a:r>
              <a:rPr lang="ko-KR" altLang="en-US" sz="1000" b="1" dirty="0" smtClean="0">
                <a:latin typeface="+mj-ea"/>
                <a:ea typeface="+mj-ea"/>
              </a:rPr>
              <a:t> </a:t>
            </a:r>
            <a:r>
              <a:rPr lang="ko-KR" altLang="en-US" sz="1000" b="1" dirty="0" smtClean="0">
                <a:latin typeface="+mj-ea"/>
                <a:ea typeface="+mj-ea"/>
              </a:rPr>
              <a:t>관리 </a:t>
            </a:r>
            <a:r>
              <a:rPr lang="en-US" altLang="ko-KR" sz="1000" b="1" dirty="0" smtClean="0">
                <a:latin typeface="+mj-ea"/>
                <a:ea typeface="+mj-ea"/>
              </a:rPr>
              <a:t>(video </a:t>
            </a:r>
            <a:r>
              <a:rPr lang="en-US" altLang="ko-KR" sz="1000" b="1" dirty="0" smtClean="0">
                <a:latin typeface="+mj-ea"/>
                <a:ea typeface="+mj-ea"/>
              </a:rPr>
              <a:t>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동영상 </a:t>
            </a:r>
            <a:r>
              <a:rPr lang="ko-KR" altLang="en-US" sz="1000" dirty="0" smtClean="0">
                <a:latin typeface="+mj-ea"/>
                <a:ea typeface="+mj-ea"/>
              </a:rPr>
              <a:t>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en-US" altLang="ko-KR" sz="1000" b="1" dirty="0">
                <a:latin typeface="+mj-ea"/>
              </a:rPr>
              <a:t> (bold style)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- same with photo management &gt; Modify (p24)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추천동영상여부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>
                <a:latin typeface="+mj-ea"/>
              </a:rPr>
              <a:t>동영상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동영상 위치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b="1" dirty="0" smtClean="0">
                <a:latin typeface="+mj-ea"/>
                <a:ea typeface="+mj-ea"/>
              </a:rPr>
              <a:t>    a) video play box</a:t>
            </a:r>
            <a:endParaRPr lang="en-US" altLang="ko-KR" sz="1000" b="1" dirty="0">
              <a:latin typeface="+mj-ea"/>
              <a:ea typeface="+mj-ea"/>
            </a:endParaRP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  </a:t>
            </a:r>
            <a:r>
              <a:rPr lang="en-US" altLang="ko-KR" sz="1000" dirty="0" smtClean="0">
                <a:latin typeface="+mj-ea"/>
                <a:ea typeface="+mj-ea"/>
              </a:rPr>
              <a:t>- </a:t>
            </a:r>
            <a:r>
              <a:rPr lang="en-US" altLang="ko-KR" sz="1000" dirty="0" smtClean="0">
                <a:latin typeface="+mj-ea"/>
                <a:ea typeface="+mj-ea"/>
              </a:rPr>
              <a:t>if </a:t>
            </a:r>
            <a:r>
              <a:rPr lang="en-US" altLang="ko-KR" sz="1000" dirty="0" smtClean="0">
                <a:latin typeface="+mj-ea"/>
                <a:ea typeface="+mj-ea"/>
              </a:rPr>
              <a:t>video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is already registered, display </a:t>
            </a:r>
            <a:r>
              <a:rPr lang="en-US" altLang="ko-KR" sz="1000" dirty="0" smtClean="0">
                <a:latin typeface="+mj-ea"/>
                <a:ea typeface="+mj-ea"/>
              </a:rPr>
              <a:t>video thumbnail </a:t>
            </a:r>
            <a:r>
              <a:rPr lang="en-US" altLang="ko-KR" sz="1000" dirty="0" smtClean="0">
                <a:latin typeface="+mj-ea"/>
                <a:ea typeface="+mj-ea"/>
              </a:rPr>
              <a:t>with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x </a:t>
            </a:r>
            <a:r>
              <a:rPr lang="en-US" altLang="ko-KR" sz="1000" dirty="0" smtClean="0">
                <a:latin typeface="+mj-ea"/>
                <a:ea typeface="+mj-ea"/>
              </a:rPr>
              <a:t>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x button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</a:t>
            </a: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 smtClean="0">
                <a:latin typeface="+mj-ea"/>
                <a:ea typeface="+mj-ea"/>
              </a:rPr>
              <a:t>if x button clicks, </a:t>
            </a:r>
            <a:r>
              <a:rPr lang="en-US" altLang="ko-KR" sz="1000" b="1" dirty="0" smtClean="0">
                <a:latin typeface="+mj-ea"/>
                <a:ea typeface="+mj-ea"/>
              </a:rPr>
              <a:t>delete the </a:t>
            </a:r>
            <a:r>
              <a:rPr lang="en-US" altLang="ko-KR" sz="1000" b="1" dirty="0">
                <a:latin typeface="+mj-ea"/>
              </a:rPr>
              <a:t>video</a:t>
            </a:r>
            <a:r>
              <a:rPr lang="en-US" altLang="ko-KR" sz="1000" b="1" dirty="0" smtClean="0">
                <a:latin typeface="+mj-ea"/>
                <a:ea typeface="+mj-ea"/>
              </a:rPr>
              <a:t> &amp; thumbnail </a:t>
            </a:r>
            <a:r>
              <a:rPr lang="en-US" altLang="ko-KR" sz="1000" dirty="0" smtClean="0">
                <a:latin typeface="+mj-ea"/>
                <a:ea typeface="+mj-ea"/>
              </a:rPr>
              <a:t>and </a:t>
            </a:r>
            <a:r>
              <a:rPr lang="en-US" altLang="ko-KR" sz="1000" dirty="0" smtClean="0">
                <a:latin typeface="+mj-ea"/>
                <a:ea typeface="+mj-ea"/>
              </a:rPr>
              <a:t>show default image style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</a:t>
            </a:r>
            <a:r>
              <a:rPr lang="en-US" altLang="ko-KR" sz="1000" b="1" dirty="0" smtClean="0">
                <a:latin typeface="+mj-ea"/>
                <a:ea typeface="+mj-ea"/>
              </a:rPr>
              <a:t>b) </a:t>
            </a:r>
            <a:r>
              <a:rPr lang="en-US" altLang="ko-KR" sz="1000" b="1" dirty="0" err="1" smtClean="0">
                <a:latin typeface="+mj-ea"/>
                <a:ea typeface="+mj-ea"/>
              </a:rPr>
              <a:t>inputbox</a:t>
            </a:r>
            <a:r>
              <a:rPr lang="en-US" altLang="ko-KR" sz="1000" b="1" dirty="0" smtClean="0">
                <a:latin typeface="+mj-ea"/>
                <a:ea typeface="+mj-ea"/>
              </a:rPr>
              <a:t> : </a:t>
            </a:r>
            <a:r>
              <a:rPr lang="en-US" altLang="ko-KR" sz="1000" b="1" dirty="0" smtClean="0">
                <a:latin typeface="+mj-ea"/>
              </a:rPr>
              <a:t>{</a:t>
            </a:r>
            <a:r>
              <a:rPr lang="en-US" altLang="ko-KR" sz="1000" b="1" dirty="0" err="1">
                <a:latin typeface="+mj-ea"/>
              </a:rPr>
              <a:t>contents_url</a:t>
            </a:r>
            <a:r>
              <a:rPr lang="en-US" altLang="ko-KR" sz="1000" b="1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validate: required, max length(512 bytes)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</a:t>
            </a:r>
            <a:r>
              <a:rPr lang="en-US" altLang="ko-KR" sz="1000" b="1" dirty="0" smtClean="0">
                <a:latin typeface="+mj-ea"/>
                <a:ea typeface="+mj-ea"/>
              </a:rPr>
              <a:t>c) </a:t>
            </a:r>
            <a:r>
              <a:rPr lang="en-US" altLang="ko-KR" sz="1000" b="1" dirty="0" smtClean="0">
                <a:latin typeface="+mj-ea"/>
                <a:ea typeface="+mj-ea"/>
              </a:rPr>
              <a:t>thumbnail </a:t>
            </a:r>
            <a:r>
              <a:rPr lang="en-US" altLang="ko-KR" sz="1000" b="1" dirty="0" err="1" smtClean="0">
                <a:latin typeface="+mj-ea"/>
                <a:ea typeface="+mj-ea"/>
              </a:rPr>
              <a:t>inputbox</a:t>
            </a:r>
            <a:r>
              <a:rPr lang="en-US" altLang="ko-KR" sz="1000" b="1" dirty="0">
                <a:latin typeface="+mj-ea"/>
                <a:ea typeface="+mj-ea"/>
              </a:rPr>
              <a:t> : {</a:t>
            </a:r>
            <a:r>
              <a:rPr lang="en-US" altLang="ko-KR" sz="1000" b="1" dirty="0" err="1" smtClean="0">
                <a:latin typeface="+mj-ea"/>
                <a:ea typeface="+mj-ea"/>
              </a:rPr>
              <a:t>thumb_file_no</a:t>
            </a:r>
            <a:r>
              <a:rPr lang="en-US" altLang="ko-KR" sz="1000" b="1" dirty="0" smtClean="0">
                <a:latin typeface="+mj-ea"/>
                <a:ea typeface="+mj-ea"/>
              </a:rPr>
              <a:t>}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a-1) </a:t>
            </a:r>
            <a:r>
              <a:rPr lang="ko-KR" altLang="en-US" sz="1000" dirty="0" smtClean="0">
                <a:latin typeface="+mj-ea"/>
                <a:ea typeface="+mj-ea"/>
              </a:rPr>
              <a:t>찾기 </a:t>
            </a:r>
            <a:r>
              <a:rPr lang="en-US" altLang="ko-KR" sz="1000" dirty="0" smtClean="0">
                <a:latin typeface="+mj-ea"/>
                <a:ea typeface="+mj-ea"/>
              </a:rPr>
              <a:t>(file upload)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clicks, show file search box (just can add image file types)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file is selected, display file name into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and </a:t>
            </a:r>
            <a:r>
              <a:rPr lang="en-US" altLang="ko-KR" sz="1000" dirty="0" smtClean="0">
                <a:latin typeface="+mj-ea"/>
                <a:ea typeface="+mj-ea"/>
              </a:rPr>
              <a:t>apply into video play 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  <a:ea typeface="+mj-ea"/>
              </a:rPr>
              <a:t>조사일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contents_date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&amp; </a:t>
            </a:r>
            <a:r>
              <a:rPr lang="en-US" altLang="ko-KR" sz="1000" dirty="0" err="1" smtClean="0">
                <a:latin typeface="+mj-ea"/>
                <a:ea typeface="+mj-ea"/>
              </a:rPr>
              <a:t>datepicker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8) </a:t>
            </a:r>
            <a:r>
              <a:rPr lang="ko-KR" altLang="en-US" sz="1000" dirty="0" smtClean="0">
                <a:latin typeface="+mj-ea"/>
                <a:ea typeface="+mj-ea"/>
              </a:rPr>
              <a:t>조사지역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  <a:ea typeface="+mj-ea"/>
              </a:rPr>
              <a:t>{</a:t>
            </a:r>
            <a:r>
              <a:rPr lang="en-US" altLang="ko-KR" sz="1000" dirty="0" err="1">
                <a:latin typeface="+mj-ea"/>
                <a:ea typeface="+mj-ea"/>
              </a:rPr>
              <a:t>contents_location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max 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9) </a:t>
            </a:r>
            <a:r>
              <a:rPr lang="ko-KR" altLang="en-US" sz="1000" dirty="0" smtClean="0">
                <a:latin typeface="+mj-ea"/>
                <a:ea typeface="+mj-ea"/>
              </a:rPr>
              <a:t>조사자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contents_maker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max 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10) </a:t>
            </a:r>
            <a:r>
              <a:rPr lang="ko-KR" altLang="en-US" sz="1000" dirty="0" smtClean="0">
                <a:latin typeface="+mj-ea"/>
                <a:ea typeface="+mj-ea"/>
              </a:rPr>
              <a:t>설명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contents_desc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a) html editor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저장 </a:t>
            </a:r>
            <a:r>
              <a:rPr lang="en-US" altLang="ko-KR" sz="1000" dirty="0" smtClean="0">
                <a:latin typeface="+mj-ea"/>
                <a:ea typeface="+mj-ea"/>
              </a:rPr>
              <a:t>(save)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save confirm msg.(“</a:t>
            </a:r>
            <a:r>
              <a:rPr lang="ko-KR" altLang="en-US" sz="1000" dirty="0" smtClean="0">
                <a:latin typeface="+mj-ea"/>
                <a:ea typeface="+mj-ea"/>
              </a:rPr>
              <a:t>저장하시겠습니까</a:t>
            </a:r>
            <a:r>
              <a:rPr lang="en-US" altLang="ko-KR" sz="1000" dirty="0" smtClean="0">
                <a:latin typeface="+mj-ea"/>
                <a:ea typeface="+mj-ea"/>
              </a:rPr>
              <a:t>?</a:t>
            </a:r>
            <a:r>
              <a:rPr lang="en-US" altLang="ko-KR" sz="1000" dirty="0" smtClean="0">
                <a:latin typeface="+mj-ea"/>
                <a:ea typeface="+mj-ea"/>
                <a:sym typeface="Wingdings" panose="05000000000000000000" pitchFamily="2" charset="2"/>
              </a:rPr>
              <a:t>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save complete msg.(“</a:t>
            </a:r>
            <a:r>
              <a:rPr lang="ko-KR" altLang="en-US" sz="1000" dirty="0" smtClean="0">
                <a:latin typeface="+mj-ea"/>
                <a:ea typeface="+mj-ea"/>
              </a:rPr>
              <a:t>저장되었습니다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new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DELETE </a:t>
            </a:r>
            <a:r>
              <a:rPr lang="en-US" altLang="ko-KR" sz="1000" dirty="0" err="1" smtClean="0">
                <a:latin typeface="+mj-ea"/>
                <a:ea typeface="+mj-ea"/>
              </a:rPr>
              <a:t>prev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with physical file and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UPDATE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</a:t>
            </a:r>
            <a:r>
              <a:rPr lang="en-US" altLang="ko-KR" sz="1000" b="1" dirty="0" smtClean="0">
                <a:latin typeface="+mj-ea"/>
                <a:ea typeface="+mj-ea"/>
              </a:rPr>
              <a:t>CT02’ (</a:t>
            </a:r>
            <a:r>
              <a:rPr lang="ko-KR" altLang="en-US" sz="1000" b="1" dirty="0" smtClean="0">
                <a:latin typeface="+mj-ea"/>
                <a:ea typeface="+mj-ea"/>
              </a:rPr>
              <a:t>동영상</a:t>
            </a:r>
            <a:r>
              <a:rPr lang="en-US" altLang="ko-KR" sz="1000" b="1" dirty="0" smtClean="0">
                <a:latin typeface="+mj-ea"/>
                <a:ea typeface="+mj-ea"/>
              </a:rPr>
              <a:t>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3290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CD0214F-22F4-7123-EC45-C815F5F71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148" y="1531105"/>
            <a:ext cx="4676775" cy="4714875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1585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로그인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0" name="순서도: 연결자 69">
            <a:extLst>
              <a:ext uri="{FF2B5EF4-FFF2-40B4-BE49-F238E27FC236}">
                <a16:creationId xmlns:a16="http://schemas.microsoft.com/office/drawing/2014/main" id="{720BEA28-FE05-7EF0-5707-1E59C01E56A0}"/>
              </a:ext>
            </a:extLst>
          </p:cNvPr>
          <p:cNvSpPr/>
          <p:nvPr/>
        </p:nvSpPr>
        <p:spPr>
          <a:xfrm>
            <a:off x="3742138" y="330668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관리자 아이디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E909A9-7EB4-B86F-ED18-9A91307B241C}"/>
              </a:ext>
            </a:extLst>
          </p:cNvPr>
          <p:cNvSpPr txBox="1"/>
          <p:nvPr/>
        </p:nvSpPr>
        <p:spPr>
          <a:xfrm>
            <a:off x="10656489" y="12753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실패시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알림 문구 출력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비밀번호가 일치하지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또는 비밀번호를 확인 후 다시 시도해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.”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4" name="순서도: 연결자 73">
            <a:extLst>
              <a:ext uri="{FF2B5EF4-FFF2-40B4-BE49-F238E27FC236}">
                <a16:creationId xmlns:a16="http://schemas.microsoft.com/office/drawing/2014/main" id="{56D93900-199C-0E36-55B7-4DAC38A1B1AA}"/>
              </a:ext>
            </a:extLst>
          </p:cNvPr>
          <p:cNvSpPr/>
          <p:nvPr/>
        </p:nvSpPr>
        <p:spPr>
          <a:xfrm>
            <a:off x="3742138" y="39449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AEB89420-B6C6-283E-46A5-85C04DA8BB96}"/>
              </a:ext>
            </a:extLst>
          </p:cNvPr>
          <p:cNvSpPr/>
          <p:nvPr/>
        </p:nvSpPr>
        <p:spPr>
          <a:xfrm>
            <a:off x="3742138" y="44752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7647AC-80F1-6B60-D996-7B1D76F007D0}"/>
              </a:ext>
            </a:extLst>
          </p:cNvPr>
          <p:cNvSpPr txBox="1"/>
          <p:nvPr/>
        </p:nvSpPr>
        <p:spPr>
          <a:xfrm>
            <a:off x="10656490" y="2268066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아이디 저장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접속시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아이디 저장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7020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DB443945-6FE1-25C1-D794-E5E67B002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8388E566-7EC1-8BBB-D47D-F903D86E54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16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26286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8205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10473976" y="1655763"/>
            <a:ext cx="4104456" cy="393954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</a:t>
            </a:r>
            <a:r>
              <a:rPr lang="en-US" altLang="ko-KR" sz="1000" b="1" dirty="0" smtClean="0">
                <a:latin typeface="+mj-ea"/>
                <a:ea typeface="+mj-ea"/>
              </a:rPr>
              <a:t>&gt; </a:t>
            </a:r>
            <a:r>
              <a:rPr lang="ko-KR" altLang="en-US" sz="1000" b="1" dirty="0" smtClean="0">
                <a:latin typeface="+mj-ea"/>
              </a:rPr>
              <a:t>동영상 </a:t>
            </a:r>
            <a:r>
              <a:rPr lang="ko-KR" altLang="en-US" sz="1000" b="1" dirty="0">
                <a:latin typeface="+mj-ea"/>
              </a:rPr>
              <a:t>관리 </a:t>
            </a:r>
            <a:r>
              <a:rPr lang="en-US" altLang="ko-KR" sz="1000" b="1" dirty="0">
                <a:latin typeface="+mj-ea"/>
              </a:rPr>
              <a:t>(video management)</a:t>
            </a:r>
            <a:r>
              <a:rPr lang="en-US" altLang="ko-KR" sz="1000" b="1" dirty="0" smtClean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Add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동영상 </a:t>
            </a:r>
            <a:r>
              <a:rPr lang="ko-KR" altLang="en-US" sz="1000" dirty="0" smtClean="0">
                <a:latin typeface="+mj-ea"/>
                <a:ea typeface="+mj-ea"/>
              </a:rPr>
              <a:t>등록하기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validate: required, max length(256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Remove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others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same with Modify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등록 </a:t>
            </a:r>
            <a:r>
              <a:rPr lang="en-US" altLang="ko-KR" sz="1000" dirty="0" smtClean="0">
                <a:latin typeface="+mj-ea"/>
                <a:ea typeface="+mj-ea"/>
              </a:rPr>
              <a:t>(register)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Add confirm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r>
              <a:rPr lang="en-US" altLang="ko-KR" sz="1000" dirty="0" smtClean="0">
                <a:latin typeface="+mj-ea"/>
                <a:ea typeface="+mj-ea"/>
              </a:rPr>
              <a:t> (“</a:t>
            </a:r>
            <a:r>
              <a:rPr lang="ko-KR" altLang="en-US" sz="1000" dirty="0" smtClean="0">
                <a:latin typeface="+mj-ea"/>
                <a:ea typeface="+mj-ea"/>
              </a:rPr>
              <a:t>등록하시겠습니까</a:t>
            </a:r>
            <a:r>
              <a:rPr lang="en-US" altLang="ko-KR" sz="1000" dirty="0" smtClean="0">
                <a:latin typeface="+mj-ea"/>
                <a:ea typeface="+mj-ea"/>
              </a:rPr>
              <a:t>?”)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</a:t>
            </a:r>
            <a:r>
              <a:rPr lang="en-US" altLang="ko-KR" sz="1000" dirty="0">
                <a:latin typeface="+mj-ea"/>
              </a:rPr>
              <a:t>Add</a:t>
            </a:r>
            <a:r>
              <a:rPr lang="en-US" altLang="ko-KR" sz="1000" dirty="0" smtClean="0">
                <a:latin typeface="+mj-ea"/>
                <a:ea typeface="+mj-ea"/>
              </a:rPr>
              <a:t> complete msg.(“</a:t>
            </a:r>
            <a:r>
              <a:rPr lang="ko-KR" altLang="en-US" sz="1000" dirty="0" smtClean="0">
                <a:latin typeface="+mj-ea"/>
                <a:ea typeface="+mj-ea"/>
              </a:rPr>
              <a:t>등록되었습니다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INSERT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</a:t>
            </a:r>
            <a:r>
              <a:rPr lang="en-US" altLang="ko-KR" sz="1000" b="1" dirty="0" smtClean="0">
                <a:latin typeface="+mj-ea"/>
                <a:ea typeface="+mj-ea"/>
              </a:rPr>
              <a:t>CT02’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8950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105474ED-57D5-A914-8DB0-8B24E1206E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98"/>
          <a:stretch/>
        </p:blipFill>
        <p:spPr>
          <a:xfrm>
            <a:off x="1433783" y="864370"/>
            <a:ext cx="7778075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3187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423468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26113" y="1355326"/>
            <a:ext cx="4104456" cy="440120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음원 관리 </a:t>
            </a:r>
            <a:r>
              <a:rPr lang="en-US" altLang="ko-KR" sz="1000" b="1" dirty="0">
                <a:latin typeface="+mj-ea"/>
              </a:rPr>
              <a:t>(music management) </a:t>
            </a:r>
            <a:r>
              <a:rPr lang="en-US" altLang="ko-KR" sz="1000" b="1" dirty="0" smtClean="0">
                <a:latin typeface="+mj-ea"/>
                <a:ea typeface="+mj-ea"/>
              </a:rPr>
              <a:t>&gt; </a:t>
            </a:r>
            <a:r>
              <a:rPr lang="en-US" altLang="ko-KR" sz="1000" b="1" dirty="0" smtClean="0">
                <a:latin typeface="+mj-ea"/>
                <a:ea typeface="+mj-ea"/>
              </a:rPr>
              <a:t>List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0.URL: /</a:t>
            </a:r>
            <a:r>
              <a:rPr lang="en-US" altLang="ko-KR" sz="1000" dirty="0" smtClean="0">
                <a:latin typeface="+mj-ea"/>
                <a:ea typeface="+mj-ea"/>
              </a:rPr>
              <a:t>contents/music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1)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Y/N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 smtClean="0">
                <a:latin typeface="+mj-ea"/>
                <a:ea typeface="+mj-ea"/>
              </a:rPr>
              <a:t>음원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 smtClean="0">
                <a:latin typeface="+mj-ea"/>
                <a:ea typeface="+mj-ea"/>
              </a:rPr>
              <a:t>: {title}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신규등록 </a:t>
            </a:r>
            <a:r>
              <a:rPr lang="en-US" altLang="ko-KR" sz="1000" dirty="0" smtClean="0">
                <a:latin typeface="+mj-ea"/>
                <a:ea typeface="+mj-ea"/>
              </a:rPr>
              <a:t>(Add) : if clicks, move to the Add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0)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DB: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conditions: </a:t>
            </a:r>
            <a:r>
              <a:rPr lang="en-US" altLang="ko-KR" sz="1000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dirty="0" smtClean="0">
                <a:latin typeface="+mj-ea"/>
                <a:ea typeface="+mj-ea"/>
              </a:rPr>
              <a:t> = </a:t>
            </a:r>
            <a:r>
              <a:rPr lang="en-US" altLang="ko-KR" sz="1000" b="1" dirty="0" smtClean="0">
                <a:latin typeface="+mj-ea"/>
                <a:ea typeface="+mj-ea"/>
              </a:rPr>
              <a:t>‘</a:t>
            </a:r>
            <a:r>
              <a:rPr lang="en-US" altLang="ko-KR" sz="1000" b="1" dirty="0" smtClean="0">
                <a:latin typeface="+mj-ea"/>
                <a:ea typeface="+mj-ea"/>
              </a:rPr>
              <a:t>CT03’ (music)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sort: </a:t>
            </a:r>
            <a:r>
              <a:rPr lang="en-US" altLang="ko-KR" sz="1000" dirty="0" err="1" smtClean="0">
                <a:latin typeface="+mj-ea"/>
                <a:ea typeface="+mj-ea"/>
              </a:rPr>
              <a:t>reg_date</a:t>
            </a:r>
            <a:r>
              <a:rPr lang="en-US" altLang="ko-KR" sz="1000" dirty="0" smtClean="0">
                <a:latin typeface="+mj-ea"/>
                <a:ea typeface="+mj-ea"/>
              </a:rPr>
              <a:t> DESC, </a:t>
            </a:r>
            <a:r>
              <a:rPr lang="en-US" altLang="ko-KR" sz="1000" dirty="0" err="1" smtClean="0">
                <a:latin typeface="+mj-ea"/>
                <a:ea typeface="+mj-ea"/>
              </a:rPr>
              <a:t>mod_date</a:t>
            </a:r>
            <a:r>
              <a:rPr lang="en-US" altLang="ko-KR" sz="1000" dirty="0" smtClean="0">
                <a:latin typeface="+mj-ea"/>
                <a:ea typeface="+mj-ea"/>
              </a:rPr>
              <a:t> DESC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total count / </a:t>
            </a:r>
            <a:r>
              <a:rPr lang="ko-KR" altLang="en-US" sz="1000" dirty="0" smtClean="0">
                <a:latin typeface="+mj-ea"/>
                <a:ea typeface="+mj-ea"/>
              </a:rPr>
              <a:t>보기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(row count)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사진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추천음원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  <a:ea typeface="+mj-ea"/>
              </a:rPr>
              <a:t>{logical no} / </a:t>
            </a:r>
            <a:r>
              <a:rPr lang="en-US" altLang="ko-KR" sz="1000" dirty="0" smtClean="0">
                <a:latin typeface="+mj-ea"/>
                <a:ea typeface="+mj-ea"/>
              </a:rPr>
              <a:t>thumbnail of </a:t>
            </a:r>
            <a:r>
              <a:rPr lang="en-US" altLang="ko-KR" sz="1000" dirty="0">
                <a:latin typeface="+mj-ea"/>
                <a:ea typeface="+mj-ea"/>
              </a:rPr>
              <a:t>{</a:t>
            </a:r>
            <a:r>
              <a:rPr lang="en-US" altLang="ko-KR" sz="1000" dirty="0" err="1">
                <a:latin typeface="+mj-ea"/>
                <a:ea typeface="+mj-ea"/>
              </a:rPr>
              <a:t>thumb_file_no</a:t>
            </a:r>
            <a:r>
              <a:rPr lang="en-US" altLang="ko-KR" sz="1000" dirty="0">
                <a:latin typeface="+mj-ea"/>
                <a:ea typeface="+mj-ea"/>
              </a:rPr>
              <a:t>} </a:t>
            </a:r>
            <a:r>
              <a:rPr lang="en-US" altLang="ko-KR" sz="1000" dirty="0" smtClean="0">
                <a:latin typeface="+mj-ea"/>
                <a:ea typeface="+mj-ea"/>
              </a:rPr>
              <a:t>/ {title} /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 /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b) </a:t>
            </a:r>
            <a:r>
              <a:rPr lang="ko-KR" altLang="en-US" sz="1000" dirty="0" smtClean="0">
                <a:latin typeface="+mj-ea"/>
              </a:rPr>
              <a:t>최종수정일 </a:t>
            </a:r>
            <a:r>
              <a:rPr lang="en-US" altLang="ko-KR" sz="1000" dirty="0" smtClean="0">
                <a:latin typeface="+mj-ea"/>
              </a:rPr>
              <a:t>: 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   - {</a:t>
            </a:r>
            <a:r>
              <a:rPr lang="en-US" altLang="ko-KR" sz="1000" dirty="0" err="1" smtClean="0">
                <a:latin typeface="+mj-ea"/>
              </a:rPr>
              <a:t>mod_date</a:t>
            </a:r>
            <a:r>
              <a:rPr lang="en-US" altLang="ko-KR" sz="1000" dirty="0" smtClean="0">
                <a:latin typeface="+mj-ea"/>
              </a:rPr>
              <a:t>} (if NULL, show {</a:t>
            </a:r>
            <a:r>
              <a:rPr lang="en-US" altLang="ko-KR" sz="1000" dirty="0" err="1" smtClean="0">
                <a:latin typeface="+mj-ea"/>
              </a:rPr>
              <a:t>reg_date</a:t>
            </a:r>
            <a:r>
              <a:rPr lang="en-US" altLang="ko-KR" sz="1000" dirty="0" smtClean="0">
                <a:latin typeface="+mj-ea"/>
              </a:rPr>
              <a:t>})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c) if </a:t>
            </a:r>
            <a:r>
              <a:rPr lang="ko-KR" altLang="en-US" sz="1000" dirty="0" smtClean="0">
                <a:latin typeface="+mj-ea"/>
                <a:ea typeface="+mj-ea"/>
              </a:rPr>
              <a:t>제목</a:t>
            </a:r>
            <a:r>
              <a:rPr lang="en-US" altLang="ko-KR" sz="1000" dirty="0" smtClean="0">
                <a:latin typeface="+mj-ea"/>
                <a:ea typeface="+mj-ea"/>
              </a:rPr>
              <a:t>(title) clicks, move to details page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9366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B8028E1-6825-FDD8-8F2E-67A864D1FC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1214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CE615D-CA33-12A3-4762-39FFFA57D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1" y="981213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64983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 err="1">
                <a:latin typeface="+mj-ea"/>
                <a:ea typeface="+mj-ea"/>
              </a:rPr>
              <a:t>추천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2362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0" name="그림 9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E2A850A4-4FC7-EA46-75A7-7C4A749E97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0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0" idx="3"/>
          </p:cNvCxnSpPr>
          <p:nvPr/>
        </p:nvCxnSpPr>
        <p:spPr>
          <a:xfrm rot="5400000">
            <a:off x="3787182" y="3612110"/>
            <a:ext cx="2116796" cy="26028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0378739" y="1223715"/>
            <a:ext cx="4104456" cy="563231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음원 관리 </a:t>
            </a:r>
            <a:r>
              <a:rPr lang="en-US" altLang="ko-KR" sz="1000" b="1" dirty="0">
                <a:latin typeface="+mj-ea"/>
              </a:rPr>
              <a:t>(music management)</a:t>
            </a:r>
            <a:r>
              <a:rPr lang="en-US" altLang="ko-KR" sz="1000" b="1" dirty="0" smtClean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음원 </a:t>
            </a:r>
            <a:r>
              <a:rPr lang="ko-KR" altLang="en-US" sz="1000" dirty="0" smtClean="0">
                <a:latin typeface="+mj-ea"/>
                <a:ea typeface="+mj-ea"/>
              </a:rPr>
              <a:t>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  <a:r>
              <a:rPr lang="en-US" altLang="ko-KR" sz="1000" b="1" dirty="0" smtClean="0">
                <a:latin typeface="+mj-ea"/>
                <a:ea typeface="+mj-ea"/>
              </a:rPr>
              <a:t>(bold style)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split (then get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 list)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display {</a:t>
            </a:r>
            <a:r>
              <a:rPr lang="en-US" altLang="ko-KR" sz="1000" dirty="0" err="1" smtClean="0">
                <a:latin typeface="+mj-ea"/>
                <a:ea typeface="+mj-ea"/>
              </a:rPr>
              <a:t>st_topic.title</a:t>
            </a:r>
            <a:r>
              <a:rPr lang="en-US" altLang="ko-KR" sz="1000" dirty="0" smtClean="0">
                <a:latin typeface="+mj-ea"/>
                <a:ea typeface="+mj-ea"/>
              </a:rPr>
              <a:t>} with </a:t>
            </a:r>
            <a:r>
              <a:rPr lang="en-US" altLang="ko-KR" sz="1000" dirty="0" err="1" smtClean="0">
                <a:latin typeface="+mj-ea"/>
                <a:ea typeface="+mj-ea"/>
              </a:rPr>
              <a:t>splitted</a:t>
            </a:r>
            <a:r>
              <a:rPr lang="en-US" altLang="ko-KR" sz="1000" dirty="0" smtClean="0">
                <a:latin typeface="+mj-ea"/>
                <a:ea typeface="+mj-ea"/>
              </a:rPr>
              <a:t>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추천음원여부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>
                <a:latin typeface="+mj-ea"/>
              </a:rPr>
              <a:t>음원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음원 위치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b="1" dirty="0">
                <a:latin typeface="+mj-ea"/>
              </a:rPr>
              <a:t>    a) </a:t>
            </a:r>
            <a:r>
              <a:rPr lang="en-US" altLang="ko-KR" sz="1000" b="1" dirty="0" smtClean="0">
                <a:latin typeface="+mj-ea"/>
              </a:rPr>
              <a:t>music </a:t>
            </a:r>
            <a:r>
              <a:rPr lang="en-US" altLang="ko-KR" sz="1000" b="1" dirty="0">
                <a:latin typeface="+mj-ea"/>
              </a:rPr>
              <a:t>play box: {</a:t>
            </a:r>
            <a:r>
              <a:rPr lang="en-US" altLang="ko-KR" sz="1000" b="1" dirty="0" err="1">
                <a:latin typeface="+mj-ea"/>
              </a:rPr>
              <a:t>contents_url</a:t>
            </a:r>
            <a:r>
              <a:rPr lang="en-US" altLang="ko-KR" sz="1000" b="1" dirty="0">
                <a:latin typeface="+mj-ea"/>
              </a:rPr>
              <a:t>}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</a:t>
            </a:r>
            <a:r>
              <a:rPr lang="en-US" altLang="ko-KR" sz="1000" dirty="0">
                <a:latin typeface="+mj-ea"/>
                <a:ea typeface="+mj-ea"/>
              </a:rPr>
              <a:t>- display {</a:t>
            </a:r>
            <a:r>
              <a:rPr lang="en-US" altLang="ko-KR" sz="1000" dirty="0" err="1" smtClean="0">
                <a:latin typeface="+mj-ea"/>
                <a:ea typeface="+mj-ea"/>
              </a:rPr>
              <a:t>thumb_file_no</a:t>
            </a:r>
            <a:r>
              <a:rPr lang="en-US" altLang="ko-KR" sz="1000" dirty="0" smtClean="0">
                <a:latin typeface="+mj-ea"/>
                <a:ea typeface="+mj-ea"/>
              </a:rPr>
              <a:t>} (thumb image)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play button clicks, open music play modal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>
                <a:latin typeface="+mj-ea"/>
                <a:ea typeface="+mj-ea"/>
              </a:rPr>
              <a:t> : {</a:t>
            </a:r>
            <a:r>
              <a:rPr lang="en-US" altLang="ko-KR" sz="1000" dirty="0" err="1" smtClean="0">
                <a:latin typeface="+mj-ea"/>
                <a:ea typeface="+mj-ea"/>
              </a:rPr>
              <a:t>contents_url</a:t>
            </a:r>
            <a:r>
              <a:rPr lang="en-US" altLang="ko-KR" sz="1000" dirty="0" smtClean="0">
                <a:latin typeface="+mj-ea"/>
                <a:ea typeface="+mj-ea"/>
              </a:rPr>
              <a:t>} (</a:t>
            </a:r>
            <a:r>
              <a:rPr lang="en-US" altLang="ko-KR" sz="1000" dirty="0" err="1" smtClean="0">
                <a:latin typeface="+mj-ea"/>
                <a:ea typeface="+mj-ea"/>
              </a:rPr>
              <a:t>readonly</a:t>
            </a:r>
            <a:r>
              <a:rPr lang="en-US" altLang="ko-KR" sz="1000" dirty="0" smtClean="0">
                <a:latin typeface="+mj-ea"/>
                <a:ea typeface="+mj-ea"/>
              </a:rPr>
              <a:t>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>
                <a:latin typeface="+mj-ea"/>
              </a:rPr>
              <a:t>조사일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contents_date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8) </a:t>
            </a:r>
            <a:r>
              <a:rPr lang="ko-KR" altLang="en-US" sz="1000" dirty="0">
                <a:latin typeface="+mj-ea"/>
              </a:rPr>
              <a:t>조사지역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contents_location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9) </a:t>
            </a:r>
            <a:r>
              <a:rPr lang="ko-KR" altLang="en-US" sz="1000" dirty="0">
                <a:latin typeface="+mj-ea"/>
              </a:rPr>
              <a:t>조사자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contents_maker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10) </a:t>
            </a:r>
            <a:r>
              <a:rPr lang="ko-KR" altLang="en-US" sz="1000" dirty="0">
                <a:latin typeface="+mj-ea"/>
              </a:rPr>
              <a:t>설명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contents_desc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목록으로 </a:t>
            </a:r>
            <a:r>
              <a:rPr lang="en-US" altLang="ko-KR" sz="1000" dirty="0" smtClean="0">
                <a:latin typeface="+mj-ea"/>
                <a:ea typeface="+mj-ea"/>
              </a:rPr>
              <a:t>(list) : locate on left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수정 </a:t>
            </a:r>
            <a:r>
              <a:rPr lang="en-US" altLang="ko-KR" sz="1000" dirty="0" smtClean="0">
                <a:latin typeface="+mj-ea"/>
                <a:ea typeface="+mj-ea"/>
              </a:rPr>
              <a:t>(Modify) : if clicks, move to Modify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삭제 </a:t>
            </a:r>
            <a:r>
              <a:rPr lang="en-US" altLang="ko-KR" sz="1000" dirty="0" smtClean="0">
                <a:latin typeface="+mj-ea"/>
                <a:ea typeface="+mj-ea"/>
              </a:rPr>
              <a:t>(Delete)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delete confirm msg.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delete complete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</a:t>
            </a:r>
            <a:r>
              <a:rPr lang="en-US" altLang="ko-KR" sz="1000" dirty="0" smtClean="0">
                <a:latin typeface="+mj-ea"/>
                <a:ea typeface="+mj-ea"/>
              </a:rPr>
              <a:t>a-1) DELETE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a-2) DELETE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and physical file </a:t>
            </a:r>
            <a:r>
              <a:rPr lang="en-US" altLang="ko-KR" sz="1000" dirty="0">
                <a:latin typeface="+mj-ea"/>
                <a:ea typeface="+mj-ea"/>
              </a:rPr>
              <a:t>(with {</a:t>
            </a:r>
            <a:r>
              <a:rPr lang="en-US" altLang="ko-KR" sz="1000" dirty="0" err="1" smtClean="0">
                <a:latin typeface="+mj-ea"/>
                <a:ea typeface="+mj-ea"/>
              </a:rPr>
              <a:t>contents_file_no</a:t>
            </a:r>
            <a:r>
              <a:rPr lang="en-US" altLang="ko-KR" sz="1000" dirty="0" smtClean="0">
                <a:latin typeface="+mj-ea"/>
                <a:ea typeface="+mj-ea"/>
              </a:rPr>
              <a:t>})</a:t>
            </a: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97548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04E139BB-779E-DF8E-8E43-C29955462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728" y="97376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24F6576-B688-E7EA-078B-C2F5FAE0E3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76809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1106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음원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10368458" y="1019537"/>
            <a:ext cx="4104456" cy="8094524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음원</a:t>
            </a:r>
            <a:r>
              <a:rPr lang="ko-KR" altLang="en-US" sz="1000" b="1" dirty="0" smtClean="0">
                <a:latin typeface="+mj-ea"/>
                <a:ea typeface="+mj-ea"/>
              </a:rPr>
              <a:t> </a:t>
            </a:r>
            <a:r>
              <a:rPr lang="ko-KR" altLang="en-US" sz="1000" b="1" dirty="0" smtClean="0">
                <a:latin typeface="+mj-ea"/>
                <a:ea typeface="+mj-ea"/>
              </a:rPr>
              <a:t>관리 </a:t>
            </a:r>
            <a:r>
              <a:rPr lang="en-US" altLang="ko-KR" sz="1000" b="1" dirty="0" smtClean="0">
                <a:latin typeface="+mj-ea"/>
                <a:ea typeface="+mj-ea"/>
              </a:rPr>
              <a:t>(</a:t>
            </a:r>
            <a:r>
              <a:rPr lang="en-US" altLang="ko-KR" sz="1000" b="1" dirty="0" smtClean="0">
                <a:latin typeface="+mj-ea"/>
                <a:ea typeface="+mj-ea"/>
              </a:rPr>
              <a:t>music</a:t>
            </a:r>
            <a:r>
              <a:rPr lang="en-US" altLang="ko-KR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음원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ko-KR" altLang="en-US" sz="1000" dirty="0" smtClean="0">
                <a:latin typeface="+mj-ea"/>
                <a:ea typeface="+mj-ea"/>
              </a:rPr>
              <a:t>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en-US" altLang="ko-KR" sz="1000" b="1" dirty="0">
                <a:latin typeface="+mj-ea"/>
              </a:rPr>
              <a:t> (bold style)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- same with photo management &gt; Modify (p24)</a:t>
            </a:r>
          </a:p>
          <a:p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추천음원여부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>
                <a:latin typeface="+mj-ea"/>
              </a:rPr>
              <a:t>음원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</a:rPr>
              <a:t>음원</a:t>
            </a:r>
            <a:r>
              <a:rPr lang="ko-KR" altLang="en-US" sz="1000" dirty="0" smtClean="0">
                <a:latin typeface="+mj-ea"/>
              </a:rPr>
              <a:t> </a:t>
            </a:r>
            <a:r>
              <a:rPr lang="ko-KR" altLang="en-US" sz="1000" dirty="0">
                <a:latin typeface="+mj-ea"/>
              </a:rPr>
              <a:t>위치 </a:t>
            </a:r>
            <a:r>
              <a:rPr lang="en-US" altLang="ko-KR" sz="1000" dirty="0">
                <a:latin typeface="+mj-ea"/>
              </a:rPr>
              <a:t>: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b="1" dirty="0">
                <a:latin typeface="+mj-ea"/>
              </a:rPr>
              <a:t>    a) </a:t>
            </a:r>
            <a:r>
              <a:rPr lang="en-US" altLang="ko-KR" sz="1000" b="1" dirty="0" smtClean="0">
                <a:latin typeface="+mj-ea"/>
              </a:rPr>
              <a:t>music </a:t>
            </a:r>
            <a:r>
              <a:rPr lang="en-US" altLang="ko-KR" sz="1000" b="1" dirty="0">
                <a:latin typeface="+mj-ea"/>
              </a:rPr>
              <a:t>play box</a:t>
            </a:r>
          </a:p>
          <a:p>
            <a:r>
              <a:rPr lang="en-US" altLang="ko-KR" sz="1000" b="1" dirty="0">
                <a:latin typeface="+mj-ea"/>
              </a:rPr>
              <a:t>      </a:t>
            </a:r>
            <a:r>
              <a:rPr lang="en-US" altLang="ko-KR" sz="1000" dirty="0">
                <a:latin typeface="+mj-ea"/>
              </a:rPr>
              <a:t>- if </a:t>
            </a:r>
            <a:r>
              <a:rPr lang="en-US" altLang="ko-KR" sz="1000" dirty="0" smtClean="0">
                <a:latin typeface="+mj-ea"/>
              </a:rPr>
              <a:t>music </a:t>
            </a:r>
            <a:r>
              <a:rPr lang="en-US" altLang="ko-KR" sz="1000" dirty="0">
                <a:latin typeface="+mj-ea"/>
              </a:rPr>
              <a:t>is already registered, display </a:t>
            </a:r>
            <a:r>
              <a:rPr lang="en-US" altLang="ko-KR" sz="1000" dirty="0">
                <a:latin typeface="+mj-ea"/>
              </a:rPr>
              <a:t>music</a:t>
            </a:r>
            <a:r>
              <a:rPr lang="en-US" altLang="ko-KR" sz="1000" dirty="0" smtClean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thumbnail with x button</a:t>
            </a:r>
          </a:p>
          <a:p>
            <a:r>
              <a:rPr lang="en-US" altLang="ko-KR" sz="1000" dirty="0">
                <a:latin typeface="+mj-ea"/>
              </a:rPr>
              <a:t>      a-1) x button</a:t>
            </a:r>
          </a:p>
          <a:p>
            <a:r>
              <a:rPr lang="en-US" altLang="ko-KR" sz="1000" dirty="0">
                <a:latin typeface="+mj-ea"/>
              </a:rPr>
              <a:t>        - if x button clicks, </a:t>
            </a:r>
            <a:r>
              <a:rPr lang="en-US" altLang="ko-KR" sz="1000" b="1" dirty="0">
                <a:latin typeface="+mj-ea"/>
              </a:rPr>
              <a:t>delete the </a:t>
            </a:r>
            <a:r>
              <a:rPr lang="en-US" altLang="ko-KR" sz="1000" b="1" dirty="0" smtClean="0">
                <a:latin typeface="+mj-ea"/>
              </a:rPr>
              <a:t>music </a:t>
            </a:r>
            <a:r>
              <a:rPr lang="en-US" altLang="ko-KR" sz="1000" b="1" dirty="0">
                <a:latin typeface="+mj-ea"/>
              </a:rPr>
              <a:t>&amp; thumbnail </a:t>
            </a:r>
            <a:r>
              <a:rPr lang="en-US" altLang="ko-KR" sz="1000" dirty="0">
                <a:latin typeface="+mj-ea"/>
              </a:rPr>
              <a:t>and show default image style</a:t>
            </a: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b="1" dirty="0">
                <a:latin typeface="+mj-ea"/>
              </a:rPr>
              <a:t>b) </a:t>
            </a:r>
            <a:r>
              <a:rPr lang="en-US" altLang="ko-KR" sz="1000" b="1" dirty="0" err="1">
                <a:latin typeface="+mj-ea"/>
              </a:rPr>
              <a:t>inputbox</a:t>
            </a:r>
            <a:r>
              <a:rPr lang="en-US" altLang="ko-KR" sz="1000" b="1" dirty="0">
                <a:latin typeface="+mj-ea"/>
              </a:rPr>
              <a:t> : </a:t>
            </a:r>
            <a:r>
              <a:rPr lang="en-US" altLang="ko-KR" sz="1000" b="1" dirty="0">
                <a:latin typeface="+mj-ea"/>
              </a:rPr>
              <a:t>{</a:t>
            </a:r>
            <a:r>
              <a:rPr lang="en-US" altLang="ko-KR" sz="1000" b="1" dirty="0" err="1">
                <a:latin typeface="+mj-ea"/>
              </a:rPr>
              <a:t>contents_url</a:t>
            </a:r>
            <a:r>
              <a:rPr lang="en-US" altLang="ko-KR" sz="1000" b="1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  - validate: required, max length(512 bytes)</a:t>
            </a: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b="1" dirty="0">
                <a:latin typeface="+mj-ea"/>
              </a:rPr>
              <a:t>c) thumbnail </a:t>
            </a:r>
            <a:r>
              <a:rPr lang="en-US" altLang="ko-KR" sz="1000" b="1" dirty="0" err="1">
                <a:latin typeface="+mj-ea"/>
              </a:rPr>
              <a:t>inputbox</a:t>
            </a:r>
            <a:r>
              <a:rPr lang="en-US" altLang="ko-KR" sz="1000" b="1" dirty="0">
                <a:latin typeface="+mj-ea"/>
              </a:rPr>
              <a:t> : {</a:t>
            </a:r>
            <a:r>
              <a:rPr lang="en-US" altLang="ko-KR" sz="1000" b="1" dirty="0" err="1">
                <a:latin typeface="+mj-ea"/>
              </a:rPr>
              <a:t>thumb_file_no</a:t>
            </a:r>
            <a:r>
              <a:rPr lang="en-US" altLang="ko-KR" sz="1000" b="1" dirty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/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a-1) </a:t>
            </a:r>
            <a:r>
              <a:rPr lang="ko-KR" altLang="en-US" sz="1000" dirty="0">
                <a:latin typeface="+mj-ea"/>
              </a:rPr>
              <a:t>찾기 </a:t>
            </a:r>
            <a:r>
              <a:rPr lang="en-US" altLang="ko-KR" sz="1000" dirty="0">
                <a:latin typeface="+mj-ea"/>
              </a:rPr>
              <a:t>(file upload)</a:t>
            </a:r>
          </a:p>
          <a:p>
            <a:r>
              <a:rPr lang="en-US" altLang="ko-KR" sz="1000" dirty="0">
                <a:latin typeface="+mj-ea"/>
              </a:rPr>
              <a:t>      - if clicks, show file search box (just can add image file types)</a:t>
            </a:r>
          </a:p>
          <a:p>
            <a:r>
              <a:rPr lang="en-US" altLang="ko-KR" sz="1000" dirty="0">
                <a:latin typeface="+mj-ea"/>
              </a:rPr>
              <a:t>      - if file is selected, display file name into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and apply into </a:t>
            </a:r>
            <a:r>
              <a:rPr lang="en-US" altLang="ko-KR" sz="1000" dirty="0" smtClean="0">
                <a:latin typeface="+mj-ea"/>
              </a:rPr>
              <a:t>music </a:t>
            </a:r>
            <a:r>
              <a:rPr lang="en-US" altLang="ko-KR" sz="1000" dirty="0">
                <a:latin typeface="+mj-ea"/>
              </a:rPr>
              <a:t>play 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  <a:ea typeface="+mj-ea"/>
              </a:rPr>
              <a:t>조사일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contents_date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&amp; </a:t>
            </a:r>
            <a:r>
              <a:rPr lang="en-US" altLang="ko-KR" sz="1000" dirty="0" err="1" smtClean="0">
                <a:latin typeface="+mj-ea"/>
                <a:ea typeface="+mj-ea"/>
              </a:rPr>
              <a:t>datepicker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8) </a:t>
            </a:r>
            <a:r>
              <a:rPr lang="ko-KR" altLang="en-US" sz="1000" dirty="0" smtClean="0">
                <a:latin typeface="+mj-ea"/>
                <a:ea typeface="+mj-ea"/>
              </a:rPr>
              <a:t>조사지역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  <a:ea typeface="+mj-ea"/>
              </a:rPr>
              <a:t>{</a:t>
            </a:r>
            <a:r>
              <a:rPr lang="en-US" altLang="ko-KR" sz="1000" dirty="0" err="1">
                <a:latin typeface="+mj-ea"/>
                <a:ea typeface="+mj-ea"/>
              </a:rPr>
              <a:t>contents_location</a:t>
            </a:r>
            <a:r>
              <a:rPr lang="en-US" altLang="ko-KR" sz="1000" dirty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max 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9) </a:t>
            </a:r>
            <a:r>
              <a:rPr lang="ko-KR" altLang="en-US" sz="1000" dirty="0" smtClean="0">
                <a:latin typeface="+mj-ea"/>
                <a:ea typeface="+mj-ea"/>
              </a:rPr>
              <a:t>조사자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contents_maker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max 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10) </a:t>
            </a:r>
            <a:r>
              <a:rPr lang="ko-KR" altLang="en-US" sz="1000" dirty="0" smtClean="0">
                <a:latin typeface="+mj-ea"/>
                <a:ea typeface="+mj-ea"/>
              </a:rPr>
              <a:t>설명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contents_desc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a) html editor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저장 </a:t>
            </a:r>
            <a:r>
              <a:rPr lang="en-US" altLang="ko-KR" sz="1000" dirty="0" smtClean="0">
                <a:latin typeface="+mj-ea"/>
                <a:ea typeface="+mj-ea"/>
              </a:rPr>
              <a:t>(save)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save confirm msg.(“</a:t>
            </a:r>
            <a:r>
              <a:rPr lang="ko-KR" altLang="en-US" sz="1000" dirty="0" smtClean="0">
                <a:latin typeface="+mj-ea"/>
                <a:ea typeface="+mj-ea"/>
              </a:rPr>
              <a:t>저장하시겠습니까</a:t>
            </a:r>
            <a:r>
              <a:rPr lang="en-US" altLang="ko-KR" sz="1000" dirty="0" smtClean="0">
                <a:latin typeface="+mj-ea"/>
                <a:ea typeface="+mj-ea"/>
              </a:rPr>
              <a:t>?</a:t>
            </a:r>
            <a:r>
              <a:rPr lang="en-US" altLang="ko-KR" sz="1000" dirty="0" smtClean="0">
                <a:latin typeface="+mj-ea"/>
                <a:ea typeface="+mj-ea"/>
                <a:sym typeface="Wingdings" panose="05000000000000000000" pitchFamily="2" charset="2"/>
              </a:rPr>
              <a:t>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save complete msg.(“</a:t>
            </a:r>
            <a:r>
              <a:rPr lang="ko-KR" altLang="en-US" sz="1000" dirty="0" smtClean="0">
                <a:latin typeface="+mj-ea"/>
                <a:ea typeface="+mj-ea"/>
              </a:rPr>
              <a:t>저장되었습니다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new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DELETE </a:t>
            </a:r>
            <a:r>
              <a:rPr lang="en-US" altLang="ko-KR" sz="1000" dirty="0" err="1" smtClean="0">
                <a:latin typeface="+mj-ea"/>
                <a:ea typeface="+mj-ea"/>
              </a:rPr>
              <a:t>prev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with physical file and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UPDATE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</a:t>
            </a:r>
            <a:r>
              <a:rPr lang="en-US" altLang="ko-KR" sz="1000" b="1" dirty="0" smtClean="0">
                <a:latin typeface="+mj-ea"/>
                <a:ea typeface="+mj-ea"/>
              </a:rPr>
              <a:t>CT03’ (</a:t>
            </a:r>
            <a:r>
              <a:rPr lang="ko-KR" altLang="en-US" sz="1000" b="1" dirty="0" smtClean="0">
                <a:latin typeface="+mj-ea"/>
                <a:ea typeface="+mj-ea"/>
              </a:rPr>
              <a:t>음원</a:t>
            </a:r>
            <a:r>
              <a:rPr lang="en-US" altLang="ko-KR" sz="1000" b="1" dirty="0" smtClean="0">
                <a:latin typeface="+mj-ea"/>
                <a:ea typeface="+mj-ea"/>
              </a:rPr>
              <a:t>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3560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7E7A3F20-905B-1A26-F0C0-7D2CC30FB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84628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6857BDEC-5210-6A8E-010A-CBA717C6F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7680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90153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8205" cy="222704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10473976" y="1655763"/>
            <a:ext cx="4104456" cy="393954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</a:t>
            </a:r>
            <a:r>
              <a:rPr lang="en-US" altLang="ko-KR" sz="1000" b="1" dirty="0" smtClean="0">
                <a:latin typeface="+mj-ea"/>
                <a:ea typeface="+mj-ea"/>
              </a:rPr>
              <a:t>&gt; </a:t>
            </a:r>
            <a:r>
              <a:rPr lang="ko-KR" altLang="en-US" sz="1000" b="1" dirty="0">
                <a:latin typeface="+mj-ea"/>
              </a:rPr>
              <a:t>음원 관리 </a:t>
            </a:r>
            <a:r>
              <a:rPr lang="en-US" altLang="ko-KR" sz="1000" b="1" dirty="0">
                <a:latin typeface="+mj-ea"/>
              </a:rPr>
              <a:t>(music management)</a:t>
            </a:r>
            <a:r>
              <a:rPr lang="en-US" altLang="ko-KR" sz="1000" b="1" dirty="0" smtClean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Add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음원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ko-KR" altLang="en-US" sz="1000" dirty="0" smtClean="0">
                <a:latin typeface="+mj-ea"/>
                <a:ea typeface="+mj-ea"/>
              </a:rPr>
              <a:t>등록하기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validate: required, max length(256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Remove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others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same with Modify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등록 </a:t>
            </a:r>
            <a:r>
              <a:rPr lang="en-US" altLang="ko-KR" sz="1000" dirty="0" smtClean="0">
                <a:latin typeface="+mj-ea"/>
                <a:ea typeface="+mj-ea"/>
              </a:rPr>
              <a:t>(register)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Add confirm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r>
              <a:rPr lang="en-US" altLang="ko-KR" sz="1000" dirty="0" smtClean="0">
                <a:latin typeface="+mj-ea"/>
                <a:ea typeface="+mj-ea"/>
              </a:rPr>
              <a:t> (“</a:t>
            </a:r>
            <a:r>
              <a:rPr lang="ko-KR" altLang="en-US" sz="1000" dirty="0" smtClean="0">
                <a:latin typeface="+mj-ea"/>
                <a:ea typeface="+mj-ea"/>
              </a:rPr>
              <a:t>등록하시겠습니까</a:t>
            </a:r>
            <a:r>
              <a:rPr lang="en-US" altLang="ko-KR" sz="1000" dirty="0" smtClean="0">
                <a:latin typeface="+mj-ea"/>
                <a:ea typeface="+mj-ea"/>
              </a:rPr>
              <a:t>?”)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</a:t>
            </a:r>
            <a:r>
              <a:rPr lang="en-US" altLang="ko-KR" sz="1000" dirty="0">
                <a:latin typeface="+mj-ea"/>
              </a:rPr>
              <a:t>Add</a:t>
            </a:r>
            <a:r>
              <a:rPr lang="en-US" altLang="ko-KR" sz="1000" dirty="0" smtClean="0">
                <a:latin typeface="+mj-ea"/>
                <a:ea typeface="+mj-ea"/>
              </a:rPr>
              <a:t> complete msg.(“</a:t>
            </a:r>
            <a:r>
              <a:rPr lang="ko-KR" altLang="en-US" sz="1000" dirty="0" smtClean="0">
                <a:latin typeface="+mj-ea"/>
                <a:ea typeface="+mj-ea"/>
              </a:rPr>
              <a:t>등록되었습니다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INSERT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</a:t>
            </a:r>
            <a:r>
              <a:rPr lang="en-US" altLang="ko-KR" sz="1000" b="1" dirty="0" smtClean="0">
                <a:latin typeface="+mj-ea"/>
                <a:ea typeface="+mj-ea"/>
              </a:rPr>
              <a:t>CT03’ (</a:t>
            </a:r>
            <a:r>
              <a:rPr lang="ko-KR" altLang="en-US" sz="1000" b="1" dirty="0" smtClean="0">
                <a:latin typeface="+mj-ea"/>
                <a:ea typeface="+mj-ea"/>
              </a:rPr>
              <a:t>음원</a:t>
            </a:r>
            <a:r>
              <a:rPr lang="en-US" altLang="ko-KR" sz="1000" b="1" dirty="0" smtClean="0">
                <a:latin typeface="+mj-ea"/>
                <a:ea typeface="+mj-ea"/>
              </a:rPr>
              <a:t>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81887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296F3E3A-12A7-2635-7035-720B4F9763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5039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635300"/>
            <a:ext cx="1440160" cy="2618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9393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45484" y="1355326"/>
            <a:ext cx="4104456" cy="440120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퀴즈 관리 </a:t>
            </a:r>
            <a:r>
              <a:rPr lang="en-US" altLang="ko-KR" sz="1000" b="1" dirty="0">
                <a:latin typeface="+mj-ea"/>
              </a:rPr>
              <a:t>(quiz management)</a:t>
            </a:r>
            <a:r>
              <a:rPr lang="en-US" altLang="ko-KR" sz="1000" b="1" dirty="0" smtClean="0">
                <a:latin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&gt; </a:t>
            </a:r>
            <a:r>
              <a:rPr lang="en-US" altLang="ko-KR" sz="1000" b="1" dirty="0" smtClean="0">
                <a:latin typeface="+mj-ea"/>
                <a:ea typeface="+mj-ea"/>
              </a:rPr>
              <a:t>List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0.URL: /</a:t>
            </a:r>
            <a:r>
              <a:rPr lang="en-US" altLang="ko-KR" sz="1000" dirty="0" smtClean="0">
                <a:latin typeface="+mj-ea"/>
                <a:ea typeface="+mj-ea"/>
              </a:rPr>
              <a:t>contents/</a:t>
            </a:r>
            <a:r>
              <a:rPr lang="en-US" altLang="ko-KR" sz="1000" dirty="0" smtClean="0">
                <a:latin typeface="+mj-ea"/>
                <a:ea typeface="+mj-ea"/>
              </a:rPr>
              <a:t>quiz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1)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Y/N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 smtClean="0">
                <a:latin typeface="+mj-ea"/>
                <a:ea typeface="+mj-ea"/>
              </a:rPr>
              <a:t>음원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 smtClean="0">
                <a:latin typeface="+mj-ea"/>
                <a:ea typeface="+mj-ea"/>
              </a:rPr>
              <a:t>: {title}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신규등록 </a:t>
            </a:r>
            <a:r>
              <a:rPr lang="en-US" altLang="ko-KR" sz="1000" dirty="0" smtClean="0">
                <a:latin typeface="+mj-ea"/>
                <a:ea typeface="+mj-ea"/>
              </a:rPr>
              <a:t>(Add) : if clicks, move to the Add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0)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DB: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conditions: </a:t>
            </a:r>
            <a:r>
              <a:rPr lang="en-US" altLang="ko-KR" sz="1000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dirty="0" smtClean="0">
                <a:latin typeface="+mj-ea"/>
                <a:ea typeface="+mj-ea"/>
              </a:rPr>
              <a:t> = </a:t>
            </a:r>
            <a:r>
              <a:rPr lang="en-US" altLang="ko-KR" sz="1000" b="1" dirty="0" smtClean="0">
                <a:latin typeface="+mj-ea"/>
                <a:ea typeface="+mj-ea"/>
              </a:rPr>
              <a:t>‘</a:t>
            </a:r>
            <a:r>
              <a:rPr lang="en-US" altLang="ko-KR" sz="1000" b="1" dirty="0" smtClean="0">
                <a:latin typeface="+mj-ea"/>
                <a:ea typeface="+mj-ea"/>
              </a:rPr>
              <a:t>CT04’ (quiz)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sort: </a:t>
            </a:r>
            <a:r>
              <a:rPr lang="en-US" altLang="ko-KR" sz="1000" dirty="0" err="1" smtClean="0">
                <a:latin typeface="+mj-ea"/>
                <a:ea typeface="+mj-ea"/>
              </a:rPr>
              <a:t>reg_date</a:t>
            </a:r>
            <a:r>
              <a:rPr lang="en-US" altLang="ko-KR" sz="1000" dirty="0" smtClean="0">
                <a:latin typeface="+mj-ea"/>
                <a:ea typeface="+mj-ea"/>
              </a:rPr>
              <a:t> DESC, </a:t>
            </a:r>
            <a:r>
              <a:rPr lang="en-US" altLang="ko-KR" sz="1000" dirty="0" err="1" smtClean="0">
                <a:latin typeface="+mj-ea"/>
                <a:ea typeface="+mj-ea"/>
              </a:rPr>
              <a:t>mod_date</a:t>
            </a:r>
            <a:r>
              <a:rPr lang="en-US" altLang="ko-KR" sz="1000" dirty="0" smtClean="0">
                <a:latin typeface="+mj-ea"/>
                <a:ea typeface="+mj-ea"/>
              </a:rPr>
              <a:t> DESC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total count / </a:t>
            </a:r>
            <a:r>
              <a:rPr lang="ko-KR" altLang="en-US" sz="1000" dirty="0" smtClean="0">
                <a:latin typeface="+mj-ea"/>
                <a:ea typeface="+mj-ea"/>
              </a:rPr>
              <a:t>보기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(row count)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유형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 smtClean="0">
                <a:latin typeface="+mj-ea"/>
                <a:ea typeface="+mj-ea"/>
              </a:rPr>
              <a:t>퀴즈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  <a:ea typeface="+mj-ea"/>
              </a:rPr>
              <a:t>{logical no} /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quiz_type</a:t>
            </a:r>
            <a:r>
              <a:rPr lang="en-US" altLang="ko-KR" sz="1000" dirty="0" smtClean="0">
                <a:latin typeface="+mj-ea"/>
                <a:ea typeface="+mj-ea"/>
              </a:rPr>
              <a:t>}(show code name) </a:t>
            </a:r>
            <a:r>
              <a:rPr lang="en-US" altLang="ko-KR" sz="1000" dirty="0" smtClean="0">
                <a:latin typeface="+mj-ea"/>
                <a:ea typeface="+mj-ea"/>
              </a:rPr>
              <a:t>/ {title} /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 /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b) </a:t>
            </a:r>
            <a:r>
              <a:rPr lang="ko-KR" altLang="en-US" sz="1000" dirty="0" smtClean="0">
                <a:latin typeface="+mj-ea"/>
              </a:rPr>
              <a:t>최종수정일 </a:t>
            </a:r>
            <a:r>
              <a:rPr lang="en-US" altLang="ko-KR" sz="1000" dirty="0" smtClean="0">
                <a:latin typeface="+mj-ea"/>
              </a:rPr>
              <a:t>: 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   - {</a:t>
            </a:r>
            <a:r>
              <a:rPr lang="en-US" altLang="ko-KR" sz="1000" dirty="0" err="1" smtClean="0">
                <a:latin typeface="+mj-ea"/>
              </a:rPr>
              <a:t>mod_date</a:t>
            </a:r>
            <a:r>
              <a:rPr lang="en-US" altLang="ko-KR" sz="1000" dirty="0" smtClean="0">
                <a:latin typeface="+mj-ea"/>
              </a:rPr>
              <a:t>} (if NULL, show {</a:t>
            </a:r>
            <a:r>
              <a:rPr lang="en-US" altLang="ko-KR" sz="1000" dirty="0" err="1" smtClean="0">
                <a:latin typeface="+mj-ea"/>
              </a:rPr>
              <a:t>reg_date</a:t>
            </a:r>
            <a:r>
              <a:rPr lang="en-US" altLang="ko-KR" sz="1000" dirty="0" smtClean="0">
                <a:latin typeface="+mj-ea"/>
              </a:rPr>
              <a:t>})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c) if </a:t>
            </a:r>
            <a:r>
              <a:rPr lang="ko-KR" altLang="en-US" sz="1000" dirty="0" smtClean="0">
                <a:latin typeface="+mj-ea"/>
                <a:ea typeface="+mj-ea"/>
              </a:rPr>
              <a:t>제목</a:t>
            </a:r>
            <a:r>
              <a:rPr lang="en-US" altLang="ko-KR" sz="1000" dirty="0" smtClean="0">
                <a:latin typeface="+mj-ea"/>
                <a:ea typeface="+mj-ea"/>
              </a:rPr>
              <a:t>(title) clicks, move to details page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11555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A5DA22D-E8E8-4941-400B-538FF32F5E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8100" y="976810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2D00B0D-2CFD-F3D1-3ED1-0B4A4F8AB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2" y="981213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6697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유형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다른 유형 설명은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 문항 및 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2" idx="1"/>
          </p:cNvCxnSpPr>
          <p:nvPr/>
        </p:nvCxnSpPr>
        <p:spPr>
          <a:xfrm>
            <a:off x="2674109" y="2118518"/>
            <a:ext cx="263991" cy="22192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6050" y="3105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36049" y="33382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49" y="35530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10554849" y="1198599"/>
            <a:ext cx="4104456" cy="470898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퀴즈 관리 </a:t>
            </a:r>
            <a:r>
              <a:rPr lang="en-US" altLang="ko-KR" sz="1000" b="1" dirty="0">
                <a:latin typeface="+mj-ea"/>
              </a:rPr>
              <a:t>(quiz management) </a:t>
            </a:r>
            <a:r>
              <a:rPr lang="en-US" altLang="ko-KR" sz="1000" b="1" dirty="0" smtClean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퀴즈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ko-KR" altLang="en-US" sz="1000" dirty="0" smtClean="0">
                <a:latin typeface="+mj-ea"/>
                <a:ea typeface="+mj-ea"/>
              </a:rPr>
              <a:t>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  <a:r>
              <a:rPr lang="en-US" altLang="ko-KR" sz="1000" b="1" dirty="0" smtClean="0">
                <a:latin typeface="+mj-ea"/>
                <a:ea typeface="+mj-ea"/>
              </a:rPr>
              <a:t>(bold style)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split (then get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 list)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display {</a:t>
            </a:r>
            <a:r>
              <a:rPr lang="en-US" altLang="ko-KR" sz="1000" dirty="0" err="1" smtClean="0">
                <a:latin typeface="+mj-ea"/>
                <a:ea typeface="+mj-ea"/>
              </a:rPr>
              <a:t>st_topic.title</a:t>
            </a:r>
            <a:r>
              <a:rPr lang="en-US" altLang="ko-KR" sz="1000" dirty="0" smtClean="0">
                <a:latin typeface="+mj-ea"/>
                <a:ea typeface="+mj-ea"/>
              </a:rPr>
              <a:t>} with </a:t>
            </a:r>
            <a:r>
              <a:rPr lang="en-US" altLang="ko-KR" sz="1000" dirty="0" err="1" smtClean="0">
                <a:latin typeface="+mj-ea"/>
                <a:ea typeface="+mj-ea"/>
              </a:rPr>
              <a:t>splitted</a:t>
            </a:r>
            <a:r>
              <a:rPr lang="en-US" altLang="ko-KR" sz="1000" dirty="0" smtClean="0">
                <a:latin typeface="+mj-ea"/>
                <a:ea typeface="+mj-ea"/>
              </a:rPr>
              <a:t>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추천퀴즈여부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유형</a:t>
            </a:r>
            <a:r>
              <a:rPr lang="en-US" altLang="ko-KR" sz="1000" dirty="0">
                <a:latin typeface="+mj-ea"/>
                <a:ea typeface="+mj-ea"/>
              </a:rPr>
              <a:t> : {</a:t>
            </a:r>
            <a:r>
              <a:rPr lang="en-US" altLang="ko-KR" sz="1000" dirty="0" err="1" smtClean="0">
                <a:latin typeface="+mj-ea"/>
                <a:ea typeface="+mj-ea"/>
              </a:rPr>
              <a:t>quiz_type</a:t>
            </a:r>
            <a:r>
              <a:rPr lang="en-US" altLang="ko-KR" sz="1000" dirty="0" smtClean="0">
                <a:latin typeface="+mj-ea"/>
                <a:ea typeface="+mj-ea"/>
              </a:rPr>
              <a:t>} (show code name)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</a:rPr>
              <a:t>문제 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quiz_question</a:t>
            </a:r>
            <a:r>
              <a:rPr lang="en-US" altLang="ko-KR" sz="1000" dirty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8</a:t>
            </a:r>
            <a:r>
              <a:rPr lang="en-US" altLang="ko-KR" sz="1000" dirty="0" smtClean="0">
                <a:latin typeface="+mj-ea"/>
              </a:rPr>
              <a:t>) </a:t>
            </a:r>
            <a:r>
              <a:rPr lang="ko-KR" altLang="en-US" sz="1000" dirty="0">
                <a:latin typeface="+mj-ea"/>
              </a:rPr>
              <a:t>정답 </a:t>
            </a:r>
            <a:r>
              <a:rPr lang="en-US" altLang="ko-KR" sz="1000" dirty="0">
                <a:latin typeface="+mj-ea"/>
              </a:rPr>
              <a:t>or </a:t>
            </a:r>
            <a:r>
              <a:rPr lang="ko-KR" altLang="en-US" sz="1000" dirty="0">
                <a:latin typeface="+mj-ea"/>
              </a:rPr>
              <a:t>답변문항</a:t>
            </a:r>
            <a:r>
              <a:rPr lang="en-US" altLang="ko-KR" sz="1000" dirty="0">
                <a:latin typeface="+mj-ea"/>
              </a:rPr>
              <a:t> : refer to </a:t>
            </a:r>
            <a:r>
              <a:rPr lang="en-US" altLang="ko-KR" sz="1000" dirty="0" smtClean="0">
                <a:latin typeface="+mj-ea"/>
              </a:rPr>
              <a:t>p37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목록으로 </a:t>
            </a:r>
            <a:r>
              <a:rPr lang="en-US" altLang="ko-KR" sz="1000" dirty="0" smtClean="0">
                <a:latin typeface="+mj-ea"/>
                <a:ea typeface="+mj-ea"/>
              </a:rPr>
              <a:t>(list) : locate on left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수정 </a:t>
            </a:r>
            <a:r>
              <a:rPr lang="en-US" altLang="ko-KR" sz="1000" dirty="0" smtClean="0">
                <a:latin typeface="+mj-ea"/>
                <a:ea typeface="+mj-ea"/>
              </a:rPr>
              <a:t>(Modify) : if clicks, move to Modify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삭제 </a:t>
            </a:r>
            <a:r>
              <a:rPr lang="en-US" altLang="ko-KR" sz="1000" dirty="0" smtClean="0">
                <a:latin typeface="+mj-ea"/>
                <a:ea typeface="+mj-ea"/>
              </a:rPr>
              <a:t>(Delete)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delete confirm msg.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delete complete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</a:t>
            </a:r>
            <a:r>
              <a:rPr lang="en-US" altLang="ko-KR" sz="1000" dirty="0" smtClean="0">
                <a:latin typeface="+mj-ea"/>
                <a:ea typeface="+mj-ea"/>
              </a:rPr>
              <a:t>a-1) DELETE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r>
              <a:rPr lang="en-US" altLang="ko-KR" sz="1000" dirty="0" smtClean="0">
                <a:latin typeface="+mj-ea"/>
                <a:ea typeface="+mj-ea"/>
              </a:rPr>
              <a:t>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028086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3F78A3AE-7EF0-E0B6-BAA0-8FCCAD0CF8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33438" b="58861"/>
          <a:stretch/>
        </p:blipFill>
        <p:spPr>
          <a:xfrm>
            <a:off x="2159546" y="981214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유형별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609966" y="955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1873022" y="1106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1873022" y="1316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1869152" y="15604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6C36E9BE-2534-531E-5B35-A24DE0E8D8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6" t="40693" r="161" b="51606"/>
          <a:stretch/>
        </p:blipFill>
        <p:spPr>
          <a:xfrm>
            <a:off x="2159546" y="2120271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2FD4A83-CF05-B00D-62D0-7227C4D8C62B}"/>
              </a:ext>
            </a:extLst>
          </p:cNvPr>
          <p:cNvSpPr/>
          <p:nvPr/>
        </p:nvSpPr>
        <p:spPr>
          <a:xfrm>
            <a:off x="1545800" y="21159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2C095F4-E4A0-7408-3E57-A3D42AD778D2}"/>
              </a:ext>
            </a:extLst>
          </p:cNvPr>
          <p:cNvSpPr/>
          <p:nvPr/>
        </p:nvSpPr>
        <p:spPr>
          <a:xfrm>
            <a:off x="1873022" y="22451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D5D751B-87F5-130C-7558-0CE701036CD5}"/>
              </a:ext>
            </a:extLst>
          </p:cNvPr>
          <p:cNvSpPr/>
          <p:nvPr/>
        </p:nvSpPr>
        <p:spPr>
          <a:xfrm>
            <a:off x="1873022" y="2455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E6645AD-0F9A-C5B6-875A-050F11C9A651}"/>
              </a:ext>
            </a:extLst>
          </p:cNvPr>
          <p:cNvSpPr/>
          <p:nvPr/>
        </p:nvSpPr>
        <p:spPr>
          <a:xfrm>
            <a:off x="1869152" y="26994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8431307-838E-3926-1F8E-87EC0E98C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48256" b="35659"/>
          <a:stretch/>
        </p:blipFill>
        <p:spPr>
          <a:xfrm>
            <a:off x="2123728" y="3259328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23DEABDE-6CC7-2B74-908D-AE53BFC4A787}"/>
              </a:ext>
            </a:extLst>
          </p:cNvPr>
          <p:cNvSpPr/>
          <p:nvPr/>
        </p:nvSpPr>
        <p:spPr>
          <a:xfrm>
            <a:off x="1538235" y="324200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341E1EA-CBA8-19E0-D220-6E3D656BF33D}"/>
              </a:ext>
            </a:extLst>
          </p:cNvPr>
          <p:cNvSpPr/>
          <p:nvPr/>
        </p:nvSpPr>
        <p:spPr>
          <a:xfrm>
            <a:off x="1837204" y="33841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A09C6A2-3A52-B103-E5F1-DE7DA86DFA85}"/>
              </a:ext>
            </a:extLst>
          </p:cNvPr>
          <p:cNvSpPr/>
          <p:nvPr/>
        </p:nvSpPr>
        <p:spPr>
          <a:xfrm>
            <a:off x="1837204" y="35944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8742D74-B4FC-59C8-8CAE-6ACA4C0CEAF4}"/>
              </a:ext>
            </a:extLst>
          </p:cNvPr>
          <p:cNvSpPr/>
          <p:nvPr/>
        </p:nvSpPr>
        <p:spPr>
          <a:xfrm>
            <a:off x="1833334" y="38385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009D787F-B1BA-50A5-A142-6C15E1C3A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6" t="65966" r="281" b="17949"/>
          <a:stretch/>
        </p:blipFill>
        <p:spPr>
          <a:xfrm>
            <a:off x="2123728" y="5449910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18E0FC28-8B3F-F46C-98A8-09C939C2B279}"/>
              </a:ext>
            </a:extLst>
          </p:cNvPr>
          <p:cNvSpPr/>
          <p:nvPr/>
        </p:nvSpPr>
        <p:spPr>
          <a:xfrm>
            <a:off x="1583080" y="54399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76261E0-DFBD-98B6-342A-EF58DFFB1F8F}"/>
              </a:ext>
            </a:extLst>
          </p:cNvPr>
          <p:cNvSpPr/>
          <p:nvPr/>
        </p:nvSpPr>
        <p:spPr>
          <a:xfrm>
            <a:off x="1837204" y="55747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62A74DE-B3AC-DFC0-C7BF-6C8E0AEBF55D}"/>
              </a:ext>
            </a:extLst>
          </p:cNvPr>
          <p:cNvSpPr/>
          <p:nvPr/>
        </p:nvSpPr>
        <p:spPr>
          <a:xfrm>
            <a:off x="1837204" y="57850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3A388411-D7CC-9264-A017-B039F1E15257}"/>
              </a:ext>
            </a:extLst>
          </p:cNvPr>
          <p:cNvSpPr/>
          <p:nvPr/>
        </p:nvSpPr>
        <p:spPr>
          <a:xfrm>
            <a:off x="1833334" y="60291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7D234C-B2C6-8733-E412-965E80746423}"/>
              </a:ext>
            </a:extLst>
          </p:cNvPr>
          <p:cNvSpPr txBox="1"/>
          <p:nvPr/>
        </p:nvSpPr>
        <p:spPr>
          <a:xfrm>
            <a:off x="10656490" y="22638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정답 정보 </a:t>
            </a:r>
            <a:r>
              <a:rPr lang="en-US" altLang="ko-KR" sz="1000" dirty="0">
                <a:latin typeface="+mj-ea"/>
                <a:ea typeface="+mj-ea"/>
              </a:rPr>
              <a:t>: O or 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707FB1-CFC0-8D1C-60A6-CEAF26920AA2}"/>
              </a:ext>
            </a:extLst>
          </p:cNvPr>
          <p:cNvSpPr txBox="1"/>
          <p:nvPr/>
        </p:nvSpPr>
        <p:spPr>
          <a:xfrm>
            <a:off x="10656490" y="324483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답변 문항 및 정답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정답 체크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B16713-FFA5-B679-05ED-89CA3C0157B3}"/>
              </a:ext>
            </a:extLst>
          </p:cNvPr>
          <p:cNvSpPr txBox="1"/>
          <p:nvPr/>
        </p:nvSpPr>
        <p:spPr>
          <a:xfrm>
            <a:off x="10656489" y="422994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연결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4-3. </a:t>
            </a:r>
            <a:r>
              <a:rPr lang="ko-KR" altLang="en-US" sz="1000" dirty="0">
                <a:latin typeface="+mj-ea"/>
                <a:ea typeface="+mj-ea"/>
              </a:rPr>
              <a:t>답변 문항 및 연결항목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10A704-9599-25EE-3A38-F87D924D0158}"/>
              </a:ext>
            </a:extLst>
          </p:cNvPr>
          <p:cNvSpPr txBox="1"/>
          <p:nvPr/>
        </p:nvSpPr>
        <p:spPr>
          <a:xfrm>
            <a:off x="10656488" y="5220006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</a:rPr>
              <a:t>퀴즈는 각 유형에 따라 문제와 답변 항목으로 구분</a:t>
            </a:r>
            <a:endParaRPr lang="en-US" altLang="ko-KR" sz="1000" dirty="0">
              <a:latin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퀴즈 유형에 대한 협의 필요함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사용자 페이지에서 보여지는 퀴즈 형식 필요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게임형식</a:t>
            </a:r>
            <a:r>
              <a:rPr lang="en-US" altLang="ko-KR" sz="1000" dirty="0">
                <a:latin typeface="+mj-ea"/>
                <a:ea typeface="+mj-ea"/>
              </a:rPr>
              <a:t>? </a:t>
            </a:r>
            <a:r>
              <a:rPr lang="ko-KR" altLang="en-US" sz="1000" dirty="0">
                <a:latin typeface="+mj-ea"/>
                <a:ea typeface="+mj-ea"/>
              </a:rPr>
              <a:t>텍스트 형식</a:t>
            </a:r>
            <a:r>
              <a:rPr lang="en-US" altLang="ko-KR" sz="1000" dirty="0">
                <a:latin typeface="+mj-ea"/>
                <a:ea typeface="+mj-ea"/>
              </a:rPr>
              <a:t>?)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080426" y="1209394"/>
            <a:ext cx="4104456" cy="347787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퀴즈 </a:t>
            </a:r>
            <a:r>
              <a:rPr lang="ko-KR" altLang="en-US" sz="1000" b="1" dirty="0" smtClean="0">
                <a:latin typeface="+mj-ea"/>
                <a:ea typeface="+mj-ea"/>
              </a:rPr>
              <a:t>관리 </a:t>
            </a:r>
            <a:r>
              <a:rPr lang="en-US" altLang="ko-KR" sz="1000" b="1" dirty="0" smtClean="0">
                <a:latin typeface="+mj-ea"/>
                <a:ea typeface="+mj-ea"/>
              </a:rPr>
              <a:t>(</a:t>
            </a:r>
            <a:r>
              <a:rPr lang="en-US" altLang="ko-KR" sz="1000" b="1" dirty="0" smtClean="0">
                <a:latin typeface="+mj-ea"/>
                <a:ea typeface="+mj-ea"/>
              </a:rPr>
              <a:t>quiz</a:t>
            </a:r>
            <a:r>
              <a:rPr lang="en-US" altLang="ko-KR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8) </a:t>
            </a:r>
            <a:r>
              <a:rPr lang="ko-KR" altLang="en-US" sz="1000" dirty="0" smtClean="0">
                <a:latin typeface="+mj-ea"/>
                <a:ea typeface="+mj-ea"/>
              </a:rPr>
              <a:t>정답 </a:t>
            </a:r>
            <a:r>
              <a:rPr lang="en-US" altLang="ko-KR" sz="1000" dirty="0" smtClean="0">
                <a:latin typeface="+mj-ea"/>
                <a:ea typeface="+mj-ea"/>
              </a:rPr>
              <a:t>or </a:t>
            </a:r>
            <a:r>
              <a:rPr lang="ko-KR" altLang="en-US" sz="1000" dirty="0" smtClean="0">
                <a:latin typeface="+mj-ea"/>
                <a:ea typeface="+mj-ea"/>
              </a:rPr>
              <a:t>답변문항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8-1) </a:t>
            </a:r>
            <a:r>
              <a:rPr lang="en-US" altLang="ko-KR" sz="1000" b="1" dirty="0" smtClean="0">
                <a:latin typeface="+mj-ea"/>
              </a:rPr>
              <a:t>if </a:t>
            </a:r>
            <a:r>
              <a:rPr lang="en-US" altLang="ko-KR" sz="1000" b="1" dirty="0">
                <a:latin typeface="+mj-ea"/>
              </a:rPr>
              <a:t>{</a:t>
            </a:r>
            <a:r>
              <a:rPr lang="en-US" altLang="ko-KR" sz="1000" b="1" dirty="0" err="1">
                <a:latin typeface="+mj-ea"/>
              </a:rPr>
              <a:t>quiz_type</a:t>
            </a:r>
            <a:r>
              <a:rPr lang="en-US" altLang="ko-KR" sz="1000" b="1" dirty="0">
                <a:latin typeface="+mj-ea"/>
              </a:rPr>
              <a:t>} = ‘QT01’ (</a:t>
            </a:r>
            <a:r>
              <a:rPr lang="ko-KR" altLang="en-US" sz="1000" b="1" dirty="0">
                <a:latin typeface="+mj-ea"/>
              </a:rPr>
              <a:t>단답형</a:t>
            </a:r>
            <a:r>
              <a:rPr lang="en-US" altLang="ko-KR" sz="1000" b="1" dirty="0">
                <a:latin typeface="+mj-ea"/>
              </a:rPr>
              <a:t>) </a:t>
            </a:r>
            <a:endParaRPr lang="en-US" altLang="ko-KR" sz="1000" b="1" dirty="0" smtClean="0">
              <a:latin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a) </a:t>
            </a:r>
            <a:r>
              <a:rPr lang="ko-KR" altLang="en-US" sz="1000" dirty="0" smtClean="0">
                <a:latin typeface="+mj-ea"/>
                <a:ea typeface="+mj-ea"/>
              </a:rPr>
              <a:t>정답</a:t>
            </a:r>
            <a:r>
              <a:rPr lang="en-US" altLang="ko-KR" sz="1000" dirty="0" smtClean="0">
                <a:latin typeface="+mj-ea"/>
                <a:ea typeface="+mj-ea"/>
              </a:rPr>
              <a:t> 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quiz_right_answer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8-2) </a:t>
            </a:r>
            <a:r>
              <a:rPr lang="en-US" altLang="ko-KR" sz="1000" b="1" dirty="0">
                <a:latin typeface="+mj-ea"/>
              </a:rPr>
              <a:t>if {</a:t>
            </a:r>
            <a:r>
              <a:rPr lang="en-US" altLang="ko-KR" sz="1000" b="1" dirty="0" err="1">
                <a:latin typeface="+mj-ea"/>
              </a:rPr>
              <a:t>quiz_type</a:t>
            </a:r>
            <a:r>
              <a:rPr lang="en-US" altLang="ko-KR" sz="1000" b="1" dirty="0">
                <a:latin typeface="+mj-ea"/>
              </a:rPr>
              <a:t>} = ‘</a:t>
            </a:r>
            <a:r>
              <a:rPr lang="en-US" altLang="ko-KR" sz="1000" b="1" dirty="0" smtClean="0">
                <a:latin typeface="+mj-ea"/>
              </a:rPr>
              <a:t>QT02’ (OX</a:t>
            </a:r>
            <a:r>
              <a:rPr lang="ko-KR" altLang="en-US" sz="1000" b="1" dirty="0" smtClean="0">
                <a:latin typeface="+mj-ea"/>
              </a:rPr>
              <a:t>형</a:t>
            </a:r>
            <a:r>
              <a:rPr lang="en-US" altLang="ko-KR" sz="1000" b="1" dirty="0">
                <a:latin typeface="+mj-ea"/>
              </a:rPr>
              <a:t>) </a:t>
            </a:r>
          </a:p>
          <a:p>
            <a:r>
              <a:rPr lang="en-US" altLang="ko-KR" sz="1000" dirty="0">
                <a:latin typeface="+mj-ea"/>
              </a:rPr>
              <a:t>      a) </a:t>
            </a:r>
            <a:r>
              <a:rPr lang="ko-KR" altLang="en-US" sz="1000" dirty="0" smtClean="0">
                <a:latin typeface="+mj-ea"/>
              </a:rPr>
              <a:t>정답</a:t>
            </a:r>
            <a:r>
              <a:rPr lang="en-US" altLang="ko-KR" sz="1000" dirty="0">
                <a:latin typeface="+mj-ea"/>
              </a:rPr>
              <a:t> 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quiz_right_answer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8-3) </a:t>
            </a:r>
            <a:r>
              <a:rPr lang="en-US" altLang="ko-KR" sz="1000" b="1" dirty="0">
                <a:latin typeface="+mj-ea"/>
              </a:rPr>
              <a:t>if {</a:t>
            </a:r>
            <a:r>
              <a:rPr lang="en-US" altLang="ko-KR" sz="1000" b="1" dirty="0" err="1">
                <a:latin typeface="+mj-ea"/>
              </a:rPr>
              <a:t>quiz_type</a:t>
            </a:r>
            <a:r>
              <a:rPr lang="en-US" altLang="ko-KR" sz="1000" b="1" dirty="0">
                <a:latin typeface="+mj-ea"/>
              </a:rPr>
              <a:t>} = ‘</a:t>
            </a:r>
            <a:r>
              <a:rPr lang="en-US" altLang="ko-KR" sz="1000" b="1" dirty="0" smtClean="0">
                <a:latin typeface="+mj-ea"/>
              </a:rPr>
              <a:t>QT03’ (</a:t>
            </a:r>
            <a:r>
              <a:rPr lang="ko-KR" altLang="en-US" sz="1000" b="1" dirty="0" smtClean="0">
                <a:latin typeface="+mj-ea"/>
              </a:rPr>
              <a:t>다중선택형</a:t>
            </a:r>
            <a:r>
              <a:rPr lang="en-US" altLang="ko-KR" sz="1000" b="1" dirty="0">
                <a:latin typeface="+mj-ea"/>
              </a:rPr>
              <a:t>) </a:t>
            </a:r>
          </a:p>
          <a:p>
            <a:r>
              <a:rPr lang="en-US" altLang="ko-KR" sz="1000" dirty="0">
                <a:latin typeface="+mj-ea"/>
              </a:rPr>
              <a:t>      a) </a:t>
            </a:r>
            <a:r>
              <a:rPr lang="ko-KR" altLang="en-US" sz="1000" dirty="0" smtClean="0">
                <a:latin typeface="+mj-ea"/>
              </a:rPr>
              <a:t>단답문항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  a-1) Grid columns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  a-1-1)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 smtClean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st_contents_quiz_answer</a:t>
            </a:r>
            <a:r>
              <a:rPr lang="en-US" altLang="ko-KR" sz="1000" dirty="0">
                <a:latin typeface="+mj-ea"/>
              </a:rPr>
              <a:t>. </a:t>
            </a:r>
            <a:r>
              <a:rPr lang="en-US" altLang="ko-KR" sz="1000" dirty="0" err="1" smtClean="0">
                <a:latin typeface="+mj-ea"/>
              </a:rPr>
              <a:t>answer_seq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  a-1-2) </a:t>
            </a:r>
            <a:r>
              <a:rPr lang="ko-KR" altLang="en-US" sz="1000" dirty="0" smtClean="0">
                <a:latin typeface="+mj-ea"/>
              </a:rPr>
              <a:t>답변 항목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answer_item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  </a:t>
            </a:r>
            <a:r>
              <a:rPr lang="en-US" altLang="ko-KR" sz="1000" dirty="0" smtClean="0">
                <a:latin typeface="+mj-ea"/>
              </a:rPr>
              <a:t>a-1-3) </a:t>
            </a:r>
            <a:r>
              <a:rPr lang="ko-KR" altLang="en-US" sz="1000" dirty="0" smtClean="0">
                <a:latin typeface="+mj-ea"/>
              </a:rPr>
              <a:t>정답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right_answer_yn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    - checkbox: Y/N (checked/not checked)</a:t>
            </a: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8-3) </a:t>
            </a:r>
            <a:r>
              <a:rPr lang="en-US" altLang="ko-KR" sz="1000" b="1" dirty="0">
                <a:latin typeface="+mj-ea"/>
              </a:rPr>
              <a:t>if {</a:t>
            </a:r>
            <a:r>
              <a:rPr lang="en-US" altLang="ko-KR" sz="1000" b="1" dirty="0" err="1">
                <a:latin typeface="+mj-ea"/>
              </a:rPr>
              <a:t>quiz_type</a:t>
            </a:r>
            <a:r>
              <a:rPr lang="en-US" altLang="ko-KR" sz="1000" b="1" dirty="0">
                <a:latin typeface="+mj-ea"/>
              </a:rPr>
              <a:t>} = ‘</a:t>
            </a:r>
            <a:r>
              <a:rPr lang="en-US" altLang="ko-KR" sz="1000" b="1" dirty="0" smtClean="0">
                <a:latin typeface="+mj-ea"/>
              </a:rPr>
              <a:t>QT04’ (</a:t>
            </a:r>
            <a:r>
              <a:rPr lang="ko-KR" altLang="en-US" sz="1000" b="1" dirty="0" smtClean="0">
                <a:latin typeface="+mj-ea"/>
              </a:rPr>
              <a:t>연결형</a:t>
            </a:r>
            <a:r>
              <a:rPr lang="en-US" altLang="ko-KR" sz="1000" b="1" dirty="0">
                <a:latin typeface="+mj-ea"/>
              </a:rPr>
              <a:t>) </a:t>
            </a:r>
          </a:p>
          <a:p>
            <a:r>
              <a:rPr lang="en-US" altLang="ko-KR" sz="1000" dirty="0">
                <a:latin typeface="+mj-ea"/>
              </a:rPr>
              <a:t>      a) </a:t>
            </a:r>
            <a:r>
              <a:rPr lang="ko-KR" altLang="en-US" sz="1000" dirty="0" smtClean="0">
                <a:latin typeface="+mj-ea"/>
              </a:rPr>
              <a:t>단답문항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a-1) Grid columns</a:t>
            </a:r>
          </a:p>
          <a:p>
            <a:r>
              <a:rPr lang="en-US" altLang="ko-KR" sz="1000" dirty="0">
                <a:latin typeface="+mj-ea"/>
              </a:rPr>
              <a:t>          </a:t>
            </a:r>
            <a:r>
              <a:rPr lang="en-US" altLang="ko-KR" sz="1000" dirty="0" smtClean="0">
                <a:latin typeface="+mj-ea"/>
              </a:rPr>
              <a:t>- same with 8-3) except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  a-1-3) </a:t>
            </a:r>
            <a:r>
              <a:rPr lang="ko-KR" altLang="en-US" sz="1000" dirty="0" smtClean="0">
                <a:latin typeface="+mj-ea"/>
              </a:rPr>
              <a:t>연결 항목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link_item</a:t>
            </a:r>
            <a:r>
              <a:rPr lang="en-US" altLang="ko-KR" sz="1000" dirty="0" smtClean="0">
                <a:latin typeface="+mj-ea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6392190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D9D8155D-BCCA-55C1-A520-6CB1C66B1D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1728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DD35394-9CCA-45D3-5AA7-73103040C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3768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920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다른 유형에 대한 수정은 다음 슬라이드에서 설명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7619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478855" y="50401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674E4F4-716B-3CD0-0AD3-948C8F911C20}"/>
              </a:ext>
            </a:extLst>
          </p:cNvPr>
          <p:cNvSpPr/>
          <p:nvPr/>
        </p:nvSpPr>
        <p:spPr>
          <a:xfrm>
            <a:off x="9344582" y="3253806"/>
            <a:ext cx="674341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BC54E90-7C9F-3351-8804-4CD6298D13D7}"/>
              </a:ext>
            </a:extLst>
          </p:cNvPr>
          <p:cNvSpPr/>
          <p:nvPr/>
        </p:nvSpPr>
        <p:spPr>
          <a:xfrm>
            <a:off x="5541693" y="4586422"/>
            <a:ext cx="4477230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3A692DC2-0324-D1BB-86D2-EE8D658C771F}"/>
              </a:ext>
            </a:extLst>
          </p:cNvPr>
          <p:cNvCxnSpPr>
            <a:cxnSpLocks/>
            <a:stCxn id="12" idx="3"/>
            <a:endCxn id="13" idx="3"/>
          </p:cNvCxnSpPr>
          <p:nvPr/>
        </p:nvCxnSpPr>
        <p:spPr>
          <a:xfrm>
            <a:off x="10018923" y="3400529"/>
            <a:ext cx="12700" cy="1332616"/>
          </a:xfrm>
          <a:prstGeom prst="bentConnector3">
            <a:avLst>
              <a:gd name="adj1" fmla="val 180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0370259" y="1173737"/>
            <a:ext cx="4104456" cy="5786199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퀴즈 </a:t>
            </a:r>
            <a:r>
              <a:rPr lang="ko-KR" altLang="en-US" sz="1000" b="1" dirty="0" smtClean="0">
                <a:latin typeface="+mj-ea"/>
                <a:ea typeface="+mj-ea"/>
              </a:rPr>
              <a:t>관리 </a:t>
            </a:r>
            <a:r>
              <a:rPr lang="en-US" altLang="ko-KR" sz="1000" b="1" dirty="0" smtClean="0">
                <a:latin typeface="+mj-ea"/>
                <a:ea typeface="+mj-ea"/>
              </a:rPr>
              <a:t>(</a:t>
            </a:r>
            <a:r>
              <a:rPr lang="en-US" altLang="ko-KR" sz="1000" b="1" dirty="0" smtClean="0">
                <a:latin typeface="+mj-ea"/>
                <a:ea typeface="+mj-ea"/>
              </a:rPr>
              <a:t>quiz</a:t>
            </a:r>
            <a:r>
              <a:rPr lang="en-US" altLang="ko-KR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퀴즈 </a:t>
            </a:r>
            <a:r>
              <a:rPr lang="ko-KR" altLang="en-US" sz="1000" dirty="0" smtClean="0">
                <a:latin typeface="+mj-ea"/>
                <a:ea typeface="+mj-ea"/>
              </a:rPr>
              <a:t>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en-US" altLang="ko-KR" sz="1000" b="1" dirty="0">
                <a:latin typeface="+mj-ea"/>
              </a:rPr>
              <a:t> (bold style)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- same with photo management &gt; Modify (p24)</a:t>
            </a:r>
          </a:p>
          <a:p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추천퀴즈여부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유형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quiz_type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show QT codes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  <a:ea typeface="+mj-ea"/>
              </a:rPr>
              <a:t>문제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quiz_question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</a:t>
            </a:r>
            <a:r>
              <a:rPr lang="en-US" altLang="ko-KR" sz="1000" dirty="0" smtClean="0">
                <a:latin typeface="+mj-ea"/>
                <a:ea typeface="+mj-ea"/>
              </a:rPr>
              <a:t>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placeholder: “</a:t>
            </a:r>
            <a:r>
              <a:rPr lang="ko-KR" altLang="en-US" sz="1000" dirty="0" smtClean="0">
                <a:latin typeface="+mj-ea"/>
                <a:ea typeface="+mj-ea"/>
              </a:rPr>
              <a:t>문제를 입력하세요</a:t>
            </a:r>
            <a:r>
              <a:rPr lang="en-US" altLang="ko-KR" sz="1000" dirty="0" smtClean="0">
                <a:latin typeface="+mj-ea"/>
                <a:ea typeface="+mj-ea"/>
              </a:rPr>
              <a:t>“ 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- validate: required, max length(256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8) </a:t>
            </a:r>
            <a:r>
              <a:rPr lang="ko-KR" altLang="en-US" sz="1000" dirty="0">
                <a:latin typeface="+mj-ea"/>
              </a:rPr>
              <a:t>정답 </a:t>
            </a:r>
            <a:r>
              <a:rPr lang="en-US" altLang="ko-KR" sz="1000" dirty="0">
                <a:latin typeface="+mj-ea"/>
              </a:rPr>
              <a:t>or </a:t>
            </a:r>
            <a:r>
              <a:rPr lang="ko-KR" altLang="en-US" sz="1000" dirty="0">
                <a:latin typeface="+mj-ea"/>
              </a:rPr>
              <a:t>답변문항</a:t>
            </a:r>
            <a:r>
              <a:rPr lang="en-US" altLang="ko-KR" sz="1000" dirty="0" smtClean="0">
                <a:latin typeface="+mj-ea"/>
                <a:ea typeface="+mj-ea"/>
              </a:rPr>
              <a:t> : refer to p39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저장 </a:t>
            </a:r>
            <a:r>
              <a:rPr lang="en-US" altLang="ko-KR" sz="1000" dirty="0" smtClean="0">
                <a:latin typeface="+mj-ea"/>
                <a:ea typeface="+mj-ea"/>
              </a:rPr>
              <a:t>(save)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save confirm msg.(“</a:t>
            </a:r>
            <a:r>
              <a:rPr lang="ko-KR" altLang="en-US" sz="1000" dirty="0" smtClean="0">
                <a:latin typeface="+mj-ea"/>
                <a:ea typeface="+mj-ea"/>
              </a:rPr>
              <a:t>저장하시겠습니까</a:t>
            </a:r>
            <a:r>
              <a:rPr lang="en-US" altLang="ko-KR" sz="1000" dirty="0" smtClean="0">
                <a:latin typeface="+mj-ea"/>
                <a:ea typeface="+mj-ea"/>
              </a:rPr>
              <a:t>?</a:t>
            </a:r>
            <a:r>
              <a:rPr lang="en-US" altLang="ko-KR" sz="1000" dirty="0" smtClean="0">
                <a:latin typeface="+mj-ea"/>
                <a:ea typeface="+mj-ea"/>
                <a:sym typeface="Wingdings" panose="05000000000000000000" pitchFamily="2" charset="2"/>
              </a:rPr>
              <a:t>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save complete msg.(“</a:t>
            </a:r>
            <a:r>
              <a:rPr lang="ko-KR" altLang="en-US" sz="1000" dirty="0" smtClean="0">
                <a:latin typeface="+mj-ea"/>
                <a:ea typeface="+mj-ea"/>
              </a:rPr>
              <a:t>저장되었습니다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new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DELETE </a:t>
            </a:r>
            <a:r>
              <a:rPr lang="en-US" altLang="ko-KR" sz="1000" dirty="0" err="1" smtClean="0">
                <a:latin typeface="+mj-ea"/>
                <a:ea typeface="+mj-ea"/>
              </a:rPr>
              <a:t>prev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with physical file and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UPDATE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</a:t>
            </a:r>
            <a:r>
              <a:rPr lang="en-US" altLang="ko-KR" sz="1000" b="1" dirty="0" smtClean="0">
                <a:latin typeface="+mj-ea"/>
                <a:ea typeface="+mj-ea"/>
              </a:rPr>
              <a:t>CT04’ (</a:t>
            </a:r>
            <a:r>
              <a:rPr lang="ko-KR" altLang="en-US" sz="1000" b="1" dirty="0" smtClean="0">
                <a:latin typeface="+mj-ea"/>
                <a:ea typeface="+mj-ea"/>
              </a:rPr>
              <a:t>퀴즈</a:t>
            </a:r>
            <a:r>
              <a:rPr lang="en-US" altLang="ko-KR" sz="1000" b="1" dirty="0" smtClean="0">
                <a:latin typeface="+mj-ea"/>
                <a:ea typeface="+mj-ea"/>
              </a:rPr>
              <a:t>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966572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EDA135F4-4F17-15C9-8DBB-249C00095C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39336" b="52925"/>
          <a:stretch/>
        </p:blipFill>
        <p:spPr>
          <a:xfrm>
            <a:off x="2563024" y="86367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2015530" y="8679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2233067" y="9867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F591B9C-6C53-6B73-6066-5478E1B1E7B3}"/>
              </a:ext>
            </a:extLst>
          </p:cNvPr>
          <p:cNvSpPr/>
          <p:nvPr/>
        </p:nvSpPr>
        <p:spPr>
          <a:xfrm>
            <a:off x="2233067" y="12196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D023215-D67F-4FDC-D4DA-EB11491E8A14}"/>
              </a:ext>
            </a:extLst>
          </p:cNvPr>
          <p:cNvSpPr/>
          <p:nvPr/>
        </p:nvSpPr>
        <p:spPr>
          <a:xfrm>
            <a:off x="2233067" y="1462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1" name="그림 20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FFD8AC3F-7412-3F08-5921-01528617BB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1" t="46984" r="161" b="45277"/>
          <a:stretch/>
        </p:blipFill>
        <p:spPr>
          <a:xfrm>
            <a:off x="2563024" y="202340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B8610BDB-EC8A-5F0E-0DB9-D64EF3132489}"/>
              </a:ext>
            </a:extLst>
          </p:cNvPr>
          <p:cNvSpPr/>
          <p:nvPr/>
        </p:nvSpPr>
        <p:spPr>
          <a:xfrm>
            <a:off x="2015530" y="202772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D510918-74A5-1D8C-C6D2-0EBE2AF345FF}"/>
              </a:ext>
            </a:extLst>
          </p:cNvPr>
          <p:cNvSpPr/>
          <p:nvPr/>
        </p:nvSpPr>
        <p:spPr>
          <a:xfrm>
            <a:off x="2233067" y="21464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96CA0FC7-D8B4-BFC0-C33B-9B7832CEB751}"/>
              </a:ext>
            </a:extLst>
          </p:cNvPr>
          <p:cNvSpPr/>
          <p:nvPr/>
        </p:nvSpPr>
        <p:spPr>
          <a:xfrm>
            <a:off x="2233067" y="23793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359A145C-8F77-6FCD-69A7-E3E803E55818}"/>
              </a:ext>
            </a:extLst>
          </p:cNvPr>
          <p:cNvSpPr/>
          <p:nvPr/>
        </p:nvSpPr>
        <p:spPr>
          <a:xfrm>
            <a:off x="2233067" y="26219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9" name="그림 2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424A7BC-B96A-0E0C-C062-C9B9302A27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54270" r="373" b="27007"/>
          <a:stretch/>
        </p:blipFill>
        <p:spPr>
          <a:xfrm>
            <a:off x="2563024" y="3125930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0" name="순서도: 연결자 29">
            <a:extLst>
              <a:ext uri="{FF2B5EF4-FFF2-40B4-BE49-F238E27FC236}">
                <a16:creationId xmlns:a16="http://schemas.microsoft.com/office/drawing/2014/main" id="{C8B7FB82-9A38-D93B-F8F4-09386ACAB68F}"/>
              </a:ext>
            </a:extLst>
          </p:cNvPr>
          <p:cNvSpPr/>
          <p:nvPr/>
        </p:nvSpPr>
        <p:spPr>
          <a:xfrm>
            <a:off x="2015530" y="313024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9575FEA7-316C-68D7-B443-2743D1643A98}"/>
              </a:ext>
            </a:extLst>
          </p:cNvPr>
          <p:cNvSpPr/>
          <p:nvPr/>
        </p:nvSpPr>
        <p:spPr>
          <a:xfrm>
            <a:off x="2233067" y="32489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094A5BED-6CC7-8427-F7F9-A81F690A4157}"/>
              </a:ext>
            </a:extLst>
          </p:cNvPr>
          <p:cNvSpPr/>
          <p:nvPr/>
        </p:nvSpPr>
        <p:spPr>
          <a:xfrm>
            <a:off x="2233067" y="348186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85B90A6B-A08E-37D7-F65C-11FA7B05EEA1}"/>
              </a:ext>
            </a:extLst>
          </p:cNvPr>
          <p:cNvSpPr/>
          <p:nvPr/>
        </p:nvSpPr>
        <p:spPr>
          <a:xfrm>
            <a:off x="2233067" y="37244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39" name="그림 3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8FBDC4B3-1C03-8E97-B7A5-DC7E58087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74576" b="6701"/>
          <a:stretch/>
        </p:blipFill>
        <p:spPr>
          <a:xfrm>
            <a:off x="2563024" y="5442313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순서도: 연결자 39">
            <a:extLst>
              <a:ext uri="{FF2B5EF4-FFF2-40B4-BE49-F238E27FC236}">
                <a16:creationId xmlns:a16="http://schemas.microsoft.com/office/drawing/2014/main" id="{E134B84E-E168-C066-1568-BEDEC9A289E0}"/>
              </a:ext>
            </a:extLst>
          </p:cNvPr>
          <p:cNvSpPr/>
          <p:nvPr/>
        </p:nvSpPr>
        <p:spPr>
          <a:xfrm>
            <a:off x="2015530" y="54466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ED982128-DECD-C957-0FC1-61B8D8E5C54D}"/>
              </a:ext>
            </a:extLst>
          </p:cNvPr>
          <p:cNvSpPr/>
          <p:nvPr/>
        </p:nvSpPr>
        <p:spPr>
          <a:xfrm>
            <a:off x="2233067" y="55653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04F45DC8-6AEA-79CD-D4EE-AB48F2532CE6}"/>
              </a:ext>
            </a:extLst>
          </p:cNvPr>
          <p:cNvSpPr/>
          <p:nvPr/>
        </p:nvSpPr>
        <p:spPr>
          <a:xfrm>
            <a:off x="2233067" y="57982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6CEBD0A-2050-302D-21CA-919C51DABF29}"/>
              </a:ext>
            </a:extLst>
          </p:cNvPr>
          <p:cNvSpPr/>
          <p:nvPr/>
        </p:nvSpPr>
        <p:spPr>
          <a:xfrm>
            <a:off x="2233067" y="604084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2B134A-7C7E-DA15-D126-B4015721DC57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F078A8F-D0F9-199F-C819-EF9B7E927274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DE6574D-9E29-5A7D-039F-14F10835B760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080426" y="1209394"/>
            <a:ext cx="4104456" cy="532453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퀴즈 </a:t>
            </a:r>
            <a:r>
              <a:rPr lang="ko-KR" altLang="en-US" sz="1000" b="1" dirty="0" smtClean="0">
                <a:latin typeface="+mj-ea"/>
                <a:ea typeface="+mj-ea"/>
              </a:rPr>
              <a:t>관리 </a:t>
            </a:r>
            <a:r>
              <a:rPr lang="en-US" altLang="ko-KR" sz="1000" b="1" dirty="0" smtClean="0">
                <a:latin typeface="+mj-ea"/>
                <a:ea typeface="+mj-ea"/>
              </a:rPr>
              <a:t>(</a:t>
            </a:r>
            <a:r>
              <a:rPr lang="en-US" altLang="ko-KR" sz="1000" b="1" dirty="0" smtClean="0">
                <a:latin typeface="+mj-ea"/>
                <a:ea typeface="+mj-ea"/>
              </a:rPr>
              <a:t>quiz</a:t>
            </a:r>
            <a:r>
              <a:rPr lang="en-US" altLang="ko-KR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8) </a:t>
            </a:r>
            <a:r>
              <a:rPr lang="ko-KR" altLang="en-US" sz="1000" dirty="0" smtClean="0">
                <a:latin typeface="+mj-ea"/>
                <a:ea typeface="+mj-ea"/>
              </a:rPr>
              <a:t>정답 </a:t>
            </a:r>
            <a:r>
              <a:rPr lang="en-US" altLang="ko-KR" sz="1000" dirty="0" smtClean="0">
                <a:latin typeface="+mj-ea"/>
                <a:ea typeface="+mj-ea"/>
              </a:rPr>
              <a:t>or </a:t>
            </a:r>
            <a:r>
              <a:rPr lang="ko-KR" altLang="en-US" sz="1000" dirty="0" smtClean="0">
                <a:latin typeface="+mj-ea"/>
                <a:ea typeface="+mj-ea"/>
              </a:rPr>
              <a:t>답변문항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8-1) </a:t>
            </a:r>
            <a:r>
              <a:rPr lang="en-US" altLang="ko-KR" sz="1000" b="1" dirty="0" smtClean="0">
                <a:latin typeface="+mj-ea"/>
              </a:rPr>
              <a:t>if </a:t>
            </a:r>
            <a:r>
              <a:rPr lang="en-US" altLang="ko-KR" sz="1000" b="1" dirty="0">
                <a:latin typeface="+mj-ea"/>
              </a:rPr>
              <a:t>{</a:t>
            </a:r>
            <a:r>
              <a:rPr lang="en-US" altLang="ko-KR" sz="1000" b="1" dirty="0" err="1">
                <a:latin typeface="+mj-ea"/>
              </a:rPr>
              <a:t>quiz_type</a:t>
            </a:r>
            <a:r>
              <a:rPr lang="en-US" altLang="ko-KR" sz="1000" b="1" dirty="0">
                <a:latin typeface="+mj-ea"/>
              </a:rPr>
              <a:t>} = ‘QT01’ (</a:t>
            </a:r>
            <a:r>
              <a:rPr lang="ko-KR" altLang="en-US" sz="1000" b="1" dirty="0">
                <a:latin typeface="+mj-ea"/>
              </a:rPr>
              <a:t>단답형</a:t>
            </a:r>
            <a:r>
              <a:rPr lang="en-US" altLang="ko-KR" sz="1000" b="1" dirty="0">
                <a:latin typeface="+mj-ea"/>
              </a:rPr>
              <a:t>) </a:t>
            </a:r>
            <a:endParaRPr lang="en-US" altLang="ko-KR" sz="1000" b="1" dirty="0" smtClean="0">
              <a:latin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a) </a:t>
            </a:r>
            <a:r>
              <a:rPr lang="ko-KR" altLang="en-US" sz="1000" dirty="0" smtClean="0">
                <a:latin typeface="+mj-ea"/>
                <a:ea typeface="+mj-ea"/>
              </a:rPr>
              <a:t>정답</a:t>
            </a:r>
            <a:r>
              <a:rPr lang="en-US" altLang="ko-KR" sz="1000" dirty="0" smtClean="0">
                <a:latin typeface="+mj-ea"/>
                <a:ea typeface="+mj-ea"/>
              </a:rPr>
              <a:t> 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quiz_right_answer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</a:t>
            </a:r>
            <a:r>
              <a:rPr lang="en-US" altLang="ko-KR" sz="1000" dirty="0" smtClean="0">
                <a:latin typeface="+mj-ea"/>
                <a:ea typeface="+mj-ea"/>
              </a:rPr>
              <a:t>placeholder: “</a:t>
            </a:r>
            <a:r>
              <a:rPr lang="ko-KR" altLang="en-US" sz="1000" dirty="0" smtClean="0">
                <a:latin typeface="+mj-ea"/>
                <a:ea typeface="+mj-ea"/>
              </a:rPr>
              <a:t>정답을 입력하세요</a:t>
            </a:r>
            <a:r>
              <a:rPr lang="en-US" altLang="ko-KR" sz="1000" dirty="0" smtClean="0">
                <a:latin typeface="+mj-ea"/>
                <a:ea typeface="+mj-ea"/>
              </a:rPr>
              <a:t>“ 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validate: required, max length(256 bytes)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8-2) </a:t>
            </a:r>
            <a:r>
              <a:rPr lang="en-US" altLang="ko-KR" sz="1000" b="1" dirty="0">
                <a:latin typeface="+mj-ea"/>
              </a:rPr>
              <a:t>if {</a:t>
            </a:r>
            <a:r>
              <a:rPr lang="en-US" altLang="ko-KR" sz="1000" b="1" dirty="0" err="1">
                <a:latin typeface="+mj-ea"/>
              </a:rPr>
              <a:t>quiz_type</a:t>
            </a:r>
            <a:r>
              <a:rPr lang="en-US" altLang="ko-KR" sz="1000" b="1" dirty="0">
                <a:latin typeface="+mj-ea"/>
              </a:rPr>
              <a:t>} = ‘</a:t>
            </a:r>
            <a:r>
              <a:rPr lang="en-US" altLang="ko-KR" sz="1000" b="1" dirty="0" smtClean="0">
                <a:latin typeface="+mj-ea"/>
              </a:rPr>
              <a:t>QT02’ (OX</a:t>
            </a:r>
            <a:r>
              <a:rPr lang="ko-KR" altLang="en-US" sz="1000" b="1" dirty="0" smtClean="0">
                <a:latin typeface="+mj-ea"/>
              </a:rPr>
              <a:t>형</a:t>
            </a:r>
            <a:r>
              <a:rPr lang="en-US" altLang="ko-KR" sz="1000" b="1" dirty="0">
                <a:latin typeface="+mj-ea"/>
              </a:rPr>
              <a:t>) </a:t>
            </a:r>
          </a:p>
          <a:p>
            <a:r>
              <a:rPr lang="en-US" altLang="ko-KR" sz="1000" dirty="0">
                <a:latin typeface="+mj-ea"/>
              </a:rPr>
              <a:t>      a) </a:t>
            </a:r>
            <a:r>
              <a:rPr lang="ko-KR" altLang="en-US" sz="1000" dirty="0" smtClean="0">
                <a:latin typeface="+mj-ea"/>
              </a:rPr>
              <a:t>정답</a:t>
            </a:r>
            <a:r>
              <a:rPr lang="en-US" altLang="ko-KR" sz="1000" dirty="0">
                <a:latin typeface="+mj-ea"/>
              </a:rPr>
              <a:t> 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quiz_right_answer</a:t>
            </a:r>
            <a:r>
              <a:rPr lang="en-US" altLang="ko-KR" sz="1000" dirty="0">
                <a:latin typeface="+mj-ea"/>
              </a:rPr>
              <a:t>}</a:t>
            </a:r>
            <a:r>
              <a:rPr lang="en-US" altLang="ko-KR" sz="1000" dirty="0" smtClean="0">
                <a:latin typeface="+mj-ea"/>
              </a:rPr>
              <a:t> 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- </a:t>
            </a:r>
            <a:r>
              <a:rPr lang="en-US" altLang="ko-KR" sz="1000" dirty="0" err="1" smtClean="0">
                <a:latin typeface="+mj-ea"/>
              </a:rPr>
              <a:t>selectbox</a:t>
            </a:r>
            <a:r>
              <a:rPr lang="en-US" altLang="ko-KR" sz="1000" dirty="0" smtClean="0">
                <a:latin typeface="+mj-ea"/>
              </a:rPr>
              <a:t> options: O/X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- validate: </a:t>
            </a:r>
            <a:r>
              <a:rPr lang="en-US" altLang="ko-KR" sz="1000" dirty="0" smtClean="0">
                <a:latin typeface="+mj-ea"/>
              </a:rPr>
              <a:t>required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8-3) </a:t>
            </a:r>
            <a:r>
              <a:rPr lang="en-US" altLang="ko-KR" sz="1000" b="1" dirty="0">
                <a:latin typeface="+mj-ea"/>
              </a:rPr>
              <a:t>if {</a:t>
            </a:r>
            <a:r>
              <a:rPr lang="en-US" altLang="ko-KR" sz="1000" b="1" dirty="0" err="1">
                <a:latin typeface="+mj-ea"/>
              </a:rPr>
              <a:t>quiz_type</a:t>
            </a:r>
            <a:r>
              <a:rPr lang="en-US" altLang="ko-KR" sz="1000" b="1" dirty="0">
                <a:latin typeface="+mj-ea"/>
              </a:rPr>
              <a:t>} = ‘</a:t>
            </a:r>
            <a:r>
              <a:rPr lang="en-US" altLang="ko-KR" sz="1000" b="1" dirty="0" smtClean="0">
                <a:latin typeface="+mj-ea"/>
              </a:rPr>
              <a:t>QT03’ (</a:t>
            </a:r>
            <a:r>
              <a:rPr lang="ko-KR" altLang="en-US" sz="1000" b="1" dirty="0" smtClean="0">
                <a:latin typeface="+mj-ea"/>
              </a:rPr>
              <a:t>다중선택형</a:t>
            </a:r>
            <a:r>
              <a:rPr lang="en-US" altLang="ko-KR" sz="1000" b="1" dirty="0">
                <a:latin typeface="+mj-ea"/>
              </a:rPr>
              <a:t>) </a:t>
            </a:r>
          </a:p>
          <a:p>
            <a:r>
              <a:rPr lang="en-US" altLang="ko-KR" sz="1000" dirty="0">
                <a:latin typeface="+mj-ea"/>
              </a:rPr>
              <a:t>      a) </a:t>
            </a:r>
            <a:r>
              <a:rPr lang="ko-KR" altLang="en-US" sz="1000" dirty="0" smtClean="0">
                <a:latin typeface="+mj-ea"/>
              </a:rPr>
              <a:t>단답문항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  a-1) Grid columns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  a-1-1) </a:t>
            </a:r>
            <a:r>
              <a:rPr lang="ko-KR" altLang="en-US" sz="1000" dirty="0" smtClean="0">
                <a:latin typeface="+mj-ea"/>
              </a:rPr>
              <a:t>번호 </a:t>
            </a:r>
            <a:r>
              <a:rPr lang="en-US" altLang="ko-KR" sz="1000" dirty="0" smtClean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st_contents_quiz_answer</a:t>
            </a:r>
            <a:r>
              <a:rPr lang="en-US" altLang="ko-KR" sz="1000" dirty="0">
                <a:latin typeface="+mj-ea"/>
              </a:rPr>
              <a:t>. </a:t>
            </a:r>
            <a:r>
              <a:rPr lang="en-US" altLang="ko-KR" sz="1000" dirty="0" err="1" smtClean="0">
                <a:latin typeface="+mj-ea"/>
              </a:rPr>
              <a:t>answer_seq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  a-1-2) </a:t>
            </a:r>
            <a:r>
              <a:rPr lang="ko-KR" altLang="en-US" sz="1000" dirty="0" smtClean="0">
                <a:latin typeface="+mj-ea"/>
              </a:rPr>
              <a:t>답변 항목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answer_item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</a:t>
            </a:r>
            <a:r>
              <a:rPr lang="en-US" altLang="ko-KR" sz="1000" dirty="0" smtClean="0">
                <a:latin typeface="+mj-ea"/>
              </a:rPr>
              <a:t>    - </a:t>
            </a:r>
            <a:r>
              <a:rPr lang="en-US" altLang="ko-KR" sz="1000" dirty="0">
                <a:latin typeface="+mj-ea"/>
              </a:rPr>
              <a:t>placeholder: </a:t>
            </a:r>
            <a:r>
              <a:rPr lang="en-US" altLang="ko-KR" sz="1000" dirty="0" smtClean="0">
                <a:latin typeface="+mj-ea"/>
              </a:rPr>
              <a:t>“</a:t>
            </a:r>
            <a:r>
              <a:rPr lang="ko-KR" altLang="en-US" sz="1000" dirty="0" smtClean="0">
                <a:latin typeface="+mj-ea"/>
              </a:rPr>
              <a:t>답변항목을 </a:t>
            </a:r>
            <a:r>
              <a:rPr lang="ko-KR" altLang="en-US" sz="1000" dirty="0">
                <a:latin typeface="+mj-ea"/>
              </a:rPr>
              <a:t>입력하세요</a:t>
            </a:r>
            <a:r>
              <a:rPr lang="en-US" altLang="ko-KR" sz="1000" dirty="0">
                <a:latin typeface="+mj-ea"/>
              </a:rPr>
              <a:t>“ 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    - </a:t>
            </a:r>
            <a:r>
              <a:rPr lang="en-US" altLang="ko-KR" sz="1000" dirty="0" err="1" smtClean="0">
                <a:latin typeface="+mj-ea"/>
              </a:rPr>
              <a:t>inputbox</a:t>
            </a:r>
            <a:r>
              <a:rPr lang="en-US" altLang="ko-KR" sz="1000" dirty="0" smtClean="0">
                <a:latin typeface="+mj-ea"/>
              </a:rPr>
              <a:t> validate: required, max length(256 bytes)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  </a:t>
            </a:r>
            <a:r>
              <a:rPr lang="en-US" altLang="ko-KR" sz="1000" dirty="0" smtClean="0">
                <a:latin typeface="+mj-ea"/>
              </a:rPr>
              <a:t>a-1-3) </a:t>
            </a:r>
            <a:r>
              <a:rPr lang="ko-KR" altLang="en-US" sz="1000" dirty="0" smtClean="0">
                <a:latin typeface="+mj-ea"/>
              </a:rPr>
              <a:t>정답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right_answer_yn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    - checkbox: Y/N (checked/not checked)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  a-1-3) </a:t>
            </a:r>
            <a:r>
              <a:rPr lang="ko-KR" altLang="en-US" sz="1000" dirty="0" smtClean="0">
                <a:latin typeface="+mj-ea"/>
              </a:rPr>
              <a:t>삭제 </a:t>
            </a:r>
            <a:r>
              <a:rPr lang="en-US" altLang="ko-KR" sz="1000" dirty="0" smtClean="0">
                <a:latin typeface="+mj-ea"/>
              </a:rPr>
              <a:t>: x button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    - if clicks, remove the row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a-2) </a:t>
            </a:r>
            <a:r>
              <a:rPr lang="ko-KR" altLang="en-US" sz="1000" dirty="0" smtClean="0">
                <a:latin typeface="+mj-ea"/>
              </a:rPr>
              <a:t>문항 추가 </a:t>
            </a:r>
            <a:r>
              <a:rPr lang="en-US" altLang="ko-KR" sz="1000" dirty="0" smtClean="0">
                <a:latin typeface="+mj-ea"/>
              </a:rPr>
              <a:t>(add item)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   - if clicks, add Grid new row</a:t>
            </a: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8-3) </a:t>
            </a:r>
            <a:r>
              <a:rPr lang="en-US" altLang="ko-KR" sz="1000" b="1" dirty="0">
                <a:latin typeface="+mj-ea"/>
              </a:rPr>
              <a:t>if {</a:t>
            </a:r>
            <a:r>
              <a:rPr lang="en-US" altLang="ko-KR" sz="1000" b="1" dirty="0" err="1">
                <a:latin typeface="+mj-ea"/>
              </a:rPr>
              <a:t>quiz_type</a:t>
            </a:r>
            <a:r>
              <a:rPr lang="en-US" altLang="ko-KR" sz="1000" b="1" dirty="0">
                <a:latin typeface="+mj-ea"/>
              </a:rPr>
              <a:t>} = ‘</a:t>
            </a:r>
            <a:r>
              <a:rPr lang="en-US" altLang="ko-KR" sz="1000" b="1" dirty="0" smtClean="0">
                <a:latin typeface="+mj-ea"/>
              </a:rPr>
              <a:t>QT04’ (</a:t>
            </a:r>
            <a:r>
              <a:rPr lang="ko-KR" altLang="en-US" sz="1000" b="1" dirty="0" smtClean="0">
                <a:latin typeface="+mj-ea"/>
              </a:rPr>
              <a:t>연결형</a:t>
            </a:r>
            <a:r>
              <a:rPr lang="en-US" altLang="ko-KR" sz="1000" b="1" dirty="0">
                <a:latin typeface="+mj-ea"/>
              </a:rPr>
              <a:t>) </a:t>
            </a:r>
          </a:p>
          <a:p>
            <a:r>
              <a:rPr lang="en-US" altLang="ko-KR" sz="1000" dirty="0">
                <a:latin typeface="+mj-ea"/>
              </a:rPr>
              <a:t>      a) </a:t>
            </a:r>
            <a:r>
              <a:rPr lang="ko-KR" altLang="en-US" sz="1000" dirty="0" smtClean="0">
                <a:latin typeface="+mj-ea"/>
              </a:rPr>
              <a:t>단답문항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a-1) Grid columns</a:t>
            </a:r>
          </a:p>
          <a:p>
            <a:r>
              <a:rPr lang="en-US" altLang="ko-KR" sz="1000" dirty="0">
                <a:latin typeface="+mj-ea"/>
              </a:rPr>
              <a:t>          </a:t>
            </a:r>
            <a:r>
              <a:rPr lang="en-US" altLang="ko-KR" sz="1000" dirty="0" smtClean="0">
                <a:latin typeface="+mj-ea"/>
              </a:rPr>
              <a:t>- same with 8-3) except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  a-1-3) </a:t>
            </a:r>
            <a:r>
              <a:rPr lang="ko-KR" altLang="en-US" sz="1000" dirty="0" smtClean="0">
                <a:latin typeface="+mj-ea"/>
              </a:rPr>
              <a:t>연결 항목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link_item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    - placeholder: </a:t>
            </a:r>
            <a:r>
              <a:rPr lang="en-US" altLang="ko-KR" sz="1000" dirty="0" smtClean="0">
                <a:latin typeface="+mj-ea"/>
              </a:rPr>
              <a:t>“</a:t>
            </a:r>
            <a:r>
              <a:rPr lang="ko-KR" altLang="en-US" sz="1000" dirty="0" smtClean="0">
                <a:latin typeface="+mj-ea"/>
              </a:rPr>
              <a:t>연결항목을 </a:t>
            </a:r>
            <a:r>
              <a:rPr lang="ko-KR" altLang="en-US" sz="1000" dirty="0">
                <a:latin typeface="+mj-ea"/>
              </a:rPr>
              <a:t>입력하세요</a:t>
            </a:r>
            <a:r>
              <a:rPr lang="en-US" altLang="ko-KR" sz="1000" dirty="0">
                <a:latin typeface="+mj-ea"/>
              </a:rPr>
              <a:t>“ </a:t>
            </a:r>
          </a:p>
          <a:p>
            <a:r>
              <a:rPr lang="en-US" altLang="ko-KR" sz="1000" dirty="0">
                <a:latin typeface="+mj-ea"/>
              </a:rPr>
              <a:t>            - </a:t>
            </a:r>
            <a:r>
              <a:rPr lang="en-US" altLang="ko-KR" sz="1000" dirty="0" err="1" smtClean="0">
                <a:latin typeface="+mj-ea"/>
              </a:rPr>
              <a:t>inputbox</a:t>
            </a:r>
            <a:r>
              <a:rPr lang="en-US" altLang="ko-KR" sz="1000" dirty="0" smtClean="0">
                <a:latin typeface="+mj-ea"/>
              </a:rPr>
              <a:t> validate: required, </a:t>
            </a:r>
            <a:r>
              <a:rPr lang="en-US" altLang="ko-KR" sz="1000" dirty="0">
                <a:latin typeface="+mj-ea"/>
              </a:rPr>
              <a:t>max length(256 bytes</a:t>
            </a:r>
            <a:r>
              <a:rPr lang="en-US" altLang="ko-KR" sz="1000" dirty="0" smtClean="0">
                <a:latin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0341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19306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대시보드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375692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음원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동영상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표제어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관리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소분류별 표제어 수 바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게임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퀴즈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1-7. </a:t>
            </a:r>
            <a:r>
              <a:rPr lang="ko-KR" altLang="en-US" sz="1000" dirty="0">
                <a:latin typeface="+mj-ea"/>
                <a:ea typeface="+mj-ea"/>
              </a:rPr>
              <a:t>교수학습자료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교육자료 관리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 descr="텍스트, 스크린샷, 도표, 폰트이(가) 표시된 사진&#10;&#10;자동 생성된 설명">
            <a:extLst>
              <a:ext uri="{FF2B5EF4-FFF2-40B4-BE49-F238E27FC236}">
                <a16:creationId xmlns:a16="http://schemas.microsoft.com/office/drawing/2014/main" id="{25DF141A-4BEF-B034-AD1A-C89E03DC1D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87"/>
          <a:stretch/>
        </p:blipFill>
        <p:spPr>
          <a:xfrm>
            <a:off x="647378" y="1079699"/>
            <a:ext cx="9385556" cy="6336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21D3A3-EBE9-21B1-C6C3-D10927821883}"/>
              </a:ext>
            </a:extLst>
          </p:cNvPr>
          <p:cNvSpPr/>
          <p:nvPr/>
        </p:nvSpPr>
        <p:spPr>
          <a:xfrm>
            <a:off x="647378" y="1799779"/>
            <a:ext cx="1728192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6EAC6C1-1375-A62E-4170-931DE788495A}"/>
              </a:ext>
            </a:extLst>
          </p:cNvPr>
          <p:cNvSpPr/>
          <p:nvPr/>
        </p:nvSpPr>
        <p:spPr>
          <a:xfrm>
            <a:off x="2596222" y="1965837"/>
            <a:ext cx="7268180" cy="26422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E4614DD6-C559-64EB-30DC-FFC9C3AABD89}"/>
              </a:ext>
            </a:extLst>
          </p:cNvPr>
          <p:cNvSpPr/>
          <p:nvPr/>
        </p:nvSpPr>
        <p:spPr>
          <a:xfrm>
            <a:off x="2432831" y="172777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AF7D9B5-9B15-CD97-2CEA-C9C39E1843EB}"/>
              </a:ext>
            </a:extLst>
          </p:cNvPr>
          <p:cNvSpPr/>
          <p:nvPr/>
        </p:nvSpPr>
        <p:spPr>
          <a:xfrm>
            <a:off x="2375570" y="20321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921EC30-3B94-02A7-5475-3E36ABF1FD59}"/>
              </a:ext>
            </a:extLst>
          </p:cNvPr>
          <p:cNvSpPr/>
          <p:nvPr/>
        </p:nvSpPr>
        <p:spPr>
          <a:xfrm>
            <a:off x="2410699" y="2899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8E869E09-7085-E12D-2747-50487A67173D}"/>
              </a:ext>
            </a:extLst>
          </p:cNvPr>
          <p:cNvSpPr/>
          <p:nvPr/>
        </p:nvSpPr>
        <p:spPr>
          <a:xfrm>
            <a:off x="2406623" y="37784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19AAEFE-6C94-3872-9222-FD5C0E793955}"/>
              </a:ext>
            </a:extLst>
          </p:cNvPr>
          <p:cNvSpPr/>
          <p:nvPr/>
        </p:nvSpPr>
        <p:spPr>
          <a:xfrm>
            <a:off x="4463909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2D37E2A5-83B4-008D-AF09-33DB05DCB7A7}"/>
              </a:ext>
            </a:extLst>
          </p:cNvPr>
          <p:cNvSpPr/>
          <p:nvPr/>
        </p:nvSpPr>
        <p:spPr>
          <a:xfrm>
            <a:off x="7852498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5CE57C6-C577-210B-C4F0-9058DD2E37CC}"/>
              </a:ext>
            </a:extLst>
          </p:cNvPr>
          <p:cNvSpPr/>
          <p:nvPr/>
        </p:nvSpPr>
        <p:spPr>
          <a:xfrm>
            <a:off x="7852498" y="29220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F919F1EA-DF36-469D-E3A7-958A7620F9FB}"/>
              </a:ext>
            </a:extLst>
          </p:cNvPr>
          <p:cNvSpPr/>
          <p:nvPr/>
        </p:nvSpPr>
        <p:spPr>
          <a:xfrm>
            <a:off x="7852497" y="3710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1-7</a:t>
            </a:r>
            <a:endParaRPr lang="ko-KR" altLang="en-US" sz="800" dirty="0"/>
          </a:p>
        </p:txBody>
      </p: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736B21F4-CEC8-325A-9569-12C2F67C157E}"/>
              </a:ext>
            </a:extLst>
          </p:cNvPr>
          <p:cNvSpPr/>
          <p:nvPr/>
        </p:nvSpPr>
        <p:spPr>
          <a:xfrm>
            <a:off x="2509887" y="48151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614EBC0C-631A-F5CF-7F57-BDA9947AED3D}"/>
              </a:ext>
            </a:extLst>
          </p:cNvPr>
          <p:cNvSpPr/>
          <p:nvPr/>
        </p:nvSpPr>
        <p:spPr>
          <a:xfrm>
            <a:off x="6191994" y="47521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64CDA2-3DFE-F0DE-29EA-07BD1D50F220}"/>
              </a:ext>
            </a:extLst>
          </p:cNvPr>
          <p:cNvSpPr txBox="1"/>
          <p:nvPr/>
        </p:nvSpPr>
        <p:spPr>
          <a:xfrm>
            <a:off x="10652230" y="47444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인기 검색어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검색어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8E2656-241A-6340-378D-58C6281B818A}"/>
              </a:ext>
            </a:extLst>
          </p:cNvPr>
          <p:cNvSpPr txBox="1"/>
          <p:nvPr/>
        </p:nvSpPr>
        <p:spPr>
          <a:xfrm>
            <a:off x="10658603" y="5730333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인기 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표제어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06262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1A032790-C3A2-B7DE-3B98-EAA5780C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063"/>
          <a:stretch/>
        </p:blipFill>
        <p:spPr>
          <a:xfrm>
            <a:off x="2929581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2B00A93-1671-B6E8-1F73-4E46E590F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1688"/>
            <a:ext cx="2454181" cy="28759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3740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74230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 중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문제 유형에 따라 각기 다른 입력 형식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유형별 입력 형식은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5472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473976" y="1655763"/>
            <a:ext cx="4104456" cy="393954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</a:t>
            </a:r>
            <a:r>
              <a:rPr lang="en-US" altLang="ko-KR" sz="1000" b="1" dirty="0" smtClean="0">
                <a:latin typeface="+mj-ea"/>
                <a:ea typeface="+mj-ea"/>
              </a:rPr>
              <a:t>&gt; </a:t>
            </a:r>
            <a:r>
              <a:rPr lang="ko-KR" altLang="en-US" sz="1000" b="1" dirty="0">
                <a:latin typeface="+mj-ea"/>
              </a:rPr>
              <a:t>퀴즈 관리 </a:t>
            </a:r>
            <a:r>
              <a:rPr lang="en-US" altLang="ko-KR" sz="1000" b="1" dirty="0">
                <a:latin typeface="+mj-ea"/>
              </a:rPr>
              <a:t>(quiz management)</a:t>
            </a:r>
            <a:r>
              <a:rPr lang="en-US" altLang="ko-KR" sz="1000" b="1" dirty="0" smtClean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Add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퀴즈 </a:t>
            </a:r>
            <a:r>
              <a:rPr lang="ko-KR" altLang="en-US" sz="1000" dirty="0" smtClean="0">
                <a:latin typeface="+mj-ea"/>
                <a:ea typeface="+mj-ea"/>
              </a:rPr>
              <a:t>등록하기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validate: required, max length(256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Remove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others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same with Modify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등록 </a:t>
            </a:r>
            <a:r>
              <a:rPr lang="en-US" altLang="ko-KR" sz="1000" dirty="0" smtClean="0">
                <a:latin typeface="+mj-ea"/>
                <a:ea typeface="+mj-ea"/>
              </a:rPr>
              <a:t>(register)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Add confirm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r>
              <a:rPr lang="en-US" altLang="ko-KR" sz="1000" dirty="0" smtClean="0">
                <a:latin typeface="+mj-ea"/>
                <a:ea typeface="+mj-ea"/>
              </a:rPr>
              <a:t> (“</a:t>
            </a:r>
            <a:r>
              <a:rPr lang="ko-KR" altLang="en-US" sz="1000" dirty="0" smtClean="0">
                <a:latin typeface="+mj-ea"/>
                <a:ea typeface="+mj-ea"/>
              </a:rPr>
              <a:t>등록하시겠습니까</a:t>
            </a:r>
            <a:r>
              <a:rPr lang="en-US" altLang="ko-KR" sz="1000" dirty="0" smtClean="0">
                <a:latin typeface="+mj-ea"/>
                <a:ea typeface="+mj-ea"/>
              </a:rPr>
              <a:t>?”)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</a:t>
            </a:r>
            <a:r>
              <a:rPr lang="en-US" altLang="ko-KR" sz="1000" dirty="0">
                <a:latin typeface="+mj-ea"/>
              </a:rPr>
              <a:t>Add</a:t>
            </a:r>
            <a:r>
              <a:rPr lang="en-US" altLang="ko-KR" sz="1000" dirty="0" smtClean="0">
                <a:latin typeface="+mj-ea"/>
                <a:ea typeface="+mj-ea"/>
              </a:rPr>
              <a:t> complete msg.(“</a:t>
            </a:r>
            <a:r>
              <a:rPr lang="ko-KR" altLang="en-US" sz="1000" dirty="0" smtClean="0">
                <a:latin typeface="+mj-ea"/>
                <a:ea typeface="+mj-ea"/>
              </a:rPr>
              <a:t>등록되었습니다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INSERT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</a:t>
            </a:r>
            <a:r>
              <a:rPr lang="en-US" altLang="ko-KR" sz="1000" b="1" dirty="0" smtClean="0">
                <a:latin typeface="+mj-ea"/>
                <a:ea typeface="+mj-ea"/>
              </a:rPr>
              <a:t>CT04’ (</a:t>
            </a:r>
            <a:r>
              <a:rPr lang="ko-KR" altLang="en-US" sz="1000" b="1" dirty="0" smtClean="0">
                <a:latin typeface="+mj-ea"/>
                <a:ea typeface="+mj-ea"/>
              </a:rPr>
              <a:t>퀴즈</a:t>
            </a:r>
            <a:r>
              <a:rPr lang="en-US" altLang="ko-KR" sz="1000" b="1" dirty="0" smtClean="0">
                <a:latin typeface="+mj-ea"/>
                <a:ea typeface="+mj-ea"/>
              </a:rPr>
              <a:t>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24268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328C2321-6EE8-719A-0621-93C9DDAE0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29588" b="62992"/>
          <a:stretch/>
        </p:blipFill>
        <p:spPr>
          <a:xfrm>
            <a:off x="2591594" y="1035273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943522" y="981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2397341" y="11279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2397340" y="13828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2395557" y="1599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772CB573-9158-F338-2EBE-68F60D122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9" t="38579" r="50" b="54001"/>
          <a:stretch/>
        </p:blipFill>
        <p:spPr>
          <a:xfrm>
            <a:off x="2591594" y="2104500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순서도: 연결자 8">
            <a:extLst>
              <a:ext uri="{FF2B5EF4-FFF2-40B4-BE49-F238E27FC236}">
                <a16:creationId xmlns:a16="http://schemas.microsoft.com/office/drawing/2014/main" id="{2F4E2FD6-7B31-0106-7E76-4A4DC0FA439C}"/>
              </a:ext>
            </a:extLst>
          </p:cNvPr>
          <p:cNvSpPr/>
          <p:nvPr/>
        </p:nvSpPr>
        <p:spPr>
          <a:xfrm>
            <a:off x="1943522" y="2050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8A03310-25EE-547D-2110-ED0BF018A30F}"/>
              </a:ext>
            </a:extLst>
          </p:cNvPr>
          <p:cNvSpPr/>
          <p:nvPr/>
        </p:nvSpPr>
        <p:spPr>
          <a:xfrm>
            <a:off x="2397341" y="21971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666CDDD-0AA4-2C7D-5BDC-E713D4336E6F}"/>
              </a:ext>
            </a:extLst>
          </p:cNvPr>
          <p:cNvSpPr/>
          <p:nvPr/>
        </p:nvSpPr>
        <p:spPr>
          <a:xfrm>
            <a:off x="2397340" y="24520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3671300-5421-FCA1-2C6F-6CE320B344FA}"/>
              </a:ext>
            </a:extLst>
          </p:cNvPr>
          <p:cNvSpPr/>
          <p:nvPr/>
        </p:nvSpPr>
        <p:spPr>
          <a:xfrm>
            <a:off x="2395557" y="26684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B478044-65B7-BC70-491A-1C3BD2A78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48527" b="39733"/>
          <a:stretch/>
        </p:blipFill>
        <p:spPr>
          <a:xfrm>
            <a:off x="2591594" y="3139713"/>
            <a:ext cx="6017220" cy="1385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84474988-C804-2917-2B23-3D3C1854FCC2}"/>
              </a:ext>
            </a:extLst>
          </p:cNvPr>
          <p:cNvSpPr/>
          <p:nvPr/>
        </p:nvSpPr>
        <p:spPr>
          <a:xfrm>
            <a:off x="1943522" y="308565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114DB0B-BA7E-1EFC-3E17-2DEC80DF9F12}"/>
              </a:ext>
            </a:extLst>
          </p:cNvPr>
          <p:cNvSpPr/>
          <p:nvPr/>
        </p:nvSpPr>
        <p:spPr>
          <a:xfrm>
            <a:off x="2397341" y="32323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B6AB83E-AB4B-2F9B-83E4-A2DD1BE682D2}"/>
              </a:ext>
            </a:extLst>
          </p:cNvPr>
          <p:cNvSpPr/>
          <p:nvPr/>
        </p:nvSpPr>
        <p:spPr>
          <a:xfrm>
            <a:off x="2397340" y="34873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9CAE04B-027D-7B5F-A42E-A2A03944014C}"/>
              </a:ext>
            </a:extLst>
          </p:cNvPr>
          <p:cNvSpPr/>
          <p:nvPr/>
        </p:nvSpPr>
        <p:spPr>
          <a:xfrm>
            <a:off x="2395557" y="3703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428A91B5-4572-BC26-5485-0BA2D3B63E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60251" b="27152"/>
          <a:stretch/>
        </p:blipFill>
        <p:spPr>
          <a:xfrm>
            <a:off x="2591594" y="4777498"/>
            <a:ext cx="6017220" cy="14867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4FC42E8A-FA9C-B064-6F59-D72367F5ADB9}"/>
              </a:ext>
            </a:extLst>
          </p:cNvPr>
          <p:cNvSpPr/>
          <p:nvPr/>
        </p:nvSpPr>
        <p:spPr>
          <a:xfrm>
            <a:off x="1943522" y="47234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2843E6F7-9C12-93A1-B207-079B0505F6CF}"/>
              </a:ext>
            </a:extLst>
          </p:cNvPr>
          <p:cNvSpPr/>
          <p:nvPr/>
        </p:nvSpPr>
        <p:spPr>
          <a:xfrm>
            <a:off x="2397341" y="48701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51416C3-397B-62E2-0976-39F130CCEB04}"/>
              </a:ext>
            </a:extLst>
          </p:cNvPr>
          <p:cNvSpPr/>
          <p:nvPr/>
        </p:nvSpPr>
        <p:spPr>
          <a:xfrm>
            <a:off x="2397340" y="51250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B44C314-D44E-44E3-F487-FEC28025F95E}"/>
              </a:ext>
            </a:extLst>
          </p:cNvPr>
          <p:cNvSpPr/>
          <p:nvPr/>
        </p:nvSpPr>
        <p:spPr>
          <a:xfrm>
            <a:off x="2395557" y="53414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A40F9E-8D28-E133-FBBD-EB83030B16D4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201D39-8D1D-D1D8-A294-62E4BEA88E2E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07FF92-E650-1910-6F41-D5888EB5998C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B3CC6B-8874-4675-4C8D-5C2A74A3EF78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708066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4AA97EA1-674A-2895-F1DC-B48FF47B9E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1886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85788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게임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90844" y="1355326"/>
            <a:ext cx="4104456" cy="440120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게임 관리 </a:t>
            </a:r>
            <a:r>
              <a:rPr lang="en-US" altLang="ko-KR" sz="1000" b="1" dirty="0">
                <a:latin typeface="+mj-ea"/>
              </a:rPr>
              <a:t>(game management) </a:t>
            </a:r>
            <a:r>
              <a:rPr lang="en-US" altLang="ko-KR" sz="1000" b="1" dirty="0" smtClean="0">
                <a:latin typeface="+mj-ea"/>
                <a:ea typeface="+mj-ea"/>
              </a:rPr>
              <a:t>&gt; </a:t>
            </a:r>
            <a:r>
              <a:rPr lang="en-US" altLang="ko-KR" sz="1000" b="1" dirty="0" smtClean="0">
                <a:latin typeface="+mj-ea"/>
                <a:ea typeface="+mj-ea"/>
              </a:rPr>
              <a:t>List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0.URL: /</a:t>
            </a:r>
            <a:r>
              <a:rPr lang="en-US" altLang="ko-KR" sz="1000" dirty="0" smtClean="0">
                <a:latin typeface="+mj-ea"/>
                <a:ea typeface="+mj-ea"/>
              </a:rPr>
              <a:t>contents/game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1)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  <a:ea typeface="+mj-ea"/>
              </a:rPr>
              <a:t>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전체</a:t>
            </a:r>
            <a:r>
              <a:rPr lang="en-US" altLang="ko-KR" sz="1000" dirty="0" smtClean="0">
                <a:latin typeface="+mj-ea"/>
                <a:ea typeface="+mj-ea"/>
              </a:rPr>
              <a:t>(all), Y/N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 smtClean="0">
                <a:latin typeface="+mj-ea"/>
                <a:ea typeface="+mj-ea"/>
              </a:rPr>
              <a:t>음원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전체</a:t>
            </a:r>
            <a:r>
              <a:rPr lang="en-US" altLang="ko-KR" sz="1000" dirty="0">
                <a:latin typeface="+mj-ea"/>
              </a:rPr>
              <a:t>(all), Y/N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 smtClean="0">
                <a:latin typeface="+mj-ea"/>
                <a:ea typeface="+mj-ea"/>
              </a:rPr>
              <a:t>: {title}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신규등록 </a:t>
            </a:r>
            <a:r>
              <a:rPr lang="en-US" altLang="ko-KR" sz="1000" dirty="0" smtClean="0">
                <a:latin typeface="+mj-ea"/>
                <a:ea typeface="+mj-ea"/>
              </a:rPr>
              <a:t>(Add) : if clicks, move to the Add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0)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DB: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conditions: </a:t>
            </a:r>
            <a:r>
              <a:rPr lang="en-US" altLang="ko-KR" sz="1000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dirty="0" smtClean="0">
                <a:latin typeface="+mj-ea"/>
                <a:ea typeface="+mj-ea"/>
              </a:rPr>
              <a:t> = </a:t>
            </a:r>
            <a:r>
              <a:rPr lang="en-US" altLang="ko-KR" sz="1000" b="1" dirty="0" smtClean="0">
                <a:latin typeface="+mj-ea"/>
                <a:ea typeface="+mj-ea"/>
              </a:rPr>
              <a:t>‘</a:t>
            </a:r>
            <a:r>
              <a:rPr lang="en-US" altLang="ko-KR" sz="1000" b="1" dirty="0" smtClean="0">
                <a:latin typeface="+mj-ea"/>
                <a:ea typeface="+mj-ea"/>
              </a:rPr>
              <a:t>CT05’ (game)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sort: </a:t>
            </a:r>
            <a:r>
              <a:rPr lang="en-US" altLang="ko-KR" sz="1000" dirty="0" err="1" smtClean="0">
                <a:latin typeface="+mj-ea"/>
                <a:ea typeface="+mj-ea"/>
              </a:rPr>
              <a:t>reg_date</a:t>
            </a:r>
            <a:r>
              <a:rPr lang="en-US" altLang="ko-KR" sz="1000" dirty="0" smtClean="0">
                <a:latin typeface="+mj-ea"/>
                <a:ea typeface="+mj-ea"/>
              </a:rPr>
              <a:t> DESC, </a:t>
            </a:r>
            <a:r>
              <a:rPr lang="en-US" altLang="ko-KR" sz="1000" dirty="0" err="1" smtClean="0">
                <a:latin typeface="+mj-ea"/>
                <a:ea typeface="+mj-ea"/>
              </a:rPr>
              <a:t>mod_date</a:t>
            </a:r>
            <a:r>
              <a:rPr lang="en-US" altLang="ko-KR" sz="1000" dirty="0" smtClean="0">
                <a:latin typeface="+mj-ea"/>
                <a:ea typeface="+mj-ea"/>
              </a:rPr>
              <a:t> DESC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total count / </a:t>
            </a:r>
            <a:r>
              <a:rPr lang="ko-KR" altLang="en-US" sz="1000" dirty="0" smtClean="0">
                <a:latin typeface="+mj-ea"/>
                <a:ea typeface="+mj-ea"/>
              </a:rPr>
              <a:t>보기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(row count)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사진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 smtClean="0">
                <a:latin typeface="+mj-ea"/>
                <a:ea typeface="+mj-ea"/>
              </a:rPr>
              <a:t>게임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  <a:ea typeface="+mj-ea"/>
              </a:rPr>
              <a:t>{logical no} / </a:t>
            </a:r>
            <a:r>
              <a:rPr lang="en-US" altLang="ko-KR" sz="1000" dirty="0" smtClean="0">
                <a:latin typeface="+mj-ea"/>
                <a:ea typeface="+mj-ea"/>
              </a:rPr>
              <a:t>thumbnail of </a:t>
            </a:r>
            <a:r>
              <a:rPr lang="en-US" altLang="ko-KR" sz="1000" dirty="0">
                <a:latin typeface="+mj-ea"/>
                <a:ea typeface="+mj-ea"/>
              </a:rPr>
              <a:t>{</a:t>
            </a:r>
            <a:r>
              <a:rPr lang="en-US" altLang="ko-KR" sz="1000" dirty="0" err="1">
                <a:latin typeface="+mj-ea"/>
                <a:ea typeface="+mj-ea"/>
              </a:rPr>
              <a:t>thumb_file_no</a:t>
            </a:r>
            <a:r>
              <a:rPr lang="en-US" altLang="ko-KR" sz="1000" dirty="0">
                <a:latin typeface="+mj-ea"/>
                <a:ea typeface="+mj-ea"/>
              </a:rPr>
              <a:t>} </a:t>
            </a:r>
            <a:r>
              <a:rPr lang="en-US" altLang="ko-KR" sz="1000" dirty="0" smtClean="0">
                <a:latin typeface="+mj-ea"/>
                <a:ea typeface="+mj-ea"/>
              </a:rPr>
              <a:t>/ {title} /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 /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b) </a:t>
            </a:r>
            <a:r>
              <a:rPr lang="ko-KR" altLang="en-US" sz="1000" dirty="0" smtClean="0">
                <a:latin typeface="+mj-ea"/>
              </a:rPr>
              <a:t>최종수정일 </a:t>
            </a:r>
            <a:r>
              <a:rPr lang="en-US" altLang="ko-KR" sz="1000" dirty="0" smtClean="0">
                <a:latin typeface="+mj-ea"/>
              </a:rPr>
              <a:t>: 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   - {</a:t>
            </a:r>
            <a:r>
              <a:rPr lang="en-US" altLang="ko-KR" sz="1000" dirty="0" err="1" smtClean="0">
                <a:latin typeface="+mj-ea"/>
              </a:rPr>
              <a:t>mod_date</a:t>
            </a:r>
            <a:r>
              <a:rPr lang="en-US" altLang="ko-KR" sz="1000" dirty="0" smtClean="0">
                <a:latin typeface="+mj-ea"/>
              </a:rPr>
              <a:t>} (if NULL, show {</a:t>
            </a:r>
            <a:r>
              <a:rPr lang="en-US" altLang="ko-KR" sz="1000" dirty="0" err="1" smtClean="0">
                <a:latin typeface="+mj-ea"/>
              </a:rPr>
              <a:t>reg_date</a:t>
            </a:r>
            <a:r>
              <a:rPr lang="en-US" altLang="ko-KR" sz="1000" dirty="0" smtClean="0">
                <a:latin typeface="+mj-ea"/>
              </a:rPr>
              <a:t>})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c) if </a:t>
            </a:r>
            <a:r>
              <a:rPr lang="ko-KR" altLang="en-US" sz="1000" dirty="0" smtClean="0">
                <a:latin typeface="+mj-ea"/>
                <a:ea typeface="+mj-ea"/>
              </a:rPr>
              <a:t>제목</a:t>
            </a:r>
            <a:r>
              <a:rPr lang="en-US" altLang="ko-KR" sz="1000" dirty="0" smtClean="0">
                <a:latin typeface="+mj-ea"/>
                <a:ea typeface="+mj-ea"/>
              </a:rPr>
              <a:t>(title) clicks, move to details page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159797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5B3571AD-A140-A9F9-5E59-950290035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D0939027-86FE-782C-9C50-DEB72A542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44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62361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파일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[DEMO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pic>
        <p:nvPicPr>
          <p:cNvPr id="23" name="그림 22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0E94B070-E8F3-6280-11F3-1277D07E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1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9396522" y="4022884"/>
            <a:ext cx="899928" cy="3847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3" idx="3"/>
          </p:cNvCxnSpPr>
          <p:nvPr/>
        </p:nvCxnSpPr>
        <p:spPr>
          <a:xfrm rot="5400000">
            <a:off x="5913196" y="2038632"/>
            <a:ext cx="1564261" cy="630232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0526241" y="1295723"/>
            <a:ext cx="4104456" cy="5170646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게임 관리 </a:t>
            </a:r>
            <a:r>
              <a:rPr lang="en-US" altLang="ko-KR" sz="1000" b="1" dirty="0">
                <a:latin typeface="+mj-ea"/>
              </a:rPr>
              <a:t>(game management)</a:t>
            </a:r>
            <a:r>
              <a:rPr lang="en-US" altLang="ko-KR" sz="1000" b="1" dirty="0" smtClean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게임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ko-KR" altLang="en-US" sz="1000" dirty="0" smtClean="0">
                <a:latin typeface="+mj-ea"/>
                <a:ea typeface="+mj-ea"/>
              </a:rPr>
              <a:t>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  <a:r>
              <a:rPr lang="en-US" altLang="ko-KR" sz="1000" b="1" dirty="0" smtClean="0">
                <a:latin typeface="+mj-ea"/>
                <a:ea typeface="+mj-ea"/>
              </a:rPr>
              <a:t>(bold style)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split (then get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 list)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display {</a:t>
            </a:r>
            <a:r>
              <a:rPr lang="en-US" altLang="ko-KR" sz="1000" dirty="0" err="1" smtClean="0">
                <a:latin typeface="+mj-ea"/>
                <a:ea typeface="+mj-ea"/>
              </a:rPr>
              <a:t>st_topic.title</a:t>
            </a:r>
            <a:r>
              <a:rPr lang="en-US" altLang="ko-KR" sz="1000" dirty="0" smtClean="0">
                <a:latin typeface="+mj-ea"/>
                <a:ea typeface="+mj-ea"/>
              </a:rPr>
              <a:t>} with </a:t>
            </a:r>
            <a:r>
              <a:rPr lang="en-US" altLang="ko-KR" sz="1000" dirty="0" err="1" smtClean="0">
                <a:latin typeface="+mj-ea"/>
                <a:ea typeface="+mj-ea"/>
              </a:rPr>
              <a:t>splitted</a:t>
            </a:r>
            <a:r>
              <a:rPr lang="en-US" altLang="ko-KR" sz="1000" dirty="0" smtClean="0">
                <a:latin typeface="+mj-ea"/>
                <a:ea typeface="+mj-ea"/>
              </a:rPr>
              <a:t> {</a:t>
            </a:r>
            <a:r>
              <a:rPr lang="en-US" altLang="ko-KR" sz="1000" dirty="0" err="1" smtClean="0">
                <a:latin typeface="+mj-ea"/>
                <a:ea typeface="+mj-ea"/>
              </a:rPr>
              <a:t>topic_no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추천음원여부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>
                <a:latin typeface="+mj-ea"/>
              </a:rPr>
              <a:t>음원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사진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thumb_file_no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  <a:ea typeface="+mj-ea"/>
              </a:rPr>
              <a:t>파일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b="1" dirty="0">
                <a:latin typeface="+mj-ea"/>
              </a:rPr>
              <a:t>    a</a:t>
            </a:r>
            <a:r>
              <a:rPr lang="en-US" altLang="ko-KR" sz="1000" b="1" dirty="0" smtClean="0">
                <a:latin typeface="+mj-ea"/>
              </a:rPr>
              <a:t>) </a:t>
            </a:r>
            <a:r>
              <a:rPr lang="en-US" altLang="ko-KR" sz="1000" b="1" dirty="0" err="1" smtClean="0">
                <a:latin typeface="+mj-ea"/>
              </a:rPr>
              <a:t>inputbox</a:t>
            </a:r>
            <a:r>
              <a:rPr lang="en-US" altLang="ko-KR" sz="1000" b="1" dirty="0" smtClean="0">
                <a:latin typeface="+mj-ea"/>
              </a:rPr>
              <a:t> : </a:t>
            </a:r>
            <a:r>
              <a:rPr lang="en-US" altLang="ko-KR" sz="1000" b="1" dirty="0">
                <a:latin typeface="+mj-ea"/>
              </a:rPr>
              <a:t>{</a:t>
            </a:r>
            <a:r>
              <a:rPr lang="en-US" altLang="ko-KR" sz="1000" b="1" dirty="0" err="1">
                <a:latin typeface="+mj-ea"/>
              </a:rPr>
              <a:t>contents_url</a:t>
            </a:r>
            <a:r>
              <a:rPr lang="en-US" altLang="ko-KR" sz="1000" b="1" dirty="0" smtClean="0">
                <a:latin typeface="+mj-ea"/>
              </a:rPr>
              <a:t>}</a:t>
            </a:r>
            <a:br>
              <a:rPr lang="en-US" altLang="ko-KR" sz="1000" b="1" dirty="0" smtClean="0">
                <a:latin typeface="+mj-ea"/>
              </a:rPr>
            </a:br>
            <a:r>
              <a:rPr lang="en-US" altLang="ko-KR" sz="1000" b="1" dirty="0" smtClean="0">
                <a:latin typeface="+mj-ea"/>
              </a:rPr>
              <a:t>    </a:t>
            </a:r>
            <a:r>
              <a:rPr lang="en-US" altLang="ko-KR" sz="1000" dirty="0" smtClean="0">
                <a:latin typeface="+mj-ea"/>
              </a:rPr>
              <a:t>b) </a:t>
            </a:r>
            <a:r>
              <a:rPr lang="en-US" altLang="ko-KR" sz="1000" dirty="0">
                <a:latin typeface="+mj-ea"/>
              </a:rPr>
              <a:t>DEMO </a:t>
            </a:r>
            <a:r>
              <a:rPr lang="ko-KR" altLang="en-US" sz="1000" dirty="0">
                <a:latin typeface="+mj-ea"/>
              </a:rPr>
              <a:t>실행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if clicks, open game run modal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8) </a:t>
            </a:r>
            <a:r>
              <a:rPr lang="ko-KR" altLang="en-US" sz="1000" dirty="0" smtClean="0">
                <a:latin typeface="+mj-ea"/>
              </a:rPr>
              <a:t>설명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 smtClean="0">
                <a:latin typeface="+mj-ea"/>
              </a:rPr>
              <a:t>contents_desc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목록으로 </a:t>
            </a:r>
            <a:r>
              <a:rPr lang="en-US" altLang="ko-KR" sz="1000" dirty="0" smtClean="0">
                <a:latin typeface="+mj-ea"/>
                <a:ea typeface="+mj-ea"/>
              </a:rPr>
              <a:t>(list) : locate on left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수정 </a:t>
            </a:r>
            <a:r>
              <a:rPr lang="en-US" altLang="ko-KR" sz="1000" dirty="0" smtClean="0">
                <a:latin typeface="+mj-ea"/>
                <a:ea typeface="+mj-ea"/>
              </a:rPr>
              <a:t>(Modify) : if clicks, move to Modify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삭제 </a:t>
            </a:r>
            <a:r>
              <a:rPr lang="en-US" altLang="ko-KR" sz="1000" dirty="0" smtClean="0">
                <a:latin typeface="+mj-ea"/>
                <a:ea typeface="+mj-ea"/>
              </a:rPr>
              <a:t>(Delete)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delete confirm msg.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delete complete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</a:t>
            </a:r>
            <a:r>
              <a:rPr lang="en-US" altLang="ko-KR" sz="1000" dirty="0" smtClean="0">
                <a:latin typeface="+mj-ea"/>
                <a:ea typeface="+mj-ea"/>
              </a:rPr>
              <a:t>a-1) DELETE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a-2) DELETE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and physical file </a:t>
            </a:r>
            <a:r>
              <a:rPr lang="en-US" altLang="ko-KR" sz="1000" dirty="0">
                <a:latin typeface="+mj-ea"/>
                <a:ea typeface="+mj-ea"/>
              </a:rPr>
              <a:t>(with {</a:t>
            </a:r>
            <a:r>
              <a:rPr lang="en-US" altLang="ko-KR" sz="1000" dirty="0" err="1" smtClean="0">
                <a:latin typeface="+mj-ea"/>
                <a:ea typeface="+mj-ea"/>
              </a:rPr>
              <a:t>contents_file_no</a:t>
            </a:r>
            <a:r>
              <a:rPr lang="en-US" altLang="ko-KR" sz="1000" dirty="0" smtClean="0">
                <a:latin typeface="+mj-ea"/>
                <a:ea typeface="+mj-ea"/>
              </a:rPr>
              <a:t>})</a:t>
            </a: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564293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7428EE5C-F3FF-7DB0-75AB-AC8B7E967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010" y="973768"/>
            <a:ext cx="7553587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BE58889-CE8F-C70E-7527-0946947162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5" y="973768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53650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게임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위치 및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576021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10336824" y="1242087"/>
            <a:ext cx="4104456" cy="8094524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게임 </a:t>
            </a:r>
            <a:r>
              <a:rPr lang="ko-KR" altLang="en-US" sz="1000" b="1" dirty="0" smtClean="0">
                <a:latin typeface="+mj-ea"/>
                <a:ea typeface="+mj-ea"/>
              </a:rPr>
              <a:t>관리 </a:t>
            </a:r>
            <a:r>
              <a:rPr lang="en-US" altLang="ko-KR" sz="1000" b="1" dirty="0" smtClean="0">
                <a:latin typeface="+mj-ea"/>
                <a:ea typeface="+mj-ea"/>
              </a:rPr>
              <a:t>(</a:t>
            </a:r>
            <a:r>
              <a:rPr lang="en-US" altLang="ko-KR" sz="1000" b="1" dirty="0" smtClean="0">
                <a:latin typeface="+mj-ea"/>
                <a:ea typeface="+mj-ea"/>
              </a:rPr>
              <a:t>game</a:t>
            </a:r>
            <a:r>
              <a:rPr lang="en-US" altLang="ko-KR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management)</a:t>
            </a:r>
            <a:r>
              <a:rPr lang="en-US" altLang="ko-KR" sz="1000" b="1" dirty="0">
                <a:latin typeface="+mj-ea"/>
              </a:rPr>
              <a:t> 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게임 </a:t>
            </a:r>
            <a:r>
              <a:rPr lang="ko-KR" altLang="en-US" sz="1000" dirty="0" smtClean="0">
                <a:latin typeface="+mj-ea"/>
                <a:ea typeface="+mj-ea"/>
              </a:rPr>
              <a:t>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en-US" altLang="ko-KR" sz="1000" b="1" dirty="0">
                <a:latin typeface="+mj-ea"/>
              </a:rPr>
              <a:t> (bold style)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>
                <a:latin typeface="+mj-ea"/>
              </a:rPr>
              <a:t>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연관 표제어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connect_topic_nos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- same with photo management &gt; Modify (p24)</a:t>
            </a:r>
          </a:p>
          <a:p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추천게임여부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recommend_yn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</a:t>
            </a:r>
            <a:r>
              <a:rPr lang="ko-KR" altLang="en-US" sz="1000" dirty="0" smtClean="0">
                <a:latin typeface="+mj-ea"/>
                <a:ea typeface="+mj-ea"/>
              </a:rPr>
              <a:t>추천</a:t>
            </a:r>
            <a:r>
              <a:rPr lang="ko-KR" altLang="en-US" sz="1000" dirty="0">
                <a:latin typeface="+mj-ea"/>
              </a:rPr>
              <a:t>게임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if Y, checked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{</a:t>
            </a:r>
            <a:r>
              <a:rPr lang="en-US" altLang="ko-KR" sz="1000" dirty="0" err="1" smtClean="0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 smtClean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사진 </a:t>
            </a:r>
            <a:r>
              <a:rPr lang="en-US" altLang="ko-KR" sz="1000" dirty="0" smtClean="0">
                <a:latin typeface="+mj-ea"/>
                <a:ea typeface="+mj-ea"/>
              </a:rPr>
              <a:t>: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</a:t>
            </a:r>
            <a:r>
              <a:rPr lang="en-US" altLang="ko-KR" sz="1000" b="1" dirty="0" smtClean="0">
                <a:latin typeface="+mj-ea"/>
              </a:rPr>
              <a:t>a</a:t>
            </a:r>
            <a:r>
              <a:rPr lang="en-US" altLang="ko-KR" sz="1000" b="1" dirty="0">
                <a:latin typeface="+mj-ea"/>
              </a:rPr>
              <a:t>) </a:t>
            </a:r>
            <a:r>
              <a:rPr lang="en-US" altLang="ko-KR" sz="1000" b="1" dirty="0" smtClean="0">
                <a:latin typeface="+mj-ea"/>
              </a:rPr>
              <a:t>thumbnail </a:t>
            </a:r>
            <a:r>
              <a:rPr lang="en-US" altLang="ko-KR" sz="1000" b="1" dirty="0">
                <a:latin typeface="+mj-ea"/>
              </a:rPr>
              <a:t>box</a:t>
            </a:r>
          </a:p>
          <a:p>
            <a:r>
              <a:rPr lang="en-US" altLang="ko-KR" sz="1000" b="1" dirty="0">
                <a:latin typeface="+mj-ea"/>
              </a:rPr>
              <a:t>      </a:t>
            </a:r>
            <a:r>
              <a:rPr lang="en-US" altLang="ko-KR" sz="1000" dirty="0">
                <a:latin typeface="+mj-ea"/>
              </a:rPr>
              <a:t>- if </a:t>
            </a:r>
            <a:r>
              <a:rPr lang="en-US" altLang="ko-KR" sz="1000" dirty="0" smtClean="0">
                <a:latin typeface="+mj-ea"/>
              </a:rPr>
              <a:t>thumbnail </a:t>
            </a:r>
            <a:r>
              <a:rPr lang="en-US" altLang="ko-KR" sz="1000" dirty="0">
                <a:latin typeface="+mj-ea"/>
              </a:rPr>
              <a:t>is already registered, display </a:t>
            </a:r>
            <a:r>
              <a:rPr lang="en-US" altLang="ko-KR" sz="1000" dirty="0" smtClean="0">
                <a:latin typeface="+mj-ea"/>
              </a:rPr>
              <a:t>thumbnail </a:t>
            </a:r>
            <a:r>
              <a:rPr lang="en-US" altLang="ko-KR" sz="1000" dirty="0">
                <a:latin typeface="+mj-ea"/>
              </a:rPr>
              <a:t>with x button</a:t>
            </a:r>
          </a:p>
          <a:p>
            <a:r>
              <a:rPr lang="en-US" altLang="ko-KR" sz="1000" dirty="0">
                <a:latin typeface="+mj-ea"/>
              </a:rPr>
              <a:t>      a-1) x button</a:t>
            </a:r>
          </a:p>
          <a:p>
            <a:r>
              <a:rPr lang="en-US" altLang="ko-KR" sz="1000" dirty="0">
                <a:latin typeface="+mj-ea"/>
              </a:rPr>
              <a:t>        - if x button clicks, </a:t>
            </a:r>
            <a:r>
              <a:rPr lang="en-US" altLang="ko-KR" sz="1000" b="1" dirty="0">
                <a:latin typeface="+mj-ea"/>
              </a:rPr>
              <a:t>delete the </a:t>
            </a:r>
            <a:r>
              <a:rPr lang="en-US" altLang="ko-KR" sz="1000" b="1" dirty="0" smtClean="0">
                <a:latin typeface="+mj-ea"/>
              </a:rPr>
              <a:t>thumbnail </a:t>
            </a:r>
            <a:r>
              <a:rPr lang="en-US" altLang="ko-KR" sz="1000" dirty="0">
                <a:latin typeface="+mj-ea"/>
              </a:rPr>
              <a:t>and show default image style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</a:t>
            </a:r>
            <a:r>
              <a:rPr lang="en-US" altLang="ko-KR" sz="1000" b="1" dirty="0">
                <a:latin typeface="+mj-ea"/>
              </a:rPr>
              <a:t>a</a:t>
            </a:r>
            <a:r>
              <a:rPr lang="en-US" altLang="ko-KR" sz="1000" b="1" dirty="0" smtClean="0">
                <a:latin typeface="+mj-ea"/>
              </a:rPr>
              <a:t>) </a:t>
            </a:r>
            <a:r>
              <a:rPr lang="en-US" altLang="ko-KR" sz="1000" b="1" dirty="0">
                <a:latin typeface="+mj-ea"/>
              </a:rPr>
              <a:t>thumbnail </a:t>
            </a:r>
            <a:r>
              <a:rPr lang="en-US" altLang="ko-KR" sz="1000" b="1" dirty="0" err="1">
                <a:latin typeface="+mj-ea"/>
              </a:rPr>
              <a:t>inputbox</a:t>
            </a:r>
            <a:r>
              <a:rPr lang="en-US" altLang="ko-KR" sz="1000" b="1" dirty="0">
                <a:latin typeface="+mj-ea"/>
              </a:rPr>
              <a:t> : {</a:t>
            </a:r>
            <a:r>
              <a:rPr lang="en-US" altLang="ko-KR" sz="1000" b="1" dirty="0" err="1">
                <a:latin typeface="+mj-ea"/>
              </a:rPr>
              <a:t>thumb_file_no</a:t>
            </a:r>
            <a:r>
              <a:rPr lang="en-US" altLang="ko-KR" sz="1000" b="1" dirty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/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a-1) </a:t>
            </a:r>
            <a:r>
              <a:rPr lang="ko-KR" altLang="en-US" sz="1000" dirty="0">
                <a:latin typeface="+mj-ea"/>
              </a:rPr>
              <a:t>찾기 </a:t>
            </a:r>
            <a:r>
              <a:rPr lang="en-US" altLang="ko-KR" sz="1000" dirty="0">
                <a:latin typeface="+mj-ea"/>
              </a:rPr>
              <a:t>(file upload)</a:t>
            </a:r>
          </a:p>
          <a:p>
            <a:r>
              <a:rPr lang="en-US" altLang="ko-KR" sz="1000" dirty="0">
                <a:latin typeface="+mj-ea"/>
              </a:rPr>
              <a:t>      - if clicks, show file search box (just can add image file types)</a:t>
            </a:r>
          </a:p>
          <a:p>
            <a:r>
              <a:rPr lang="en-US" altLang="ko-KR" sz="1000" dirty="0">
                <a:latin typeface="+mj-ea"/>
              </a:rPr>
              <a:t>      - if file is selected, display file name into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and apply into </a:t>
            </a:r>
            <a:r>
              <a:rPr lang="en-US" altLang="ko-KR" sz="1000" dirty="0" smtClean="0">
                <a:latin typeface="+mj-ea"/>
              </a:rPr>
              <a:t>thumbnail </a:t>
            </a:r>
            <a:r>
              <a:rPr lang="en-US" altLang="ko-KR" sz="1000" dirty="0">
                <a:latin typeface="+mj-ea"/>
              </a:rPr>
              <a:t>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7) </a:t>
            </a:r>
            <a:r>
              <a:rPr lang="ko-KR" altLang="en-US" sz="1000" dirty="0" smtClean="0">
                <a:latin typeface="+mj-ea"/>
              </a:rPr>
              <a:t>파일 </a:t>
            </a:r>
            <a:r>
              <a:rPr lang="en-US" altLang="ko-KR" sz="1000" dirty="0">
                <a:latin typeface="+mj-ea"/>
              </a:rPr>
              <a:t>: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b="1" dirty="0">
                <a:latin typeface="+mj-ea"/>
              </a:rPr>
              <a:t>    a) </a:t>
            </a:r>
            <a:r>
              <a:rPr lang="en-US" altLang="ko-KR" sz="1000" b="1" dirty="0" err="1" smtClean="0">
                <a:latin typeface="+mj-ea"/>
              </a:rPr>
              <a:t>inputbox</a:t>
            </a:r>
            <a:r>
              <a:rPr lang="en-US" altLang="ko-KR" sz="1000" b="1" dirty="0" smtClean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: </a:t>
            </a:r>
            <a:r>
              <a:rPr lang="en-US" altLang="ko-KR" sz="1000" b="1" dirty="0">
                <a:latin typeface="+mj-ea"/>
              </a:rPr>
              <a:t>{</a:t>
            </a:r>
            <a:r>
              <a:rPr lang="en-US" altLang="ko-KR" sz="1000" b="1" dirty="0" err="1">
                <a:latin typeface="+mj-ea"/>
              </a:rPr>
              <a:t>contents_url</a:t>
            </a:r>
            <a:r>
              <a:rPr lang="en-US" altLang="ko-KR" sz="1000" b="1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  - validate: </a:t>
            </a:r>
            <a:r>
              <a:rPr lang="en-US" altLang="ko-KR" sz="1000" dirty="0" smtClean="0">
                <a:latin typeface="+mj-ea"/>
              </a:rPr>
              <a:t>required, max length(512 bytes)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</a:t>
            </a:r>
            <a:r>
              <a:rPr lang="en-US" altLang="ko-KR" sz="1000" dirty="0">
                <a:latin typeface="+mj-ea"/>
              </a:rPr>
              <a:t>b</a:t>
            </a:r>
            <a:r>
              <a:rPr lang="en-US" altLang="ko-KR" sz="1000" b="1" dirty="0" smtClean="0">
                <a:latin typeface="+mj-ea"/>
              </a:rPr>
              <a:t>) </a:t>
            </a:r>
            <a:r>
              <a:rPr lang="ko-KR" altLang="en-US" sz="1000" dirty="0" smtClean="0">
                <a:latin typeface="+mj-ea"/>
              </a:rPr>
              <a:t>찾기 </a:t>
            </a:r>
            <a:r>
              <a:rPr lang="en-US" altLang="ko-KR" sz="1000" dirty="0">
                <a:latin typeface="+mj-ea"/>
              </a:rPr>
              <a:t>(file upload</a:t>
            </a:r>
            <a:r>
              <a:rPr lang="en-US" altLang="ko-KR" sz="1000" dirty="0" smtClean="0">
                <a:latin typeface="+mj-ea"/>
              </a:rPr>
              <a:t>) : </a:t>
            </a:r>
            <a:r>
              <a:rPr lang="en-US" altLang="ko-KR" sz="1000" b="1" dirty="0" smtClean="0">
                <a:latin typeface="+mj-ea"/>
              </a:rPr>
              <a:t>REMOVE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c) </a:t>
            </a:r>
            <a:r>
              <a:rPr lang="en-US" altLang="ko-KR" sz="1000" dirty="0" smtClean="0">
                <a:latin typeface="+mj-ea"/>
                <a:ea typeface="+mj-ea"/>
              </a:rPr>
              <a:t>DEMO </a:t>
            </a:r>
            <a:r>
              <a:rPr lang="ko-KR" altLang="en-US" sz="1000" dirty="0" smtClean="0">
                <a:latin typeface="+mj-ea"/>
                <a:ea typeface="+mj-ea"/>
              </a:rPr>
              <a:t>실행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  - </a:t>
            </a:r>
            <a:r>
              <a:rPr lang="en-US" altLang="ko-KR" sz="1000" dirty="0" smtClean="0">
                <a:latin typeface="+mj-ea"/>
                <a:ea typeface="+mj-ea"/>
              </a:rPr>
              <a:t>if clicks, open game run modal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8) </a:t>
            </a:r>
            <a:r>
              <a:rPr lang="ko-KR" altLang="en-US" sz="1000" dirty="0" smtClean="0">
                <a:latin typeface="+mj-ea"/>
                <a:ea typeface="+mj-ea"/>
              </a:rPr>
              <a:t>설명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contents_desc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a) html editor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저장 </a:t>
            </a:r>
            <a:r>
              <a:rPr lang="en-US" altLang="ko-KR" sz="1000" dirty="0" smtClean="0">
                <a:latin typeface="+mj-ea"/>
                <a:ea typeface="+mj-ea"/>
              </a:rPr>
              <a:t>(save)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save confirm msg.(“</a:t>
            </a:r>
            <a:r>
              <a:rPr lang="ko-KR" altLang="en-US" sz="1000" dirty="0" smtClean="0">
                <a:latin typeface="+mj-ea"/>
                <a:ea typeface="+mj-ea"/>
              </a:rPr>
              <a:t>저장하시겠습니까</a:t>
            </a:r>
            <a:r>
              <a:rPr lang="en-US" altLang="ko-KR" sz="1000" dirty="0" smtClean="0">
                <a:latin typeface="+mj-ea"/>
                <a:ea typeface="+mj-ea"/>
              </a:rPr>
              <a:t>?</a:t>
            </a:r>
            <a:r>
              <a:rPr lang="en-US" altLang="ko-KR" sz="1000" dirty="0" smtClean="0">
                <a:latin typeface="+mj-ea"/>
                <a:ea typeface="+mj-ea"/>
                <a:sym typeface="Wingdings" panose="05000000000000000000" pitchFamily="2" charset="2"/>
              </a:rPr>
              <a:t>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save complete msg.(“</a:t>
            </a:r>
            <a:r>
              <a:rPr lang="ko-KR" altLang="en-US" sz="1000" dirty="0" smtClean="0">
                <a:latin typeface="+mj-ea"/>
                <a:ea typeface="+mj-ea"/>
              </a:rPr>
              <a:t>저장되었습니다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new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DELETE </a:t>
            </a:r>
            <a:r>
              <a:rPr lang="en-US" altLang="ko-KR" sz="1000" dirty="0" err="1" smtClean="0">
                <a:latin typeface="+mj-ea"/>
                <a:ea typeface="+mj-ea"/>
              </a:rPr>
              <a:t>prev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with physical file and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UPDATE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</a:t>
            </a:r>
            <a:r>
              <a:rPr lang="en-US" altLang="ko-KR" sz="1000" b="1" dirty="0">
                <a:latin typeface="+mj-ea"/>
                <a:ea typeface="+mj-ea"/>
              </a:rPr>
              <a:t>‘CT05’ </a:t>
            </a:r>
            <a:r>
              <a:rPr lang="en-US" altLang="ko-KR" sz="1000" b="1" dirty="0" smtClean="0">
                <a:latin typeface="+mj-ea"/>
                <a:ea typeface="+mj-ea"/>
              </a:rPr>
              <a:t>(</a:t>
            </a:r>
            <a:r>
              <a:rPr lang="ko-KR" altLang="en-US" sz="1000" b="1" dirty="0" smtClean="0">
                <a:latin typeface="+mj-ea"/>
                <a:ea typeface="+mj-ea"/>
              </a:rPr>
              <a:t>게임</a:t>
            </a:r>
            <a:r>
              <a:rPr lang="en-US" altLang="ko-KR" sz="1000" b="1" dirty="0" smtClean="0">
                <a:latin typeface="+mj-ea"/>
                <a:ea typeface="+mj-ea"/>
              </a:rPr>
              <a:t>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92706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D4201F8-5AAA-90EE-C23D-0985EFD06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79" y="984599"/>
            <a:ext cx="7553588" cy="67218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5B835833-B486-2DC3-1F72-8C435D926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8457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6296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게임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4070" cy="222701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334090" y="57839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2" name="그림 11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003CD029-11E8-7E25-6251-C88054FF7F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9" t="58017" r="32060" b="37915"/>
          <a:stretch/>
        </p:blipFill>
        <p:spPr>
          <a:xfrm>
            <a:off x="6805891" y="5639293"/>
            <a:ext cx="1239608" cy="360041"/>
          </a:xfrm>
          <a:prstGeom prst="rect">
            <a:avLst/>
          </a:prstGeom>
          <a:ln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10299328" y="1296140"/>
            <a:ext cx="4104456" cy="393954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</a:t>
            </a:r>
            <a:r>
              <a:rPr lang="en-US" altLang="ko-KR" sz="1000" b="1" dirty="0" smtClean="0">
                <a:latin typeface="+mj-ea"/>
                <a:ea typeface="+mj-ea"/>
              </a:rPr>
              <a:t>&gt; </a:t>
            </a:r>
            <a:r>
              <a:rPr lang="ko-KR" altLang="en-US" sz="1000" b="1" dirty="0">
                <a:latin typeface="+mj-ea"/>
              </a:rPr>
              <a:t>게임 관리 </a:t>
            </a:r>
            <a:r>
              <a:rPr lang="en-US" altLang="ko-KR" sz="1000" b="1" dirty="0">
                <a:latin typeface="+mj-ea"/>
              </a:rPr>
              <a:t>(game management)</a:t>
            </a:r>
            <a:r>
              <a:rPr lang="en-US" altLang="ko-KR" sz="1000" b="1" dirty="0" smtClean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Add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게임 </a:t>
            </a:r>
            <a:r>
              <a:rPr lang="ko-KR" altLang="en-US" sz="1000" dirty="0" smtClean="0">
                <a:latin typeface="+mj-ea"/>
                <a:ea typeface="+mj-ea"/>
              </a:rPr>
              <a:t>등록하기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: {title}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validate: required, max length(256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최종수정일 </a:t>
            </a:r>
            <a:r>
              <a:rPr lang="en-US" altLang="ko-KR" sz="1000" dirty="0" smtClean="0">
                <a:latin typeface="+mj-ea"/>
                <a:ea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Remove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others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same with Modify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등록 </a:t>
            </a:r>
            <a:r>
              <a:rPr lang="en-US" altLang="ko-KR" sz="1000" dirty="0" smtClean="0">
                <a:latin typeface="+mj-ea"/>
                <a:ea typeface="+mj-ea"/>
              </a:rPr>
              <a:t>(register)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Add confirm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r>
              <a:rPr lang="en-US" altLang="ko-KR" sz="1000" dirty="0" smtClean="0">
                <a:latin typeface="+mj-ea"/>
                <a:ea typeface="+mj-ea"/>
              </a:rPr>
              <a:t> (“</a:t>
            </a:r>
            <a:r>
              <a:rPr lang="ko-KR" altLang="en-US" sz="1000" dirty="0" smtClean="0">
                <a:latin typeface="+mj-ea"/>
                <a:ea typeface="+mj-ea"/>
              </a:rPr>
              <a:t>등록하시겠습니까</a:t>
            </a:r>
            <a:r>
              <a:rPr lang="en-US" altLang="ko-KR" sz="1000" dirty="0" smtClean="0">
                <a:latin typeface="+mj-ea"/>
                <a:ea typeface="+mj-ea"/>
              </a:rPr>
              <a:t>?”)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</a:t>
            </a:r>
            <a:r>
              <a:rPr lang="en-US" altLang="ko-KR" sz="1000" dirty="0">
                <a:latin typeface="+mj-ea"/>
              </a:rPr>
              <a:t>Add</a:t>
            </a:r>
            <a:r>
              <a:rPr lang="en-US" altLang="ko-KR" sz="1000" dirty="0" smtClean="0">
                <a:latin typeface="+mj-ea"/>
                <a:ea typeface="+mj-ea"/>
              </a:rPr>
              <a:t> complete msg.(“</a:t>
            </a:r>
            <a:r>
              <a:rPr lang="ko-KR" altLang="en-US" sz="1000" dirty="0" smtClean="0">
                <a:latin typeface="+mj-ea"/>
                <a:ea typeface="+mj-ea"/>
              </a:rPr>
              <a:t>등록되었습니다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INSERT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</a:t>
            </a:r>
            <a:r>
              <a:rPr lang="en-US" altLang="ko-KR" sz="1000" b="1" dirty="0" smtClean="0">
                <a:latin typeface="+mj-ea"/>
                <a:ea typeface="+mj-ea"/>
              </a:rPr>
              <a:t>CT05’ (</a:t>
            </a:r>
            <a:r>
              <a:rPr lang="ko-KR" altLang="en-US" sz="1000" b="1" dirty="0" smtClean="0">
                <a:latin typeface="+mj-ea"/>
                <a:ea typeface="+mj-ea"/>
              </a:rPr>
              <a:t>게임</a:t>
            </a:r>
            <a:r>
              <a:rPr lang="en-US" altLang="ko-KR" sz="1000" b="1" dirty="0" smtClean="0">
                <a:latin typeface="+mj-ea"/>
                <a:ea typeface="+mj-ea"/>
              </a:rPr>
              <a:t>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75122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A8C3DC7F-C2D2-5DFA-B03D-9A3D3F9295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5821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3008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활동지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활동지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969163" y="1654898"/>
            <a:ext cx="4104456" cy="686341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교육자료 관리 </a:t>
            </a:r>
            <a:r>
              <a:rPr lang="en-US" altLang="ko-KR" sz="1000" b="1" dirty="0" smtClean="0">
                <a:latin typeface="+mj-ea"/>
                <a:ea typeface="+mj-ea"/>
              </a:rPr>
              <a:t>(education data </a:t>
            </a:r>
            <a:r>
              <a:rPr lang="en-US" altLang="ko-KR" sz="1000" b="1" dirty="0" err="1" smtClean="0">
                <a:latin typeface="+mj-ea"/>
                <a:ea typeface="+mj-ea"/>
              </a:rPr>
              <a:t>mgnt</a:t>
            </a:r>
            <a:r>
              <a:rPr lang="en-US" altLang="ko-KR" sz="1000" b="1" dirty="0" smtClean="0">
                <a:latin typeface="+mj-ea"/>
                <a:ea typeface="+mj-ea"/>
              </a:rPr>
              <a:t>) &gt; </a:t>
            </a:r>
            <a:r>
              <a:rPr lang="ko-KR" altLang="en-US" sz="1000" b="1" dirty="0" smtClean="0">
                <a:latin typeface="+mj-ea"/>
                <a:ea typeface="+mj-ea"/>
              </a:rPr>
              <a:t>활동지 </a:t>
            </a:r>
            <a:r>
              <a:rPr lang="en-US" altLang="ko-KR" sz="1000" b="1" dirty="0" smtClean="0">
                <a:latin typeface="+mj-ea"/>
                <a:ea typeface="+mj-ea"/>
              </a:rPr>
              <a:t>TAB</a:t>
            </a:r>
            <a:r>
              <a:rPr lang="ko-KR" altLang="en-US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&gt; List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0.URL: /</a:t>
            </a:r>
            <a:r>
              <a:rPr lang="en-US" altLang="ko-KR" sz="1000" b="1" dirty="0" smtClean="0">
                <a:latin typeface="+mj-ea"/>
                <a:ea typeface="+mj-ea"/>
              </a:rPr>
              <a:t>contents/education/activity</a:t>
            </a: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- refer to p23 : </a:t>
            </a:r>
            <a:r>
              <a:rPr lang="ko-KR" altLang="en-US" sz="1000" b="1" dirty="0" smtClean="0">
                <a:latin typeface="+mj-ea"/>
              </a:rPr>
              <a:t>사진</a:t>
            </a:r>
            <a:r>
              <a:rPr lang="en-US" altLang="ko-KR" sz="1000" b="1" dirty="0">
                <a:latin typeface="+mj-ea"/>
              </a:rPr>
              <a:t>/</a:t>
            </a:r>
            <a:r>
              <a:rPr lang="ko-KR" altLang="en-US" sz="1000" b="1" dirty="0">
                <a:latin typeface="+mj-ea"/>
              </a:rPr>
              <a:t>이미지 관리 </a:t>
            </a:r>
            <a:r>
              <a:rPr lang="en-US" altLang="ko-KR" sz="1000" b="1" dirty="0">
                <a:latin typeface="+mj-ea"/>
              </a:rPr>
              <a:t>(photo management)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1) </a:t>
            </a:r>
            <a:r>
              <a:rPr lang="ko-KR" altLang="en-US" sz="1000" dirty="0" smtClean="0">
                <a:latin typeface="+mj-ea"/>
                <a:ea typeface="+mj-ea"/>
              </a:rPr>
              <a:t>학년 </a:t>
            </a:r>
            <a:r>
              <a:rPr lang="en-US" altLang="ko-KR" sz="1000" dirty="0" smtClean="0">
                <a:latin typeface="+mj-ea"/>
                <a:ea typeface="+mj-ea"/>
              </a:rPr>
              <a:t>(grade) 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options: </a:t>
            </a:r>
            <a:r>
              <a:rPr lang="ko-KR" altLang="en-US" sz="1000" dirty="0" smtClean="0">
                <a:latin typeface="+mj-ea"/>
                <a:ea typeface="+mj-ea"/>
              </a:rPr>
              <a:t>선택</a:t>
            </a:r>
            <a:r>
              <a:rPr lang="en-US" altLang="ko-KR" sz="1000" dirty="0" smtClean="0">
                <a:latin typeface="+mj-ea"/>
                <a:ea typeface="+mj-ea"/>
              </a:rPr>
              <a:t>(select), </a:t>
            </a:r>
            <a:r>
              <a:rPr lang="en-US" altLang="ko-KR" sz="1000" dirty="0">
                <a:latin typeface="+mj-ea"/>
              </a:rPr>
              <a:t>(category 1dpeth</a:t>
            </a:r>
            <a:r>
              <a:rPr lang="en-US" altLang="ko-KR" sz="1000" dirty="0" smtClean="0">
                <a:latin typeface="+mj-ea"/>
              </a:rPr>
              <a:t>) of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=‘CG02</a:t>
            </a:r>
            <a:r>
              <a:rPr lang="en-US" altLang="ko-KR" sz="1000" b="1" dirty="0" smtClean="0">
                <a:latin typeface="+mj-ea"/>
              </a:rPr>
              <a:t>’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- if selected, reload </a:t>
            </a:r>
            <a:r>
              <a:rPr lang="en-US" altLang="ko-KR" sz="1000" dirty="0" smtClean="0">
                <a:latin typeface="+mj-ea"/>
              </a:rPr>
              <a:t>semester </a:t>
            </a:r>
            <a:r>
              <a:rPr lang="en-US" altLang="ko-KR" sz="1000" dirty="0" err="1" smtClean="0">
                <a:latin typeface="+mj-ea"/>
              </a:rPr>
              <a:t>selectbox</a:t>
            </a:r>
            <a:r>
              <a:rPr lang="en-US" altLang="ko-KR" sz="1000" dirty="0" smtClean="0">
                <a:latin typeface="+mj-ea"/>
              </a:rPr>
              <a:t> and clear textbook/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chapter </a:t>
            </a:r>
            <a:r>
              <a:rPr lang="en-US" altLang="ko-KR" sz="1000" dirty="0" err="1" smtClean="0">
                <a:latin typeface="+mj-ea"/>
              </a:rPr>
              <a:t>selectbox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(semester)</a:t>
            </a:r>
            <a:r>
              <a:rPr lang="en-US" altLang="ko-KR" sz="1000" dirty="0">
                <a:latin typeface="+mj-ea"/>
              </a:rPr>
              <a:t/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선택</a:t>
            </a:r>
            <a:r>
              <a:rPr lang="en-US" altLang="ko-KR" sz="1000" dirty="0">
                <a:latin typeface="+mj-ea"/>
              </a:rPr>
              <a:t>(select), (category </a:t>
            </a:r>
            <a:r>
              <a:rPr lang="en-US" altLang="ko-KR" sz="1000" dirty="0" smtClean="0">
                <a:latin typeface="+mj-ea"/>
              </a:rPr>
              <a:t>2dpeth</a:t>
            </a:r>
            <a:r>
              <a:rPr lang="en-US" altLang="ko-KR" sz="1000" dirty="0">
                <a:latin typeface="+mj-ea"/>
              </a:rPr>
              <a:t>) of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=‘CG02’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- if selected, reload textbook</a:t>
            </a:r>
            <a:r>
              <a:rPr lang="en-US" altLang="ko-KR" sz="1000" dirty="0" smtClean="0">
                <a:latin typeface="+mj-ea"/>
              </a:rPr>
              <a:t>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and clear </a:t>
            </a:r>
            <a:r>
              <a:rPr lang="en-US" altLang="ko-KR" sz="1000" dirty="0" smtClean="0">
                <a:latin typeface="+mj-ea"/>
              </a:rPr>
              <a:t>chapter </a:t>
            </a:r>
            <a:r>
              <a:rPr lang="en-US" altLang="ko-KR" sz="1000" dirty="0" err="1" smtClean="0">
                <a:latin typeface="+mj-ea"/>
              </a:rPr>
              <a:t>selectbox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교과목 </a:t>
            </a:r>
            <a:r>
              <a:rPr lang="en-US" altLang="ko-KR" sz="1000" dirty="0" smtClean="0">
                <a:latin typeface="+mj-ea"/>
                <a:ea typeface="+mj-ea"/>
              </a:rPr>
              <a:t>(textbook)</a:t>
            </a:r>
            <a:r>
              <a:rPr lang="en-US" altLang="ko-KR" sz="1000" dirty="0">
                <a:latin typeface="+mj-ea"/>
              </a:rPr>
              <a:t> 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선택</a:t>
            </a:r>
            <a:r>
              <a:rPr lang="en-US" altLang="ko-KR" sz="1000" dirty="0">
                <a:latin typeface="+mj-ea"/>
              </a:rPr>
              <a:t>(select), (category </a:t>
            </a:r>
            <a:r>
              <a:rPr lang="en-US" altLang="ko-KR" sz="1000" dirty="0" smtClean="0">
                <a:latin typeface="+mj-ea"/>
              </a:rPr>
              <a:t>3dpeth</a:t>
            </a:r>
            <a:r>
              <a:rPr lang="en-US" altLang="ko-KR" sz="1000" dirty="0">
                <a:latin typeface="+mj-ea"/>
              </a:rPr>
              <a:t>) of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=‘CG02’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- if selected, reload chapter</a:t>
            </a:r>
            <a:r>
              <a:rPr lang="en-US" altLang="ko-KR" sz="1000" dirty="0" smtClean="0">
                <a:latin typeface="+mj-ea"/>
              </a:rPr>
              <a:t> </a:t>
            </a:r>
            <a:r>
              <a:rPr lang="en-US" altLang="ko-KR" sz="1000" dirty="0" err="1" smtClean="0">
                <a:latin typeface="+mj-ea"/>
              </a:rPr>
              <a:t>selectbox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단원 </a:t>
            </a:r>
            <a:r>
              <a:rPr lang="en-US" altLang="ko-KR" sz="1000" dirty="0" smtClean="0">
                <a:latin typeface="+mj-ea"/>
                <a:ea typeface="+mj-ea"/>
              </a:rPr>
              <a:t>(chapter)</a:t>
            </a:r>
            <a:r>
              <a:rPr lang="en-US" altLang="ko-KR" sz="1000" dirty="0">
                <a:latin typeface="+mj-ea"/>
              </a:rPr>
              <a:t> 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selectbox</a:t>
            </a:r>
            <a:r>
              <a:rPr lang="en-US" altLang="ko-KR" sz="1000" dirty="0">
                <a:latin typeface="+mj-ea"/>
              </a:rPr>
              <a:t> options: </a:t>
            </a:r>
            <a:r>
              <a:rPr lang="ko-KR" altLang="en-US" sz="1000" dirty="0">
                <a:latin typeface="+mj-ea"/>
              </a:rPr>
              <a:t>선택</a:t>
            </a:r>
            <a:r>
              <a:rPr lang="en-US" altLang="ko-KR" sz="1000" dirty="0">
                <a:latin typeface="+mj-ea"/>
              </a:rPr>
              <a:t>(select), (category 4</a:t>
            </a:r>
            <a:r>
              <a:rPr lang="en-US" altLang="ko-KR" sz="1000" dirty="0" smtClean="0">
                <a:latin typeface="+mj-ea"/>
              </a:rPr>
              <a:t>dpeth</a:t>
            </a:r>
            <a:r>
              <a:rPr lang="en-US" altLang="ko-KR" sz="1000" dirty="0">
                <a:latin typeface="+mj-ea"/>
              </a:rPr>
              <a:t>) of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=‘CG02’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r>
              <a:rPr lang="en-US" altLang="ko-KR" sz="1000" dirty="0" smtClean="0">
                <a:latin typeface="+mj-ea"/>
                <a:ea typeface="+mj-ea"/>
              </a:rPr>
              <a:t>: {title} LIKE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- logic: {title} LIKE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2.Buttons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신규등록 </a:t>
            </a:r>
            <a:r>
              <a:rPr lang="en-US" altLang="ko-KR" sz="1000" dirty="0" smtClean="0">
                <a:latin typeface="+mj-ea"/>
                <a:ea typeface="+mj-ea"/>
              </a:rPr>
              <a:t>(Add) : if clicks, move to the Add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0)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DB: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conditions: </a:t>
            </a:r>
            <a:r>
              <a:rPr lang="en-US" altLang="ko-KR" sz="1000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dirty="0" smtClean="0">
                <a:latin typeface="+mj-ea"/>
                <a:ea typeface="+mj-ea"/>
              </a:rPr>
              <a:t> =</a:t>
            </a:r>
            <a:r>
              <a:rPr lang="en-US" altLang="ko-KR" sz="1000" b="1" dirty="0" smtClean="0">
                <a:latin typeface="+mj-ea"/>
                <a:ea typeface="+mj-ea"/>
              </a:rPr>
              <a:t> ‘CT06’ (education)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sort: </a:t>
            </a:r>
            <a:r>
              <a:rPr lang="en-US" altLang="ko-KR" sz="1000" dirty="0" err="1" smtClean="0">
                <a:latin typeface="+mj-ea"/>
                <a:ea typeface="+mj-ea"/>
              </a:rPr>
              <a:t>reg_date</a:t>
            </a:r>
            <a:r>
              <a:rPr lang="en-US" altLang="ko-KR" sz="1000" dirty="0" smtClean="0">
                <a:latin typeface="+mj-ea"/>
                <a:ea typeface="+mj-ea"/>
              </a:rPr>
              <a:t> DESC, </a:t>
            </a:r>
            <a:r>
              <a:rPr lang="en-US" altLang="ko-KR" sz="1000" dirty="0" err="1" smtClean="0">
                <a:latin typeface="+mj-ea"/>
                <a:ea typeface="+mj-ea"/>
              </a:rPr>
              <a:t>mod_date</a:t>
            </a:r>
            <a:r>
              <a:rPr lang="en-US" altLang="ko-KR" sz="1000" dirty="0" smtClean="0">
                <a:latin typeface="+mj-ea"/>
                <a:ea typeface="+mj-ea"/>
              </a:rPr>
              <a:t> DESC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total count / </a:t>
            </a:r>
            <a:r>
              <a:rPr lang="ko-KR" altLang="en-US" sz="1000" dirty="0" smtClean="0">
                <a:latin typeface="+mj-ea"/>
                <a:ea typeface="+mj-ea"/>
              </a:rPr>
              <a:t>보기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(row count)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학년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교과목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단원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제목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사용여부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- {</a:t>
            </a:r>
            <a:r>
              <a:rPr lang="en-US" altLang="ko-KR" sz="1000" dirty="0">
                <a:latin typeface="+mj-ea"/>
                <a:ea typeface="+mj-ea"/>
              </a:rPr>
              <a:t>logical no} / {</a:t>
            </a:r>
            <a:r>
              <a:rPr lang="en-US" altLang="ko-KR" sz="1000" dirty="0" err="1" smtClean="0">
                <a:latin typeface="+mj-ea"/>
                <a:ea typeface="+mj-ea"/>
              </a:rPr>
              <a:t>education_grade_cd</a:t>
            </a:r>
            <a:r>
              <a:rPr lang="en-US" altLang="ko-KR" sz="1000" dirty="0" smtClean="0">
                <a:latin typeface="+mj-ea"/>
                <a:ea typeface="+mj-ea"/>
              </a:rPr>
              <a:t>}(show category name) </a:t>
            </a:r>
            <a:r>
              <a:rPr lang="en-US" altLang="ko-KR" sz="1000" dirty="0">
                <a:latin typeface="+mj-ea"/>
                <a:ea typeface="+mj-ea"/>
              </a:rPr>
              <a:t>/ {</a:t>
            </a:r>
            <a:r>
              <a:rPr lang="en-US" altLang="ko-KR" sz="1000" dirty="0" err="1">
                <a:latin typeface="+mj-ea"/>
                <a:ea typeface="+mj-ea"/>
              </a:rPr>
              <a:t>education_semester_cd</a:t>
            </a:r>
            <a:r>
              <a:rPr lang="en-US" altLang="ko-KR" sz="1000" dirty="0">
                <a:latin typeface="+mj-ea"/>
                <a:ea typeface="+mj-ea"/>
              </a:rPr>
              <a:t>} / {</a:t>
            </a:r>
            <a:r>
              <a:rPr lang="en-US" altLang="ko-KR" sz="1000" dirty="0" err="1">
                <a:latin typeface="+mj-ea"/>
                <a:ea typeface="+mj-ea"/>
              </a:rPr>
              <a:t>education_textbook_cd</a:t>
            </a:r>
            <a:r>
              <a:rPr lang="en-US" altLang="ko-KR" sz="1000" dirty="0">
                <a:latin typeface="+mj-ea"/>
                <a:ea typeface="+mj-ea"/>
              </a:rPr>
              <a:t>} / {</a:t>
            </a:r>
            <a:r>
              <a:rPr lang="en-US" altLang="ko-KR" sz="1000" dirty="0" err="1">
                <a:latin typeface="+mj-ea"/>
                <a:ea typeface="+mj-ea"/>
              </a:rPr>
              <a:t>education_chapter_cd</a:t>
            </a:r>
            <a:r>
              <a:rPr lang="en-US" altLang="ko-KR" sz="1000" dirty="0">
                <a:latin typeface="+mj-ea"/>
                <a:ea typeface="+mj-ea"/>
              </a:rPr>
              <a:t>} / </a:t>
            </a:r>
            <a:r>
              <a:rPr lang="en-US" altLang="ko-KR" sz="1000" dirty="0" smtClean="0">
                <a:latin typeface="+mj-ea"/>
                <a:ea typeface="+mj-ea"/>
              </a:rPr>
              <a:t>{title} / {</a:t>
            </a:r>
            <a:r>
              <a:rPr lang="en-US" altLang="ko-KR" sz="1000" dirty="0" err="1" smtClean="0">
                <a:latin typeface="+mj-ea"/>
                <a:ea typeface="+mj-ea"/>
              </a:rPr>
              <a:t>use_yn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b) </a:t>
            </a:r>
            <a:r>
              <a:rPr lang="ko-KR" altLang="en-US" sz="1000" dirty="0" smtClean="0">
                <a:latin typeface="+mj-ea"/>
              </a:rPr>
              <a:t>최종수정일 </a:t>
            </a:r>
            <a:r>
              <a:rPr lang="en-US" altLang="ko-KR" sz="1000" dirty="0" smtClean="0">
                <a:latin typeface="+mj-ea"/>
              </a:rPr>
              <a:t>: 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   - {</a:t>
            </a:r>
            <a:r>
              <a:rPr lang="en-US" altLang="ko-KR" sz="1000" dirty="0" err="1" smtClean="0">
                <a:latin typeface="+mj-ea"/>
              </a:rPr>
              <a:t>mod_date</a:t>
            </a:r>
            <a:r>
              <a:rPr lang="en-US" altLang="ko-KR" sz="1000" dirty="0" smtClean="0">
                <a:latin typeface="+mj-ea"/>
              </a:rPr>
              <a:t>} (if NULL, show {</a:t>
            </a:r>
            <a:r>
              <a:rPr lang="en-US" altLang="ko-KR" sz="1000" dirty="0" err="1" smtClean="0">
                <a:latin typeface="+mj-ea"/>
              </a:rPr>
              <a:t>reg_date</a:t>
            </a:r>
            <a:r>
              <a:rPr lang="en-US" altLang="ko-KR" sz="1000" dirty="0" smtClean="0">
                <a:latin typeface="+mj-ea"/>
              </a:rPr>
              <a:t>})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c) if </a:t>
            </a:r>
            <a:r>
              <a:rPr lang="ko-KR" altLang="en-US" sz="1000" dirty="0" smtClean="0">
                <a:latin typeface="+mj-ea"/>
                <a:ea typeface="+mj-ea"/>
              </a:rPr>
              <a:t>제목</a:t>
            </a:r>
            <a:r>
              <a:rPr lang="en-US" altLang="ko-KR" sz="1000" dirty="0" smtClean="0">
                <a:latin typeface="+mj-ea"/>
                <a:ea typeface="+mj-ea"/>
              </a:rPr>
              <a:t>(title) clicks, move to details page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14023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7B711A4-31BA-B615-0584-C0761150F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7"/>
          <a:stretch/>
        </p:blipFill>
        <p:spPr>
          <a:xfrm>
            <a:off x="2934148" y="983238"/>
            <a:ext cx="7553587" cy="67932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39D43E68-8CA9-B3D2-0B2E-5BC531242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041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0039" cy="22613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31" name="TextBox 30"/>
          <p:cNvSpPr txBox="1"/>
          <p:nvPr/>
        </p:nvSpPr>
        <p:spPr>
          <a:xfrm>
            <a:off x="10578858" y="1364003"/>
            <a:ext cx="4104456" cy="486287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교육자료 관리 </a:t>
            </a:r>
            <a:r>
              <a:rPr lang="en-US" altLang="ko-KR" sz="1000" b="1" dirty="0">
                <a:latin typeface="+mj-ea"/>
              </a:rPr>
              <a:t>(education data </a:t>
            </a:r>
            <a:r>
              <a:rPr lang="en-US" altLang="ko-KR" sz="1000" b="1" dirty="0" err="1">
                <a:latin typeface="+mj-ea"/>
              </a:rPr>
              <a:t>mgnt</a:t>
            </a:r>
            <a:r>
              <a:rPr lang="en-US" altLang="ko-KR" sz="1000" b="1" dirty="0">
                <a:latin typeface="+mj-ea"/>
              </a:rPr>
              <a:t>) &gt; </a:t>
            </a:r>
            <a:r>
              <a:rPr lang="ko-KR" altLang="en-US" sz="1000" b="1" dirty="0">
                <a:latin typeface="+mj-ea"/>
              </a:rPr>
              <a:t>활동지 </a:t>
            </a:r>
            <a:r>
              <a:rPr lang="en-US" altLang="ko-KR" sz="1000" b="1" dirty="0" smtClean="0">
                <a:latin typeface="+mj-ea"/>
              </a:rPr>
              <a:t>TAB</a:t>
            </a:r>
            <a:r>
              <a:rPr lang="ko-KR" altLang="en-US" sz="1000" b="1" dirty="0">
                <a:latin typeface="+mj-ea"/>
              </a:rPr>
              <a:t> </a:t>
            </a:r>
            <a:r>
              <a:rPr lang="en-US" altLang="ko-KR" sz="1000" b="1" dirty="0" smtClean="0">
                <a:latin typeface="+mj-ea"/>
              </a:rPr>
              <a:t>&gt; 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활동지 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  <a:r>
              <a:rPr lang="en-US" altLang="ko-KR" sz="1000" b="1" dirty="0" smtClean="0">
                <a:latin typeface="+mj-ea"/>
                <a:ea typeface="+mj-ea"/>
              </a:rPr>
              <a:t>(bold style)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</a:rPr>
              <a:t>1</a:t>
            </a:r>
            <a:r>
              <a:rPr lang="en-US" altLang="ko-KR" sz="1000" dirty="0">
                <a:latin typeface="+mj-ea"/>
              </a:rPr>
              <a:t>) </a:t>
            </a:r>
            <a:r>
              <a:rPr lang="ko-KR" altLang="en-US" sz="1000" dirty="0">
                <a:latin typeface="+mj-ea"/>
              </a:rPr>
              <a:t>학년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학기 </a:t>
            </a:r>
            <a:r>
              <a:rPr lang="en-US" altLang="ko-KR" sz="1000" dirty="0">
                <a:latin typeface="+mj-ea"/>
              </a:rPr>
              <a:t>(grade/semester)</a:t>
            </a:r>
          </a:p>
          <a:p>
            <a:r>
              <a:rPr lang="en-US" altLang="ko-KR" sz="1000" dirty="0">
                <a:latin typeface="+mj-ea"/>
              </a:rPr>
              <a:t>  2) </a:t>
            </a:r>
            <a:r>
              <a:rPr lang="ko-KR" altLang="en-US" sz="1000" dirty="0">
                <a:latin typeface="+mj-ea"/>
              </a:rPr>
              <a:t>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</a:t>
            </a:r>
            <a:r>
              <a:rPr lang="en-US" altLang="ko-KR" sz="1000" dirty="0">
                <a:latin typeface="+mj-ea"/>
              </a:rPr>
              <a:t>(textbook/chapter)</a:t>
            </a:r>
          </a:p>
          <a:p>
            <a:r>
              <a:rPr lang="en-US" altLang="ko-KR" sz="1000" dirty="0">
                <a:latin typeface="+mj-ea"/>
              </a:rPr>
              <a:t>  3) </a:t>
            </a:r>
            <a:r>
              <a:rPr lang="ko-KR" altLang="en-US" sz="1000" dirty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: {title}</a:t>
            </a:r>
          </a:p>
          <a:p>
            <a:r>
              <a:rPr lang="en-US" altLang="ko-KR" sz="1000" dirty="0">
                <a:latin typeface="+mj-ea"/>
              </a:rPr>
              <a:t>  4) </a:t>
            </a:r>
            <a:r>
              <a:rPr lang="ko-KR" altLang="en-US" sz="1000" dirty="0">
                <a:latin typeface="+mj-ea"/>
              </a:rPr>
              <a:t>연관 표제어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connect_topic_nos</a:t>
            </a:r>
            <a:r>
              <a:rPr lang="en-US" altLang="ko-KR" sz="1000" dirty="0">
                <a:latin typeface="+mj-ea"/>
              </a:rPr>
              <a:t>}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b="1" dirty="0">
                <a:latin typeface="+mj-ea"/>
              </a:rPr>
              <a:t>  5) </a:t>
            </a:r>
            <a:r>
              <a:rPr lang="ko-KR" altLang="en-US" sz="1000" dirty="0">
                <a:latin typeface="+mj-ea"/>
              </a:rPr>
              <a:t>최종수정일</a:t>
            </a:r>
            <a:r>
              <a:rPr lang="en-US" altLang="ko-KR" sz="1000" dirty="0">
                <a:latin typeface="+mj-ea"/>
              </a:rPr>
              <a:t> : 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6) </a:t>
            </a:r>
            <a:r>
              <a:rPr lang="ko-KR" altLang="en-US" sz="1000" dirty="0">
                <a:latin typeface="+mj-ea"/>
              </a:rPr>
              <a:t>사용여부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7) </a:t>
            </a:r>
            <a:r>
              <a:rPr lang="ko-KR" altLang="en-US" sz="1000" dirty="0">
                <a:latin typeface="+mj-ea"/>
              </a:rPr>
              <a:t>성취기준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contents_standard</a:t>
            </a:r>
            <a:r>
              <a:rPr lang="en-US" altLang="ko-KR" sz="1000" dirty="0" smtClean="0">
                <a:latin typeface="+mj-ea"/>
              </a:rPr>
              <a:t>}</a:t>
            </a:r>
            <a:r>
              <a:rPr lang="en-US" altLang="ko-KR" sz="1000" dirty="0">
                <a:latin typeface="+mj-ea"/>
              </a:rPr>
              <a:t> (html)</a:t>
            </a:r>
          </a:p>
          <a:p>
            <a:r>
              <a:rPr lang="ko-KR" altLang="en-US" sz="1000" dirty="0">
                <a:latin typeface="+mj-ea"/>
              </a:rPr>
              <a:t>  </a:t>
            </a:r>
            <a:r>
              <a:rPr lang="en-US" altLang="ko-KR" sz="1000" dirty="0">
                <a:latin typeface="+mj-ea"/>
              </a:rPr>
              <a:t>8) </a:t>
            </a:r>
            <a:r>
              <a:rPr lang="ko-KR" altLang="en-US" sz="1000" dirty="0">
                <a:latin typeface="+mj-ea"/>
              </a:rPr>
              <a:t>첨부파일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contents_file_no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9) </a:t>
            </a:r>
            <a:r>
              <a:rPr lang="ko-KR" altLang="en-US" sz="1000" dirty="0">
                <a:latin typeface="+mj-ea"/>
              </a:rPr>
              <a:t>대표이미지</a:t>
            </a:r>
            <a:r>
              <a:rPr lang="en-US" altLang="ko-KR" sz="1000" dirty="0">
                <a:latin typeface="+mj-ea"/>
              </a:rPr>
              <a:t> : {</a:t>
            </a:r>
            <a:r>
              <a:rPr lang="en-US" altLang="ko-KR" sz="1000" dirty="0" err="1">
                <a:latin typeface="+mj-ea"/>
              </a:rPr>
              <a:t>thumb_file_no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ko-KR" altLang="en-US" sz="1000" dirty="0">
                <a:latin typeface="+mj-ea"/>
              </a:rPr>
              <a:t>  </a:t>
            </a:r>
            <a:r>
              <a:rPr lang="en-US" altLang="ko-KR" sz="1000" dirty="0">
                <a:latin typeface="+mj-ea"/>
              </a:rPr>
              <a:t>10) </a:t>
            </a:r>
            <a:r>
              <a:rPr lang="ko-KR" altLang="en-US" sz="1000" dirty="0">
                <a:latin typeface="+mj-ea"/>
              </a:rPr>
              <a:t>등록일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contents_date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11) </a:t>
            </a:r>
            <a:r>
              <a:rPr lang="ko-KR" altLang="en-US" sz="1000" dirty="0">
                <a:latin typeface="+mj-ea"/>
              </a:rPr>
              <a:t>등록자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contents_maker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12) </a:t>
            </a:r>
            <a:r>
              <a:rPr lang="ko-KR" altLang="en-US" sz="1000" dirty="0">
                <a:latin typeface="+mj-ea"/>
              </a:rPr>
              <a:t>설명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contents_desc</a:t>
            </a:r>
            <a:r>
              <a:rPr lang="en-US" altLang="ko-KR" sz="1000" dirty="0" smtClean="0">
                <a:latin typeface="+mj-ea"/>
              </a:rPr>
              <a:t>} (html)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목록으로 </a:t>
            </a:r>
            <a:r>
              <a:rPr lang="en-US" altLang="ko-KR" sz="1000" dirty="0" smtClean="0">
                <a:latin typeface="+mj-ea"/>
                <a:ea typeface="+mj-ea"/>
              </a:rPr>
              <a:t>(list) : locate on left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수정 </a:t>
            </a:r>
            <a:r>
              <a:rPr lang="en-US" altLang="ko-KR" sz="1000" dirty="0" smtClean="0">
                <a:latin typeface="+mj-ea"/>
                <a:ea typeface="+mj-ea"/>
              </a:rPr>
              <a:t>(Modify) : if clicks, move to Modify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삭제 </a:t>
            </a:r>
            <a:r>
              <a:rPr lang="en-US" altLang="ko-KR" sz="1000" dirty="0" smtClean="0">
                <a:latin typeface="+mj-ea"/>
                <a:ea typeface="+mj-ea"/>
              </a:rPr>
              <a:t>(Delete)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delete confirm msg.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delete complete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  </a:t>
            </a:r>
            <a:r>
              <a:rPr lang="en-US" altLang="ko-KR" sz="1000" dirty="0" smtClean="0">
                <a:latin typeface="+mj-ea"/>
                <a:ea typeface="+mj-ea"/>
              </a:rPr>
              <a:t>a-1) DELETE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a-2) DELETE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and physical file </a:t>
            </a:r>
            <a:r>
              <a:rPr lang="en-US" altLang="ko-KR" sz="1000" dirty="0">
                <a:latin typeface="+mj-ea"/>
                <a:ea typeface="+mj-ea"/>
              </a:rPr>
              <a:t>(with {</a:t>
            </a:r>
            <a:r>
              <a:rPr lang="en-US" altLang="ko-KR" sz="1000" dirty="0" err="1" smtClean="0">
                <a:latin typeface="+mj-ea"/>
                <a:ea typeface="+mj-ea"/>
              </a:rPr>
              <a:t>contents_file_no</a:t>
            </a:r>
            <a:r>
              <a:rPr lang="en-US" altLang="ko-KR" sz="1000" dirty="0" smtClean="0">
                <a:latin typeface="+mj-ea"/>
                <a:ea typeface="+mj-ea"/>
              </a:rPr>
              <a:t>})</a:t>
            </a: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567011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6D2C8FC-DC2A-F3B8-E9C6-DD746070F9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7" y="767955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5AA8C5E-D8B4-C0A1-BA55-A942462F9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471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58135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9" idx="1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29" name="TextBox 28"/>
          <p:cNvSpPr txBox="1"/>
          <p:nvPr/>
        </p:nvSpPr>
        <p:spPr>
          <a:xfrm>
            <a:off x="10469227" y="1305647"/>
            <a:ext cx="4104456" cy="532453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교육자료 관리 </a:t>
            </a:r>
            <a:r>
              <a:rPr lang="en-US" altLang="ko-KR" sz="1000" b="1" dirty="0">
                <a:latin typeface="+mj-ea"/>
              </a:rPr>
              <a:t>(education data </a:t>
            </a:r>
            <a:r>
              <a:rPr lang="en-US" altLang="ko-KR" sz="1000" b="1" dirty="0" err="1">
                <a:latin typeface="+mj-ea"/>
              </a:rPr>
              <a:t>mgnt</a:t>
            </a:r>
            <a:r>
              <a:rPr lang="en-US" altLang="ko-KR" sz="1000" b="1" dirty="0">
                <a:latin typeface="+mj-ea"/>
              </a:rPr>
              <a:t>) &gt; </a:t>
            </a:r>
            <a:r>
              <a:rPr lang="ko-KR" altLang="en-US" sz="1000" b="1" dirty="0">
                <a:latin typeface="+mj-ea"/>
              </a:rPr>
              <a:t>활동지 </a:t>
            </a:r>
            <a:r>
              <a:rPr lang="en-US" altLang="ko-KR" sz="1000" b="1" dirty="0">
                <a:latin typeface="+mj-ea"/>
              </a:rPr>
              <a:t>TAB</a:t>
            </a:r>
            <a:r>
              <a:rPr lang="ko-KR" altLang="en-US" sz="1000" b="1" dirty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활동지 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en-US" altLang="ko-KR" sz="1000" b="1" dirty="0">
                <a:latin typeface="+mj-ea"/>
              </a:rPr>
              <a:t> (bold style)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</a:rPr>
              <a:t>1</a:t>
            </a:r>
            <a:r>
              <a:rPr lang="en-US" altLang="ko-KR" sz="1000" dirty="0">
                <a:latin typeface="+mj-ea"/>
              </a:rPr>
              <a:t>) </a:t>
            </a:r>
            <a:r>
              <a:rPr lang="ko-KR" altLang="en-US" sz="1000" dirty="0">
                <a:latin typeface="+mj-ea"/>
              </a:rPr>
              <a:t>학년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학기 </a:t>
            </a:r>
            <a:r>
              <a:rPr lang="en-US" altLang="ko-KR" sz="1000" dirty="0">
                <a:latin typeface="+mj-ea"/>
              </a:rPr>
              <a:t>(grade/semester</a:t>
            </a:r>
            <a:r>
              <a:rPr lang="en-US" altLang="ko-KR" sz="1000" dirty="0" smtClean="0">
                <a:latin typeface="+mj-ea"/>
              </a:rPr>
              <a:t>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2) </a:t>
            </a:r>
            <a:r>
              <a:rPr lang="ko-KR" altLang="en-US" sz="1000" dirty="0">
                <a:latin typeface="+mj-ea"/>
              </a:rPr>
              <a:t>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</a:t>
            </a:r>
            <a:r>
              <a:rPr lang="en-US" altLang="ko-KR" sz="1000" dirty="0">
                <a:latin typeface="+mj-ea"/>
              </a:rPr>
              <a:t>(textbook/chapter</a:t>
            </a:r>
            <a:r>
              <a:rPr lang="en-US" altLang="ko-KR" sz="1000" dirty="0" smtClean="0">
                <a:latin typeface="+mj-ea"/>
              </a:rPr>
              <a:t>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3) </a:t>
            </a:r>
            <a:r>
              <a:rPr lang="ko-KR" altLang="en-US" sz="1000" dirty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: {title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4) </a:t>
            </a:r>
            <a:r>
              <a:rPr lang="ko-KR" altLang="en-US" sz="1000" dirty="0">
                <a:latin typeface="+mj-ea"/>
              </a:rPr>
              <a:t>연관 표제어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connect_topic_nos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b="1" dirty="0">
                <a:latin typeface="+mj-ea"/>
              </a:rPr>
              <a:t>  5) </a:t>
            </a:r>
            <a:r>
              <a:rPr lang="ko-KR" altLang="en-US" sz="1000" dirty="0" smtClean="0">
                <a:latin typeface="+mj-ea"/>
              </a:rPr>
              <a:t>최종수정일</a:t>
            </a:r>
            <a:r>
              <a:rPr lang="en-US" altLang="ko-KR" sz="1000" dirty="0" smtClean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mod_date</a:t>
            </a:r>
            <a:r>
              <a:rPr lang="en-US" altLang="ko-KR" sz="1000" dirty="0">
                <a:latin typeface="+mj-ea"/>
              </a:rPr>
              <a:t>} (if NULL, show {</a:t>
            </a:r>
            <a:r>
              <a:rPr lang="en-US" altLang="ko-KR" sz="1000" dirty="0" err="1">
                <a:latin typeface="+mj-ea"/>
              </a:rPr>
              <a:t>reg_date</a:t>
            </a:r>
            <a:r>
              <a:rPr lang="en-US" altLang="ko-KR" sz="1000" dirty="0">
                <a:latin typeface="+mj-ea"/>
              </a:rPr>
              <a:t>})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6) </a:t>
            </a:r>
            <a:r>
              <a:rPr lang="ko-KR" altLang="en-US" sz="1000" dirty="0">
                <a:latin typeface="+mj-ea"/>
              </a:rPr>
              <a:t>사용여부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use_yn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7) </a:t>
            </a:r>
            <a:r>
              <a:rPr lang="ko-KR" altLang="en-US" sz="1000" dirty="0">
                <a:latin typeface="+mj-ea"/>
              </a:rPr>
              <a:t>성취기준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contents_standard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ko-KR" altLang="en-US" sz="1000" dirty="0">
                <a:latin typeface="+mj-ea"/>
              </a:rPr>
              <a:t>  </a:t>
            </a:r>
            <a:r>
              <a:rPr lang="en-US" altLang="ko-KR" sz="1000" dirty="0">
                <a:latin typeface="+mj-ea"/>
              </a:rPr>
              <a:t>8) </a:t>
            </a:r>
            <a:r>
              <a:rPr lang="ko-KR" altLang="en-US" sz="1000" dirty="0">
                <a:latin typeface="+mj-ea"/>
              </a:rPr>
              <a:t>첨부파일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contents_file_no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9) </a:t>
            </a:r>
            <a:r>
              <a:rPr lang="ko-KR" altLang="en-US" sz="1000" dirty="0">
                <a:latin typeface="+mj-ea"/>
              </a:rPr>
              <a:t>대표이미지</a:t>
            </a:r>
            <a:r>
              <a:rPr lang="en-US" altLang="ko-KR" sz="1000" dirty="0">
                <a:latin typeface="+mj-ea"/>
              </a:rPr>
              <a:t> : {</a:t>
            </a:r>
            <a:r>
              <a:rPr lang="en-US" altLang="ko-KR" sz="1000" dirty="0" err="1">
                <a:latin typeface="+mj-ea"/>
              </a:rPr>
              <a:t>thumb_file_no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ko-KR" altLang="en-US" sz="1000" dirty="0">
                <a:latin typeface="+mj-ea"/>
              </a:rPr>
              <a:t>  </a:t>
            </a:r>
            <a:r>
              <a:rPr lang="en-US" altLang="ko-KR" sz="1000" dirty="0">
                <a:latin typeface="+mj-ea"/>
              </a:rPr>
              <a:t>10) </a:t>
            </a:r>
            <a:r>
              <a:rPr lang="ko-KR" altLang="en-US" sz="1000" dirty="0">
                <a:latin typeface="+mj-ea"/>
              </a:rPr>
              <a:t>등록일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contents_date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11) </a:t>
            </a:r>
            <a:r>
              <a:rPr lang="ko-KR" altLang="en-US" sz="1000" dirty="0">
                <a:latin typeface="+mj-ea"/>
              </a:rPr>
              <a:t>등록자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contents_maker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12) </a:t>
            </a:r>
            <a:r>
              <a:rPr lang="ko-KR" altLang="en-US" sz="1000" dirty="0">
                <a:latin typeface="+mj-ea"/>
              </a:rPr>
              <a:t>설명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contents_desc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refer to Add page (p49)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저장 </a:t>
            </a:r>
            <a:r>
              <a:rPr lang="en-US" altLang="ko-KR" sz="1000" dirty="0" smtClean="0">
                <a:latin typeface="+mj-ea"/>
                <a:ea typeface="+mj-ea"/>
              </a:rPr>
              <a:t>(save)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save confirm msg.(“</a:t>
            </a:r>
            <a:r>
              <a:rPr lang="ko-KR" altLang="en-US" sz="1000" dirty="0" smtClean="0">
                <a:latin typeface="+mj-ea"/>
                <a:ea typeface="+mj-ea"/>
              </a:rPr>
              <a:t>저장하시겠습니까</a:t>
            </a:r>
            <a:r>
              <a:rPr lang="en-US" altLang="ko-KR" sz="1000" dirty="0" smtClean="0">
                <a:latin typeface="+mj-ea"/>
                <a:ea typeface="+mj-ea"/>
              </a:rPr>
              <a:t>?</a:t>
            </a:r>
            <a:r>
              <a:rPr lang="en-US" altLang="ko-KR" sz="1000" dirty="0" smtClean="0">
                <a:latin typeface="+mj-ea"/>
                <a:ea typeface="+mj-ea"/>
                <a:sym typeface="Wingdings" panose="05000000000000000000" pitchFamily="2" charset="2"/>
              </a:rPr>
              <a:t>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save complete msg.(“</a:t>
            </a:r>
            <a:r>
              <a:rPr lang="ko-KR" altLang="en-US" sz="1000" dirty="0" smtClean="0">
                <a:latin typeface="+mj-ea"/>
                <a:ea typeface="+mj-ea"/>
              </a:rPr>
              <a:t>저장되었습니다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new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DELETE </a:t>
            </a:r>
            <a:r>
              <a:rPr lang="en-US" altLang="ko-KR" sz="1000" dirty="0" err="1" smtClean="0">
                <a:latin typeface="+mj-ea"/>
                <a:ea typeface="+mj-ea"/>
              </a:rPr>
              <a:t>prev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with physical file and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UPDATE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‘CT06’</a:t>
            </a: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76167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0447645-3B79-43EE-4B26-7CE7A8B08C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11"/>
          <a:stretch/>
        </p:blipFill>
        <p:spPr>
          <a:xfrm>
            <a:off x="2932790" y="771344"/>
            <a:ext cx="7551792" cy="7220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FB4AA9E-B0D8-28C9-CB14-CD084654F9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16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64680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54525"/>
            <a:ext cx="258681" cy="222701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25" name="TextBox 24"/>
          <p:cNvSpPr txBox="1"/>
          <p:nvPr/>
        </p:nvSpPr>
        <p:spPr>
          <a:xfrm>
            <a:off x="10448025" y="1373463"/>
            <a:ext cx="4104456" cy="855618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교육자료 관리 </a:t>
            </a:r>
            <a:r>
              <a:rPr lang="en-US" altLang="ko-KR" sz="1000" b="1" dirty="0">
                <a:latin typeface="+mj-ea"/>
              </a:rPr>
              <a:t>(education data </a:t>
            </a:r>
            <a:r>
              <a:rPr lang="en-US" altLang="ko-KR" sz="1000" b="1" dirty="0" err="1">
                <a:latin typeface="+mj-ea"/>
              </a:rPr>
              <a:t>mgnt</a:t>
            </a:r>
            <a:r>
              <a:rPr lang="en-US" altLang="ko-KR" sz="1000" b="1" dirty="0">
                <a:latin typeface="+mj-ea"/>
              </a:rPr>
              <a:t>) &gt; </a:t>
            </a:r>
            <a:r>
              <a:rPr lang="ko-KR" altLang="en-US" sz="1000" b="1" dirty="0">
                <a:latin typeface="+mj-ea"/>
              </a:rPr>
              <a:t>활동지 </a:t>
            </a:r>
            <a:r>
              <a:rPr lang="en-US" altLang="ko-KR" sz="1000" b="1" dirty="0" smtClean="0">
                <a:latin typeface="+mj-ea"/>
              </a:rPr>
              <a:t>TAB</a:t>
            </a:r>
            <a:r>
              <a:rPr lang="ko-KR" altLang="en-US" sz="1000" b="1" dirty="0">
                <a:latin typeface="+mj-ea"/>
              </a:rPr>
              <a:t> </a:t>
            </a:r>
            <a:r>
              <a:rPr lang="en-US" altLang="ko-KR" sz="1000" b="1" dirty="0" smtClean="0">
                <a:latin typeface="+mj-ea"/>
              </a:rPr>
              <a:t>&gt; Add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활동지 등록하기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학년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(grade/semester)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a) grade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ko-KR" altLang="en-US" sz="1000" dirty="0" smtClean="0">
                <a:latin typeface="+mj-ea"/>
                <a:ea typeface="+mj-ea"/>
              </a:rPr>
              <a:t>학년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b) semester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ko-KR" altLang="en-US" sz="1000" dirty="0" smtClean="0">
                <a:latin typeface="+mj-ea"/>
                <a:ea typeface="+mj-ea"/>
              </a:rPr>
              <a:t>학기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2) </a:t>
            </a:r>
            <a:r>
              <a:rPr lang="ko-KR" altLang="en-US" sz="1000" dirty="0" smtClean="0">
                <a:latin typeface="+mj-ea"/>
                <a:ea typeface="+mj-ea"/>
              </a:rPr>
              <a:t>교과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ko-KR" altLang="en-US" sz="1000" dirty="0" smtClean="0">
                <a:latin typeface="+mj-ea"/>
                <a:ea typeface="+mj-ea"/>
              </a:rPr>
              <a:t>단원 </a:t>
            </a:r>
            <a:r>
              <a:rPr lang="en-US" altLang="ko-KR" sz="1000" dirty="0" smtClean="0">
                <a:latin typeface="+mj-ea"/>
                <a:ea typeface="+mj-ea"/>
              </a:rPr>
              <a:t>(textbook/chapter)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a) </a:t>
            </a:r>
            <a:r>
              <a:rPr lang="en-US" altLang="ko-KR" sz="1000" dirty="0" smtClean="0">
                <a:latin typeface="+mj-ea"/>
              </a:rPr>
              <a:t>textbook </a:t>
            </a:r>
            <a:r>
              <a:rPr lang="en-US" altLang="ko-KR" sz="1000" dirty="0" err="1" smtClean="0">
                <a:latin typeface="+mj-ea"/>
              </a:rPr>
              <a:t>selectbox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b) </a:t>
            </a:r>
            <a:r>
              <a:rPr lang="en-US" altLang="ko-KR" sz="1000" dirty="0" smtClean="0">
                <a:latin typeface="+mj-ea"/>
              </a:rPr>
              <a:t>chapter </a:t>
            </a:r>
            <a:r>
              <a:rPr lang="en-US" altLang="ko-KR" sz="1000" dirty="0" err="1" smtClean="0">
                <a:latin typeface="+mj-ea"/>
              </a:rPr>
              <a:t>selectbox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3) </a:t>
            </a:r>
            <a:r>
              <a:rPr lang="ko-KR" altLang="en-US" sz="1000" dirty="0">
                <a:latin typeface="+mj-ea"/>
              </a:rPr>
              <a:t>제목 </a:t>
            </a:r>
            <a:r>
              <a:rPr lang="en-US" altLang="ko-KR" sz="1000" dirty="0">
                <a:latin typeface="+mj-ea"/>
              </a:rPr>
              <a:t>: {title}</a:t>
            </a: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required, max length(256 bytes</a:t>
            </a:r>
            <a:r>
              <a:rPr lang="en-US" altLang="ko-KR" sz="1000" dirty="0" smtClean="0">
                <a:latin typeface="+mj-ea"/>
              </a:rPr>
              <a:t>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4) </a:t>
            </a:r>
            <a:r>
              <a:rPr lang="ko-KR" altLang="en-US" sz="1000" dirty="0">
                <a:latin typeface="+mj-ea"/>
              </a:rPr>
              <a:t>연관 표제어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connect_topic_nos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a) topic list with x </a:t>
            </a:r>
            <a:r>
              <a:rPr lang="en-US" altLang="ko-KR" sz="1000" dirty="0" smtClean="0">
                <a:latin typeface="+mj-ea"/>
              </a:rPr>
              <a:t>button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b) </a:t>
            </a:r>
            <a:r>
              <a:rPr lang="ko-KR" altLang="en-US" sz="1000" dirty="0">
                <a:latin typeface="+mj-ea"/>
              </a:rPr>
              <a:t>추가 </a:t>
            </a:r>
            <a:r>
              <a:rPr lang="en-US" altLang="ko-KR" sz="1000" dirty="0">
                <a:latin typeface="+mj-ea"/>
              </a:rPr>
              <a:t>(Add)</a:t>
            </a:r>
          </a:p>
          <a:p>
            <a:r>
              <a:rPr lang="en-US" altLang="ko-KR" sz="1000" b="1" dirty="0">
                <a:latin typeface="+mj-ea"/>
              </a:rPr>
              <a:t>      </a:t>
            </a:r>
            <a:r>
              <a:rPr lang="en-US" altLang="ko-KR" sz="1000" b="1" dirty="0" smtClean="0">
                <a:latin typeface="+mj-ea"/>
              </a:rPr>
              <a:t>- same with p24</a:t>
            </a:r>
          </a:p>
          <a:p>
            <a:r>
              <a:rPr lang="en-US" altLang="ko-KR" sz="1000" b="1" dirty="0" smtClean="0">
                <a:latin typeface="+mj-ea"/>
              </a:rPr>
              <a:t>  5) </a:t>
            </a:r>
            <a:r>
              <a:rPr lang="ko-KR" altLang="en-US" sz="1000" dirty="0" smtClean="0">
                <a:latin typeface="+mj-ea"/>
              </a:rPr>
              <a:t>최종수정일 </a:t>
            </a:r>
            <a:r>
              <a:rPr lang="en-US" altLang="ko-KR" sz="1000" dirty="0" smtClean="0">
                <a:latin typeface="+mj-ea"/>
              </a:rPr>
              <a:t>(modify date) : Remove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6) </a:t>
            </a:r>
            <a:r>
              <a:rPr lang="ko-KR" altLang="en-US" sz="1000" dirty="0" smtClean="0">
                <a:latin typeface="+mj-ea"/>
              </a:rPr>
              <a:t>사용여부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use_yn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- </a:t>
            </a:r>
            <a:r>
              <a:rPr lang="ko-KR" altLang="en-US" sz="1000" dirty="0">
                <a:latin typeface="+mj-ea"/>
              </a:rPr>
              <a:t>사용중 </a:t>
            </a:r>
            <a:r>
              <a:rPr lang="en-US" altLang="ko-KR" sz="1000" dirty="0">
                <a:latin typeface="+mj-ea"/>
              </a:rPr>
              <a:t>: 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if Y, checked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7) </a:t>
            </a:r>
            <a:r>
              <a:rPr lang="ko-KR" altLang="en-US" sz="1000" dirty="0" smtClean="0">
                <a:latin typeface="+mj-ea"/>
                <a:ea typeface="+mj-ea"/>
              </a:rPr>
              <a:t>성취기준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contents_standard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html editor</a:t>
            </a:r>
          </a:p>
          <a:p>
            <a:r>
              <a:rPr lang="ko-KR" altLang="en-US" sz="1000" dirty="0" smtClean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8) </a:t>
            </a:r>
            <a:r>
              <a:rPr lang="ko-KR" altLang="en-US" sz="1000" dirty="0" smtClean="0">
                <a:latin typeface="+mj-ea"/>
              </a:rPr>
              <a:t>첨부파일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contents_file_no</a:t>
            </a:r>
            <a:r>
              <a:rPr lang="en-US" altLang="ko-KR" sz="1000" dirty="0" smtClean="0">
                <a:latin typeface="+mj-ea"/>
              </a:rPr>
              <a:t>}</a:t>
            </a:r>
          </a:p>
          <a:p>
            <a:r>
              <a:rPr lang="en-US" altLang="ko-KR" sz="1000" dirty="0" smtClean="0">
                <a:latin typeface="+mj-ea"/>
              </a:rPr>
              <a:t>    a) </a:t>
            </a:r>
            <a:r>
              <a:rPr lang="en-US" altLang="ko-KR" sz="1000" dirty="0" err="1" smtClean="0">
                <a:latin typeface="+mj-ea"/>
              </a:rPr>
              <a:t>inputbox</a:t>
            </a:r>
            <a:r>
              <a:rPr lang="en-US" altLang="ko-KR" sz="1000" dirty="0" smtClean="0">
                <a:latin typeface="+mj-ea"/>
              </a:rPr>
              <a:t> : show file name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b) </a:t>
            </a:r>
            <a:r>
              <a:rPr lang="ko-KR" altLang="en-US" sz="1000" dirty="0" smtClean="0">
                <a:latin typeface="+mj-ea"/>
              </a:rPr>
              <a:t>추가 </a:t>
            </a:r>
            <a:r>
              <a:rPr lang="en-US" altLang="ko-KR" sz="1000" dirty="0" smtClean="0">
                <a:latin typeface="+mj-ea"/>
              </a:rPr>
              <a:t>(file upload)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 smtClean="0">
                <a:latin typeface="+mj-ea"/>
              </a:rPr>
              <a:t>  9) </a:t>
            </a:r>
            <a:r>
              <a:rPr lang="ko-KR" altLang="en-US" sz="1000" dirty="0" smtClean="0">
                <a:latin typeface="+mj-ea"/>
              </a:rPr>
              <a:t>대표이미지</a:t>
            </a:r>
            <a:r>
              <a:rPr lang="en-US" altLang="ko-KR" sz="1000" dirty="0">
                <a:latin typeface="+mj-ea"/>
              </a:rPr>
              <a:t> : {</a:t>
            </a:r>
            <a:r>
              <a:rPr lang="en-US" altLang="ko-KR" sz="1000" dirty="0" err="1" smtClean="0">
                <a:latin typeface="+mj-ea"/>
              </a:rPr>
              <a:t>thumb_file_no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- if photo is already registered, display photo with x button</a:t>
            </a:r>
          </a:p>
          <a:p>
            <a:r>
              <a:rPr lang="en-US" altLang="ko-KR" sz="1000" dirty="0">
                <a:latin typeface="+mj-ea"/>
              </a:rPr>
              <a:t>    - if x button clicks, delete the photo and show default image style</a:t>
            </a: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ko-KR" altLang="en-US" sz="1000" dirty="0">
                <a:latin typeface="+mj-ea"/>
              </a:rPr>
              <a:t>찾기 </a:t>
            </a:r>
            <a:r>
              <a:rPr lang="en-US" altLang="ko-KR" sz="1000" dirty="0">
                <a:latin typeface="+mj-ea"/>
              </a:rPr>
              <a:t>(file upload)</a:t>
            </a:r>
          </a:p>
          <a:p>
            <a:r>
              <a:rPr lang="en-US" altLang="ko-KR" sz="1000" dirty="0">
                <a:latin typeface="+mj-ea"/>
              </a:rPr>
              <a:t>      - if clicks, show file search box (just can add image file types)</a:t>
            </a:r>
          </a:p>
          <a:p>
            <a:r>
              <a:rPr lang="en-US" altLang="ko-KR" sz="1000" dirty="0">
                <a:latin typeface="+mj-ea"/>
              </a:rPr>
              <a:t>      - if file is selected, display file name into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and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ko-KR" altLang="en-US" sz="1000" dirty="0" smtClean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10) </a:t>
            </a:r>
            <a:r>
              <a:rPr lang="ko-KR" altLang="en-US" sz="1000" dirty="0" smtClean="0">
                <a:latin typeface="+mj-ea"/>
              </a:rPr>
              <a:t>등록일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contents_date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&amp; </a:t>
            </a:r>
            <a:r>
              <a:rPr lang="en-US" altLang="ko-KR" sz="1000" dirty="0" err="1">
                <a:latin typeface="+mj-ea"/>
              </a:rPr>
              <a:t>datepicker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11) </a:t>
            </a:r>
            <a:r>
              <a:rPr lang="ko-KR" altLang="en-US" sz="1000" dirty="0" smtClean="0">
                <a:latin typeface="+mj-ea"/>
              </a:rPr>
              <a:t>등록자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contents_maker</a:t>
            </a:r>
            <a:r>
              <a:rPr lang="en-US" altLang="ko-KR" sz="1000" dirty="0">
                <a:latin typeface="+mj-ea"/>
              </a:rPr>
              <a:t>}</a:t>
            </a: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validate: max length(100 bytes)</a:t>
            </a: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12) </a:t>
            </a:r>
            <a:r>
              <a:rPr lang="ko-KR" altLang="en-US" sz="1000" dirty="0" smtClean="0">
                <a:latin typeface="+mj-ea"/>
              </a:rPr>
              <a:t>설명 </a:t>
            </a:r>
            <a:r>
              <a:rPr lang="en-US" altLang="ko-KR" sz="1000" dirty="0">
                <a:latin typeface="+mj-ea"/>
              </a:rPr>
              <a:t>: {</a:t>
            </a:r>
            <a:r>
              <a:rPr lang="en-US" altLang="ko-KR" sz="1000" dirty="0" err="1">
                <a:latin typeface="+mj-ea"/>
              </a:rPr>
              <a:t>contents_desc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html editor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등록 </a:t>
            </a:r>
            <a:r>
              <a:rPr lang="en-US" altLang="ko-KR" sz="1000" dirty="0" smtClean="0">
                <a:latin typeface="+mj-ea"/>
                <a:ea typeface="+mj-ea"/>
              </a:rPr>
              <a:t>(register)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Add confirm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r>
              <a:rPr lang="en-US" altLang="ko-KR" sz="1000" dirty="0" smtClean="0">
                <a:latin typeface="+mj-ea"/>
                <a:ea typeface="+mj-ea"/>
              </a:rPr>
              <a:t> (“</a:t>
            </a:r>
            <a:r>
              <a:rPr lang="ko-KR" altLang="en-US" sz="1000" dirty="0" smtClean="0">
                <a:latin typeface="+mj-ea"/>
                <a:ea typeface="+mj-ea"/>
              </a:rPr>
              <a:t>등록하시겠습니까</a:t>
            </a:r>
            <a:r>
              <a:rPr lang="en-US" altLang="ko-KR" sz="1000" dirty="0" smtClean="0">
                <a:latin typeface="+mj-ea"/>
                <a:ea typeface="+mj-ea"/>
              </a:rPr>
              <a:t>?”)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</a:t>
            </a:r>
            <a:r>
              <a:rPr lang="en-US" altLang="ko-KR" sz="1000" dirty="0">
                <a:latin typeface="+mj-ea"/>
              </a:rPr>
              <a:t>Add</a:t>
            </a:r>
            <a:r>
              <a:rPr lang="en-US" altLang="ko-KR" sz="1000" dirty="0" smtClean="0">
                <a:latin typeface="+mj-ea"/>
                <a:ea typeface="+mj-ea"/>
              </a:rPr>
              <a:t> complete msg.(“</a:t>
            </a:r>
            <a:r>
              <a:rPr lang="ko-KR" altLang="en-US" sz="1000" dirty="0" smtClean="0">
                <a:latin typeface="+mj-ea"/>
                <a:ea typeface="+mj-ea"/>
              </a:rPr>
              <a:t>등록되었습니다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INSERT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‘CT06’ </a:t>
            </a:r>
            <a:r>
              <a:rPr lang="en-US" altLang="ko-KR" sz="1000" b="1" dirty="0">
                <a:latin typeface="+mj-ea"/>
              </a:rPr>
              <a:t>(education)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680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1343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0E76C7F-A326-2623-AD98-2190A2F0D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6" y="863675"/>
            <a:ext cx="7771704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1807989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민속놀이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다문화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띠 등 표제어의 중분류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표제어의 소분류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추천표제어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사용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추천표제어 노출 설정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5900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383955"/>
            <a:ext cx="5976664" cy="432047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79626" y="33652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016923" y="3500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23210" y="34792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56794" y="22188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BF501F9-3C66-13F0-668B-04F3F2611ABE}"/>
              </a:ext>
            </a:extLst>
          </p:cNvPr>
          <p:cNvSpPr/>
          <p:nvPr/>
        </p:nvSpPr>
        <p:spPr>
          <a:xfrm>
            <a:off x="7223211" y="22107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9E87E09-3FEF-5444-08CF-8AB23E395EC0}"/>
              </a:ext>
            </a:extLst>
          </p:cNvPr>
          <p:cNvSpPr/>
          <p:nvPr/>
        </p:nvSpPr>
        <p:spPr>
          <a:xfrm>
            <a:off x="3258007" y="27608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2816" y="34588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8817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2230" y="4797587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표제어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분류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주제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 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 수정일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추천표제어 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표제어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93337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7D27C2F4-40DB-8BCC-0567-D371707BFF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1"/>
          <a:stretch/>
        </p:blipFill>
        <p:spPr>
          <a:xfrm>
            <a:off x="1505127" y="753689"/>
            <a:ext cx="7638501" cy="71663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93229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학습과정안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학습과정안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224442" y="1631200"/>
            <a:ext cx="4104456" cy="286232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교육자료 관리 </a:t>
            </a:r>
            <a:r>
              <a:rPr lang="en-US" altLang="ko-KR" sz="1000" b="1" dirty="0" smtClean="0">
                <a:latin typeface="+mj-ea"/>
                <a:ea typeface="+mj-ea"/>
              </a:rPr>
              <a:t>(education data </a:t>
            </a:r>
            <a:r>
              <a:rPr lang="en-US" altLang="ko-KR" sz="1000" b="1" dirty="0" err="1" smtClean="0">
                <a:latin typeface="+mj-ea"/>
                <a:ea typeface="+mj-ea"/>
              </a:rPr>
              <a:t>mgnt</a:t>
            </a:r>
            <a:r>
              <a:rPr lang="en-US" altLang="ko-KR" sz="1000" b="1" dirty="0" smtClean="0">
                <a:latin typeface="+mj-ea"/>
                <a:ea typeface="+mj-ea"/>
              </a:rPr>
              <a:t>) &gt; </a:t>
            </a:r>
            <a:r>
              <a:rPr lang="ko-KR" altLang="en-US" sz="1000" b="1" dirty="0" smtClean="0">
                <a:latin typeface="+mj-ea"/>
                <a:ea typeface="+mj-ea"/>
              </a:rPr>
              <a:t>학습과정안 </a:t>
            </a:r>
            <a:r>
              <a:rPr lang="en-US" altLang="ko-KR" sz="1000" b="1" dirty="0" smtClean="0">
                <a:latin typeface="+mj-ea"/>
                <a:ea typeface="+mj-ea"/>
              </a:rPr>
              <a:t>TAB</a:t>
            </a:r>
            <a:r>
              <a:rPr lang="ko-KR" altLang="en-US" sz="1000" b="1" dirty="0" smtClean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&gt; List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0.URL: /</a:t>
            </a:r>
            <a:r>
              <a:rPr lang="en-US" altLang="ko-KR" sz="1000" b="1" dirty="0" smtClean="0">
                <a:latin typeface="+mj-ea"/>
                <a:ea typeface="+mj-ea"/>
              </a:rPr>
              <a:t>contents/education/plan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same with p46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2.Buttons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신규등록 </a:t>
            </a:r>
            <a:r>
              <a:rPr lang="en-US" altLang="ko-KR" sz="1000" dirty="0" smtClean="0">
                <a:latin typeface="+mj-ea"/>
                <a:ea typeface="+mj-ea"/>
              </a:rPr>
              <a:t>(Add) : if clicks, move to the Add page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0)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   DB: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conditions: </a:t>
            </a:r>
            <a:r>
              <a:rPr lang="en-US" altLang="ko-KR" sz="1000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dirty="0" smtClean="0">
                <a:latin typeface="+mj-ea"/>
                <a:ea typeface="+mj-ea"/>
              </a:rPr>
              <a:t> =</a:t>
            </a:r>
            <a:r>
              <a:rPr lang="en-US" altLang="ko-KR" sz="1000" b="1" dirty="0" smtClean="0">
                <a:latin typeface="+mj-ea"/>
                <a:ea typeface="+mj-ea"/>
              </a:rPr>
              <a:t> ‘CT07’ (education plan)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sort: </a:t>
            </a:r>
            <a:r>
              <a:rPr lang="en-US" altLang="ko-KR" sz="1000" dirty="0" err="1" smtClean="0">
                <a:latin typeface="+mj-ea"/>
                <a:ea typeface="+mj-ea"/>
              </a:rPr>
              <a:t>reg_date</a:t>
            </a:r>
            <a:r>
              <a:rPr lang="en-US" altLang="ko-KR" sz="1000" dirty="0" smtClean="0">
                <a:latin typeface="+mj-ea"/>
                <a:ea typeface="+mj-ea"/>
              </a:rPr>
              <a:t> DESC, </a:t>
            </a:r>
            <a:r>
              <a:rPr lang="en-US" altLang="ko-KR" sz="1000" dirty="0" err="1" smtClean="0">
                <a:latin typeface="+mj-ea"/>
                <a:ea typeface="+mj-ea"/>
              </a:rPr>
              <a:t>mod_date</a:t>
            </a:r>
            <a:r>
              <a:rPr lang="en-US" altLang="ko-KR" sz="1000" dirty="0" smtClean="0">
                <a:latin typeface="+mj-ea"/>
                <a:ea typeface="+mj-ea"/>
              </a:rPr>
              <a:t> DESC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total count / </a:t>
            </a:r>
            <a:r>
              <a:rPr lang="ko-KR" altLang="en-US" sz="1000" dirty="0" smtClean="0">
                <a:latin typeface="+mj-ea"/>
                <a:ea typeface="+mj-ea"/>
              </a:rPr>
              <a:t>보기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(row count)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- same with p46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3106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17861AA-053F-D4C9-55BC-918132E828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60"/>
          <a:stretch/>
        </p:blipFill>
        <p:spPr>
          <a:xfrm>
            <a:off x="2935438" y="984719"/>
            <a:ext cx="7552297" cy="6791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580480D-8FF4-7CF5-999E-F8C93021C2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1" y="984719"/>
            <a:ext cx="2463017" cy="28863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18250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1329" cy="226206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31" name="TextBox 30"/>
          <p:cNvSpPr txBox="1"/>
          <p:nvPr/>
        </p:nvSpPr>
        <p:spPr>
          <a:xfrm>
            <a:off x="10578858" y="1364003"/>
            <a:ext cx="4104456" cy="193899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교육자료 관리 </a:t>
            </a:r>
            <a:r>
              <a:rPr lang="en-US" altLang="ko-KR" sz="1000" b="1" dirty="0">
                <a:latin typeface="+mj-ea"/>
              </a:rPr>
              <a:t>(education data </a:t>
            </a:r>
            <a:r>
              <a:rPr lang="en-US" altLang="ko-KR" sz="1000" b="1" dirty="0" err="1">
                <a:latin typeface="+mj-ea"/>
              </a:rPr>
              <a:t>mgnt</a:t>
            </a:r>
            <a:r>
              <a:rPr lang="en-US" altLang="ko-KR" sz="1000" b="1" dirty="0">
                <a:latin typeface="+mj-ea"/>
              </a:rPr>
              <a:t>) &gt; </a:t>
            </a:r>
            <a:r>
              <a:rPr lang="ko-KR" altLang="en-US" sz="1000" b="1" dirty="0">
                <a:latin typeface="+mj-ea"/>
              </a:rPr>
              <a:t>학습과정안 </a:t>
            </a:r>
            <a:r>
              <a:rPr lang="en-US" altLang="ko-KR" sz="1000" b="1" dirty="0">
                <a:latin typeface="+mj-ea"/>
              </a:rPr>
              <a:t>TAB</a:t>
            </a:r>
            <a:r>
              <a:rPr lang="ko-KR" altLang="en-US" sz="1000" b="1" dirty="0" smtClean="0">
                <a:latin typeface="+mj-ea"/>
              </a:rPr>
              <a:t> </a:t>
            </a:r>
            <a:r>
              <a:rPr lang="en-US" altLang="ko-KR" sz="1000" b="1" dirty="0" smtClean="0">
                <a:latin typeface="+mj-ea"/>
              </a:rPr>
              <a:t>&gt; View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학급과정안 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 </a:t>
            </a:r>
            <a:r>
              <a:rPr lang="en-US" altLang="ko-KR" sz="1000" b="1" dirty="0" smtClean="0">
                <a:latin typeface="+mj-ea"/>
                <a:ea typeface="+mj-ea"/>
              </a:rPr>
              <a:t>(bold style)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</a:rPr>
              <a:t>- same with p47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- same with p47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968841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585D41-EE6B-BF13-E625-389BA67DEC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6" y="752907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AFBC39B-698F-1FE8-889D-0245DF446F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212"/>
            <a:ext cx="2455398" cy="28774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0048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수정하기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학습과정안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29" name="TextBox 28"/>
          <p:cNvSpPr txBox="1"/>
          <p:nvPr/>
        </p:nvSpPr>
        <p:spPr>
          <a:xfrm>
            <a:off x="10469227" y="1305647"/>
            <a:ext cx="4104456" cy="347787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교육자료 관리 </a:t>
            </a:r>
            <a:r>
              <a:rPr lang="en-US" altLang="ko-KR" sz="1000" b="1" dirty="0">
                <a:latin typeface="+mj-ea"/>
              </a:rPr>
              <a:t>(education data </a:t>
            </a:r>
            <a:r>
              <a:rPr lang="en-US" altLang="ko-KR" sz="1000" b="1" dirty="0" err="1">
                <a:latin typeface="+mj-ea"/>
              </a:rPr>
              <a:t>mgnt</a:t>
            </a:r>
            <a:r>
              <a:rPr lang="en-US" altLang="ko-KR" sz="1000" b="1" dirty="0">
                <a:latin typeface="+mj-ea"/>
              </a:rPr>
              <a:t>) &gt; </a:t>
            </a:r>
            <a:r>
              <a:rPr lang="ko-KR" altLang="en-US" sz="1000" b="1" dirty="0">
                <a:latin typeface="+mj-ea"/>
              </a:rPr>
              <a:t>학습과정안</a:t>
            </a:r>
            <a:r>
              <a:rPr lang="ko-KR" altLang="en-US" sz="1000" b="1" dirty="0" smtClean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TAB</a:t>
            </a:r>
            <a:r>
              <a:rPr lang="ko-KR" altLang="en-US" sz="1000" b="1" dirty="0">
                <a:latin typeface="+mj-ea"/>
              </a:rPr>
              <a:t> </a:t>
            </a:r>
            <a:r>
              <a:rPr lang="en-US" altLang="ko-KR" sz="1000" b="1" dirty="0">
                <a:latin typeface="+mj-ea"/>
              </a:rPr>
              <a:t>&gt; </a:t>
            </a:r>
            <a:r>
              <a:rPr lang="en-US" altLang="ko-KR" sz="1000" b="1" dirty="0" smtClean="0">
                <a:latin typeface="+mj-ea"/>
              </a:rPr>
              <a:t>Modify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학습과정안 상세보기 </a:t>
            </a:r>
            <a:r>
              <a:rPr lang="en-US" altLang="ko-KR" sz="1000" dirty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st_contents.title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r>
              <a:rPr lang="en-US" altLang="ko-KR" sz="1000" b="1" dirty="0">
                <a:latin typeface="+mj-ea"/>
              </a:rPr>
              <a:t> (bold style)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</a:rPr>
              <a:t>- same with </a:t>
            </a:r>
            <a:r>
              <a:rPr lang="en-US" altLang="ko-KR" sz="1000" dirty="0" smtClean="0">
                <a:latin typeface="+mj-ea"/>
              </a:rPr>
              <a:t>p48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2) </a:t>
            </a:r>
            <a:r>
              <a:rPr lang="ko-KR" altLang="en-US" sz="1000" dirty="0" smtClean="0">
                <a:latin typeface="+mj-ea"/>
                <a:ea typeface="+mj-ea"/>
              </a:rPr>
              <a:t>저장 </a:t>
            </a:r>
            <a:r>
              <a:rPr lang="en-US" altLang="ko-KR" sz="1000" dirty="0" smtClean="0">
                <a:latin typeface="+mj-ea"/>
                <a:ea typeface="+mj-ea"/>
              </a:rPr>
              <a:t>(save)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- if clicks, show common save confirm msg.(“</a:t>
            </a:r>
            <a:r>
              <a:rPr lang="ko-KR" altLang="en-US" sz="1000" dirty="0" smtClean="0">
                <a:latin typeface="+mj-ea"/>
                <a:ea typeface="+mj-ea"/>
              </a:rPr>
              <a:t>저장하시겠습니까</a:t>
            </a:r>
            <a:r>
              <a:rPr lang="en-US" altLang="ko-KR" sz="1000" dirty="0" smtClean="0">
                <a:latin typeface="+mj-ea"/>
                <a:ea typeface="+mj-ea"/>
              </a:rPr>
              <a:t>?</a:t>
            </a:r>
            <a:r>
              <a:rPr lang="en-US" altLang="ko-KR" sz="1000" dirty="0" smtClean="0">
                <a:latin typeface="+mj-ea"/>
                <a:ea typeface="+mj-ea"/>
                <a:sym typeface="Wingdings" panose="05000000000000000000" pitchFamily="2" charset="2"/>
              </a:rPr>
              <a:t>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- if YES, do the process and alert common save complete msg.(“</a:t>
            </a:r>
            <a:r>
              <a:rPr lang="ko-KR" altLang="en-US" sz="1000" dirty="0" smtClean="0">
                <a:latin typeface="+mj-ea"/>
                <a:ea typeface="+mj-ea"/>
              </a:rPr>
              <a:t>저장되었습니다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a) process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 a-1) if new file is uploaded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    - DELETE </a:t>
            </a:r>
            <a:r>
              <a:rPr lang="en-US" altLang="ko-KR" sz="1000" dirty="0" err="1" smtClean="0">
                <a:latin typeface="+mj-ea"/>
                <a:ea typeface="+mj-ea"/>
              </a:rPr>
              <a:t>prev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> with physical file and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UPDATE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‘CT07’</a:t>
            </a:r>
            <a:r>
              <a:rPr lang="en-US" altLang="ko-KR" sz="1000" b="1" dirty="0">
                <a:latin typeface="+mj-ea"/>
              </a:rPr>
              <a:t> (education plan)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165753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7C14D5A-4316-1E9F-30C2-DAFC56DD94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00"/>
          <a:stretch/>
        </p:blipFill>
        <p:spPr>
          <a:xfrm>
            <a:off x="2937171" y="769456"/>
            <a:ext cx="7550706" cy="72203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그림 1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A70024C8-EF65-8F85-5B34-67F667B14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7" y="987191"/>
            <a:ext cx="2447262" cy="286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3324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674109" y="2154525"/>
            <a:ext cx="263062" cy="22251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25" name="TextBox 24"/>
          <p:cNvSpPr txBox="1"/>
          <p:nvPr/>
        </p:nvSpPr>
        <p:spPr>
          <a:xfrm>
            <a:off x="10448025" y="1373463"/>
            <a:ext cx="4104456" cy="3323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>
                <a:latin typeface="+mj-ea"/>
              </a:rPr>
              <a:t>교육자료 관리 </a:t>
            </a:r>
            <a:r>
              <a:rPr lang="en-US" altLang="ko-KR" sz="1000" b="1" dirty="0">
                <a:latin typeface="+mj-ea"/>
              </a:rPr>
              <a:t>(education data </a:t>
            </a:r>
            <a:r>
              <a:rPr lang="en-US" altLang="ko-KR" sz="1000" b="1" dirty="0" err="1">
                <a:latin typeface="+mj-ea"/>
              </a:rPr>
              <a:t>mgnt</a:t>
            </a:r>
            <a:r>
              <a:rPr lang="en-US" altLang="ko-KR" sz="1000" b="1" dirty="0">
                <a:latin typeface="+mj-ea"/>
              </a:rPr>
              <a:t>) &gt; </a:t>
            </a:r>
            <a:r>
              <a:rPr lang="ko-KR" altLang="en-US" sz="1000" b="1" dirty="0" smtClean="0">
                <a:latin typeface="+mj-ea"/>
              </a:rPr>
              <a:t>학습과정안 </a:t>
            </a:r>
            <a:r>
              <a:rPr lang="en-US" altLang="ko-KR" sz="1000" b="1" dirty="0" smtClean="0">
                <a:latin typeface="+mj-ea"/>
              </a:rPr>
              <a:t>TAB</a:t>
            </a:r>
            <a:r>
              <a:rPr lang="ko-KR" altLang="en-US" sz="1000" b="1" dirty="0">
                <a:latin typeface="+mj-ea"/>
              </a:rPr>
              <a:t> </a:t>
            </a:r>
            <a:r>
              <a:rPr lang="en-US" altLang="ko-KR" sz="1000" b="1" dirty="0" smtClean="0">
                <a:latin typeface="+mj-ea"/>
              </a:rPr>
              <a:t>&gt; Add page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1.sub title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</a:t>
            </a:r>
            <a:r>
              <a:rPr lang="ko-KR" altLang="en-US" sz="1000" dirty="0" smtClean="0">
                <a:latin typeface="+mj-ea"/>
                <a:ea typeface="+mj-ea"/>
              </a:rPr>
              <a:t>학습과정안 등록하기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same with p49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if clicks, move to view page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등록 </a:t>
            </a:r>
            <a:r>
              <a:rPr lang="en-US" altLang="ko-KR" sz="1000" dirty="0" smtClean="0">
                <a:latin typeface="+mj-ea"/>
                <a:ea typeface="+mj-ea"/>
              </a:rPr>
              <a:t>(register)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Add confirm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r>
              <a:rPr lang="en-US" altLang="ko-KR" sz="1000" dirty="0" smtClean="0">
                <a:latin typeface="+mj-ea"/>
                <a:ea typeface="+mj-ea"/>
              </a:rPr>
              <a:t> (“</a:t>
            </a:r>
            <a:r>
              <a:rPr lang="ko-KR" altLang="en-US" sz="1000" dirty="0" smtClean="0">
                <a:latin typeface="+mj-ea"/>
                <a:ea typeface="+mj-ea"/>
              </a:rPr>
              <a:t>등록하시겠습니까</a:t>
            </a:r>
            <a:r>
              <a:rPr lang="en-US" altLang="ko-KR" sz="1000" dirty="0" smtClean="0">
                <a:latin typeface="+mj-ea"/>
                <a:ea typeface="+mj-ea"/>
              </a:rPr>
              <a:t>?”)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YES, do the process and alert common </a:t>
            </a:r>
            <a:r>
              <a:rPr lang="en-US" altLang="ko-KR" sz="1000" dirty="0">
                <a:latin typeface="+mj-ea"/>
              </a:rPr>
              <a:t>Add</a:t>
            </a:r>
            <a:r>
              <a:rPr lang="en-US" altLang="ko-KR" sz="1000" dirty="0" smtClean="0">
                <a:latin typeface="+mj-ea"/>
                <a:ea typeface="+mj-ea"/>
              </a:rPr>
              <a:t> complete msg.(“</a:t>
            </a:r>
            <a:r>
              <a:rPr lang="ko-KR" altLang="en-US" sz="1000" dirty="0" smtClean="0">
                <a:latin typeface="+mj-ea"/>
                <a:ea typeface="+mj-ea"/>
              </a:rPr>
              <a:t>등록되었습니다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if file is uploaded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INSERT </a:t>
            </a:r>
            <a:r>
              <a:rPr lang="en-US" altLang="ko-KR" sz="1000" dirty="0" err="1" smtClean="0">
                <a:latin typeface="+mj-ea"/>
                <a:ea typeface="+mj-ea"/>
              </a:rPr>
              <a:t>st_files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a-2) INSERT </a:t>
            </a:r>
            <a:r>
              <a:rPr lang="en-US" altLang="ko-KR" sz="1000" dirty="0" err="1" smtClean="0">
                <a:latin typeface="+mj-ea"/>
                <a:ea typeface="+mj-ea"/>
              </a:rPr>
              <a:t>st_contents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       - </a:t>
            </a:r>
            <a:r>
              <a:rPr lang="en-US" altLang="ko-KR" sz="1000" b="1" dirty="0" err="1" smtClean="0">
                <a:latin typeface="+mj-ea"/>
                <a:ea typeface="+mj-ea"/>
              </a:rPr>
              <a:t>contents_type</a:t>
            </a:r>
            <a:r>
              <a:rPr lang="en-US" altLang="ko-KR" sz="1000" b="1" dirty="0" smtClean="0">
                <a:latin typeface="+mj-ea"/>
                <a:ea typeface="+mj-ea"/>
              </a:rPr>
              <a:t> : ‘CT07’ </a:t>
            </a:r>
            <a:r>
              <a:rPr lang="en-US" altLang="ko-KR" sz="1000" b="1" dirty="0">
                <a:latin typeface="+mj-ea"/>
              </a:rPr>
              <a:t>(</a:t>
            </a:r>
            <a:r>
              <a:rPr lang="en-US" altLang="ko-KR" sz="1000" b="1" dirty="0" smtClean="0">
                <a:latin typeface="+mj-ea"/>
              </a:rPr>
              <a:t>education plan)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169371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82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815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학년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학기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학기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학기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과목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과목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과목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단원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5-1.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단원 입력 박스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2828764" y="219422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439136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447525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508606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A5D096DC-DAE3-3A38-3916-BB0F923EC9CD}"/>
              </a:ext>
            </a:extLst>
          </p:cNvPr>
          <p:cNvSpPr/>
          <p:nvPr/>
        </p:nvSpPr>
        <p:spPr>
          <a:xfrm>
            <a:off x="564434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58F0CC7-FFE6-823F-931B-9DA1D3B7898A}"/>
              </a:ext>
            </a:extLst>
          </p:cNvPr>
          <p:cNvSpPr/>
          <p:nvPr/>
        </p:nvSpPr>
        <p:spPr>
          <a:xfrm>
            <a:off x="572823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44987C0-7855-6F2F-5B5D-55E5AB76F9FD}"/>
              </a:ext>
            </a:extLst>
          </p:cNvPr>
          <p:cNvSpPr/>
          <p:nvPr/>
        </p:nvSpPr>
        <p:spPr>
          <a:xfrm>
            <a:off x="633904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5" name="순서도: 연결자 24">
            <a:extLst>
              <a:ext uri="{FF2B5EF4-FFF2-40B4-BE49-F238E27FC236}">
                <a16:creationId xmlns:a16="http://schemas.microsoft.com/office/drawing/2014/main" id="{CEF08D5F-8B0E-D30A-8926-49EFE4197346}"/>
              </a:ext>
            </a:extLst>
          </p:cNvPr>
          <p:cNvSpPr/>
          <p:nvPr/>
        </p:nvSpPr>
        <p:spPr>
          <a:xfrm>
            <a:off x="692168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3E1B8161-F307-0FC6-E212-42ED15BB08DB}"/>
              </a:ext>
            </a:extLst>
          </p:cNvPr>
          <p:cNvSpPr/>
          <p:nvPr/>
        </p:nvSpPr>
        <p:spPr>
          <a:xfrm>
            <a:off x="700557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5-1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F904C62F-40A2-3340-7061-CA076363FEE8}"/>
              </a:ext>
            </a:extLst>
          </p:cNvPr>
          <p:cNvSpPr/>
          <p:nvPr/>
        </p:nvSpPr>
        <p:spPr>
          <a:xfrm>
            <a:off x="842424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5-2</a:t>
            </a:r>
            <a:endParaRPr lang="ko-KR" alt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179890" y="1572196"/>
            <a:ext cx="4104456" cy="686341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교육자료 관리 </a:t>
            </a:r>
            <a:r>
              <a:rPr lang="en-US" altLang="ko-KR" sz="1000" b="1" dirty="0" smtClean="0">
                <a:latin typeface="+mj-ea"/>
                <a:ea typeface="+mj-ea"/>
              </a:rPr>
              <a:t>(education data management) &gt; </a:t>
            </a:r>
            <a:r>
              <a:rPr lang="ko-KR" altLang="en-US" sz="1000" b="1" dirty="0" smtClean="0">
                <a:latin typeface="+mj-ea"/>
                <a:ea typeface="+mj-ea"/>
              </a:rPr>
              <a:t>교과목 </a:t>
            </a:r>
            <a:r>
              <a:rPr lang="en-US" altLang="ko-KR" sz="1000" b="1" dirty="0" smtClean="0">
                <a:latin typeface="+mj-ea"/>
                <a:ea typeface="+mj-ea"/>
              </a:rPr>
              <a:t>(textbook) TAB</a:t>
            </a: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0.URL: </a:t>
            </a:r>
            <a:r>
              <a:rPr lang="en-US" altLang="ko-KR" sz="1000" dirty="0" smtClean="0">
                <a:latin typeface="+mj-ea"/>
              </a:rPr>
              <a:t>/</a:t>
            </a:r>
            <a:r>
              <a:rPr lang="en-US" altLang="ko-KR" sz="1000" b="1" dirty="0" smtClean="0">
                <a:latin typeface="+mj-ea"/>
              </a:rPr>
              <a:t>contents/education/category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</a:t>
            </a:r>
            <a:r>
              <a:rPr lang="ko-KR" altLang="en-US" sz="1000" dirty="0" smtClean="0">
                <a:latin typeface="+mj-ea"/>
                <a:ea typeface="+mj-ea"/>
              </a:rPr>
              <a:t>학년 </a:t>
            </a:r>
            <a:r>
              <a:rPr lang="en-US" altLang="ko-KR" sz="1000" dirty="0" smtClean="0">
                <a:latin typeface="+mj-ea"/>
                <a:ea typeface="+mj-ea"/>
              </a:rPr>
              <a:t>: grade (category 1dpeth)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DB: </a:t>
            </a:r>
            <a:r>
              <a:rPr lang="en-US" altLang="ko-KR" sz="1000" b="1" dirty="0" err="1" smtClean="0">
                <a:latin typeface="+mj-ea"/>
                <a:ea typeface="+mj-ea"/>
              </a:rPr>
              <a:t>st_contents_category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conditions: </a:t>
            </a:r>
            <a:r>
              <a:rPr lang="en-US" altLang="ko-KR" sz="1000" b="1" dirty="0" err="1" smtClean="0">
                <a:latin typeface="+mj-ea"/>
                <a:ea typeface="+mj-ea"/>
              </a:rPr>
              <a:t>category_group_cd</a:t>
            </a:r>
            <a:r>
              <a:rPr lang="en-US" altLang="ko-KR" sz="1000" b="1" dirty="0" smtClean="0">
                <a:latin typeface="+mj-ea"/>
                <a:ea typeface="+mj-ea"/>
              </a:rPr>
              <a:t>=‘CG02’ AND </a:t>
            </a:r>
            <a:r>
              <a:rPr lang="en-US" altLang="ko-KR" sz="1000" b="1" dirty="0" err="1" smtClean="0">
                <a:latin typeface="+mj-ea"/>
                <a:ea typeface="+mj-ea"/>
              </a:rPr>
              <a:t>category_depth</a:t>
            </a:r>
            <a:r>
              <a:rPr lang="en-US" altLang="ko-KR" sz="1000" b="1" dirty="0" smtClean="0">
                <a:latin typeface="+mj-ea"/>
                <a:ea typeface="+mj-ea"/>
              </a:rPr>
              <a:t>=1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sort: </a:t>
            </a:r>
            <a:r>
              <a:rPr lang="en-US" altLang="ko-KR" sz="1000" dirty="0" err="1" smtClean="0">
                <a:latin typeface="+mj-ea"/>
                <a:ea typeface="+mj-ea"/>
              </a:rPr>
              <a:t>category_cd</a:t>
            </a:r>
            <a:r>
              <a:rPr lang="en-US" altLang="ko-KR" sz="1000" dirty="0" smtClean="0">
                <a:latin typeface="+mj-ea"/>
                <a:ea typeface="+mj-ea"/>
              </a:rPr>
              <a:t> ASC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select 1</a:t>
            </a:r>
            <a:r>
              <a:rPr lang="en-US" altLang="ko-KR" sz="1000" baseline="30000" dirty="0" smtClean="0">
                <a:latin typeface="+mj-ea"/>
                <a:ea typeface="+mj-ea"/>
              </a:rPr>
              <a:t>st</a:t>
            </a:r>
            <a:r>
              <a:rPr lang="en-US" altLang="ko-KR" sz="1000" dirty="0" smtClean="0">
                <a:latin typeface="+mj-ea"/>
                <a:ea typeface="+mj-ea"/>
              </a:rPr>
              <a:t> row by default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: semester (category 2depth)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display 2 depth categories of selected 1depth category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1) List</a:t>
            </a:r>
          </a:p>
          <a:p>
            <a:r>
              <a:rPr lang="en-US" altLang="ko-KR" sz="1000" dirty="0">
                <a:latin typeface="+mj-ea"/>
              </a:rPr>
              <a:t>    a) logic</a:t>
            </a:r>
          </a:p>
          <a:p>
            <a:r>
              <a:rPr lang="en-US" altLang="ko-KR" sz="1000" dirty="0">
                <a:latin typeface="+mj-ea"/>
              </a:rPr>
              <a:t>      DB: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conditions: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</a:t>
            </a:r>
            <a:r>
              <a:rPr lang="en-US" altLang="ko-KR" sz="1000" b="1" dirty="0" smtClean="0">
                <a:latin typeface="+mj-ea"/>
              </a:rPr>
              <a:t>CG02’ </a:t>
            </a:r>
            <a:r>
              <a:rPr lang="en-US" altLang="ko-KR" sz="1000" b="1" dirty="0">
                <a:latin typeface="+mj-ea"/>
              </a:rPr>
              <a:t>AND </a:t>
            </a:r>
            <a:r>
              <a:rPr lang="en-US" altLang="ko-KR" sz="1000" b="1" dirty="0" err="1" smtClean="0">
                <a:latin typeface="+mj-ea"/>
              </a:rPr>
              <a:t>category_depth</a:t>
            </a:r>
            <a:r>
              <a:rPr lang="en-US" altLang="ko-KR" sz="1000" b="1" dirty="0" smtClean="0">
                <a:latin typeface="+mj-ea"/>
              </a:rPr>
              <a:t>=2</a:t>
            </a:r>
            <a:r>
              <a:rPr lang="en-US" altLang="ko-KR" sz="1000" dirty="0" smtClean="0">
                <a:latin typeface="+mj-ea"/>
              </a:rPr>
              <a:t> AND </a:t>
            </a:r>
            <a:r>
              <a:rPr lang="en-US" altLang="ko-KR" sz="1000" dirty="0" err="1" smtClean="0">
                <a:latin typeface="+mj-ea"/>
              </a:rPr>
              <a:t>parent_category_cd</a:t>
            </a:r>
            <a:r>
              <a:rPr lang="en-US" altLang="ko-KR" sz="1000" dirty="0" smtClean="0">
                <a:latin typeface="+mj-ea"/>
              </a:rPr>
              <a:t> = {selected 1depth </a:t>
            </a:r>
            <a:r>
              <a:rPr lang="en-US" altLang="ko-KR" sz="1000" dirty="0">
                <a:latin typeface="+mj-ea"/>
              </a:rPr>
              <a:t>category</a:t>
            </a:r>
            <a:r>
              <a:rPr lang="en-US" altLang="ko-KR" sz="1000" dirty="0" smtClean="0">
                <a:latin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sort: 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 smtClean="0">
                <a:latin typeface="+mj-ea"/>
              </a:rPr>
              <a:t> ASC</a:t>
            </a: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3</a:t>
            </a:r>
            <a:r>
              <a:rPr lang="en-US" altLang="ko-KR" sz="1000" dirty="0" smtClean="0">
                <a:latin typeface="+mj-ea"/>
              </a:rPr>
              <a:t>.</a:t>
            </a:r>
            <a:r>
              <a:rPr lang="ko-KR" altLang="en-US" sz="1000" dirty="0" smtClean="0">
                <a:latin typeface="+mj-ea"/>
              </a:rPr>
              <a:t>과목 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textbook </a:t>
            </a:r>
            <a:r>
              <a:rPr lang="en-US" altLang="ko-KR" sz="1000" dirty="0">
                <a:latin typeface="+mj-ea"/>
              </a:rPr>
              <a:t>(category </a:t>
            </a:r>
            <a:r>
              <a:rPr lang="en-US" altLang="ko-KR" sz="1000" dirty="0" smtClean="0">
                <a:latin typeface="+mj-ea"/>
              </a:rPr>
              <a:t>3depth</a:t>
            </a:r>
            <a:r>
              <a:rPr lang="en-US" altLang="ko-KR" sz="1000" dirty="0">
                <a:latin typeface="+mj-ea"/>
              </a:rPr>
              <a:t>)</a:t>
            </a:r>
          </a:p>
          <a:p>
            <a:r>
              <a:rPr lang="en-US" altLang="ko-KR" sz="1000" dirty="0">
                <a:latin typeface="+mj-ea"/>
              </a:rPr>
              <a:t>  - display 2 depth categories of selected </a:t>
            </a:r>
            <a:r>
              <a:rPr lang="en-US" altLang="ko-KR" sz="1000" dirty="0" smtClean="0">
                <a:latin typeface="+mj-ea"/>
              </a:rPr>
              <a:t>2depth category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1) List</a:t>
            </a:r>
          </a:p>
          <a:p>
            <a:r>
              <a:rPr lang="en-US" altLang="ko-KR" sz="1000" dirty="0">
                <a:latin typeface="+mj-ea"/>
              </a:rPr>
              <a:t>    a) logic</a:t>
            </a:r>
          </a:p>
          <a:p>
            <a:r>
              <a:rPr lang="en-US" altLang="ko-KR" sz="1000" dirty="0">
                <a:latin typeface="+mj-ea"/>
              </a:rPr>
              <a:t>      DB: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conditions: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=‘CG02’ AND </a:t>
            </a:r>
            <a:r>
              <a:rPr lang="en-US" altLang="ko-KR" sz="1000" b="1" dirty="0" err="1" smtClean="0">
                <a:latin typeface="+mj-ea"/>
              </a:rPr>
              <a:t>category_depth</a:t>
            </a:r>
            <a:r>
              <a:rPr lang="en-US" altLang="ko-KR" sz="1000" b="1" dirty="0" smtClean="0">
                <a:latin typeface="+mj-ea"/>
              </a:rPr>
              <a:t>=3 </a:t>
            </a:r>
            <a:r>
              <a:rPr lang="en-US" altLang="ko-KR" sz="1000" dirty="0">
                <a:latin typeface="+mj-ea"/>
              </a:rPr>
              <a:t>AND </a:t>
            </a:r>
            <a:r>
              <a:rPr lang="en-US" altLang="ko-KR" sz="1000" dirty="0" err="1">
                <a:latin typeface="+mj-ea"/>
              </a:rPr>
              <a:t>parent_category_cd</a:t>
            </a:r>
            <a:r>
              <a:rPr lang="en-US" altLang="ko-KR" sz="1000" dirty="0">
                <a:latin typeface="+mj-ea"/>
              </a:rPr>
              <a:t> = {selected </a:t>
            </a:r>
            <a:r>
              <a:rPr lang="en-US" altLang="ko-KR" sz="1000" dirty="0" smtClean="0">
                <a:latin typeface="+mj-ea"/>
              </a:rPr>
              <a:t>2depth </a:t>
            </a:r>
            <a:r>
              <a:rPr lang="en-US" altLang="ko-KR" sz="1000" dirty="0">
                <a:latin typeface="+mj-ea"/>
              </a:rPr>
              <a:t>category}</a:t>
            </a:r>
          </a:p>
          <a:p>
            <a:r>
              <a:rPr lang="en-US" altLang="ko-KR" sz="1000" dirty="0">
                <a:latin typeface="+mj-ea"/>
              </a:rPr>
              <a:t>      sort: 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 ASC</a:t>
            </a: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 smtClean="0">
                <a:latin typeface="+mj-ea"/>
              </a:rPr>
              <a:t>4.</a:t>
            </a:r>
            <a:r>
              <a:rPr lang="ko-KR" altLang="en-US" sz="1000" dirty="0" smtClean="0">
                <a:latin typeface="+mj-ea"/>
              </a:rPr>
              <a:t>단원 </a:t>
            </a:r>
            <a:r>
              <a:rPr lang="en-US" altLang="ko-KR" sz="1000" dirty="0">
                <a:latin typeface="+mj-ea"/>
              </a:rPr>
              <a:t>: </a:t>
            </a:r>
            <a:r>
              <a:rPr lang="en-US" altLang="ko-KR" sz="1000" dirty="0" smtClean="0">
                <a:latin typeface="+mj-ea"/>
              </a:rPr>
              <a:t>chapter </a:t>
            </a:r>
            <a:r>
              <a:rPr lang="en-US" altLang="ko-KR" sz="1000" dirty="0">
                <a:latin typeface="+mj-ea"/>
              </a:rPr>
              <a:t>(category </a:t>
            </a:r>
            <a:r>
              <a:rPr lang="en-US" altLang="ko-KR" sz="1000" dirty="0" smtClean="0">
                <a:latin typeface="+mj-ea"/>
              </a:rPr>
              <a:t>4depth</a:t>
            </a:r>
            <a:r>
              <a:rPr lang="en-US" altLang="ko-KR" sz="1000" dirty="0">
                <a:latin typeface="+mj-ea"/>
              </a:rPr>
              <a:t>)</a:t>
            </a:r>
          </a:p>
          <a:p>
            <a:r>
              <a:rPr lang="en-US" altLang="ko-KR" sz="1000" dirty="0">
                <a:latin typeface="+mj-ea"/>
              </a:rPr>
              <a:t>  - display 2 depth categories of selected </a:t>
            </a:r>
            <a:r>
              <a:rPr lang="en-US" altLang="ko-KR" sz="1000" dirty="0" smtClean="0">
                <a:latin typeface="+mj-ea"/>
              </a:rPr>
              <a:t>3depth category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1) List</a:t>
            </a:r>
          </a:p>
          <a:p>
            <a:r>
              <a:rPr lang="en-US" altLang="ko-KR" sz="1000" dirty="0">
                <a:latin typeface="+mj-ea"/>
              </a:rPr>
              <a:t>    a) logic</a:t>
            </a:r>
          </a:p>
          <a:p>
            <a:r>
              <a:rPr lang="en-US" altLang="ko-KR" sz="1000" dirty="0">
                <a:latin typeface="+mj-ea"/>
              </a:rPr>
              <a:t>      DB: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conditions: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=‘CG02’ AND </a:t>
            </a:r>
            <a:r>
              <a:rPr lang="en-US" altLang="ko-KR" sz="1000" b="1" dirty="0" err="1" smtClean="0">
                <a:latin typeface="+mj-ea"/>
              </a:rPr>
              <a:t>category_depth</a:t>
            </a:r>
            <a:r>
              <a:rPr lang="en-US" altLang="ko-KR" sz="1000" b="1" dirty="0" smtClean="0">
                <a:latin typeface="+mj-ea"/>
              </a:rPr>
              <a:t>=4 </a:t>
            </a:r>
            <a:r>
              <a:rPr lang="en-US" altLang="ko-KR" sz="1000" dirty="0">
                <a:latin typeface="+mj-ea"/>
              </a:rPr>
              <a:t>AND </a:t>
            </a:r>
            <a:r>
              <a:rPr lang="en-US" altLang="ko-KR" sz="1000" dirty="0" err="1">
                <a:latin typeface="+mj-ea"/>
              </a:rPr>
              <a:t>parent_category_cd</a:t>
            </a:r>
            <a:r>
              <a:rPr lang="en-US" altLang="ko-KR" sz="1000" dirty="0">
                <a:latin typeface="+mj-ea"/>
              </a:rPr>
              <a:t> = {selected </a:t>
            </a:r>
            <a:r>
              <a:rPr lang="en-US" altLang="ko-KR" sz="1000" dirty="0" smtClean="0">
                <a:latin typeface="+mj-ea"/>
              </a:rPr>
              <a:t>3depth </a:t>
            </a:r>
            <a:r>
              <a:rPr lang="en-US" altLang="ko-KR" sz="1000" dirty="0">
                <a:latin typeface="+mj-ea"/>
              </a:rPr>
              <a:t>category}</a:t>
            </a:r>
          </a:p>
          <a:p>
            <a:r>
              <a:rPr lang="en-US" altLang="ko-KR" sz="1000" dirty="0">
                <a:latin typeface="+mj-ea"/>
              </a:rPr>
              <a:t>      sort: 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>
                <a:latin typeface="+mj-ea"/>
              </a:rPr>
              <a:t> ASC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208157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-424" r="92" b="20584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14677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수정 및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6554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항목 삭제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목록에서 </a:t>
            </a:r>
            <a:r>
              <a:rPr lang="en-US" altLang="ko-KR" sz="1000" dirty="0">
                <a:latin typeface="+mj-ea"/>
                <a:ea typeface="+mj-ea"/>
              </a:rPr>
              <a:t>[x] </a:t>
            </a:r>
            <a:r>
              <a:rPr lang="ko-KR" altLang="en-US" sz="1000" dirty="0">
                <a:latin typeface="+mj-ea"/>
                <a:ea typeface="+mj-ea"/>
              </a:rPr>
              <a:t>버튼을 클릭하여 해당 항목 삭제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다른 카테고리도 같은 방식으로 항목 삭제 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항목명을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항목명 수정 후 다른 영역 클릭 하여 수정 완료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328077" y="22530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848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193E0CB-C20B-33DC-9672-8645EFA5BCE9}"/>
              </a:ext>
            </a:extLst>
          </p:cNvPr>
          <p:cNvSpPr/>
          <p:nvPr/>
        </p:nvSpPr>
        <p:spPr>
          <a:xfrm>
            <a:off x="5323683" y="3239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7C91046-6086-D453-8FD3-D6BF607F0F46}"/>
              </a:ext>
            </a:extLst>
          </p:cNvPr>
          <p:cNvSpPr/>
          <p:nvPr/>
        </p:nvSpPr>
        <p:spPr>
          <a:xfrm>
            <a:off x="3169761" y="3919910"/>
            <a:ext cx="1190215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DECE3C03-30B2-E2D1-ADD5-2F17D0819E97}"/>
              </a:ext>
            </a:extLst>
          </p:cNvPr>
          <p:cNvCxnSpPr>
            <a:cxnSpLocks/>
            <a:stCxn id="14" idx="2"/>
            <a:endCxn id="9" idx="3"/>
          </p:cNvCxnSpPr>
          <p:nvPr/>
        </p:nvCxnSpPr>
        <p:spPr>
          <a:xfrm rot="16200000" flipH="1">
            <a:off x="3224235" y="2928185"/>
            <a:ext cx="1916726" cy="354755"/>
          </a:xfrm>
          <a:prstGeom prst="bentConnector4">
            <a:avLst>
              <a:gd name="adj1" fmla="val 46243"/>
              <a:gd name="adj2" fmla="val 164439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502150" y="1274628"/>
            <a:ext cx="3826747" cy="686341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</a:rPr>
              <a:t>교육자료 </a:t>
            </a:r>
            <a:r>
              <a:rPr lang="ko-KR" altLang="en-US" sz="1000" b="1" dirty="0">
                <a:latin typeface="+mj-ea"/>
              </a:rPr>
              <a:t>관리 </a:t>
            </a:r>
            <a:r>
              <a:rPr lang="en-US" altLang="ko-KR" sz="1000" b="1" dirty="0">
                <a:latin typeface="+mj-ea"/>
              </a:rPr>
              <a:t>(education data management) &gt; </a:t>
            </a:r>
            <a:r>
              <a:rPr lang="ko-KR" altLang="en-US" sz="1000" b="1" dirty="0">
                <a:latin typeface="+mj-ea"/>
              </a:rPr>
              <a:t>교과목 </a:t>
            </a:r>
            <a:r>
              <a:rPr lang="en-US" altLang="ko-KR" sz="1000" b="1" dirty="0">
                <a:latin typeface="+mj-ea"/>
              </a:rPr>
              <a:t>(textbook) TAB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</a:t>
            </a:r>
            <a:r>
              <a:rPr lang="ko-KR" altLang="en-US" sz="1000" dirty="0" smtClean="0">
                <a:latin typeface="+mj-ea"/>
                <a:ea typeface="+mj-ea"/>
              </a:rPr>
              <a:t>학년</a:t>
            </a:r>
            <a:r>
              <a:rPr lang="ko-KR" altLang="en-US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(1depth </a:t>
            </a:r>
            <a:r>
              <a:rPr lang="en-US" altLang="ko-KR" sz="1000" dirty="0">
                <a:latin typeface="+mj-ea"/>
              </a:rPr>
              <a:t>category)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1-1) + (Add)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add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on last (before </a:t>
            </a:r>
            <a:r>
              <a:rPr lang="ko-KR" altLang="en-US" sz="1000" dirty="0" smtClean="0">
                <a:latin typeface="+mj-ea"/>
                <a:ea typeface="+mj-ea"/>
              </a:rPr>
              <a:t>기타 </a:t>
            </a:r>
            <a:r>
              <a:rPr lang="en-US" altLang="ko-KR" sz="1000" dirty="0" smtClean="0">
                <a:latin typeface="+mj-ea"/>
                <a:ea typeface="+mj-ea"/>
              </a:rPr>
              <a:t>category(‘999’))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placeholder: “</a:t>
            </a:r>
            <a:r>
              <a:rPr lang="ko-KR" altLang="en-US" sz="1000" dirty="0" smtClean="0">
                <a:latin typeface="+mj-ea"/>
                <a:ea typeface="+mj-ea"/>
              </a:rPr>
              <a:t>학년을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validate: required, max length (256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if focus outside, do the process </a:t>
            </a:r>
            <a:r>
              <a:rPr lang="en-US" altLang="ko-KR" sz="1000" dirty="0">
                <a:latin typeface="+mj-ea"/>
              </a:rPr>
              <a:t>and reload the list</a:t>
            </a:r>
            <a:r>
              <a:rPr lang="en-US" altLang="ko-KR" sz="1000" dirty="0" smtClean="0">
                <a:latin typeface="+mj-ea"/>
                <a:ea typeface="+mj-ea"/>
              </a:rPr>
              <a:t/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</a:t>
            </a:r>
            <a:r>
              <a:rPr lang="en-US" altLang="ko-KR" sz="1000" dirty="0" smtClean="0">
                <a:latin typeface="+mj-ea"/>
              </a:rPr>
              <a:t>- </a:t>
            </a:r>
            <a:r>
              <a:rPr lang="en-US" altLang="ko-KR" sz="1000" b="1" dirty="0">
                <a:latin typeface="+mj-ea"/>
              </a:rPr>
              <a:t>INSERT </a:t>
            </a:r>
            <a:r>
              <a:rPr lang="en-US" altLang="ko-KR" sz="1000" b="1" dirty="0" err="1">
                <a:latin typeface="+mj-ea"/>
              </a:rPr>
              <a:t>st_contents_category</a:t>
            </a:r>
            <a:r>
              <a:rPr lang="en-US" altLang="ko-KR" sz="1000" b="1" dirty="0">
                <a:latin typeface="+mj-ea"/>
              </a:rPr>
              <a:t/>
            </a:r>
            <a:br>
              <a:rPr lang="en-US" altLang="ko-KR" sz="1000" b="1" dirty="0">
                <a:latin typeface="+mj-ea"/>
              </a:rPr>
            </a:br>
            <a:r>
              <a:rPr lang="en-US" altLang="ko-KR" sz="1000" b="1" dirty="0">
                <a:latin typeface="+mj-ea"/>
              </a:rPr>
              <a:t>          +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 = ‘</a:t>
            </a:r>
            <a:r>
              <a:rPr lang="en-US" altLang="ko-KR" sz="1000" b="1" dirty="0" smtClean="0">
                <a:latin typeface="+mj-ea"/>
              </a:rPr>
              <a:t>CG02’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 </a:t>
            </a:r>
            <a:r>
              <a:rPr lang="en-US" altLang="ko-KR" sz="1000" b="1" dirty="0">
                <a:latin typeface="+mj-ea"/>
              </a:rPr>
              <a:t> + </a:t>
            </a:r>
            <a:r>
              <a:rPr lang="en-US" altLang="ko-KR" sz="1000" b="1" dirty="0" err="1">
                <a:latin typeface="+mj-ea"/>
              </a:rPr>
              <a:t>category_cd</a:t>
            </a:r>
            <a:r>
              <a:rPr lang="en-US" altLang="ko-KR" sz="1000" b="1" dirty="0">
                <a:latin typeface="+mj-ea"/>
              </a:rPr>
              <a:t> :  ‘001’,’002’,...</a:t>
            </a:r>
          </a:p>
          <a:p>
            <a:r>
              <a:rPr lang="en-US" altLang="ko-KR" sz="1000" b="1" dirty="0">
                <a:latin typeface="+mj-ea"/>
              </a:rPr>
              <a:t>          + </a:t>
            </a:r>
            <a:r>
              <a:rPr lang="en-US" altLang="ko-KR" sz="1000" b="1" dirty="0" err="1">
                <a:latin typeface="+mj-ea"/>
              </a:rPr>
              <a:t>category_depth</a:t>
            </a:r>
            <a:r>
              <a:rPr lang="en-US" altLang="ko-KR" sz="1000" b="1" dirty="0">
                <a:latin typeface="+mj-ea"/>
              </a:rPr>
              <a:t>: 1</a:t>
            </a:r>
            <a:br>
              <a:rPr lang="en-US" altLang="ko-KR" sz="1000" b="1" dirty="0">
                <a:latin typeface="+mj-ea"/>
              </a:rPr>
            </a:br>
            <a:r>
              <a:rPr lang="en-US" altLang="ko-KR" sz="1000" b="1" dirty="0">
                <a:latin typeface="+mj-ea"/>
              </a:rPr>
              <a:t>          + </a:t>
            </a:r>
            <a:r>
              <a:rPr lang="en-US" altLang="ko-KR" sz="1000" b="1" dirty="0" err="1">
                <a:latin typeface="+mj-ea"/>
              </a:rPr>
              <a:t>category_name</a:t>
            </a:r>
            <a:r>
              <a:rPr lang="en-US" altLang="ko-KR" sz="1000" b="1" dirty="0">
                <a:latin typeface="+mj-ea"/>
              </a:rPr>
              <a:t>, </a:t>
            </a:r>
            <a:r>
              <a:rPr lang="en-US" altLang="ko-KR" sz="1000" b="1" dirty="0" err="1">
                <a:latin typeface="+mj-ea"/>
              </a:rPr>
              <a:t>reg_user_id</a:t>
            </a:r>
            <a:r>
              <a:rPr lang="en-US" altLang="ko-KR" sz="1000" b="1" dirty="0">
                <a:latin typeface="+mj-ea"/>
              </a:rPr>
              <a:t>/</a:t>
            </a:r>
            <a:r>
              <a:rPr lang="en-US" altLang="ko-KR" sz="1000" b="1" dirty="0" err="1">
                <a:latin typeface="+mj-ea"/>
              </a:rPr>
              <a:t>reg_date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b="1" dirty="0" smtClean="0">
                <a:latin typeface="+mj-ea"/>
                <a:ea typeface="+mj-ea"/>
              </a:rPr>
              <a:t>  </a:t>
            </a:r>
            <a:r>
              <a:rPr lang="en-US" altLang="ko-KR" sz="1000" dirty="0" smtClean="0">
                <a:latin typeface="+mj-ea"/>
                <a:ea typeface="+mj-ea"/>
              </a:rPr>
              <a:t>1-2) Modify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category name clicks, display editable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a) </a:t>
            </a:r>
            <a:r>
              <a:rPr lang="en-US" altLang="ko-KR" sz="1000" dirty="0">
                <a:latin typeface="+mj-ea"/>
              </a:rPr>
              <a:t>if focus outside, do the </a:t>
            </a:r>
            <a:r>
              <a:rPr lang="en-US" altLang="ko-KR" sz="1000" dirty="0" smtClean="0">
                <a:latin typeface="+mj-ea"/>
              </a:rPr>
              <a:t>process </a:t>
            </a:r>
            <a:r>
              <a:rPr lang="en-US" altLang="ko-KR" sz="1000" dirty="0">
                <a:latin typeface="+mj-ea"/>
              </a:rPr>
              <a:t>and reload the list</a:t>
            </a:r>
            <a:br>
              <a:rPr lang="en-US" altLang="ko-KR" sz="1000" dirty="0">
                <a:latin typeface="+mj-ea"/>
              </a:rPr>
            </a:br>
            <a:r>
              <a:rPr lang="en-US" altLang="ko-KR" sz="1000" dirty="0">
                <a:latin typeface="+mj-ea"/>
              </a:rPr>
              <a:t>      - </a:t>
            </a:r>
            <a:r>
              <a:rPr lang="en-US" altLang="ko-KR" sz="1000" b="1" dirty="0" smtClean="0">
                <a:latin typeface="+mj-ea"/>
              </a:rPr>
              <a:t>UPDATE </a:t>
            </a:r>
            <a:r>
              <a:rPr lang="en-US" altLang="ko-KR" sz="1000" b="1" dirty="0" err="1" smtClean="0">
                <a:latin typeface="+mj-ea"/>
              </a:rPr>
              <a:t>st_contents_category</a:t>
            </a:r>
            <a:endParaRPr lang="en-US" altLang="ko-KR" sz="1000" b="1" dirty="0" smtClean="0">
              <a:latin typeface="+mj-ea"/>
            </a:endParaRPr>
          </a:p>
          <a:p>
            <a:r>
              <a:rPr lang="en-US" altLang="ko-KR" sz="1000" b="1" dirty="0" smtClean="0">
                <a:latin typeface="+mj-ea"/>
                <a:ea typeface="+mj-ea"/>
              </a:rPr>
              <a:t>  </a:t>
            </a:r>
            <a:r>
              <a:rPr lang="en-US" altLang="ko-KR" sz="1000" dirty="0" smtClean="0">
                <a:latin typeface="+mj-ea"/>
                <a:ea typeface="+mj-ea"/>
              </a:rPr>
              <a:t>1-3) x (Delete)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- if clicks, show common delete confirm msg.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- if YES, do the process and reload the list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- if selected category has children, alert error msg.(“</a:t>
            </a:r>
            <a:r>
              <a:rPr lang="ko-KR" altLang="en-US" sz="1000" dirty="0" smtClean="0">
                <a:latin typeface="+mj-ea"/>
                <a:ea typeface="+mj-ea"/>
              </a:rPr>
              <a:t>하부 카테고리가 존재하여 삭제할 수 없습니다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a) process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    </a:t>
            </a:r>
            <a:r>
              <a:rPr lang="en-US" altLang="ko-KR" sz="1000" b="1" dirty="0" smtClean="0">
                <a:latin typeface="+mj-ea"/>
                <a:ea typeface="+mj-ea"/>
              </a:rPr>
              <a:t>DELETE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</a:t>
            </a:r>
            <a:r>
              <a:rPr lang="ko-KR" altLang="en-US" sz="1000" dirty="0" smtClean="0">
                <a:latin typeface="+mj-ea"/>
                <a:ea typeface="+mj-ea"/>
              </a:rPr>
              <a:t>학기 </a:t>
            </a:r>
            <a:r>
              <a:rPr lang="en-US" altLang="ko-KR" sz="1000" dirty="0" smtClean="0">
                <a:latin typeface="+mj-ea"/>
                <a:ea typeface="+mj-ea"/>
              </a:rPr>
              <a:t>(2depth category)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2-1) </a:t>
            </a:r>
            <a:r>
              <a:rPr lang="en-US" altLang="ko-KR" sz="1000" dirty="0">
                <a:latin typeface="+mj-ea"/>
              </a:rPr>
              <a:t>+ (Add) </a:t>
            </a:r>
            <a:r>
              <a:rPr lang="en-US" altLang="ko-KR" sz="1000" dirty="0" smtClean="0">
                <a:latin typeface="+mj-ea"/>
              </a:rPr>
              <a:t>button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- same with No 1 &gt; 1-1) except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  placeholder</a:t>
            </a:r>
            <a:r>
              <a:rPr lang="en-US" altLang="ko-KR" sz="1000" dirty="0">
                <a:latin typeface="+mj-ea"/>
              </a:rPr>
              <a:t>: “</a:t>
            </a:r>
            <a:r>
              <a:rPr lang="ko-KR" altLang="en-US" sz="1000" dirty="0" smtClean="0">
                <a:latin typeface="+mj-ea"/>
              </a:rPr>
              <a:t>학기를 </a:t>
            </a:r>
            <a:r>
              <a:rPr lang="ko-KR" altLang="en-US" sz="1000" dirty="0">
                <a:latin typeface="+mj-ea"/>
              </a:rPr>
              <a:t>입력하세요</a:t>
            </a:r>
            <a:r>
              <a:rPr lang="en-US" altLang="ko-KR" sz="1000" dirty="0" smtClean="0">
                <a:latin typeface="+mj-ea"/>
              </a:rPr>
              <a:t>“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2-2) Modify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2-3) x (Delete) button</a:t>
            </a:r>
            <a:br>
              <a:rPr lang="en-US" altLang="ko-KR" sz="1000" dirty="0" smtClean="0">
                <a:latin typeface="+mj-ea"/>
              </a:rPr>
            </a:br>
            <a:r>
              <a:rPr lang="en-US" altLang="ko-KR" sz="1000" dirty="0" smtClean="0">
                <a:latin typeface="+mj-ea"/>
              </a:rPr>
              <a:t>    - </a:t>
            </a:r>
            <a:r>
              <a:rPr lang="en-US" altLang="ko-KR" sz="1000" dirty="0">
                <a:latin typeface="+mj-ea"/>
              </a:rPr>
              <a:t>same with No </a:t>
            </a:r>
            <a:r>
              <a:rPr lang="en-US" altLang="ko-KR" sz="1000" dirty="0" smtClean="0">
                <a:latin typeface="+mj-ea"/>
              </a:rPr>
              <a:t>1</a:t>
            </a: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 smtClean="0">
                <a:latin typeface="+mj-ea"/>
              </a:rPr>
              <a:t>3.</a:t>
            </a:r>
            <a:r>
              <a:rPr lang="ko-KR" altLang="en-US" sz="1000" dirty="0" smtClean="0">
                <a:latin typeface="+mj-ea"/>
              </a:rPr>
              <a:t>과목 </a:t>
            </a:r>
            <a:r>
              <a:rPr lang="en-US" altLang="ko-KR" sz="1000" dirty="0" smtClean="0">
                <a:latin typeface="+mj-ea"/>
              </a:rPr>
              <a:t>(3depth category)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3-1</a:t>
            </a:r>
            <a:r>
              <a:rPr lang="en-US" altLang="ko-KR" sz="1000" dirty="0">
                <a:latin typeface="+mj-ea"/>
              </a:rPr>
              <a:t>) + (Add) button</a:t>
            </a:r>
          </a:p>
          <a:p>
            <a:r>
              <a:rPr lang="en-US" altLang="ko-KR" sz="1000" dirty="0">
                <a:latin typeface="+mj-ea"/>
              </a:rPr>
              <a:t>    - same with No 1 &gt; 1-1) except</a:t>
            </a:r>
          </a:p>
          <a:p>
            <a:r>
              <a:rPr lang="en-US" altLang="ko-KR" sz="1000" dirty="0">
                <a:latin typeface="+mj-ea"/>
              </a:rPr>
              <a:t>      placeholder: </a:t>
            </a:r>
            <a:r>
              <a:rPr lang="en-US" altLang="ko-KR" sz="1000" dirty="0" smtClean="0">
                <a:latin typeface="+mj-ea"/>
              </a:rPr>
              <a:t>“</a:t>
            </a:r>
            <a:r>
              <a:rPr lang="ko-KR" altLang="en-US" sz="1000" dirty="0" smtClean="0">
                <a:latin typeface="+mj-ea"/>
              </a:rPr>
              <a:t>과목을 </a:t>
            </a:r>
            <a:r>
              <a:rPr lang="ko-KR" altLang="en-US" sz="1000" dirty="0">
                <a:latin typeface="+mj-ea"/>
              </a:rPr>
              <a:t>입력하세요</a:t>
            </a:r>
            <a:r>
              <a:rPr lang="en-US" altLang="ko-KR" sz="1000" dirty="0">
                <a:latin typeface="+mj-ea"/>
              </a:rPr>
              <a:t>“</a:t>
            </a:r>
            <a:endParaRPr lang="en-US" altLang="ko-KR" sz="1000" dirty="0" smtClean="0">
              <a:latin typeface="+mj-ea"/>
            </a:endParaRP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 smtClean="0">
                <a:latin typeface="+mj-ea"/>
              </a:rPr>
              <a:t>4.</a:t>
            </a:r>
            <a:r>
              <a:rPr lang="ko-KR" altLang="en-US" sz="1000" dirty="0" smtClean="0">
                <a:latin typeface="+mj-ea"/>
              </a:rPr>
              <a:t>단원 </a:t>
            </a:r>
            <a:r>
              <a:rPr lang="en-US" altLang="ko-KR" sz="1000" dirty="0" smtClean="0">
                <a:latin typeface="+mj-ea"/>
              </a:rPr>
              <a:t>(4depth </a:t>
            </a:r>
            <a:r>
              <a:rPr lang="en-US" altLang="ko-KR" sz="1000" dirty="0">
                <a:latin typeface="+mj-ea"/>
              </a:rPr>
              <a:t>category)</a:t>
            </a:r>
          </a:p>
          <a:p>
            <a:r>
              <a:rPr lang="en-US" altLang="ko-KR" sz="1000" dirty="0">
                <a:latin typeface="+mj-ea"/>
              </a:rPr>
              <a:t>  </a:t>
            </a:r>
            <a:r>
              <a:rPr lang="en-US" altLang="ko-KR" sz="1000" dirty="0" smtClean="0">
                <a:latin typeface="+mj-ea"/>
              </a:rPr>
              <a:t>4-1</a:t>
            </a:r>
            <a:r>
              <a:rPr lang="en-US" altLang="ko-KR" sz="1000" dirty="0">
                <a:latin typeface="+mj-ea"/>
              </a:rPr>
              <a:t>) + (Add) button</a:t>
            </a:r>
          </a:p>
          <a:p>
            <a:r>
              <a:rPr lang="en-US" altLang="ko-KR" sz="1000" dirty="0">
                <a:latin typeface="+mj-ea"/>
              </a:rPr>
              <a:t>    - same with No 1 &gt; 1-1) except</a:t>
            </a:r>
          </a:p>
          <a:p>
            <a:r>
              <a:rPr lang="en-US" altLang="ko-KR" sz="1000" dirty="0">
                <a:latin typeface="+mj-ea"/>
              </a:rPr>
              <a:t>      placeholder: </a:t>
            </a:r>
            <a:r>
              <a:rPr lang="en-US" altLang="ko-KR" sz="1000" dirty="0" smtClean="0">
                <a:latin typeface="+mj-ea"/>
              </a:rPr>
              <a:t>“</a:t>
            </a:r>
            <a:r>
              <a:rPr lang="ko-KR" altLang="en-US" sz="1000" dirty="0" smtClean="0">
                <a:latin typeface="+mj-ea"/>
              </a:rPr>
              <a:t>단원을 </a:t>
            </a:r>
            <a:r>
              <a:rPr lang="ko-KR" altLang="en-US" sz="1000" dirty="0">
                <a:latin typeface="+mj-ea"/>
              </a:rPr>
              <a:t>입력하세요</a:t>
            </a:r>
            <a:r>
              <a:rPr lang="en-US" altLang="ko-KR" sz="1000" dirty="0" smtClean="0">
                <a:latin typeface="+mj-ea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89808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60E3D78E-5D43-46F0-D938-D4F0CC4BCE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04433" y="753689"/>
            <a:ext cx="7638501" cy="70656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73553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31140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50195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1. </a:t>
            </a:r>
            <a:r>
              <a:rPr lang="ko-KR" altLang="en-US" sz="1000" dirty="0">
                <a:latin typeface="+mj-ea"/>
                <a:ea typeface="+mj-ea"/>
              </a:rPr>
              <a:t>주제 목록에서 선택한 목록에 대한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이동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572196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선택시</a:t>
            </a:r>
            <a:r>
              <a:rPr lang="ko-KR" altLang="en-US" sz="1000" dirty="0">
                <a:latin typeface="+mj-ea"/>
                <a:ea typeface="+mj-ea"/>
              </a:rPr>
              <a:t> 표제어분류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목록에 해당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C346DF3-775D-BFC4-C2C1-5DD04812C80F}"/>
              </a:ext>
            </a:extLst>
          </p:cNvPr>
          <p:cNvSpPr/>
          <p:nvPr/>
        </p:nvSpPr>
        <p:spPr>
          <a:xfrm>
            <a:off x="5164117" y="1582278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9" name="순서도: 연결자 18">
            <a:extLst>
              <a:ext uri="{FF2B5EF4-FFF2-40B4-BE49-F238E27FC236}">
                <a16:creationId xmlns:a16="http://schemas.microsoft.com/office/drawing/2014/main" id="{12B78037-EC9F-0AE9-8EED-6676DC1041C7}"/>
              </a:ext>
            </a:extLst>
          </p:cNvPr>
          <p:cNvSpPr/>
          <p:nvPr/>
        </p:nvSpPr>
        <p:spPr>
          <a:xfrm>
            <a:off x="5105749" y="14044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9648378" y="3599979"/>
            <a:ext cx="4104456" cy="3170099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카테고리 관리 </a:t>
            </a:r>
            <a:r>
              <a:rPr lang="en-US" altLang="ko-KR" sz="1000" b="1" dirty="0" smtClean="0">
                <a:latin typeface="+mj-ea"/>
                <a:ea typeface="+mj-ea"/>
              </a:rPr>
              <a:t>(category management)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</a:t>
            </a:r>
            <a:r>
              <a:rPr lang="ko-KR" altLang="en-US" sz="1000" dirty="0" smtClean="0">
                <a:latin typeface="+mj-ea"/>
                <a:ea typeface="+mj-ea"/>
              </a:rPr>
              <a:t>주제 </a:t>
            </a:r>
            <a:r>
              <a:rPr lang="en-US" altLang="ko-KR" sz="1000" dirty="0" smtClean="0">
                <a:latin typeface="+mj-ea"/>
                <a:ea typeface="+mj-ea"/>
              </a:rPr>
              <a:t>: category 1dpeth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logic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DB: </a:t>
            </a:r>
            <a:r>
              <a:rPr lang="en-US" altLang="ko-KR" sz="1000" b="1" dirty="0" err="1" smtClean="0">
                <a:latin typeface="+mj-ea"/>
                <a:ea typeface="+mj-ea"/>
              </a:rPr>
              <a:t>st_contents_category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conditions: </a:t>
            </a:r>
            <a:r>
              <a:rPr lang="en-US" altLang="ko-KR" sz="1000" b="1" dirty="0" err="1" smtClean="0">
                <a:latin typeface="+mj-ea"/>
                <a:ea typeface="+mj-ea"/>
              </a:rPr>
              <a:t>category_group_cd</a:t>
            </a:r>
            <a:r>
              <a:rPr lang="en-US" altLang="ko-KR" sz="1000" b="1" dirty="0" smtClean="0">
                <a:latin typeface="+mj-ea"/>
                <a:ea typeface="+mj-ea"/>
              </a:rPr>
              <a:t>=‘CG01’ AND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err="1" smtClean="0">
                <a:latin typeface="+mj-ea"/>
                <a:ea typeface="+mj-ea"/>
              </a:rPr>
              <a:t>category_depth</a:t>
            </a:r>
            <a:r>
              <a:rPr lang="en-US" altLang="ko-KR" sz="1000" dirty="0" smtClean="0">
                <a:latin typeface="+mj-ea"/>
                <a:ea typeface="+mj-ea"/>
              </a:rPr>
              <a:t>=1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sort: </a:t>
            </a:r>
            <a:r>
              <a:rPr lang="en-US" altLang="ko-KR" sz="1000" dirty="0" err="1" smtClean="0">
                <a:latin typeface="+mj-ea"/>
                <a:ea typeface="+mj-ea"/>
              </a:rPr>
              <a:t>category_cd</a:t>
            </a:r>
            <a:r>
              <a:rPr lang="en-US" altLang="ko-KR" sz="1000" dirty="0" smtClean="0">
                <a:latin typeface="+mj-ea"/>
                <a:ea typeface="+mj-ea"/>
              </a:rPr>
              <a:t> ASC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select 1</a:t>
            </a:r>
            <a:r>
              <a:rPr lang="en-US" altLang="ko-KR" sz="1000" baseline="30000" dirty="0" smtClean="0">
                <a:latin typeface="+mj-ea"/>
                <a:ea typeface="+mj-ea"/>
              </a:rPr>
              <a:t>st</a:t>
            </a:r>
            <a:r>
              <a:rPr lang="en-US" altLang="ko-KR" sz="1000" dirty="0" smtClean="0">
                <a:latin typeface="+mj-ea"/>
                <a:ea typeface="+mj-ea"/>
              </a:rPr>
              <a:t> row by default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</a:t>
            </a:r>
            <a:r>
              <a:rPr lang="ko-KR" altLang="en-US" sz="1000" dirty="0" smtClean="0">
                <a:latin typeface="+mj-ea"/>
                <a:ea typeface="+mj-ea"/>
              </a:rPr>
              <a:t>표제어 분류 </a:t>
            </a:r>
            <a:r>
              <a:rPr lang="en-US" altLang="ko-KR" sz="1000" dirty="0" smtClean="0">
                <a:latin typeface="+mj-ea"/>
                <a:ea typeface="+mj-ea"/>
              </a:rPr>
              <a:t>: category 2depth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- display 2 depth categories of selected 1depth category</a:t>
            </a: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1) List</a:t>
            </a:r>
          </a:p>
          <a:p>
            <a:r>
              <a:rPr lang="en-US" altLang="ko-KR" sz="1000" dirty="0">
                <a:latin typeface="+mj-ea"/>
              </a:rPr>
              <a:t>    a) logic</a:t>
            </a:r>
          </a:p>
          <a:p>
            <a:r>
              <a:rPr lang="en-US" altLang="ko-KR" sz="1000" dirty="0">
                <a:latin typeface="+mj-ea"/>
              </a:rPr>
              <a:t>      DB: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conditions: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 dirty="0">
                <a:latin typeface="+mj-ea"/>
              </a:rPr>
              <a:t>=‘CG01’ AND </a:t>
            </a:r>
            <a:r>
              <a:rPr lang="en-US" altLang="ko-KR" sz="1000" dirty="0" err="1" smtClean="0">
                <a:latin typeface="+mj-ea"/>
              </a:rPr>
              <a:t>category_depth</a:t>
            </a:r>
            <a:r>
              <a:rPr lang="en-US" altLang="ko-KR" sz="1000" dirty="0" smtClean="0">
                <a:latin typeface="+mj-ea"/>
              </a:rPr>
              <a:t>=2 AND </a:t>
            </a:r>
            <a:r>
              <a:rPr lang="en-US" altLang="ko-KR" sz="1000" dirty="0" err="1" smtClean="0">
                <a:latin typeface="+mj-ea"/>
              </a:rPr>
              <a:t>parent_category_cd</a:t>
            </a:r>
            <a:r>
              <a:rPr lang="en-US" altLang="ko-KR" sz="1000" dirty="0" smtClean="0">
                <a:latin typeface="+mj-ea"/>
              </a:rPr>
              <a:t> = {selected one}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sort: </a:t>
            </a:r>
            <a:r>
              <a:rPr lang="en-US" altLang="ko-KR" sz="1000" dirty="0" err="1">
                <a:latin typeface="+mj-ea"/>
              </a:rPr>
              <a:t>category_cd</a:t>
            </a:r>
            <a:r>
              <a:rPr lang="en-US" altLang="ko-KR" sz="1000" dirty="0" smtClean="0">
                <a:latin typeface="+mj-ea"/>
              </a:rPr>
              <a:t> </a:t>
            </a:r>
            <a:r>
              <a:rPr lang="en-US" altLang="ko-KR" sz="1000" dirty="0">
                <a:latin typeface="+mj-ea"/>
              </a:rPr>
              <a:t>ASC</a:t>
            </a:r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996276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5014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수정 및 삭제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수정 및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726185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분류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표제어 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완료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이동하기 팝업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목록에서 선택하여 해당 주제 하위로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주제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완료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70" y="208781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5035311" y="31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412AD33-031C-E0DA-3111-AEBDC5453B5A}"/>
              </a:ext>
            </a:extLst>
          </p:cNvPr>
          <p:cNvSpPr/>
          <p:nvPr/>
        </p:nvSpPr>
        <p:spPr>
          <a:xfrm>
            <a:off x="5365391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2311443" y="34104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4463802" y="27685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57883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7027967" y="23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7607728" y="2474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AB2E2975-CDB9-4AA7-4F69-ADE01CC98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359" y="4968131"/>
            <a:ext cx="3152775" cy="2209800"/>
          </a:xfrm>
          <a:prstGeom prst="rect">
            <a:avLst/>
          </a:prstGeom>
        </p:spPr>
      </p:pic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8944E93-E327-66D8-FA60-7B4FF4ED7FC5}"/>
              </a:ext>
            </a:extLst>
          </p:cNvPr>
          <p:cNvCxnSpPr>
            <a:cxnSpLocks/>
            <a:stCxn id="17" idx="0"/>
            <a:endCxn id="22" idx="0"/>
          </p:cNvCxnSpPr>
          <p:nvPr/>
        </p:nvCxnSpPr>
        <p:spPr>
          <a:xfrm rot="16200000" flipH="1">
            <a:off x="6759972" y="2773357"/>
            <a:ext cx="2634908" cy="1754641"/>
          </a:xfrm>
          <a:prstGeom prst="bentConnector3">
            <a:avLst>
              <a:gd name="adj1" fmla="val -867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195409" y="1799779"/>
            <a:ext cx="4104456" cy="6247864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카테고리 관리 </a:t>
            </a:r>
            <a:r>
              <a:rPr lang="en-US" altLang="ko-KR" sz="1000" b="1" dirty="0" smtClean="0">
                <a:latin typeface="+mj-ea"/>
                <a:ea typeface="+mj-ea"/>
              </a:rPr>
              <a:t>(category management)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</a:t>
            </a:r>
            <a:r>
              <a:rPr lang="ko-KR" altLang="en-US" sz="1000" dirty="0" smtClean="0">
                <a:latin typeface="+mj-ea"/>
                <a:ea typeface="+mj-ea"/>
              </a:rPr>
              <a:t>주제 </a:t>
            </a:r>
            <a:r>
              <a:rPr lang="en-US" altLang="ko-KR" sz="1000" dirty="0" smtClean="0">
                <a:latin typeface="+mj-ea"/>
                <a:ea typeface="+mj-ea"/>
              </a:rPr>
              <a:t>: category 1dpeth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1-1) if clicks category name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show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for update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focus outside of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, update category name of selected row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</a:t>
            </a:r>
            <a:r>
              <a:rPr lang="en-US" altLang="ko-KR" sz="1000" b="1" dirty="0" smtClean="0">
                <a:latin typeface="+mj-ea"/>
                <a:ea typeface="+mj-ea"/>
              </a:rPr>
              <a:t> but if category is ‘</a:t>
            </a:r>
            <a:r>
              <a:rPr lang="ko-KR" altLang="en-US" sz="1000" b="1" dirty="0" smtClean="0">
                <a:latin typeface="+mj-ea"/>
                <a:ea typeface="+mj-ea"/>
              </a:rPr>
              <a:t>기타</a:t>
            </a:r>
            <a:r>
              <a:rPr lang="en-US" altLang="ko-KR" sz="1000" b="1" dirty="0" smtClean="0">
                <a:latin typeface="+mj-ea"/>
                <a:ea typeface="+mj-ea"/>
              </a:rPr>
              <a:t>’(</a:t>
            </a:r>
            <a:r>
              <a:rPr lang="en-US" altLang="ko-KR" sz="1000" b="1" dirty="0" err="1" smtClean="0">
                <a:latin typeface="+mj-ea"/>
                <a:ea typeface="+mj-ea"/>
              </a:rPr>
              <a:t>category_cd</a:t>
            </a:r>
            <a:r>
              <a:rPr lang="en-US" altLang="ko-KR" sz="1000" b="1" dirty="0" smtClean="0">
                <a:latin typeface="+mj-ea"/>
                <a:ea typeface="+mj-ea"/>
              </a:rPr>
              <a:t>=‘999’), can’t update</a:t>
            </a:r>
            <a:endParaRPr lang="en-US" altLang="ko-KR" sz="1000" b="1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1-2) x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remove the row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  - if child category is existed, alert error msg.(“</a:t>
            </a:r>
            <a:r>
              <a:rPr lang="ko-KR" altLang="en-US" sz="1000" dirty="0" smtClean="0">
                <a:latin typeface="+mj-ea"/>
                <a:ea typeface="+mj-ea"/>
              </a:rPr>
              <a:t>하위 카테고리가 존재하여 삭제할 수 없습니다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-</a:t>
            </a:r>
            <a:r>
              <a:rPr lang="en-US" altLang="ko-KR" sz="1000" b="1" dirty="0">
                <a:latin typeface="+mj-ea"/>
              </a:rPr>
              <a:t> but if category is ‘</a:t>
            </a:r>
            <a:r>
              <a:rPr lang="ko-KR" altLang="en-US" sz="1000" b="1" dirty="0">
                <a:latin typeface="+mj-ea"/>
              </a:rPr>
              <a:t>기타</a:t>
            </a:r>
            <a:r>
              <a:rPr lang="en-US" altLang="ko-KR" sz="1000" b="1" dirty="0">
                <a:latin typeface="+mj-ea"/>
              </a:rPr>
              <a:t>’(</a:t>
            </a:r>
            <a:r>
              <a:rPr lang="en-US" altLang="ko-KR" sz="1000" b="1" dirty="0" err="1">
                <a:latin typeface="+mj-ea"/>
              </a:rPr>
              <a:t>category_cd</a:t>
            </a:r>
            <a:r>
              <a:rPr lang="en-US" altLang="ko-KR" sz="1000" b="1" dirty="0">
                <a:latin typeface="+mj-ea"/>
              </a:rPr>
              <a:t>=‘999’), </a:t>
            </a:r>
            <a:r>
              <a:rPr lang="en-US" altLang="ko-KR" sz="1000" b="1" dirty="0" smtClean="0">
                <a:latin typeface="+mj-ea"/>
              </a:rPr>
              <a:t>hide x button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1-3) </a:t>
            </a:r>
            <a:r>
              <a:rPr lang="ko-KR" altLang="en-US" sz="1000" dirty="0" smtClean="0">
                <a:latin typeface="+mj-ea"/>
                <a:ea typeface="+mj-ea"/>
              </a:rPr>
              <a:t>저장 </a:t>
            </a:r>
            <a:r>
              <a:rPr lang="en-US" altLang="ko-KR" sz="1000" dirty="0" smtClean="0">
                <a:latin typeface="+mj-ea"/>
                <a:ea typeface="+mj-ea"/>
              </a:rPr>
              <a:t>(save)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1) if no change, disable the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if any row(category) is updated/deleted, enable the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2) if the button clicks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a) do the process and reload the category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a-1)</a:t>
            </a:r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Update action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 </a:t>
            </a:r>
            <a:r>
              <a:rPr lang="en-US" altLang="ko-KR" sz="1000" dirty="0" smtClean="0">
                <a:latin typeface="+mj-ea"/>
              </a:rPr>
              <a:t>  UPDATE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 </a:t>
            </a:r>
            <a:r>
              <a:rPr lang="en-US" altLang="ko-KR" sz="1000" dirty="0" smtClean="0">
                <a:latin typeface="+mj-ea"/>
              </a:rPr>
              <a:t>   </a:t>
            </a:r>
            <a:r>
              <a:rPr lang="en-US" altLang="ko-KR" sz="1000" dirty="0">
                <a:latin typeface="+mj-ea"/>
              </a:rPr>
              <a:t>- </a:t>
            </a:r>
            <a:r>
              <a:rPr lang="en-US" altLang="ko-KR" sz="1000" dirty="0" err="1">
                <a:latin typeface="+mj-ea"/>
              </a:rPr>
              <a:t>category_name</a:t>
            </a:r>
            <a:r>
              <a:rPr lang="en-US" altLang="ko-KR" sz="1000" dirty="0">
                <a:latin typeface="+mj-ea"/>
              </a:rPr>
              <a:t>, </a:t>
            </a:r>
            <a:r>
              <a:rPr lang="en-US" altLang="ko-KR" sz="1000" dirty="0" err="1">
                <a:latin typeface="+mj-ea"/>
              </a:rPr>
              <a:t>mod_user_id</a:t>
            </a:r>
            <a:r>
              <a:rPr lang="en-US" altLang="ko-KR" sz="1000" dirty="0">
                <a:latin typeface="+mj-ea"/>
              </a:rPr>
              <a:t>, </a:t>
            </a:r>
            <a:r>
              <a:rPr lang="en-US" altLang="ko-KR" sz="1000" dirty="0" err="1" smtClean="0">
                <a:latin typeface="+mj-ea"/>
              </a:rPr>
              <a:t>mod_date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a-2) Delete action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  </a:t>
            </a:r>
            <a:r>
              <a:rPr lang="en-US" altLang="ko-KR" sz="1000" dirty="0" smtClean="0">
                <a:latin typeface="+mj-ea"/>
              </a:rPr>
              <a:t>DELETE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</a:t>
            </a:r>
            <a:r>
              <a:rPr lang="ko-KR" altLang="en-US" sz="1000" dirty="0" smtClean="0">
                <a:latin typeface="+mj-ea"/>
                <a:ea typeface="+mj-ea"/>
              </a:rPr>
              <a:t>표제어 분류 </a:t>
            </a:r>
            <a:r>
              <a:rPr lang="en-US" altLang="ko-KR" sz="1000" dirty="0" smtClean="0">
                <a:latin typeface="+mj-ea"/>
                <a:ea typeface="+mj-ea"/>
              </a:rPr>
              <a:t>: category 2 depth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2-2) move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open </a:t>
            </a:r>
            <a:r>
              <a:rPr lang="ko-KR" altLang="en-US" sz="1000" dirty="0" smtClean="0">
                <a:latin typeface="+mj-ea"/>
                <a:ea typeface="+mj-ea"/>
              </a:rPr>
              <a:t>이동하기 </a:t>
            </a:r>
            <a:r>
              <a:rPr lang="en-US" altLang="ko-KR" sz="1000" dirty="0" smtClean="0">
                <a:latin typeface="+mj-ea"/>
                <a:ea typeface="+mj-ea"/>
              </a:rPr>
              <a:t>modal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</a:t>
            </a:r>
            <a:r>
              <a:rPr lang="ko-KR" altLang="en-US" sz="1000" dirty="0" smtClean="0">
                <a:latin typeface="+mj-ea"/>
                <a:ea typeface="+mj-ea"/>
              </a:rPr>
              <a:t>이동하기 </a:t>
            </a:r>
            <a:r>
              <a:rPr lang="en-US" altLang="ko-KR" sz="1000" dirty="0" smtClean="0">
                <a:latin typeface="+mj-ea"/>
                <a:ea typeface="+mj-ea"/>
              </a:rPr>
              <a:t>(move) modal</a:t>
            </a:r>
          </a:p>
          <a:p>
            <a:r>
              <a:rPr lang="en-US" altLang="ko-KR" sz="1000" dirty="0" smtClean="0">
                <a:latin typeface="+mj-ea"/>
                <a:ea typeface="+mj-ea"/>
              </a:rPr>
              <a:t>  1) 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이동할 주제를 선택하세요</a:t>
            </a:r>
            <a:r>
              <a:rPr lang="en-US" altLang="ko-KR" sz="1000" dirty="0" smtClean="0">
                <a:latin typeface="+mj-ea"/>
                <a:ea typeface="+mj-ea"/>
              </a:rPr>
              <a:t>.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: 1depth category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2) 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이동하기 </a:t>
            </a:r>
            <a:r>
              <a:rPr lang="en-US" altLang="ko-KR" sz="1000" dirty="0" smtClean="0">
                <a:latin typeface="+mj-ea"/>
                <a:ea typeface="+mj-ea"/>
              </a:rPr>
              <a:t>(move)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do the process and reload 2depth category 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UPDATE </a:t>
            </a:r>
            <a:r>
              <a:rPr lang="en-US" altLang="ko-KR" sz="1000" b="1" dirty="0" err="1">
                <a:latin typeface="+mj-ea"/>
              </a:rPr>
              <a:t>st_contents_category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  + </a:t>
            </a:r>
            <a:r>
              <a:rPr lang="en-US" altLang="ko-KR" sz="1000" dirty="0" err="1" smtClean="0">
                <a:latin typeface="+mj-ea"/>
                <a:ea typeface="+mj-ea"/>
              </a:rPr>
              <a:t>parent_category_cd</a:t>
            </a:r>
            <a:r>
              <a:rPr lang="en-US" altLang="ko-KR" sz="1000" dirty="0" smtClean="0">
                <a:latin typeface="+mj-ea"/>
                <a:ea typeface="+mj-ea"/>
              </a:rPr>
              <a:t>, </a:t>
            </a:r>
            <a:r>
              <a:rPr lang="en-US" altLang="ko-KR" sz="1000" dirty="0" err="1" smtClean="0">
                <a:latin typeface="+mj-ea"/>
                <a:ea typeface="+mj-ea"/>
              </a:rPr>
              <a:t>mod_user_id</a:t>
            </a:r>
            <a:r>
              <a:rPr lang="en-US" altLang="ko-KR" sz="1000" dirty="0" smtClean="0">
                <a:latin typeface="+mj-ea"/>
                <a:ea typeface="+mj-ea"/>
              </a:rPr>
              <a:t>/</a:t>
            </a:r>
            <a:r>
              <a:rPr lang="en-US" altLang="ko-KR" sz="1000" dirty="0" err="1" smtClean="0">
                <a:latin typeface="+mj-ea"/>
                <a:ea typeface="+mj-ea"/>
              </a:rPr>
              <a:t>mod_date</a:t>
            </a:r>
            <a:endParaRPr lang="en-US" altLang="ko-KR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19193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99F5C70-65AB-6AEA-0781-89AF26743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075" y="2002570"/>
            <a:ext cx="5432046" cy="5160044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6982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추가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추가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498593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추가된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69" y="201417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7244846" y="20358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4417219" y="205954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2247316" y="43200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11061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5051959" y="470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5396236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9504362" y="3715922"/>
            <a:ext cx="4104456" cy="6401753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CONTENTS &gt; </a:t>
            </a:r>
            <a:r>
              <a:rPr lang="ko-KR" altLang="en-US" sz="1000" b="1" dirty="0" smtClean="0">
                <a:latin typeface="+mj-ea"/>
                <a:ea typeface="+mj-ea"/>
              </a:rPr>
              <a:t>카테고리 관리 </a:t>
            </a:r>
            <a:r>
              <a:rPr lang="en-US" altLang="ko-KR" sz="1000" b="1" dirty="0" smtClean="0">
                <a:latin typeface="+mj-ea"/>
                <a:ea typeface="+mj-ea"/>
              </a:rPr>
              <a:t>(category management)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</a:t>
            </a:r>
            <a:r>
              <a:rPr lang="ko-KR" altLang="en-US" sz="1000" dirty="0" smtClean="0">
                <a:latin typeface="+mj-ea"/>
                <a:ea typeface="+mj-ea"/>
              </a:rPr>
              <a:t>주제 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1-1) + (Add) button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add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r>
              <a:rPr lang="en-US" altLang="ko-KR" sz="1000" dirty="0" smtClean="0">
                <a:latin typeface="+mj-ea"/>
                <a:ea typeface="+mj-ea"/>
              </a:rPr>
              <a:t> on last (before </a:t>
            </a:r>
            <a:r>
              <a:rPr lang="ko-KR" altLang="en-US" sz="1000" dirty="0" smtClean="0">
                <a:latin typeface="+mj-ea"/>
                <a:ea typeface="+mj-ea"/>
              </a:rPr>
              <a:t>기타 </a:t>
            </a:r>
            <a:r>
              <a:rPr lang="en-US" altLang="ko-KR" sz="1000" dirty="0" smtClean="0">
                <a:latin typeface="+mj-ea"/>
                <a:ea typeface="+mj-ea"/>
              </a:rPr>
              <a:t>category(‘999’))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placeholder: “</a:t>
            </a:r>
            <a:r>
              <a:rPr lang="ko-KR" altLang="en-US" sz="1000" dirty="0" smtClean="0">
                <a:latin typeface="+mj-ea"/>
                <a:ea typeface="+mj-ea"/>
              </a:rPr>
              <a:t>주제명을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validate: required, max length (256 bytes)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1-3) </a:t>
            </a:r>
            <a:r>
              <a:rPr lang="ko-KR" altLang="en-US" sz="1000" dirty="0" smtClean="0">
                <a:latin typeface="+mj-ea"/>
              </a:rPr>
              <a:t>저장 </a:t>
            </a:r>
            <a:r>
              <a:rPr lang="en-US" altLang="ko-KR" sz="1000" dirty="0">
                <a:latin typeface="+mj-ea"/>
              </a:rPr>
              <a:t>(save) </a:t>
            </a:r>
            <a:r>
              <a:rPr lang="en-US" altLang="ko-KR" sz="1000" dirty="0" smtClean="0">
                <a:latin typeface="+mj-ea"/>
              </a:rPr>
              <a:t>button</a:t>
            </a: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   1) if </a:t>
            </a:r>
            <a:r>
              <a:rPr lang="en-US" altLang="ko-KR" sz="1000" dirty="0">
                <a:latin typeface="+mj-ea"/>
              </a:rPr>
              <a:t>no change, disable the button</a:t>
            </a:r>
          </a:p>
          <a:p>
            <a:r>
              <a:rPr lang="en-US" altLang="ko-KR" sz="1000" dirty="0">
                <a:latin typeface="+mj-ea"/>
              </a:rPr>
              <a:t>       if any row(category) is updated/deleted, enable the button</a:t>
            </a:r>
          </a:p>
          <a:p>
            <a:r>
              <a:rPr lang="en-US" altLang="ko-KR" sz="1000" dirty="0">
                <a:latin typeface="+mj-ea"/>
              </a:rPr>
              <a:t>    2) if the button clicks</a:t>
            </a:r>
          </a:p>
          <a:p>
            <a:r>
              <a:rPr lang="en-US" altLang="ko-KR" sz="1000" dirty="0">
                <a:latin typeface="+mj-ea"/>
              </a:rPr>
              <a:t>      a) do the process and reload the category </a:t>
            </a:r>
            <a:r>
              <a:rPr lang="en-US" altLang="ko-KR" sz="1000" dirty="0" smtClean="0">
                <a:latin typeface="+mj-ea"/>
              </a:rPr>
              <a:t>list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</a:t>
            </a:r>
            <a:r>
              <a:rPr lang="en-US" altLang="ko-KR" sz="1000" b="1" dirty="0" smtClean="0">
                <a:latin typeface="+mj-ea"/>
                <a:ea typeface="+mj-ea"/>
              </a:rPr>
              <a:t>INSERT </a:t>
            </a:r>
            <a:r>
              <a:rPr lang="en-US" altLang="ko-KR" sz="1000" b="1" dirty="0" err="1" smtClean="0">
                <a:latin typeface="+mj-ea"/>
              </a:rPr>
              <a:t>st_contents_category</a:t>
            </a:r>
            <a:r>
              <a:rPr lang="en-US" altLang="ko-KR" sz="1000" b="1" dirty="0" smtClean="0">
                <a:latin typeface="+mj-ea"/>
              </a:rPr>
              <a:t/>
            </a:r>
            <a:br>
              <a:rPr lang="en-US" altLang="ko-KR" sz="1000" b="1" dirty="0" smtClean="0">
                <a:latin typeface="+mj-ea"/>
              </a:rPr>
            </a:br>
            <a:r>
              <a:rPr lang="en-US" altLang="ko-KR" sz="1000" b="1" dirty="0" smtClean="0">
                <a:latin typeface="+mj-ea"/>
              </a:rPr>
              <a:t>          + </a:t>
            </a:r>
            <a:r>
              <a:rPr lang="en-US" altLang="ko-KR" sz="1000" b="1" dirty="0" err="1" smtClean="0">
                <a:latin typeface="+mj-ea"/>
              </a:rPr>
              <a:t>category_group_cd</a:t>
            </a:r>
            <a:r>
              <a:rPr lang="en-US" altLang="ko-KR" sz="1000" b="1" dirty="0" smtClean="0">
                <a:latin typeface="+mj-ea"/>
              </a:rPr>
              <a:t> = ‘CG01’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 </a:t>
            </a:r>
            <a:r>
              <a:rPr lang="en-US" altLang="ko-KR" sz="1000" b="1" dirty="0" smtClean="0">
                <a:latin typeface="+mj-ea"/>
                <a:ea typeface="+mj-ea"/>
              </a:rPr>
              <a:t> + </a:t>
            </a:r>
            <a:r>
              <a:rPr lang="en-US" altLang="ko-KR" sz="1000" b="1" dirty="0" err="1" smtClean="0">
                <a:latin typeface="+mj-ea"/>
                <a:ea typeface="+mj-ea"/>
              </a:rPr>
              <a:t>category_cd</a:t>
            </a:r>
            <a:r>
              <a:rPr lang="en-US" altLang="ko-KR" sz="1000" b="1" dirty="0" smtClean="0">
                <a:latin typeface="+mj-ea"/>
                <a:ea typeface="+mj-ea"/>
              </a:rPr>
              <a:t> :  ‘001’,’002’,...</a:t>
            </a:r>
          </a:p>
          <a:p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      + </a:t>
            </a:r>
            <a:r>
              <a:rPr lang="en-US" altLang="ko-KR" sz="1000" b="1" dirty="0" err="1" smtClean="0">
                <a:latin typeface="+mj-ea"/>
                <a:ea typeface="+mj-ea"/>
              </a:rPr>
              <a:t>category_depth</a:t>
            </a:r>
            <a:r>
              <a:rPr lang="en-US" altLang="ko-KR" sz="1000" b="1" dirty="0" smtClean="0">
                <a:latin typeface="+mj-ea"/>
                <a:ea typeface="+mj-ea"/>
              </a:rPr>
              <a:t>: 1</a:t>
            </a:r>
            <a:br>
              <a:rPr lang="en-US" altLang="ko-KR" sz="1000" b="1" dirty="0" smtClean="0">
                <a:latin typeface="+mj-ea"/>
                <a:ea typeface="+mj-ea"/>
              </a:rPr>
            </a:br>
            <a:r>
              <a:rPr lang="en-US" altLang="ko-KR" sz="1000" b="1" dirty="0">
                <a:latin typeface="+mj-ea"/>
                <a:ea typeface="+mj-ea"/>
              </a:rPr>
              <a:t> </a:t>
            </a:r>
            <a:r>
              <a:rPr lang="en-US" altLang="ko-KR" sz="1000" b="1" dirty="0" smtClean="0">
                <a:latin typeface="+mj-ea"/>
                <a:ea typeface="+mj-ea"/>
              </a:rPr>
              <a:t>         + </a:t>
            </a:r>
            <a:r>
              <a:rPr lang="en-US" altLang="ko-KR" sz="1000" b="1" dirty="0" err="1" smtClean="0">
                <a:latin typeface="+mj-ea"/>
                <a:ea typeface="+mj-ea"/>
              </a:rPr>
              <a:t>category_name</a:t>
            </a:r>
            <a:r>
              <a:rPr lang="en-US" altLang="ko-KR" sz="1000" b="1" dirty="0" smtClean="0">
                <a:latin typeface="+mj-ea"/>
                <a:ea typeface="+mj-ea"/>
              </a:rPr>
              <a:t>, </a:t>
            </a:r>
            <a:r>
              <a:rPr lang="en-US" altLang="ko-KR" sz="1000" b="1" dirty="0" err="1" smtClean="0">
                <a:latin typeface="+mj-ea"/>
                <a:ea typeface="+mj-ea"/>
              </a:rPr>
              <a:t>reg_user_id</a:t>
            </a:r>
            <a:r>
              <a:rPr lang="en-US" altLang="ko-KR" sz="1000" b="1" dirty="0" smtClean="0">
                <a:latin typeface="+mj-ea"/>
                <a:ea typeface="+mj-ea"/>
              </a:rPr>
              <a:t>/</a:t>
            </a:r>
            <a:r>
              <a:rPr lang="en-US" altLang="ko-KR" sz="1000" b="1" dirty="0" err="1" smtClean="0">
                <a:latin typeface="+mj-ea"/>
                <a:ea typeface="+mj-ea"/>
              </a:rPr>
              <a:t>reg_date</a:t>
            </a:r>
            <a:endParaRPr lang="en-US" altLang="ko-KR" sz="1000" b="1" dirty="0" smtClean="0">
              <a:latin typeface="+mj-ea"/>
              <a:ea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</a:t>
            </a:r>
            <a:r>
              <a:rPr lang="ko-KR" altLang="en-US" sz="1000" dirty="0" smtClean="0">
                <a:latin typeface="+mj-ea"/>
                <a:ea typeface="+mj-ea"/>
              </a:rPr>
              <a:t>표제어 분류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</a:rPr>
              <a:t>2</a:t>
            </a:r>
            <a:r>
              <a:rPr lang="en-US" altLang="ko-KR" sz="1000" dirty="0" smtClean="0">
                <a:latin typeface="+mj-ea"/>
              </a:rPr>
              <a:t>-1</a:t>
            </a:r>
            <a:r>
              <a:rPr lang="en-US" altLang="ko-KR" sz="1000" dirty="0">
                <a:latin typeface="+mj-ea"/>
              </a:rPr>
              <a:t>) + (Add) button</a:t>
            </a:r>
          </a:p>
          <a:p>
            <a:r>
              <a:rPr lang="en-US" altLang="ko-KR" sz="1000" dirty="0">
                <a:latin typeface="+mj-ea"/>
              </a:rPr>
              <a:t>    - if clicks, add </a:t>
            </a:r>
            <a:r>
              <a:rPr lang="en-US" altLang="ko-KR" sz="1000" dirty="0" err="1">
                <a:latin typeface="+mj-ea"/>
              </a:rPr>
              <a:t>inputbox</a:t>
            </a:r>
            <a:r>
              <a:rPr lang="en-US" altLang="ko-KR" sz="1000" dirty="0">
                <a:latin typeface="+mj-ea"/>
              </a:rPr>
              <a:t> on last (before </a:t>
            </a:r>
            <a:r>
              <a:rPr lang="ko-KR" altLang="en-US" sz="1000" dirty="0">
                <a:latin typeface="+mj-ea"/>
              </a:rPr>
              <a:t>기타 </a:t>
            </a:r>
            <a:r>
              <a:rPr lang="en-US" altLang="ko-KR" sz="1000" dirty="0">
                <a:latin typeface="+mj-ea"/>
              </a:rPr>
              <a:t>category(‘</a:t>
            </a:r>
            <a:r>
              <a:rPr lang="en-US" altLang="ko-KR" sz="1000" dirty="0" smtClean="0">
                <a:latin typeface="+mj-ea"/>
              </a:rPr>
              <a:t>999999’))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placeholder: </a:t>
            </a:r>
            <a:r>
              <a:rPr lang="en-US" altLang="ko-KR" sz="1000" dirty="0" smtClean="0">
                <a:latin typeface="+mj-ea"/>
              </a:rPr>
              <a:t>“</a:t>
            </a:r>
            <a:r>
              <a:rPr lang="ko-KR" altLang="en-US" sz="1000" dirty="0" smtClean="0">
                <a:latin typeface="+mj-ea"/>
              </a:rPr>
              <a:t>분류명을 </a:t>
            </a:r>
            <a:r>
              <a:rPr lang="ko-KR" altLang="en-US" sz="1000" dirty="0">
                <a:latin typeface="+mj-ea"/>
              </a:rPr>
              <a:t>입력하세요</a:t>
            </a:r>
            <a:r>
              <a:rPr lang="en-US" altLang="ko-KR" sz="1000" dirty="0">
                <a:latin typeface="+mj-ea"/>
              </a:rPr>
              <a:t>“</a:t>
            </a:r>
          </a:p>
          <a:p>
            <a:r>
              <a:rPr lang="en-US" altLang="ko-KR" sz="1000" dirty="0">
                <a:latin typeface="+mj-ea"/>
              </a:rPr>
              <a:t>      - validate: required, max length (256 bytes</a:t>
            </a:r>
            <a:r>
              <a:rPr lang="en-US" altLang="ko-KR" sz="1000" dirty="0" smtClean="0">
                <a:latin typeface="+mj-ea"/>
              </a:rPr>
              <a:t>)</a:t>
            </a:r>
          </a:p>
          <a:p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</a:t>
            </a:r>
            <a:r>
              <a:rPr lang="en-US" altLang="ko-KR" sz="1000" dirty="0" smtClean="0">
                <a:latin typeface="+mj-ea"/>
              </a:rPr>
              <a:t>2-3</a:t>
            </a:r>
            <a:r>
              <a:rPr lang="en-US" altLang="ko-KR" sz="1000" dirty="0">
                <a:latin typeface="+mj-ea"/>
              </a:rPr>
              <a:t>) </a:t>
            </a:r>
            <a:r>
              <a:rPr lang="ko-KR" altLang="en-US" sz="1000" dirty="0">
                <a:latin typeface="+mj-ea"/>
              </a:rPr>
              <a:t>저장 </a:t>
            </a:r>
            <a:r>
              <a:rPr lang="en-US" altLang="ko-KR" sz="1000" dirty="0">
                <a:latin typeface="+mj-ea"/>
              </a:rPr>
              <a:t>(save) button</a:t>
            </a:r>
          </a:p>
          <a:p>
            <a:r>
              <a:rPr lang="en-US" altLang="ko-KR" sz="1000" dirty="0">
                <a:latin typeface="+mj-ea"/>
              </a:rPr>
              <a:t>    1) if no change, disable the button</a:t>
            </a:r>
          </a:p>
          <a:p>
            <a:r>
              <a:rPr lang="en-US" altLang="ko-KR" sz="1000" dirty="0">
                <a:latin typeface="+mj-ea"/>
              </a:rPr>
              <a:t>       if any row(category) is updated/deleted, enable the button</a:t>
            </a:r>
          </a:p>
          <a:p>
            <a:r>
              <a:rPr lang="en-US" altLang="ko-KR" sz="1000" dirty="0">
                <a:latin typeface="+mj-ea"/>
              </a:rPr>
              <a:t>    2) if the button clicks</a:t>
            </a:r>
          </a:p>
          <a:p>
            <a:r>
              <a:rPr lang="en-US" altLang="ko-KR" sz="1000" dirty="0">
                <a:latin typeface="+mj-ea"/>
              </a:rPr>
              <a:t>      a) do the process and reload the category list</a:t>
            </a:r>
          </a:p>
          <a:p>
            <a:r>
              <a:rPr lang="en-US" altLang="ko-KR" sz="1000" dirty="0">
                <a:latin typeface="+mj-ea"/>
              </a:rPr>
              <a:t>        -</a:t>
            </a:r>
            <a:r>
              <a:rPr lang="en-US" altLang="ko-KR" sz="1000" b="1" dirty="0">
                <a:latin typeface="+mj-ea"/>
              </a:rPr>
              <a:t> INSERT </a:t>
            </a:r>
            <a:r>
              <a:rPr lang="en-US" altLang="ko-KR" sz="1000" b="1" dirty="0" err="1" smtClean="0">
                <a:latin typeface="+mj-ea"/>
              </a:rPr>
              <a:t>st_contents_category</a:t>
            </a:r>
            <a:r>
              <a:rPr lang="en-US" altLang="ko-KR" sz="1000" b="1" dirty="0">
                <a:latin typeface="+mj-ea"/>
              </a:rPr>
              <a:t/>
            </a:r>
            <a:br>
              <a:rPr lang="en-US" altLang="ko-KR" sz="1000" b="1" dirty="0">
                <a:latin typeface="+mj-ea"/>
              </a:rPr>
            </a:br>
            <a:r>
              <a:rPr lang="en-US" altLang="ko-KR" sz="1000" b="1" dirty="0">
                <a:latin typeface="+mj-ea"/>
              </a:rPr>
              <a:t>          + </a:t>
            </a:r>
            <a:r>
              <a:rPr lang="en-US" altLang="ko-KR" sz="1000" b="1" dirty="0" err="1">
                <a:latin typeface="+mj-ea"/>
              </a:rPr>
              <a:t>category_group_cd</a:t>
            </a:r>
            <a:r>
              <a:rPr lang="en-US" altLang="ko-KR" sz="1000" b="1">
                <a:latin typeface="+mj-ea"/>
              </a:rPr>
              <a:t> = ‘CG01’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b="1" dirty="0">
                <a:latin typeface="+mj-ea"/>
              </a:rPr>
              <a:t>          + </a:t>
            </a:r>
            <a:r>
              <a:rPr lang="en-US" altLang="ko-KR" sz="1000" b="1" dirty="0" err="1">
                <a:latin typeface="+mj-ea"/>
              </a:rPr>
              <a:t>category_cd</a:t>
            </a:r>
            <a:r>
              <a:rPr lang="en-US" altLang="ko-KR" sz="1000" b="1" dirty="0">
                <a:latin typeface="+mj-ea"/>
              </a:rPr>
              <a:t> :  </a:t>
            </a:r>
            <a:r>
              <a:rPr lang="en-US" altLang="ko-KR" sz="1000" b="1" dirty="0" smtClean="0">
                <a:latin typeface="+mj-ea"/>
              </a:rPr>
              <a:t>‘{</a:t>
            </a:r>
            <a:r>
              <a:rPr lang="en-US" altLang="ko-KR" sz="1000" b="1" dirty="0" err="1" smtClean="0">
                <a:latin typeface="+mj-ea"/>
              </a:rPr>
              <a:t>parentCategoryCd</a:t>
            </a:r>
            <a:r>
              <a:rPr lang="en-US" altLang="ko-KR" sz="1000" b="1" dirty="0" smtClean="0">
                <a:latin typeface="+mj-ea"/>
              </a:rPr>
              <a:t>}001’,’</a:t>
            </a:r>
            <a:r>
              <a:rPr lang="en-US" altLang="ko-KR" sz="1000" b="1" dirty="0">
                <a:latin typeface="+mj-ea"/>
              </a:rPr>
              <a:t> {</a:t>
            </a:r>
            <a:r>
              <a:rPr lang="en-US" altLang="ko-KR" sz="1000" b="1" dirty="0" err="1">
                <a:latin typeface="+mj-ea"/>
              </a:rPr>
              <a:t>parentCategoryCd</a:t>
            </a:r>
            <a:r>
              <a:rPr lang="en-US" altLang="ko-KR" sz="1000" b="1" dirty="0">
                <a:latin typeface="+mj-ea"/>
              </a:rPr>
              <a:t>}</a:t>
            </a:r>
            <a:r>
              <a:rPr lang="en-US" altLang="ko-KR" sz="1000" b="1" dirty="0" smtClean="0">
                <a:latin typeface="+mj-ea"/>
              </a:rPr>
              <a:t>002’,...</a:t>
            </a:r>
            <a:br>
              <a:rPr lang="en-US" altLang="ko-KR" sz="1000" b="1" dirty="0" smtClean="0">
                <a:latin typeface="+mj-ea"/>
              </a:rPr>
            </a:br>
            <a:r>
              <a:rPr lang="en-US" altLang="ko-KR" sz="1000" b="1" dirty="0" smtClean="0">
                <a:latin typeface="+mj-ea"/>
              </a:rPr>
              <a:t>          + </a:t>
            </a:r>
            <a:r>
              <a:rPr lang="en-US" altLang="ko-KR" sz="1000" b="1" dirty="0" err="1" smtClean="0">
                <a:latin typeface="+mj-ea"/>
              </a:rPr>
              <a:t>parent_category_cd</a:t>
            </a:r>
            <a:r>
              <a:rPr lang="en-US" altLang="ko-KR" sz="1000" b="1" dirty="0" smtClean="0">
                <a:latin typeface="+mj-ea"/>
              </a:rPr>
              <a:t>: {selected one}</a:t>
            </a:r>
            <a:endParaRPr lang="en-US" altLang="ko-KR" sz="1000" b="1" dirty="0">
              <a:latin typeface="+mj-ea"/>
            </a:endParaRPr>
          </a:p>
          <a:p>
            <a:r>
              <a:rPr lang="en-US" altLang="ko-KR" sz="1000" b="1" dirty="0">
                <a:latin typeface="+mj-ea"/>
              </a:rPr>
              <a:t>          + </a:t>
            </a:r>
            <a:r>
              <a:rPr lang="en-US" altLang="ko-KR" sz="1000" b="1" dirty="0" err="1">
                <a:latin typeface="+mj-ea"/>
              </a:rPr>
              <a:t>category_depth</a:t>
            </a:r>
            <a:r>
              <a:rPr lang="en-US" altLang="ko-KR" sz="1000" b="1" dirty="0">
                <a:latin typeface="+mj-ea"/>
              </a:rPr>
              <a:t>: </a:t>
            </a:r>
            <a:r>
              <a:rPr lang="en-US" altLang="ko-KR" sz="1000" b="1" dirty="0" smtClean="0">
                <a:latin typeface="+mj-ea"/>
              </a:rPr>
              <a:t>2</a:t>
            </a:r>
            <a:r>
              <a:rPr lang="en-US" altLang="ko-KR" sz="1000" b="1" dirty="0">
                <a:latin typeface="+mj-ea"/>
              </a:rPr>
              <a:t/>
            </a:r>
            <a:br>
              <a:rPr lang="en-US" altLang="ko-KR" sz="1000" b="1" dirty="0">
                <a:latin typeface="+mj-ea"/>
              </a:rPr>
            </a:br>
            <a:r>
              <a:rPr lang="en-US" altLang="ko-KR" sz="1000" b="1" dirty="0">
                <a:latin typeface="+mj-ea"/>
              </a:rPr>
              <a:t>          + </a:t>
            </a:r>
            <a:r>
              <a:rPr lang="en-US" altLang="ko-KR" sz="1000" b="1" dirty="0" err="1">
                <a:latin typeface="+mj-ea"/>
              </a:rPr>
              <a:t>category_name</a:t>
            </a:r>
            <a:r>
              <a:rPr lang="en-US" altLang="ko-KR" sz="1000" b="1" dirty="0">
                <a:latin typeface="+mj-ea"/>
              </a:rPr>
              <a:t>, </a:t>
            </a:r>
            <a:r>
              <a:rPr lang="en-US" altLang="ko-KR" sz="1000" b="1" dirty="0" err="1">
                <a:latin typeface="+mj-ea"/>
              </a:rPr>
              <a:t>reg_user_id</a:t>
            </a:r>
            <a:r>
              <a:rPr lang="en-US" altLang="ko-KR" sz="1000" b="1" dirty="0">
                <a:latin typeface="+mj-ea"/>
              </a:rPr>
              <a:t>/</a:t>
            </a:r>
            <a:r>
              <a:rPr lang="en-US" altLang="ko-KR" sz="1000" b="1" dirty="0" err="1">
                <a:latin typeface="+mj-ea"/>
              </a:rPr>
              <a:t>reg_date</a:t>
            </a:r>
            <a:endParaRPr lang="en-US" altLang="ko-KR" sz="1000" b="1" dirty="0" smtClean="0">
              <a:latin typeface="+mj-ea"/>
            </a:endParaRPr>
          </a:p>
          <a:p>
            <a:endParaRPr lang="en-US" altLang="ko-KR" sz="1000" dirty="0">
              <a:latin typeface="+mj-ea"/>
              <a:ea typeface="+mj-ea"/>
            </a:endParaRPr>
          </a:p>
          <a:p>
            <a:endParaRPr lang="en-US" altLang="ko-KR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503260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이(가) 표시된 사진&#10;&#10;자동 생성된 설명">
            <a:extLst>
              <a:ext uri="{FF2B5EF4-FFF2-40B4-BE49-F238E27FC236}">
                <a16:creationId xmlns:a16="http://schemas.microsoft.com/office/drawing/2014/main" id="{5CBBE8AC-2DBD-1388-4FAB-9D5244EE9D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83482" y="818867"/>
            <a:ext cx="7638501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2167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3185935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사용자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아이디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부서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직급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이메일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전화번호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사용자 검색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검색어 입력을 통한 사용자 검색 기능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검색 결과는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영역에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840114" y="194089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3000597" y="21498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47856" y="56162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30250" y="16892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5687938" y="14607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7920186" y="1501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36369" y="15001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9792394" y="4860469"/>
            <a:ext cx="4104456" cy="347787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SYSTEM &gt; </a:t>
            </a:r>
            <a:r>
              <a:rPr lang="ko-KR" altLang="en-US" sz="1000" b="1" dirty="0" smtClean="0">
                <a:latin typeface="+mj-ea"/>
                <a:ea typeface="+mj-ea"/>
              </a:rPr>
              <a:t>계정 관리 </a:t>
            </a:r>
            <a:r>
              <a:rPr lang="en-US" altLang="ko-KR" sz="1000" b="1" dirty="0" smtClean="0">
                <a:latin typeface="+mj-ea"/>
                <a:ea typeface="+mj-ea"/>
              </a:rPr>
              <a:t>(user management)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1.Search (refer to p50)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검색어 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a-1)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placeholder: “</a:t>
            </a:r>
            <a:r>
              <a:rPr lang="ko-KR" altLang="en-US" sz="1000" dirty="0" smtClean="0">
                <a:latin typeface="+mj-ea"/>
                <a:ea typeface="+mj-ea"/>
              </a:rPr>
              <a:t>검색어를 입력하세요</a:t>
            </a:r>
            <a:r>
              <a:rPr lang="en-US" altLang="ko-KR" sz="1000" dirty="0" smtClean="0">
                <a:latin typeface="+mj-ea"/>
                <a:ea typeface="+mj-ea"/>
              </a:rPr>
              <a:t>“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- logic : </a:t>
            </a:r>
            <a:r>
              <a:rPr lang="en-US" altLang="ko-KR" sz="1000" dirty="0" err="1" smtClean="0">
                <a:latin typeface="+mj-ea"/>
                <a:ea typeface="+mj-ea"/>
              </a:rPr>
              <a:t>user_id</a:t>
            </a:r>
            <a:r>
              <a:rPr lang="en-US" altLang="ko-KR" sz="1000" dirty="0" smtClean="0">
                <a:latin typeface="+mj-ea"/>
                <a:ea typeface="+mj-ea"/>
              </a:rPr>
              <a:t> OR username LIKE %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신규등록 </a:t>
            </a:r>
            <a:r>
              <a:rPr lang="en-US" altLang="ko-KR" sz="1000" dirty="0" smtClean="0">
                <a:latin typeface="+mj-ea"/>
                <a:ea typeface="+mj-ea"/>
              </a:rPr>
              <a:t>(add)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add row above 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move to the Add page (p60)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3.Grid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total count / </a:t>
            </a:r>
            <a:r>
              <a:rPr lang="ko-KR" altLang="en-US" sz="1000" dirty="0" smtClean="0">
                <a:latin typeface="+mj-ea"/>
                <a:ea typeface="+mj-ea"/>
              </a:rPr>
              <a:t>보기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: </a:t>
            </a:r>
            <a:r>
              <a:rPr lang="en-US" altLang="ko-KR" sz="1000" dirty="0">
                <a:latin typeface="+mj-ea"/>
              </a:rPr>
              <a:t>10, 30, 50, </a:t>
            </a:r>
            <a:r>
              <a:rPr lang="en-US" altLang="ko-KR" sz="1000" dirty="0" smtClean="0">
                <a:latin typeface="+mj-ea"/>
              </a:rPr>
              <a:t>100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columns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ko-KR" altLang="en-US" sz="1000" dirty="0" smtClean="0">
                <a:latin typeface="+mj-ea"/>
                <a:ea typeface="+mj-ea"/>
              </a:rPr>
              <a:t>번호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아이디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이름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부서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직급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이메일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전화번호 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logical no / </a:t>
            </a:r>
            <a:r>
              <a:rPr lang="en-US" altLang="ko-KR" sz="1000" dirty="0" err="1" smtClean="0">
                <a:latin typeface="+mj-ea"/>
                <a:ea typeface="+mj-ea"/>
              </a:rPr>
              <a:t>user_id</a:t>
            </a:r>
            <a:r>
              <a:rPr lang="en-US" altLang="ko-KR" sz="1000" dirty="0" smtClean="0">
                <a:latin typeface="+mj-ea"/>
                <a:ea typeface="+mj-ea"/>
              </a:rPr>
              <a:t> / username /  department / position / email / </a:t>
            </a:r>
            <a:r>
              <a:rPr lang="en-US" altLang="ko-KR" sz="1000" dirty="0" err="1" smtClean="0">
                <a:latin typeface="+mj-ea"/>
                <a:ea typeface="+mj-ea"/>
              </a:rPr>
              <a:t>hp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b) if row is selected, move to the Modify page</a:t>
            </a:r>
            <a:r>
              <a:rPr lang="en-US" altLang="ko-KR" sz="1000" dirty="0">
                <a:latin typeface="+mj-ea"/>
              </a:rPr>
              <a:t> (p60)</a:t>
            </a:r>
            <a:endParaRPr lang="en-US" altLang="ko-KR" sz="1000" dirty="0" smtClean="0">
              <a:latin typeface="+mj-ea"/>
              <a:ea typeface="+mj-ea"/>
            </a:endParaRPr>
          </a:p>
          <a:p>
            <a:endParaRPr lang="ko-KR" altLang="en-US" sz="1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6709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6961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수정 페이지로 이동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표제어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</a:rPr>
              <a:t>주제명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확대보기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표제어 정의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표제어 설명 및 추가 항목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추가항목 제목 및 내용은 표제어 </a:t>
            </a:r>
            <a:r>
              <a:rPr lang="ko-KR" altLang="en-US" sz="1000" dirty="0" err="1">
                <a:latin typeface="+mj-ea"/>
                <a:ea typeface="+mj-ea"/>
              </a:rPr>
              <a:t>등록시</a:t>
            </a:r>
            <a:r>
              <a:rPr lang="ko-KR" altLang="en-US" sz="1000" dirty="0">
                <a:latin typeface="+mj-ea"/>
                <a:ea typeface="+mj-ea"/>
              </a:rPr>
              <a:t> 추가 가능함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관련 태그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유사 표제어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체크시</a:t>
            </a:r>
            <a:r>
              <a:rPr lang="ko-KR" altLang="en-US" sz="1000" dirty="0">
                <a:latin typeface="+mj-ea"/>
                <a:ea typeface="+mj-ea"/>
              </a:rPr>
              <a:t> 사용자 페이지 추천 표제어로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r="-119" b="67063"/>
          <a:stretch/>
        </p:blipFill>
        <p:spPr>
          <a:xfrm>
            <a:off x="2941011" y="981213"/>
            <a:ext cx="7559685" cy="67952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6902" cy="2260310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78540" y="178392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77222" y="1621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97416" y="20904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03960" y="21855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7" y="1940081"/>
            <a:ext cx="1440160" cy="21602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47845" y="26403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7845" y="28669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47845" y="30935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7845" y="33416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47844" y="70563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47844" y="73179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8FD01DB-9409-6C69-E82D-05DF393AF267}"/>
              </a:ext>
            </a:extLst>
          </p:cNvPr>
          <p:cNvSpPr/>
          <p:nvPr/>
        </p:nvSpPr>
        <p:spPr>
          <a:xfrm>
            <a:off x="4247844" y="75471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9812495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F9AC605E-92F0-0A51-6008-E239C4DC9A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8"/>
          <a:stretch/>
        </p:blipFill>
        <p:spPr>
          <a:xfrm>
            <a:off x="1591983" y="818867"/>
            <a:ext cx="7629999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56709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 정보 수정 및 신규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계정 정보 수정 및 신규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4576192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페이지 접근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사용자의 페이지 접근 권한 설정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체크 여부에 따라 페이지 접근 가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불가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 또는 등록된 입력사항 저장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저장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완료후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목록 페이지로 이동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또는 등록된 입력사항 저장하지 않고 사용자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 메뉴는 협의에 따라 변동될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사용자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계정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정보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수정불가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확인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이메일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전화번호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부서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직급정보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사용여부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신규 등록일 경우 전체 입력박스는 공란으로 표시됨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중복 기능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956711" y="444033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2851503" y="48643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7674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92323" y="198631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76370" y="22844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10080426" y="1274628"/>
            <a:ext cx="4176464" cy="794063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+mj-ea"/>
                <a:ea typeface="+mj-ea"/>
              </a:rPr>
              <a:t>[ADMIN] SYSTEM &gt; </a:t>
            </a:r>
            <a:r>
              <a:rPr lang="ko-KR" altLang="en-US" sz="1000" b="1" dirty="0" smtClean="0">
                <a:latin typeface="+mj-ea"/>
                <a:ea typeface="+mj-ea"/>
              </a:rPr>
              <a:t>계정 관리 </a:t>
            </a:r>
            <a:r>
              <a:rPr lang="en-US" altLang="ko-KR" sz="1000" b="1" dirty="0" smtClean="0">
                <a:latin typeface="+mj-ea"/>
                <a:ea typeface="+mj-ea"/>
              </a:rPr>
              <a:t>(user management) &gt; Modify/Add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1.fields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아이디</a:t>
            </a:r>
            <a:r>
              <a:rPr lang="en-US" altLang="ko-KR" sz="1000" dirty="0" smtClean="0">
                <a:latin typeface="+mj-ea"/>
                <a:ea typeface="+mj-ea"/>
              </a:rPr>
              <a:t>* : {</a:t>
            </a:r>
            <a:r>
              <a:rPr lang="en-US" altLang="ko-KR" sz="1000" dirty="0" err="1" smtClean="0">
                <a:latin typeface="+mj-ea"/>
                <a:ea typeface="+mj-ea"/>
              </a:rPr>
              <a:t>user_id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Modify, </a:t>
            </a:r>
            <a:r>
              <a:rPr lang="en-US" altLang="ko-KR" sz="1000" dirty="0" err="1" smtClean="0">
                <a:latin typeface="+mj-ea"/>
                <a:ea typeface="+mj-ea"/>
              </a:rPr>
              <a:t>readonly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if Add, editable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+ validate: required, max length(50 bytes), </a:t>
            </a:r>
            <a:r>
              <a:rPr lang="en-US" altLang="ko-KR" sz="1000" dirty="0" err="1" smtClean="0">
                <a:latin typeface="+mj-ea"/>
                <a:ea typeface="+mj-ea"/>
              </a:rPr>
              <a:t>alphabet+number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  + if user id is already used, show error msg.(“</a:t>
            </a:r>
            <a:r>
              <a:rPr lang="ko-KR" altLang="en-US" sz="1000" dirty="0" smtClean="0">
                <a:latin typeface="+mj-ea"/>
                <a:ea typeface="+mj-ea"/>
              </a:rPr>
              <a:t>해당 아이디는 이미 사용중입니다</a:t>
            </a:r>
            <a:r>
              <a:rPr lang="en-US" altLang="ko-KR" sz="1000" dirty="0" smtClean="0">
                <a:latin typeface="+mj-ea"/>
                <a:ea typeface="+mj-ea"/>
              </a:rPr>
              <a:t>.”)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2) </a:t>
            </a:r>
            <a:r>
              <a:rPr lang="ko-KR" altLang="en-US" sz="1000" dirty="0" smtClean="0">
                <a:latin typeface="+mj-ea"/>
                <a:ea typeface="+mj-ea"/>
              </a:rPr>
              <a:t>이름</a:t>
            </a:r>
            <a:r>
              <a:rPr lang="en-US" altLang="ko-KR" sz="1000" dirty="0" smtClean="0">
                <a:latin typeface="+mj-ea"/>
                <a:ea typeface="+mj-ea"/>
              </a:rPr>
              <a:t>* : {username}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inputbox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validate: required, max length(100 bytes)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2-1) </a:t>
            </a:r>
            <a:r>
              <a:rPr lang="ko-KR" altLang="en-US" sz="1000" dirty="0" smtClean="0">
                <a:latin typeface="+mj-ea"/>
                <a:ea typeface="+mj-ea"/>
              </a:rPr>
              <a:t>권한</a:t>
            </a:r>
            <a:r>
              <a:rPr lang="en-US" altLang="ko-KR" sz="1000" dirty="0" smtClean="0">
                <a:latin typeface="+mj-ea"/>
                <a:ea typeface="+mj-ea"/>
              </a:rPr>
              <a:t>* : {</a:t>
            </a:r>
            <a:r>
              <a:rPr lang="en-US" altLang="ko-KR" sz="1000" dirty="0" err="1" smtClean="0">
                <a:latin typeface="+mj-ea"/>
                <a:ea typeface="+mj-ea"/>
              </a:rPr>
              <a:t>auth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</a:t>
            </a:r>
            <a:r>
              <a:rPr lang="en-US" altLang="ko-KR" sz="1000" dirty="0" err="1" smtClean="0">
                <a:latin typeface="+mj-ea"/>
                <a:ea typeface="+mj-ea"/>
              </a:rPr>
              <a:t>selectbox</a:t>
            </a:r>
            <a:r>
              <a:rPr lang="en-US" altLang="ko-KR" sz="1000" dirty="0" smtClean="0">
                <a:latin typeface="+mj-ea"/>
                <a:ea typeface="+mj-ea"/>
              </a:rPr>
              <a:t> : show AU codes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- default: AU01 (</a:t>
            </a:r>
            <a:r>
              <a:rPr lang="ko-KR" altLang="en-US" sz="1000" dirty="0" smtClean="0">
                <a:latin typeface="+mj-ea"/>
                <a:ea typeface="+mj-ea"/>
              </a:rPr>
              <a:t>관리자</a:t>
            </a:r>
            <a:r>
              <a:rPr lang="en-US" altLang="ko-KR" sz="1000" dirty="0" smtClean="0">
                <a:latin typeface="+mj-ea"/>
                <a:ea typeface="+mj-ea"/>
              </a:rPr>
              <a:t>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비밀번호</a:t>
            </a:r>
            <a:r>
              <a:rPr lang="en-US" altLang="ko-KR" sz="1000" dirty="0" smtClean="0">
                <a:latin typeface="+mj-ea"/>
                <a:ea typeface="+mj-ea"/>
              </a:rPr>
              <a:t>* : {password}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validate: required, </a:t>
            </a:r>
            <a:r>
              <a:rPr lang="en-US" altLang="ko-KR" sz="1000" dirty="0" smtClean="0">
                <a:latin typeface="+mj-ea"/>
              </a:rPr>
              <a:t>refer to KORAIL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3-1)  </a:t>
            </a:r>
            <a:r>
              <a:rPr lang="ko-KR" altLang="en-US" sz="1000" dirty="0" smtClean="0">
                <a:latin typeface="+mj-ea"/>
                <a:ea typeface="+mj-ea"/>
              </a:rPr>
              <a:t>비밀번호 확인</a:t>
            </a:r>
            <a:r>
              <a:rPr lang="en-US" altLang="ko-KR" sz="1000" dirty="0" smtClean="0">
                <a:latin typeface="+mj-ea"/>
                <a:ea typeface="+mj-ea"/>
              </a:rPr>
              <a:t>* : {confirm password}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validate: required, refer to KORAIL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4) </a:t>
            </a:r>
            <a:r>
              <a:rPr lang="ko-KR" altLang="en-US" sz="1000" dirty="0" smtClean="0">
                <a:latin typeface="+mj-ea"/>
                <a:ea typeface="+mj-ea"/>
              </a:rPr>
              <a:t>이메일</a:t>
            </a:r>
            <a:r>
              <a:rPr lang="en-US" altLang="ko-KR" sz="1000" dirty="0" smtClean="0">
                <a:latin typeface="+mj-ea"/>
                <a:ea typeface="+mj-ea"/>
              </a:rPr>
              <a:t>* ; {email}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validate: required, </a:t>
            </a:r>
            <a:r>
              <a:rPr lang="en-US" altLang="ko-KR" sz="1000" dirty="0" smtClean="0">
                <a:latin typeface="+mj-ea"/>
              </a:rPr>
              <a:t>email, max </a:t>
            </a:r>
            <a:r>
              <a:rPr lang="en-US" altLang="ko-KR" sz="1000" dirty="0">
                <a:latin typeface="+mj-ea"/>
              </a:rPr>
              <a:t>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5) </a:t>
            </a:r>
            <a:r>
              <a:rPr lang="ko-KR" altLang="en-US" sz="1000" dirty="0" smtClean="0">
                <a:latin typeface="+mj-ea"/>
                <a:ea typeface="+mj-ea"/>
              </a:rPr>
              <a:t>전화번호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hp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validate: required, </a:t>
            </a:r>
            <a:r>
              <a:rPr lang="en-US" altLang="ko-KR" sz="1000" dirty="0" smtClean="0">
                <a:latin typeface="+mj-ea"/>
              </a:rPr>
              <a:t>number|-, </a:t>
            </a:r>
            <a:r>
              <a:rPr lang="en-US" altLang="ko-KR" sz="1000" dirty="0">
                <a:latin typeface="+mj-ea"/>
              </a:rPr>
              <a:t>max </a:t>
            </a:r>
            <a:r>
              <a:rPr lang="en-US" altLang="ko-KR" sz="1000" dirty="0" smtClean="0">
                <a:latin typeface="+mj-ea"/>
              </a:rPr>
              <a:t>length(20 </a:t>
            </a:r>
            <a:r>
              <a:rPr lang="en-US" altLang="ko-KR" sz="1000" dirty="0">
                <a:latin typeface="+mj-ea"/>
              </a:rPr>
              <a:t>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6) </a:t>
            </a:r>
            <a:r>
              <a:rPr lang="ko-KR" altLang="en-US" sz="1000" dirty="0" smtClean="0">
                <a:latin typeface="+mj-ea"/>
                <a:ea typeface="+mj-ea"/>
              </a:rPr>
              <a:t>부서</a:t>
            </a:r>
            <a:r>
              <a:rPr lang="en-US" altLang="ko-KR" sz="1000" dirty="0" smtClean="0">
                <a:latin typeface="+mj-ea"/>
                <a:ea typeface="+mj-ea"/>
              </a:rPr>
              <a:t>* : {department}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validate: required, </a:t>
            </a:r>
            <a:r>
              <a:rPr lang="en-US" altLang="ko-KR" sz="1000" dirty="0" smtClean="0">
                <a:latin typeface="+mj-ea"/>
              </a:rPr>
              <a:t>max </a:t>
            </a:r>
            <a:r>
              <a:rPr lang="en-US" altLang="ko-KR" sz="1000" dirty="0">
                <a:latin typeface="+mj-ea"/>
              </a:rPr>
              <a:t>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7) </a:t>
            </a:r>
            <a:r>
              <a:rPr lang="ko-KR" altLang="en-US" sz="1000" dirty="0" smtClean="0">
                <a:latin typeface="+mj-ea"/>
                <a:ea typeface="+mj-ea"/>
              </a:rPr>
              <a:t>직급 </a:t>
            </a:r>
            <a:r>
              <a:rPr lang="en-US" altLang="ko-KR" sz="1000" dirty="0" smtClean="0">
                <a:latin typeface="+mj-ea"/>
                <a:ea typeface="+mj-ea"/>
              </a:rPr>
              <a:t>: {position}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a) </a:t>
            </a:r>
            <a:r>
              <a:rPr lang="en-US" altLang="ko-KR" sz="1000" dirty="0" err="1">
                <a:latin typeface="+mj-ea"/>
              </a:rPr>
              <a:t>inputbox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  - validate: required, max length(100 bytes)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8) </a:t>
            </a:r>
            <a:r>
              <a:rPr lang="ko-KR" altLang="en-US" sz="1000" dirty="0" smtClean="0">
                <a:latin typeface="+mj-ea"/>
                <a:ea typeface="+mj-ea"/>
              </a:rPr>
              <a:t>사용여부 </a:t>
            </a:r>
            <a:r>
              <a:rPr lang="en-US" altLang="ko-KR" sz="1000" dirty="0" smtClean="0">
                <a:latin typeface="+mj-ea"/>
                <a:ea typeface="+mj-ea"/>
              </a:rPr>
              <a:t>: {</a:t>
            </a:r>
            <a:r>
              <a:rPr lang="en-US" altLang="ko-KR" sz="1000" dirty="0" err="1" smtClean="0">
                <a:latin typeface="+mj-ea"/>
                <a:ea typeface="+mj-ea"/>
              </a:rPr>
              <a:t>user_status</a:t>
            </a:r>
            <a:r>
              <a:rPr lang="en-US" altLang="ko-KR" sz="1000" dirty="0" smtClean="0">
                <a:latin typeface="+mj-ea"/>
                <a:ea typeface="+mj-ea"/>
              </a:rPr>
              <a:t>}</a:t>
            </a:r>
            <a:br>
              <a:rPr lang="en-US" altLang="ko-KR" sz="1000" dirty="0" smtClean="0">
                <a:latin typeface="+mj-ea"/>
                <a:ea typeface="+mj-ea"/>
              </a:rPr>
            </a:br>
            <a:r>
              <a:rPr lang="en-US" altLang="ko-KR" sz="1000" dirty="0" smtClean="0">
                <a:latin typeface="+mj-ea"/>
                <a:ea typeface="+mj-ea"/>
              </a:rPr>
              <a:t>    a) checkbox: </a:t>
            </a:r>
            <a:r>
              <a:rPr lang="ko-KR" altLang="en-US" sz="1000" dirty="0" smtClean="0">
                <a:latin typeface="+mj-ea"/>
                <a:ea typeface="+mj-ea"/>
              </a:rPr>
              <a:t>활성 </a:t>
            </a:r>
            <a:r>
              <a:rPr lang="en-US" altLang="ko-KR" sz="1000" dirty="0" smtClean="0">
                <a:latin typeface="+mj-ea"/>
                <a:ea typeface="+mj-ea"/>
              </a:rPr>
              <a:t>/ </a:t>
            </a:r>
            <a:r>
              <a:rPr lang="ko-KR" altLang="en-US" sz="1000" dirty="0" smtClean="0">
                <a:latin typeface="+mj-ea"/>
                <a:ea typeface="+mj-ea"/>
              </a:rPr>
              <a:t>비활성 </a:t>
            </a:r>
            <a:r>
              <a:rPr lang="en-US" altLang="ko-KR" sz="1000" dirty="0" smtClean="0">
                <a:latin typeface="+mj-ea"/>
                <a:ea typeface="+mj-ea"/>
              </a:rPr>
              <a:t>(US01/US02) – default: US01</a:t>
            </a:r>
          </a:p>
          <a:p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2.</a:t>
            </a:r>
            <a:r>
              <a:rPr lang="ko-KR" altLang="en-US" sz="1000" dirty="0" smtClean="0">
                <a:latin typeface="+mj-ea"/>
                <a:ea typeface="+mj-ea"/>
              </a:rPr>
              <a:t>권한설정 </a:t>
            </a:r>
            <a:r>
              <a:rPr lang="en-US" altLang="ko-KR" sz="1000" dirty="0" smtClean="0">
                <a:latin typeface="+mj-ea"/>
                <a:ea typeface="+mj-ea"/>
              </a:rPr>
              <a:t>: REMOVE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3.buttons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1) </a:t>
            </a:r>
            <a:r>
              <a:rPr lang="ko-KR" altLang="en-US" sz="1000" dirty="0" smtClean="0">
                <a:latin typeface="+mj-ea"/>
                <a:ea typeface="+mj-ea"/>
              </a:rPr>
              <a:t>삭졔 </a:t>
            </a:r>
            <a:r>
              <a:rPr lang="en-US" altLang="ko-KR" sz="1000" dirty="0" smtClean="0">
                <a:latin typeface="+mj-ea"/>
                <a:ea typeface="+mj-ea"/>
              </a:rPr>
              <a:t>(Delete)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- if clicks, show common delete confirm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- if YES, do the process and alert delete complete </a:t>
            </a:r>
            <a:r>
              <a:rPr lang="en-US" altLang="ko-KR" sz="1000" dirty="0" err="1" smtClean="0">
                <a:latin typeface="+mj-ea"/>
                <a:ea typeface="+mj-ea"/>
              </a:rPr>
              <a:t>msg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DELETE </a:t>
            </a:r>
            <a:r>
              <a:rPr lang="en-US" altLang="ko-KR" sz="1000" dirty="0" err="1" smtClean="0">
                <a:latin typeface="+mj-ea"/>
                <a:ea typeface="+mj-ea"/>
              </a:rPr>
              <a:t>st_user</a:t>
            </a:r>
            <a:endParaRPr lang="en-US" altLang="ko-KR" sz="1000" dirty="0">
              <a:latin typeface="+mj-ea"/>
              <a:ea typeface="+mj-ea"/>
            </a:endParaRPr>
          </a:p>
          <a:p>
            <a:r>
              <a:rPr lang="en-US" altLang="ko-KR" sz="1000" dirty="0" smtClean="0">
                <a:latin typeface="+mj-ea"/>
                <a:ea typeface="+mj-ea"/>
              </a:rPr>
              <a:t>  2) </a:t>
            </a:r>
            <a:r>
              <a:rPr lang="ko-KR" altLang="en-US" sz="1000" dirty="0" smtClean="0">
                <a:latin typeface="+mj-ea"/>
                <a:ea typeface="+mj-ea"/>
              </a:rPr>
              <a:t>저장 </a:t>
            </a:r>
            <a:r>
              <a:rPr lang="en-US" altLang="ko-KR" sz="1000" dirty="0" smtClean="0">
                <a:latin typeface="+mj-ea"/>
                <a:ea typeface="+mj-ea"/>
              </a:rPr>
              <a:t>(Save)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- if clicks, show </a:t>
            </a:r>
            <a:r>
              <a:rPr lang="en-US" altLang="ko-KR" sz="1000" dirty="0" smtClean="0">
                <a:latin typeface="+mj-ea"/>
              </a:rPr>
              <a:t>common save </a:t>
            </a:r>
            <a:r>
              <a:rPr lang="en-US" altLang="ko-KR" sz="1000" dirty="0">
                <a:latin typeface="+mj-ea"/>
              </a:rPr>
              <a:t>confirm </a:t>
            </a:r>
            <a:r>
              <a:rPr lang="en-US" altLang="ko-KR" sz="1000" dirty="0" err="1">
                <a:latin typeface="+mj-ea"/>
              </a:rPr>
              <a:t>msg</a:t>
            </a:r>
            <a:endParaRPr lang="en-US" altLang="ko-KR" sz="1000" dirty="0">
              <a:latin typeface="+mj-ea"/>
            </a:endParaRPr>
          </a:p>
          <a:p>
            <a:r>
              <a:rPr lang="en-US" altLang="ko-KR" sz="1000" dirty="0">
                <a:latin typeface="+mj-ea"/>
              </a:rPr>
              <a:t>    - if YES, do the process and alert </a:t>
            </a:r>
            <a:r>
              <a:rPr lang="en-US" altLang="ko-KR" sz="1000" dirty="0" smtClean="0">
                <a:latin typeface="+mj-ea"/>
              </a:rPr>
              <a:t>save </a:t>
            </a:r>
            <a:r>
              <a:rPr lang="en-US" altLang="ko-KR" sz="1000" dirty="0">
                <a:latin typeface="+mj-ea"/>
              </a:rPr>
              <a:t>complete </a:t>
            </a:r>
            <a:r>
              <a:rPr lang="en-US" altLang="ko-KR" sz="1000" dirty="0" err="1" smtClean="0">
                <a:latin typeface="+mj-ea"/>
              </a:rPr>
              <a:t>msg</a:t>
            </a:r>
            <a:endParaRPr lang="en-US" altLang="ko-KR" sz="1000" dirty="0" smtClean="0">
              <a:latin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a) process</a:t>
            </a: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    UPDATE </a:t>
            </a:r>
            <a:r>
              <a:rPr lang="en-US" altLang="ko-KR" sz="1000" dirty="0" err="1" smtClean="0">
                <a:latin typeface="+mj-ea"/>
                <a:ea typeface="+mj-ea"/>
              </a:rPr>
              <a:t>st_user</a:t>
            </a:r>
            <a:endParaRPr lang="en-US" altLang="ko-KR" sz="1000" dirty="0" smtClean="0">
              <a:latin typeface="+mj-ea"/>
              <a:ea typeface="+mj-ea"/>
            </a:endParaRPr>
          </a:p>
          <a:p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latin typeface="+mj-ea"/>
                <a:ea typeface="+mj-ea"/>
              </a:rPr>
              <a:t> 3) </a:t>
            </a:r>
            <a:r>
              <a:rPr lang="ko-KR" altLang="en-US" sz="1000" dirty="0" smtClean="0">
                <a:latin typeface="+mj-ea"/>
                <a:ea typeface="+mj-ea"/>
              </a:rPr>
              <a:t>취소 </a:t>
            </a:r>
            <a:r>
              <a:rPr lang="en-US" altLang="ko-KR" sz="1000" dirty="0" smtClean="0">
                <a:latin typeface="+mj-ea"/>
                <a:ea typeface="+mj-ea"/>
              </a:rPr>
              <a:t>(Cancel) : move to the list page</a:t>
            </a:r>
          </a:p>
        </p:txBody>
      </p:sp>
    </p:spTree>
    <p:extLst>
      <p:ext uri="{BB962C8B-B14F-4D97-AF65-F5344CB8AC3E}">
        <p14:creationId xmlns:p14="http://schemas.microsoft.com/office/powerpoint/2010/main" val="42121496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1589390" y="818867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24549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92979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현재 일자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관련 항목 및 총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해당 항목의 그래프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해당 통계 항목명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따라 그래프 및 통계 테이블 정보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따른 그래프 및 통계 테이블 정보 파일 다운로드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이미지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(.</a:t>
            </a:r>
            <a:r>
              <a:rPr lang="en-US" altLang="ko-KR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png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 다운로드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69446" y="15812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1871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3064462" y="27104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6119986" y="2071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898438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8787829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558496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2807618" y="828221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표제어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주제별 표제어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주제별 표제어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중분류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주제별 표제어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소분류 목록 표시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/>
            </a:r>
            <a:b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</a:b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분류에 포함된 표제어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4186568" y="18557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5377380" y="188256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7285977" y="21097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264065" y="24324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9064429" y="20717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049283" y="25637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pic>
        <p:nvPicPr>
          <p:cNvPr id="4" name="그림 3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0643FAC7-A8A1-A5DA-590F-0C6B2F783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8" y="818867"/>
            <a:ext cx="2258812" cy="6176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90718" y="818867"/>
            <a:ext cx="2258812" cy="20632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8791D564-35E4-F925-2010-4989790D777F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2349530" y="1850482"/>
            <a:ext cx="458088" cy="251058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D6F2E16-357E-EB30-45A2-88D290EBDD1E}"/>
              </a:ext>
            </a:extLst>
          </p:cNvPr>
          <p:cNvSpPr/>
          <p:nvPr/>
        </p:nvSpPr>
        <p:spPr>
          <a:xfrm>
            <a:off x="4186568" y="42980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704C000-DC7B-9282-8AB8-91BF68A90F3D}"/>
              </a:ext>
            </a:extLst>
          </p:cNvPr>
          <p:cNvSpPr/>
          <p:nvPr/>
        </p:nvSpPr>
        <p:spPr>
          <a:xfrm>
            <a:off x="5487677" y="43249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15098F5F-9CEC-41AE-CAC3-565C39E783D1}"/>
              </a:ext>
            </a:extLst>
          </p:cNvPr>
          <p:cNvSpPr/>
          <p:nvPr/>
        </p:nvSpPr>
        <p:spPr>
          <a:xfrm>
            <a:off x="7285977" y="4552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9FCA86B-D655-4746-3654-8870FBEDB1F9}"/>
              </a:ext>
            </a:extLst>
          </p:cNvPr>
          <p:cNvSpPr/>
          <p:nvPr/>
        </p:nvSpPr>
        <p:spPr>
          <a:xfrm>
            <a:off x="4264065" y="48748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A2B1EDE-6E3F-534D-8672-A8BC30BACEF3}"/>
              </a:ext>
            </a:extLst>
          </p:cNvPr>
          <p:cNvSpPr/>
          <p:nvPr/>
        </p:nvSpPr>
        <p:spPr>
          <a:xfrm>
            <a:off x="9064429" y="451408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C1294E08-BA32-58AA-1ED8-05DE6C98A384}"/>
              </a:ext>
            </a:extLst>
          </p:cNvPr>
          <p:cNvSpPr/>
          <p:nvPr/>
        </p:nvSpPr>
        <p:spPr>
          <a:xfrm>
            <a:off x="7049283" y="50061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7AFBE3-025C-6829-FA83-093B533593F2}"/>
              </a:ext>
            </a:extLst>
          </p:cNvPr>
          <p:cNvSpPr txBox="1"/>
          <p:nvPr/>
        </p:nvSpPr>
        <p:spPr>
          <a:xfrm>
            <a:off x="10656490" y="3885820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소분류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정월대보름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분류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표제어 목록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표제어에 연관된 콘텐츠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표제어에 따라 콘텐츠 수는 중복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.</a:t>
            </a: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이하 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퀴즈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활동지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학습과정안에 대한 통계 정보 표시도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설명과 동일함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45951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583481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53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조회수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조회수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413181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조회수 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조회 항목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중분류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주제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소분류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표시 간격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설정에 따른 인기 검색어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구간에 따라 일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dirty="0">
                <a:latin typeface="+mj-ea"/>
              </a:rPr>
              <a:t>주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월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년에 해당하는 검색어 목록 카드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카드 목록 이동</a:t>
            </a:r>
            <a:endParaRPr lang="en-US" altLang="ko-KR" sz="1000" dirty="0">
              <a:latin typeface="+mj-ea"/>
              <a:ea typeface="+mj-ea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주제별 인기 표제어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51503" y="16256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20914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987085" y="1908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96250" y="18576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2848438" y="24323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9043936" y="35279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B84AECB5-5F84-53F1-6245-199D8E200C8F}"/>
              </a:ext>
            </a:extLst>
          </p:cNvPr>
          <p:cNvSpPr/>
          <p:nvPr/>
        </p:nvSpPr>
        <p:spPr>
          <a:xfrm>
            <a:off x="2998448" y="511371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79A0D7C-10A2-4CD3-0089-7ACE95E44221}"/>
              </a:ext>
            </a:extLst>
          </p:cNvPr>
          <p:cNvSpPr/>
          <p:nvPr/>
        </p:nvSpPr>
        <p:spPr>
          <a:xfrm>
            <a:off x="3762541" y="51183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765CD4F-1A45-B819-8A3F-54FBAEDC7C3D}"/>
              </a:ext>
            </a:extLst>
          </p:cNvPr>
          <p:cNvSpPr/>
          <p:nvPr/>
        </p:nvSpPr>
        <p:spPr>
          <a:xfrm>
            <a:off x="2870195" y="56468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5B65475-AD4A-84C0-9F9D-63822B9E9455}"/>
              </a:ext>
            </a:extLst>
          </p:cNvPr>
          <p:cNvSpPr/>
          <p:nvPr/>
        </p:nvSpPr>
        <p:spPr>
          <a:xfrm>
            <a:off x="6440541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DD84C7E4-080C-CB43-156D-8A9D6F297F72}"/>
              </a:ext>
            </a:extLst>
          </p:cNvPr>
          <p:cNvSpPr/>
          <p:nvPr/>
        </p:nvSpPr>
        <p:spPr>
          <a:xfrm>
            <a:off x="6823930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60541E3-B75C-74C8-7A43-0E6C71DFE9B3}"/>
              </a:ext>
            </a:extLst>
          </p:cNvPr>
          <p:cNvSpPr/>
          <p:nvPr/>
        </p:nvSpPr>
        <p:spPr>
          <a:xfrm>
            <a:off x="7200106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2408073-4615-9DF2-1698-D84EECEF7AFA}"/>
              </a:ext>
            </a:extLst>
          </p:cNvPr>
          <p:cNvSpPr/>
          <p:nvPr/>
        </p:nvSpPr>
        <p:spPr>
          <a:xfrm>
            <a:off x="2870194" y="613211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B9A8FA-1F94-7E6C-C5EA-5EB10B3D7142}"/>
              </a:ext>
            </a:extLst>
          </p:cNvPr>
          <p:cNvSpPr txBox="1"/>
          <p:nvPr/>
        </p:nvSpPr>
        <p:spPr>
          <a:xfrm>
            <a:off x="10656490" y="4114668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조회수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선택 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조회 기간 선택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3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현재 날짜 기준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 기간 직접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표시 간격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월간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데이터 다운로드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데이터 테이블 및 그래프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조회수 데이터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상위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10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개 항목 데이터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데이터 그래프 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설정에 따른 그래프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선형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)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 외 콘텐츠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 등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조회수 데이터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34720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503362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9700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방문자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방문자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503363" y="4329939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방문자 통계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국립민속박물관 </a:t>
            </a:r>
            <a:r>
              <a:rPr lang="en-US" altLang="ko-KR" sz="1000" dirty="0">
                <a:latin typeface="+mj-ea"/>
                <a:ea typeface="+mj-ea"/>
              </a:rPr>
              <a:t>Google Analytics </a:t>
            </a:r>
            <a:r>
              <a:rPr lang="ko-KR" altLang="en-US" sz="1000" dirty="0">
                <a:latin typeface="+mj-ea"/>
                <a:ea typeface="+mj-ea"/>
              </a:rPr>
              <a:t>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1986055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662BCCAC-977A-3177-A224-00066F5FDA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125" y="1566410"/>
            <a:ext cx="8405137" cy="5110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A747DEFA-5805-644A-DC9B-F5BA590ED4E1}"/>
              </a:ext>
            </a:extLst>
          </p:cNvPr>
          <p:cNvCxnSpPr>
            <a:cxnSpLocks/>
            <a:stCxn id="5" idx="3"/>
            <a:endCxn id="21" idx="1"/>
          </p:cNvCxnSpPr>
          <p:nvPr/>
        </p:nvCxnSpPr>
        <p:spPr>
          <a:xfrm flipV="1">
            <a:off x="1943523" y="4121722"/>
            <a:ext cx="206602" cy="32723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233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367713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74284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MANUAL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시스템 활용 매뉴얼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MANUAL &gt; </a:t>
            </a: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367713" y="4711998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파일로 제공 또는 온라인 매뉴얼 제공 협의 필요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제공일 경우 관리 페이지 불필요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2850406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487275-2215-F2A4-E32C-E95F7B9C0E4B}"/>
              </a:ext>
            </a:extLst>
          </p:cNvPr>
          <p:cNvSpPr txBox="1"/>
          <p:nvPr/>
        </p:nvSpPr>
        <p:spPr>
          <a:xfrm>
            <a:off x="10655708" y="6703716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FAQ</a:t>
            </a: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어린이 민속 박물관 이것이 궁금해요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자주하는 질문에 포함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?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https://www.nfm.go.kr/kids/cop/bbs/newsBoardList.do?bbsId=BBSMSTR_000000000088&amp;searchFlag=0</a:t>
            </a:r>
          </a:p>
        </p:txBody>
      </p:sp>
    </p:spTree>
    <p:extLst>
      <p:ext uri="{BB962C8B-B14F-4D97-AF65-F5344CB8AC3E}">
        <p14:creationId xmlns:p14="http://schemas.microsoft.com/office/powerpoint/2010/main" val="3797971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연관 표제어 목록 카드 정보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 보기 페이지로 이동함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0539"/>
            <a:ext cx="3743723" cy="537172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사진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사진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사진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관련 동영상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동영상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동영상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동영상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재상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관련 음원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음원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음원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음원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관련 애니메이션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애니메이션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애니메이션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애니메이션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애니메이션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애니메이션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성격상 동영상 목록에 포함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협의 필요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32269" r="-119" b="35206"/>
          <a:stretch/>
        </p:blipFill>
        <p:spPr>
          <a:xfrm>
            <a:off x="2941011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131928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4225287"/>
            <a:ext cx="266902" cy="1175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1970" y="102942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592121" y="14843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876027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61170" y="28078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60215" y="39700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60215" y="51930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83717" y="64159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56835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관련 퀴즈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퀴즈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관련 게임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게임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표시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게임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재생 팝업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" t="63969" r="141" b="1764"/>
          <a:stretch/>
        </p:blipFill>
        <p:spPr>
          <a:xfrm>
            <a:off x="2941011" y="791667"/>
            <a:ext cx="7559685" cy="70832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5256162"/>
            <a:ext cx="2458778" cy="23761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 flipV="1">
            <a:off x="2674109" y="4333298"/>
            <a:ext cx="266902" cy="21109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18082" y="649739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8082" y="67901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20354" y="33299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6329" y="36767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16329" y="4564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16329" y="56056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808B7298-9CB7-A5CE-4956-DC6131830D89}"/>
              </a:ext>
            </a:extLst>
          </p:cNvPr>
          <p:cNvSpPr/>
          <p:nvPr/>
        </p:nvSpPr>
        <p:spPr>
          <a:xfrm>
            <a:off x="4153955" y="9102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2AA9DB9-95A5-C1D1-B183-B6E431BE23DC}"/>
              </a:ext>
            </a:extLst>
          </p:cNvPr>
          <p:cNvSpPr/>
          <p:nvPr/>
        </p:nvSpPr>
        <p:spPr>
          <a:xfrm>
            <a:off x="4210989" y="21673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3A51CA-9919-25AC-F52B-7A056FEC7D4C}"/>
              </a:ext>
            </a:extLst>
          </p:cNvPr>
          <p:cNvSpPr txBox="1"/>
          <p:nvPr/>
        </p:nvSpPr>
        <p:spPr>
          <a:xfrm>
            <a:off x="10654876" y="3647578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관련된 교과목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교과목 목록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활동지 목록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활동지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학습과정안 목록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학습과정안 상세 보기 페이지로 이동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B78C84-AEAE-F41A-17B9-748566ECCEA5}"/>
              </a:ext>
            </a:extLst>
          </p:cNvPr>
          <p:cNvSpPr txBox="1"/>
          <p:nvPr/>
        </p:nvSpPr>
        <p:spPr>
          <a:xfrm>
            <a:off x="10654875" y="69409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  <a:ea typeface="+mj-ea"/>
              </a:rPr>
              <a:t>외부연계자료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연계사이트 명 및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79359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418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관련 정보 탭</a:t>
            </a:r>
            <a:r>
              <a:rPr lang="en-US" altLang="ko-KR" sz="1000" dirty="0">
                <a:latin typeface="+mj-ea"/>
                <a:ea typeface="+mj-ea"/>
              </a:rPr>
              <a:t/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콘텐츠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1769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원고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주제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편집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선택 팝업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/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본문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정의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) </a:t>
            </a:r>
            <a:r>
              <a:rPr lang="ko-KR" altLang="en-US" sz="1000" dirty="0">
                <a:latin typeface="+mj-ea"/>
                <a:ea typeface="+mj-ea"/>
              </a:rPr>
              <a:t>및 내용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편집 영역 하단에 새로운 본문 편집 항목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항목삭제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항목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79974" y="14865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69554" y="16214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331529" y="205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0562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13870" y="24518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13870" y="26784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13870" y="2905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03960" y="3257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9432354" y="32923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3959" y="66662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10407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128060</TotalTime>
  <Words>18948</Words>
  <Application>Microsoft Office PowerPoint</Application>
  <PresentationFormat>Custom</PresentationFormat>
  <Paragraphs>3387</Paragraphs>
  <Slides>65</Slides>
  <Notes>63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3" baseType="lpstr">
      <vt:lpstr>Noto Sans CJK KR Regular</vt:lpstr>
      <vt:lpstr>Noto Sans Korean DemiLight</vt:lpstr>
      <vt:lpstr>맑은 고딕</vt:lpstr>
      <vt:lpstr>Arial</vt:lpstr>
      <vt:lpstr>Calibri</vt:lpstr>
      <vt:lpstr>Calibri Light</vt:lpstr>
      <vt:lpstr>Wingdings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gram</cp:lastModifiedBy>
  <cp:revision>638</cp:revision>
  <dcterms:created xsi:type="dcterms:W3CDTF">2016-06-01T05:15:44Z</dcterms:created>
  <dcterms:modified xsi:type="dcterms:W3CDTF">2024-10-19T09:20:25Z</dcterms:modified>
</cp:coreProperties>
</file>