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67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</p:sldIdLst>
  <p:sldSz cx="14400213" cy="7920038"/>
  <p:notesSz cx="6858000" cy="9144000"/>
  <p:defaultTextStyle>
    <a:defPPr>
      <a:defRPr lang="ko-KR"/>
    </a:defPPr>
    <a:lvl1pPr marL="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1pPr>
    <a:lvl2pPr marL="51837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2pPr>
    <a:lvl3pPr marL="103674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3pPr>
    <a:lvl4pPr marL="155512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4pPr>
    <a:lvl5pPr marL="207349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5pPr>
    <a:lvl6pPr marL="259186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6pPr>
    <a:lvl7pPr marL="311024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7pPr>
    <a:lvl8pPr marL="3628614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8pPr>
    <a:lvl9pPr marL="414698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B3E621B0-1F91-4A83-9E08-873231757F9A}">
          <p14:sldIdLst>
            <p14:sldId id="256"/>
            <p14:sldId id="257"/>
          </p14:sldIdLst>
        </p14:section>
        <p14:section name="로그인" id="{B3F4354F-496D-4A3B-AF16-A865EE4ECE15}">
          <p14:sldIdLst>
            <p14:sldId id="263"/>
          </p14:sldIdLst>
        </p14:section>
        <p14:section name="대시보드" id="{80799791-29A7-490C-A47C-32A9D3319748}">
          <p14:sldIdLst>
            <p14:sldId id="264"/>
          </p14:sldIdLst>
        </p14:section>
        <p14:section name="표제어 관리 : 표제어 목록" id="{AF0F3802-E153-4A32-8739-33F3151913FF}">
          <p14:sldIdLst>
            <p14:sldId id="265"/>
            <p14:sldId id="266"/>
            <p14:sldId id="267"/>
            <p14:sldId id="268"/>
          </p14:sldIdLst>
        </p14:section>
        <p14:section name="표제어 수정 : 원고" id="{8E0685B2-ACA1-42D7-B687-2439D4EA5CCB}">
          <p14:sldIdLst>
            <p14:sldId id="269"/>
            <p14:sldId id="270"/>
            <p14:sldId id="271"/>
            <p14:sldId id="272"/>
          </p14:sldIdLst>
        </p14:section>
        <p14:section name="표제어 수정 : 관련 콘텐츠" id="{EC3DABE9-8143-4A39-9868-FC04EA3B6BF9}">
          <p14:sldIdLst>
            <p14:sldId id="273"/>
            <p14:sldId id="274"/>
            <p14:sldId id="275"/>
            <p14:sldId id="276"/>
            <p14:sldId id="277"/>
          </p14:sldIdLst>
        </p14:section>
        <p14:section name="표제어 수정 : 교수학습자료" id="{22F6D7AE-93BF-4589-A3DA-6AB5F367BBB5}">
          <p14:sldIdLst>
            <p14:sldId id="278"/>
            <p14:sldId id="279"/>
            <p14:sldId id="280"/>
            <p14:sldId id="281"/>
          </p14:sldIdLst>
        </p14:section>
        <p14:section name="사진/이미지 관리" id="{0AA51A97-95C0-48D7-8D47-46F07E6A7E34}">
          <p14:sldIdLst>
            <p14:sldId id="282"/>
            <p14:sldId id="283"/>
            <p14:sldId id="284"/>
            <p14:sldId id="285"/>
            <p14:sldId id="286"/>
          </p14:sldIdLst>
        </p14:section>
        <p14:section name="동영상 관리" id="{6457B574-1E0A-4DAC-9B00-7642A814A1E3}">
          <p14:sldIdLst>
            <p14:sldId id="287"/>
            <p14:sldId id="288"/>
            <p14:sldId id="289"/>
            <p14:sldId id="290"/>
          </p14:sldIdLst>
        </p14:section>
        <p14:section name="음원 관리" id="{AE0133F8-74E3-4BCD-B6F1-B431BB5CBCCF}">
          <p14:sldIdLst>
            <p14:sldId id="291"/>
            <p14:sldId id="292"/>
            <p14:sldId id="293"/>
            <p14:sldId id="294"/>
          </p14:sldIdLst>
        </p14:section>
        <p14:section name="퀴즈 관리" id="{32A2F28F-EA86-4103-B7AF-9A1532F4133B}">
          <p14:sldIdLst>
            <p14:sldId id="295"/>
            <p14:sldId id="296"/>
            <p14:sldId id="297"/>
            <p14:sldId id="298"/>
            <p14:sldId id="299"/>
            <p14:sldId id="300"/>
            <p14:sldId id="301"/>
          </p14:sldIdLst>
        </p14:section>
        <p14:section name="게임 관리" id="{20E65EA8-624F-4CDB-BFD5-F0B80FA44374}">
          <p14:sldIdLst>
            <p14:sldId id="302"/>
            <p14:sldId id="303"/>
            <p14:sldId id="304"/>
            <p14:sldId id="305"/>
          </p14:sldIdLst>
        </p14:section>
        <p14:section name="교수학습자료 : 활동지 관리" id="{D65C8D3F-6313-4958-9CF4-610EDB61B34F}">
          <p14:sldIdLst>
            <p14:sldId id="306"/>
            <p14:sldId id="307"/>
            <p14:sldId id="308"/>
            <p14:sldId id="309"/>
          </p14:sldIdLst>
        </p14:section>
        <p14:section name="교수학습자료 : 학습과정안" id="{713A05AD-0092-4615-B13A-0298A6263F5B}">
          <p14:sldIdLst>
            <p14:sldId id="310"/>
            <p14:sldId id="311"/>
            <p14:sldId id="312"/>
            <p14:sldId id="313"/>
          </p14:sldIdLst>
        </p14:section>
        <p14:section name="교수학습자료 : 교과목" id="{293FEC70-B4C9-4841-A09D-E6F5AC5BF280}">
          <p14:sldIdLst>
            <p14:sldId id="314"/>
            <p14:sldId id="315"/>
          </p14:sldIdLst>
        </p14:section>
        <p14:section name="카테고리 관리" id="{EACFBE2E-41D0-47A9-8135-49080F23A107}">
          <p14:sldIdLst>
            <p14:sldId id="316"/>
            <p14:sldId id="317"/>
            <p14:sldId id="318"/>
          </p14:sldIdLst>
        </p14:section>
        <p14:section name="계정관리" id="{D094BE76-9986-4124-A9E4-DE100DDE8AD5}">
          <p14:sldIdLst>
            <p14:sldId id="319"/>
            <p14:sldId id="320"/>
          </p14:sldIdLst>
        </p14:section>
        <p14:section name="통계 : 자료통계" id="{E4FF849D-F844-4230-BA71-FD276EE34D86}">
          <p14:sldIdLst>
            <p14:sldId id="321"/>
            <p14:sldId id="322"/>
          </p14:sldIdLst>
        </p14:section>
        <p14:section name="통계 : 조회수 통계" id="{95AE0371-26E1-4E49-8519-2B177724099C}">
          <p14:sldIdLst>
            <p14:sldId id="323"/>
          </p14:sldIdLst>
        </p14:section>
        <p14:section name="통계 : 방문자 통계" id="{D0A23A8F-FEB2-415A-AD60-4740C180D5A5}">
          <p14:sldIdLst>
            <p14:sldId id="324"/>
          </p14:sldIdLst>
        </p14:section>
        <p14:section name="매뉴얼 관리" id="{D184116F-99BE-49CB-8FA5-0E5654C9B23D}">
          <p14:sldIdLst>
            <p14:sldId id="32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495" userDrawn="1">
          <p15:clr>
            <a:srgbClr val="A4A3A4"/>
          </p15:clr>
        </p15:guide>
        <p15:guide id="2" pos="4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7067"/>
    <a:srgbClr val="056854"/>
    <a:srgbClr val="000000"/>
    <a:srgbClr val="FFFFFF"/>
    <a:srgbClr val="0D0D0D"/>
    <a:srgbClr val="0099FF"/>
    <a:srgbClr val="0099CC"/>
    <a:srgbClr val="FCB504"/>
    <a:srgbClr val="00FF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61" autoAdjust="0"/>
    <p:restoredTop sz="96292" autoAdjust="0"/>
  </p:normalViewPr>
  <p:slideViewPr>
    <p:cSldViewPr>
      <p:cViewPr varScale="1">
        <p:scale>
          <a:sx n="92" d="100"/>
          <a:sy n="92" d="100"/>
        </p:scale>
        <p:origin x="52" y="164"/>
      </p:cViewPr>
      <p:guideLst>
        <p:guide orient="horz" pos="2495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DAB43A-4F17-4351-9388-F37BD2D6A71A}" type="datetimeFigureOut">
              <a:rPr lang="ko-KR" altLang="en-US" smtClean="0"/>
              <a:t>2024-12-18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12738" y="685800"/>
            <a:ext cx="6232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A2F2C-AD02-4ABF-95A4-3D0517FA52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315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1389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68380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4119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423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72520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19226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08526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87469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13725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03804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06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82809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00921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71097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34100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0091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55983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5932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04142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49010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62978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3681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04155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54461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1348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66818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91759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6015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09894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65720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87298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756483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99093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374075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723077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38084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9583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608861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326102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384423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23420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6208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374076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37210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323136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058476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904287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911794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653130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412938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700912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964252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379665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755185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9460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155278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242685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146789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804457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600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0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06480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326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Document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879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75370" y="1026781"/>
            <a:ext cx="1883336" cy="406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Revision</a:t>
            </a:r>
            <a:r>
              <a:rPr lang="en-US" altLang="ko-KR" baseline="0" dirty="0"/>
              <a:t> History</a:t>
            </a:r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645840" y="1655763"/>
            <a:ext cx="1296144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194352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814192" y="1655763"/>
            <a:ext cx="6050210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986440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11736610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Remarks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645840" y="201687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1943522" y="201687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3814192" y="201687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9864402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11736610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645840" y="237691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1943522" y="237691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3814192" y="237691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9864402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36610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645840" y="273695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943522" y="273695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3814192" y="273695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 userDrawn="1"/>
        </p:nvSpPr>
        <p:spPr>
          <a:xfrm>
            <a:off x="9864402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 userDrawn="1"/>
        </p:nvSpPr>
        <p:spPr>
          <a:xfrm>
            <a:off x="11736610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 userDrawn="1"/>
        </p:nvSpPr>
        <p:spPr>
          <a:xfrm>
            <a:off x="645840" y="309699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 userDrawn="1"/>
        </p:nvSpPr>
        <p:spPr>
          <a:xfrm>
            <a:off x="1943522" y="309699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 userDrawn="1"/>
        </p:nvSpPr>
        <p:spPr>
          <a:xfrm>
            <a:off x="3814192" y="309699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 userDrawn="1"/>
        </p:nvSpPr>
        <p:spPr>
          <a:xfrm>
            <a:off x="9864402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 userDrawn="1"/>
        </p:nvSpPr>
        <p:spPr>
          <a:xfrm>
            <a:off x="11736610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 userDrawn="1"/>
        </p:nvSpPr>
        <p:spPr>
          <a:xfrm>
            <a:off x="645840" y="34559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 userDrawn="1"/>
        </p:nvSpPr>
        <p:spPr>
          <a:xfrm>
            <a:off x="1943522" y="34559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 userDrawn="1"/>
        </p:nvSpPr>
        <p:spPr>
          <a:xfrm>
            <a:off x="3814192" y="345596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 userDrawn="1"/>
        </p:nvSpPr>
        <p:spPr>
          <a:xfrm>
            <a:off x="9864402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7" name="직사각형 36"/>
          <p:cNvSpPr/>
          <p:nvPr userDrawn="1"/>
        </p:nvSpPr>
        <p:spPr>
          <a:xfrm>
            <a:off x="11736610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 userDrawn="1"/>
        </p:nvSpPr>
        <p:spPr>
          <a:xfrm>
            <a:off x="645840" y="38160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 userDrawn="1"/>
        </p:nvSpPr>
        <p:spPr>
          <a:xfrm>
            <a:off x="1943522" y="38160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 userDrawn="1"/>
        </p:nvSpPr>
        <p:spPr>
          <a:xfrm>
            <a:off x="3814192" y="381600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 userDrawn="1"/>
        </p:nvSpPr>
        <p:spPr>
          <a:xfrm>
            <a:off x="9864402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 userDrawn="1"/>
        </p:nvSpPr>
        <p:spPr>
          <a:xfrm>
            <a:off x="11736610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3" name="직사각형 42"/>
          <p:cNvSpPr/>
          <p:nvPr userDrawn="1"/>
        </p:nvSpPr>
        <p:spPr>
          <a:xfrm>
            <a:off x="645840" y="41760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 userDrawn="1"/>
        </p:nvSpPr>
        <p:spPr>
          <a:xfrm>
            <a:off x="1943522" y="41760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 userDrawn="1"/>
        </p:nvSpPr>
        <p:spPr>
          <a:xfrm>
            <a:off x="3814192" y="417604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 userDrawn="1"/>
        </p:nvSpPr>
        <p:spPr>
          <a:xfrm>
            <a:off x="9864402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 userDrawn="1"/>
        </p:nvSpPr>
        <p:spPr>
          <a:xfrm>
            <a:off x="11736610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 userDrawn="1"/>
        </p:nvSpPr>
        <p:spPr>
          <a:xfrm>
            <a:off x="645840" y="45360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 userDrawn="1"/>
        </p:nvSpPr>
        <p:spPr>
          <a:xfrm>
            <a:off x="1943522" y="45360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0" name="직사각형 49"/>
          <p:cNvSpPr/>
          <p:nvPr userDrawn="1"/>
        </p:nvSpPr>
        <p:spPr>
          <a:xfrm>
            <a:off x="3814192" y="453608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 userDrawn="1"/>
        </p:nvSpPr>
        <p:spPr>
          <a:xfrm>
            <a:off x="9864402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2" name="직사각형 51"/>
          <p:cNvSpPr/>
          <p:nvPr userDrawn="1"/>
        </p:nvSpPr>
        <p:spPr>
          <a:xfrm>
            <a:off x="11738148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 userDrawn="1"/>
        </p:nvSpPr>
        <p:spPr>
          <a:xfrm>
            <a:off x="644302" y="48961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 userDrawn="1"/>
        </p:nvSpPr>
        <p:spPr>
          <a:xfrm>
            <a:off x="1941984" y="48961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 userDrawn="1"/>
        </p:nvSpPr>
        <p:spPr>
          <a:xfrm>
            <a:off x="3811116" y="48961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6" name="직사각형 55"/>
          <p:cNvSpPr/>
          <p:nvPr userDrawn="1"/>
        </p:nvSpPr>
        <p:spPr>
          <a:xfrm>
            <a:off x="9864402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 userDrawn="1"/>
        </p:nvSpPr>
        <p:spPr>
          <a:xfrm>
            <a:off x="11736610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 userDrawn="1"/>
        </p:nvSpPr>
        <p:spPr>
          <a:xfrm>
            <a:off x="644302" y="52561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9" name="직사각형 58"/>
          <p:cNvSpPr/>
          <p:nvPr userDrawn="1"/>
        </p:nvSpPr>
        <p:spPr>
          <a:xfrm>
            <a:off x="1941984" y="52561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0" name="직사각형 59"/>
          <p:cNvSpPr/>
          <p:nvPr userDrawn="1"/>
        </p:nvSpPr>
        <p:spPr>
          <a:xfrm>
            <a:off x="3811116" y="52561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1" name="직사각형 60"/>
          <p:cNvSpPr/>
          <p:nvPr userDrawn="1"/>
        </p:nvSpPr>
        <p:spPr>
          <a:xfrm>
            <a:off x="9864402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2" name="직사각형 61"/>
          <p:cNvSpPr/>
          <p:nvPr userDrawn="1"/>
        </p:nvSpPr>
        <p:spPr>
          <a:xfrm>
            <a:off x="11736610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3" name="직사각형 62"/>
          <p:cNvSpPr/>
          <p:nvPr userDrawn="1"/>
        </p:nvSpPr>
        <p:spPr>
          <a:xfrm>
            <a:off x="644302" y="56162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4" name="직사각형 63"/>
          <p:cNvSpPr/>
          <p:nvPr userDrawn="1"/>
        </p:nvSpPr>
        <p:spPr>
          <a:xfrm>
            <a:off x="1941984" y="56162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5" name="직사각형 64"/>
          <p:cNvSpPr/>
          <p:nvPr userDrawn="1"/>
        </p:nvSpPr>
        <p:spPr>
          <a:xfrm>
            <a:off x="3811116" y="561620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6" name="직사각형 65"/>
          <p:cNvSpPr/>
          <p:nvPr userDrawn="1"/>
        </p:nvSpPr>
        <p:spPr>
          <a:xfrm>
            <a:off x="9864402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7" name="직사각형 66"/>
          <p:cNvSpPr/>
          <p:nvPr userDrawn="1"/>
        </p:nvSpPr>
        <p:spPr>
          <a:xfrm>
            <a:off x="11736610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8" name="직사각형 67"/>
          <p:cNvSpPr/>
          <p:nvPr userDrawn="1"/>
        </p:nvSpPr>
        <p:spPr>
          <a:xfrm>
            <a:off x="644302" y="59762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9" name="직사각형 68"/>
          <p:cNvSpPr/>
          <p:nvPr userDrawn="1"/>
        </p:nvSpPr>
        <p:spPr>
          <a:xfrm>
            <a:off x="1941984" y="59762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0" name="직사각형 69"/>
          <p:cNvSpPr/>
          <p:nvPr userDrawn="1"/>
        </p:nvSpPr>
        <p:spPr>
          <a:xfrm>
            <a:off x="3811116" y="597624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1" name="직사각형 70"/>
          <p:cNvSpPr/>
          <p:nvPr userDrawn="1"/>
        </p:nvSpPr>
        <p:spPr>
          <a:xfrm>
            <a:off x="9864402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2" name="직사각형 71"/>
          <p:cNvSpPr/>
          <p:nvPr userDrawn="1"/>
        </p:nvSpPr>
        <p:spPr>
          <a:xfrm>
            <a:off x="11736610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3" name="직사각형 72"/>
          <p:cNvSpPr/>
          <p:nvPr userDrawn="1"/>
        </p:nvSpPr>
        <p:spPr>
          <a:xfrm>
            <a:off x="644302" y="63362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4" name="직사각형 73"/>
          <p:cNvSpPr/>
          <p:nvPr userDrawn="1"/>
        </p:nvSpPr>
        <p:spPr>
          <a:xfrm>
            <a:off x="1941984" y="63362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5" name="직사각형 74"/>
          <p:cNvSpPr/>
          <p:nvPr userDrawn="1"/>
        </p:nvSpPr>
        <p:spPr>
          <a:xfrm>
            <a:off x="3811116" y="633628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6" name="직사각형 75"/>
          <p:cNvSpPr/>
          <p:nvPr userDrawn="1"/>
        </p:nvSpPr>
        <p:spPr>
          <a:xfrm>
            <a:off x="9864402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7" name="직사각형 76"/>
          <p:cNvSpPr/>
          <p:nvPr userDrawn="1"/>
        </p:nvSpPr>
        <p:spPr>
          <a:xfrm>
            <a:off x="11736610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8" name="직사각형 77"/>
          <p:cNvSpPr/>
          <p:nvPr userDrawn="1"/>
        </p:nvSpPr>
        <p:spPr>
          <a:xfrm>
            <a:off x="644302" y="66963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9" name="직사각형 78"/>
          <p:cNvSpPr/>
          <p:nvPr userDrawn="1"/>
        </p:nvSpPr>
        <p:spPr>
          <a:xfrm>
            <a:off x="1941984" y="66963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0" name="직사각형 79"/>
          <p:cNvSpPr/>
          <p:nvPr userDrawn="1"/>
        </p:nvSpPr>
        <p:spPr>
          <a:xfrm>
            <a:off x="3811116" y="66963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1" name="직사각형 80"/>
          <p:cNvSpPr/>
          <p:nvPr userDrawn="1"/>
        </p:nvSpPr>
        <p:spPr>
          <a:xfrm>
            <a:off x="9864402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2" name="직사각형 81"/>
          <p:cNvSpPr/>
          <p:nvPr userDrawn="1"/>
        </p:nvSpPr>
        <p:spPr>
          <a:xfrm>
            <a:off x="11736610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 userDrawn="1"/>
        </p:nvSpPr>
        <p:spPr>
          <a:xfrm>
            <a:off x="644302" y="70563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4" name="직사각형 83"/>
          <p:cNvSpPr/>
          <p:nvPr userDrawn="1"/>
        </p:nvSpPr>
        <p:spPr>
          <a:xfrm>
            <a:off x="1941984" y="70563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 userDrawn="1"/>
        </p:nvSpPr>
        <p:spPr>
          <a:xfrm>
            <a:off x="3811116" y="70563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6" name="직사각형 85"/>
          <p:cNvSpPr/>
          <p:nvPr userDrawn="1"/>
        </p:nvSpPr>
        <p:spPr>
          <a:xfrm>
            <a:off x="9864402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7" name="직사각형 86"/>
          <p:cNvSpPr/>
          <p:nvPr userDrawn="1"/>
        </p:nvSpPr>
        <p:spPr>
          <a:xfrm>
            <a:off x="11736610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pic>
        <p:nvPicPr>
          <p:cNvPr id="2" name="그림 1" descr="블랙, 어둠이(가) 표시된 사진&#10;&#10;자동 생성된 설명">
            <a:extLst>
              <a:ext uri="{FF2B5EF4-FFF2-40B4-BE49-F238E27FC236}">
                <a16:creationId xmlns:a16="http://schemas.microsoft.com/office/drawing/2014/main" id="{AA1D30AB-705F-42B2-F2BD-E5EC07DA03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02" y="385083"/>
            <a:ext cx="741160" cy="74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1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5696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</a:t>
            </a:r>
            <a:r>
              <a:rPr lang="en-US" altLang="ko-KR" sz="1100" baseline="0" dirty="0">
                <a:solidFill>
                  <a:schemeClr val="tx1"/>
                </a:solidFill>
                <a:latin typeface="+mn-lt"/>
              </a:rPr>
              <a:t>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10656490" y="6304657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Note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5552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879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689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421669"/>
            <a:ext cx="3105046" cy="6711866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421669"/>
            <a:ext cx="9135135" cy="6711866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638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421669"/>
            <a:ext cx="12420184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2108344"/>
            <a:ext cx="12420184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3F21B-08E5-4EE0-8472-1F0F3DBCFA5A}" type="datetimeFigureOut">
              <a:rPr lang="ko-KR" altLang="en-US" smtClean="0"/>
              <a:t>2024-12-18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7340702"/>
            <a:ext cx="4860072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0089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5" r:id="rId5"/>
    <p:sldLayoutId id="2147483706" r:id="rId6"/>
    <p:sldLayoutId id="2147483707" r:id="rId7"/>
  </p:sldLayoutIdLst>
  <p:txStyles>
    <p:titleStyle>
      <a:lvl1pPr algn="l" defTabSz="1056041" rtl="0" eaLnBrk="1" latinLnBrk="1" hangingPunct="1">
        <a:lnSpc>
          <a:spcPct val="90000"/>
        </a:lnSpc>
        <a:spcBef>
          <a:spcPct val="0"/>
        </a:spcBef>
        <a:buNone/>
        <a:defRPr sz="50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010" indent="-264010" algn="l" defTabSz="1056041" rtl="0" eaLnBrk="1" latinLnBrk="1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4" kern="1200">
          <a:solidFill>
            <a:schemeClr val="tx1"/>
          </a:solidFill>
          <a:latin typeface="+mn-lt"/>
          <a:ea typeface="+mn-ea"/>
          <a:cs typeface="+mn-cs"/>
        </a:defRPr>
      </a:lvl1pPr>
      <a:lvl2pPr marL="792030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772" kern="1200">
          <a:solidFill>
            <a:schemeClr val="tx1"/>
          </a:solidFill>
          <a:latin typeface="+mn-lt"/>
          <a:ea typeface="+mn-ea"/>
          <a:cs typeface="+mn-cs"/>
        </a:defRPr>
      </a:lvl2pPr>
      <a:lvl3pPr marL="132005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807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37609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90411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43213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96015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48817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1pPr>
      <a:lvl2pPr marL="52802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105604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58406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11208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64010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16812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69614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22416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6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png"/><Relationship Id="rId5" Type="http://schemas.openxmlformats.org/officeDocument/2006/relationships/slide" Target="slide26.xml"/><Relationship Id="rId4" Type="http://schemas.openxmlformats.org/officeDocument/2006/relationships/image" Target="../media/image7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7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7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8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8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194039" y="3390129"/>
            <a:ext cx="8013733" cy="9680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2024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초등교과 맞춤형 </a:t>
            </a:r>
            <a:r>
              <a:rPr lang="ko-KR" altLang="en-US" sz="2400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민속콘텐츠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온라인 시스템</a:t>
            </a: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구축</a:t>
            </a:r>
            <a:endParaRPr lang="en-US" altLang="ko-KR" sz="24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관리자 화면 기능 설명</a:t>
            </a:r>
          </a:p>
        </p:txBody>
      </p:sp>
      <p:cxnSp>
        <p:nvCxnSpPr>
          <p:cNvPr id="10" name="직선 연결선 9"/>
          <p:cNvCxnSpPr>
            <a:cxnSpLocks/>
          </p:cNvCxnSpPr>
          <p:nvPr/>
        </p:nvCxnSpPr>
        <p:spPr>
          <a:xfrm>
            <a:off x="6998683" y="4617388"/>
            <a:ext cx="404446" cy="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직사각형 10"/>
          <p:cNvSpPr/>
          <p:nvPr/>
        </p:nvSpPr>
        <p:spPr>
          <a:xfrm>
            <a:off x="6483402" y="4831574"/>
            <a:ext cx="1435008" cy="3336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2024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년 </a:t>
            </a: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07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월 </a:t>
            </a: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22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일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6336663" y="5172245"/>
            <a:ext cx="1728487" cy="6106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Stone Integrity 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연구소</a:t>
            </a:r>
            <a:endParaRPr lang="en-US" altLang="ko-KR" sz="1200" dirty="0">
              <a:solidFill>
                <a:schemeClr val="bg1">
                  <a:lumMod val="50000"/>
                </a:schemeClr>
              </a:solidFill>
              <a:latin typeface="Noto Sans Korean DemiLight" panose="020B0400000000000000" pitchFamily="34" charset="-127"/>
              <a:ea typeface="Noto Sans Korean DemiLight" panose="020B04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윤용근</a:t>
            </a:r>
          </a:p>
        </p:txBody>
      </p:sp>
      <p:pic>
        <p:nvPicPr>
          <p:cNvPr id="3" name="그림 2" descr="블랙, 어둠이(가) 표시된 사진&#10;&#10;자동 생성된 설명">
            <a:extLst>
              <a:ext uri="{FF2B5EF4-FFF2-40B4-BE49-F238E27FC236}">
                <a16:creationId xmlns:a16="http://schemas.microsoft.com/office/drawing/2014/main" id="{C85EBFDB-21B9-1ABD-C57D-C2051008F0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946" y="2015803"/>
            <a:ext cx="1483921" cy="148392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C45668C-B48F-D816-DC9C-857FA189298F}"/>
              </a:ext>
            </a:extLst>
          </p:cNvPr>
          <p:cNvSpPr txBox="1"/>
          <p:nvPr/>
        </p:nvSpPr>
        <p:spPr>
          <a:xfrm>
            <a:off x="12024642" y="431627"/>
            <a:ext cx="19442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200" dirty="0"/>
              <a:t>문서번호 </a:t>
            </a:r>
            <a:r>
              <a:rPr lang="en-US" altLang="ko-KR" sz="1200" dirty="0"/>
              <a:t>: NFM-</a:t>
            </a:r>
            <a:r>
              <a:rPr lang="ko-KR" altLang="en-US" sz="1200" dirty="0"/>
              <a:t>ST</a:t>
            </a:r>
            <a:r>
              <a:rPr lang="en-US" altLang="ko-KR" sz="1200" dirty="0"/>
              <a:t>-PL-</a:t>
            </a:r>
            <a:r>
              <a:rPr lang="ko-KR" altLang="en-US" sz="1200" dirty="0"/>
              <a:t>01</a:t>
            </a:r>
          </a:p>
        </p:txBody>
      </p:sp>
      <p:pic>
        <p:nvPicPr>
          <p:cNvPr id="1026" name="Picture 2" descr="전용색상 컬러 로고">
            <a:extLst>
              <a:ext uri="{FF2B5EF4-FFF2-40B4-BE49-F238E27FC236}">
                <a16:creationId xmlns:a16="http://schemas.microsoft.com/office/drawing/2014/main" id="{20F5A4ED-BCA5-11F7-8D3E-324E13118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266013"/>
            <a:ext cx="2232248" cy="5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9F96871-7390-3568-C88D-8A307FF44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9626" y="266013"/>
            <a:ext cx="22383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43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" t="54396" r="-143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25765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75507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항목 추가 영역 </a:t>
            </a:r>
            <a:r>
              <a:rPr lang="en-US" altLang="ko-KR" sz="1000" dirty="0">
                <a:latin typeface="+mj-ea"/>
                <a:ea typeface="+mj-ea"/>
              </a:rPr>
              <a:t>: [</a:t>
            </a:r>
            <a:r>
              <a:rPr lang="ko-KR" altLang="en-US" sz="1000" dirty="0">
                <a:latin typeface="+mj-ea"/>
                <a:ea typeface="+mj-ea"/>
              </a:rPr>
              <a:t>항목추가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버튼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본 영역 추가됨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 err="1">
                <a:latin typeface="+mj-ea"/>
                <a:ea typeface="+mj-ea"/>
              </a:rPr>
              <a:t>제목명</a:t>
            </a:r>
            <a:r>
              <a:rPr lang="ko-KR" altLang="en-US" sz="1000" dirty="0">
                <a:latin typeface="+mj-ea"/>
                <a:ea typeface="+mj-ea"/>
              </a:rPr>
              <a:t>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내용 입력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2030661"/>
            <a:ext cx="3743723" cy="56025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기타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태그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태그 삭제 및 추가 기능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태그 입력 박스에서 새로운 태그 추가 가능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유사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유사 표제어 삭제 및 추가 기능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유사 표제어 입력 박스에서 새로운 유사어 추가 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동의어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상의어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하의어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별 유사어 추가 및 삭제 관리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연관 표제어 목록 카드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연관 표제어 삭제 가능 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[</a:t>
            </a:r>
            <a:r>
              <a:rPr lang="ko-KR" altLang="en-US" sz="1000" dirty="0">
                <a:latin typeface="+mj-ea"/>
                <a:ea typeface="+mj-ea"/>
              </a:rPr>
              <a:t>표제어 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표제어 추가 팝업 활성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정보 표시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정보 표시 여부 체크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페이지에 해당 표제어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추천 표제어 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 표제어 여부 체크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페이지 추천 표제어 목록에 해당 표제어가 표시됨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편집된 표제어 기본정보 저장 후 목록페이지로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편집된 표제어 기본정보 저장하지 않고 목록페이지로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585121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4342824"/>
            <a:ext cx="266902" cy="33565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3978684" y="237051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4219543" y="26868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4219543" y="29648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003518" y="4234812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11530" y="47050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194707" y="58663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563820" y="62642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4194708" y="661035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194708" y="68576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6370790" y="71715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CDAA105C-AB56-82B0-72C5-E1C4BE47A624}"/>
              </a:ext>
            </a:extLst>
          </p:cNvPr>
          <p:cNvSpPr/>
          <p:nvPr/>
        </p:nvSpPr>
        <p:spPr>
          <a:xfrm>
            <a:off x="4105062" y="4969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635810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94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86498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52527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편집 버튼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대표이미지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선택 팝업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(2)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799779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대표 이미지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관련 이미지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체크 버튼으로 대표 이미지 선택 및 수정 가능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1</a:t>
            </a:r>
            <a:r>
              <a:rPr lang="ko-KR" altLang="en-US" sz="1000" dirty="0">
                <a:latin typeface="+mj-ea"/>
                <a:ea typeface="+mj-ea"/>
              </a:rPr>
              <a:t>개의 이미지만 선택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이미지가 많을 경우 스크롤바를 통해 이미지 목록 표시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074572"/>
            <a:ext cx="266902" cy="226825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:a16="http://schemas.microsoft.com/office/drawing/2014/main" id="{B1CF0AD2-4B44-A0BA-BBE9-92A7FE0054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2580" y="3251994"/>
            <a:ext cx="5781675" cy="248602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8712274" y="22605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9464254" y="28685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594138" y="329972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3491146" y="37773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3479275" y="54693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57FEA94F-6625-25BB-0783-B1FE4FAFA588}"/>
              </a:ext>
            </a:extLst>
          </p:cNvPr>
          <p:cNvCxnSpPr>
            <a:cxnSpLocks/>
            <a:stCxn id="28" idx="2"/>
            <a:endCxn id="7" idx="3"/>
          </p:cNvCxnSpPr>
          <p:nvPr/>
        </p:nvCxnSpPr>
        <p:spPr>
          <a:xfrm rot="5400000">
            <a:off x="8818239" y="3676853"/>
            <a:ext cx="1464170" cy="17213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9522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96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43079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표제어추가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버튼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연관 표제어 추가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0038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연관 표제어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 표제어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표제어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연관 표제어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연관 표제어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표제어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연관표제어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연관 표제어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585121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4342824"/>
            <a:ext cx="266902" cy="33565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6408018" y="66243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C4C0604B-B49A-039D-2957-9147156B30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0193" y="1786202"/>
            <a:ext cx="5212613" cy="544889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72386961-0AD2-A81E-B110-06B01F00A2DC}"/>
              </a:ext>
            </a:extLst>
          </p:cNvPr>
          <p:cNvCxnSpPr>
            <a:cxnSpLocks/>
            <a:stCxn id="27" idx="4"/>
            <a:endCxn id="7" idx="1"/>
          </p:cNvCxnSpPr>
          <p:nvPr/>
        </p:nvCxnSpPr>
        <p:spPr>
          <a:xfrm rot="5400000" flipH="1" flipV="1">
            <a:off x="4249230" y="4689219"/>
            <a:ext cx="1289530" cy="932395"/>
          </a:xfrm>
          <a:prstGeom prst="bentConnector4">
            <a:avLst>
              <a:gd name="adj1" fmla="val -17727"/>
              <a:gd name="adj2" fmla="val 55792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19786" y="558415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5276509" y="192169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5232381" y="232917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5267640" y="37809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6855829" y="68576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659066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" t="10519" r="-162" b="33880"/>
          <a:stretch/>
        </p:blipFill>
        <p:spPr>
          <a:xfrm>
            <a:off x="2945248" y="981511"/>
            <a:ext cx="7543875" cy="55707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52923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관련 콘텐츠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 err="1">
                <a:latin typeface="+mj-ea"/>
                <a:ea typeface="+mj-ea"/>
              </a:rPr>
              <a:t>관련콘텐츠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5457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사진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사진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관련 사진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사진 확대 이미지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사진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사진을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사진추가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추가 팝업</a:t>
            </a:r>
            <a:r>
              <a:rPr lang="en-US" altLang="ko-KR" sz="1000" dirty="0">
                <a:latin typeface="+mj-ea"/>
                <a:ea typeface="+mj-ea"/>
              </a:rPr>
              <a:t>(3)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295723"/>
            <a:ext cx="2458778" cy="18722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>
            <a:off x="2674109" y="2231827"/>
            <a:ext cx="271139" cy="153508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5147146" y="100249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0" name="순서도: 연결자 19">
            <a:extLst>
              <a:ext uri="{FF2B5EF4-FFF2-40B4-BE49-F238E27FC236}">
                <a16:creationId xmlns:a16="http://schemas.microsoft.com/office/drawing/2014/main" id="{EBA80FA3-10A4-0D93-15BA-4DEA63AE869B}"/>
              </a:ext>
            </a:extLst>
          </p:cNvPr>
          <p:cNvSpPr/>
          <p:nvPr/>
        </p:nvSpPr>
        <p:spPr>
          <a:xfrm>
            <a:off x="4304008" y="191678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08A4088-3CC1-756D-3E91-8DACDC19D20B}"/>
              </a:ext>
            </a:extLst>
          </p:cNvPr>
          <p:cNvSpPr/>
          <p:nvPr/>
        </p:nvSpPr>
        <p:spPr>
          <a:xfrm>
            <a:off x="5147146" y="18665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4292ECA-C87F-D7DA-E869-BEBA51B4BC4D}"/>
              </a:ext>
            </a:extLst>
          </p:cNvPr>
          <p:cNvSpPr/>
          <p:nvPr/>
        </p:nvSpPr>
        <p:spPr>
          <a:xfrm>
            <a:off x="4209635" y="251447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F0FE1C51-1EBB-2C64-0741-862374B82955}"/>
              </a:ext>
            </a:extLst>
          </p:cNvPr>
          <p:cNvSpPr/>
          <p:nvPr/>
        </p:nvSpPr>
        <p:spPr>
          <a:xfrm>
            <a:off x="4205250" y="27175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id="{BE01FBF7-577C-8F3B-77B5-E75E8C5E04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0517" y="2890607"/>
            <a:ext cx="4587901" cy="504164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34" name="연결선: 꺾임 33">
            <a:extLst>
              <a:ext uri="{FF2B5EF4-FFF2-40B4-BE49-F238E27FC236}">
                <a16:creationId xmlns:a16="http://schemas.microsoft.com/office/drawing/2014/main" id="{3D132D18-4CF0-0372-3ECA-6674AD07A4EB}"/>
              </a:ext>
            </a:extLst>
          </p:cNvPr>
          <p:cNvCxnSpPr>
            <a:cxnSpLocks/>
            <a:stCxn id="23" idx="2"/>
            <a:endCxn id="32" idx="1"/>
          </p:cNvCxnSpPr>
          <p:nvPr/>
        </p:nvCxnSpPr>
        <p:spPr>
          <a:xfrm rot="16200000" flipH="1">
            <a:off x="3633187" y="3624101"/>
            <a:ext cx="2531533" cy="104312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순서도: 연결자 41">
            <a:extLst>
              <a:ext uri="{FF2B5EF4-FFF2-40B4-BE49-F238E27FC236}">
                <a16:creationId xmlns:a16="http://schemas.microsoft.com/office/drawing/2014/main" id="{87D8DD1D-A5EA-C167-F5B2-A4180E63D15F}"/>
              </a:ext>
            </a:extLst>
          </p:cNvPr>
          <p:cNvSpPr/>
          <p:nvPr/>
        </p:nvSpPr>
        <p:spPr>
          <a:xfrm>
            <a:off x="5321338" y="2879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BEE21E28-41D3-EE54-6A64-BCFCF3FBC938}"/>
              </a:ext>
            </a:extLst>
          </p:cNvPr>
          <p:cNvSpPr/>
          <p:nvPr/>
        </p:nvSpPr>
        <p:spPr>
          <a:xfrm>
            <a:off x="5306802" y="335777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F46A72FD-E20F-8772-8F92-37E4AFE49089}"/>
              </a:ext>
            </a:extLst>
          </p:cNvPr>
          <p:cNvSpPr/>
          <p:nvPr/>
        </p:nvSpPr>
        <p:spPr>
          <a:xfrm>
            <a:off x="5300031" y="42480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2270C3D-E761-D916-CF17-C6F78A01CF40}"/>
              </a:ext>
            </a:extLst>
          </p:cNvPr>
          <p:cNvSpPr/>
          <p:nvPr/>
        </p:nvSpPr>
        <p:spPr>
          <a:xfrm>
            <a:off x="6624042" y="76324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483621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관련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추천사진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사진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사진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사진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628007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29860" r="-56" b="14539"/>
          <a:stretch/>
        </p:blipFill>
        <p:spPr>
          <a:xfrm>
            <a:off x="2945248" y="981511"/>
            <a:ext cx="7543875" cy="55707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동영상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동영상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동영상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동영상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영상 재생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동영상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영상을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영상추가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동영상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962845"/>
            <a:ext cx="2458778" cy="17811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>
            <a:off x="2674109" y="2853420"/>
            <a:ext cx="271139" cy="913489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동영상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추천영상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동영상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동영상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동영상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동영상은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영상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동영상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동영상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74D5A30C-A3A5-3D6D-DDA8-7B4770E0F5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5231" y="1953050"/>
            <a:ext cx="5391257" cy="5933353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3385882" y="3040377"/>
            <a:ext cx="2875731" cy="88296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514599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41694" r="-56" b="201"/>
          <a:stretch/>
        </p:blipFill>
        <p:spPr>
          <a:xfrm>
            <a:off x="2945248" y="981511"/>
            <a:ext cx="7543875" cy="582171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음원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음원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음원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음원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 재생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음원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음원을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음원추가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음원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2340793"/>
            <a:ext cx="2458778" cy="190725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>
            <a:off x="2674109" y="3294422"/>
            <a:ext cx="271139" cy="597948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음원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음원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추천음원</a:t>
            </a:r>
            <a:r>
              <a:rPr lang="ko-KR" altLang="en-US" sz="1000" dirty="0">
                <a:latin typeface="+mj-ea"/>
                <a:ea typeface="+mj-ea"/>
              </a:rPr>
              <a:t>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음원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음원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음원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음원은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음원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음원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음원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C4D2D3B-EFCD-0742-D7B3-50B05C24E1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5231" y="1953051"/>
            <a:ext cx="5391257" cy="5908226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</p:cNvCxnSpPr>
          <p:nvPr/>
        </p:nvCxnSpPr>
        <p:spPr>
          <a:xfrm rot="16200000" flipH="1">
            <a:off x="3385882" y="3040377"/>
            <a:ext cx="2875731" cy="88296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348655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65471" r="-56" b="201"/>
          <a:stretch/>
        </p:blipFill>
        <p:spPr>
          <a:xfrm>
            <a:off x="2945248" y="892250"/>
            <a:ext cx="7543875" cy="343944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퀴즈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퀴즈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퀴즈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퀴즈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퀴즈 상세 정보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퀴즈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퀴즈를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퀴즈추가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퀴즈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095923"/>
            <a:ext cx="2458778" cy="115212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 flipV="1">
            <a:off x="2674109" y="2611971"/>
            <a:ext cx="271139" cy="10600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퀴즈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음원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퀴즈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퀴즈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퀴즈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퀴즈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퀴즈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퀴즈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9B0A34C4-BD3B-4509-7376-F3B9C3EB88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1921" y="1953052"/>
            <a:ext cx="5388005" cy="5908226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  <a:endCxn id="22" idx="1"/>
          </p:cNvCxnSpPr>
          <p:nvPr/>
        </p:nvCxnSpPr>
        <p:spPr>
          <a:xfrm rot="16200000" flipH="1">
            <a:off x="3395508" y="3030751"/>
            <a:ext cx="2863169" cy="88965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075095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78043" r="-56" b="201"/>
          <a:stretch/>
        </p:blipFill>
        <p:spPr>
          <a:xfrm>
            <a:off x="2945248" y="916133"/>
            <a:ext cx="7543875" cy="217979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게임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게임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게임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게임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실행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게임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게임을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게임추가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게임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528392"/>
            <a:ext cx="2458778" cy="71965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 flipV="1">
            <a:off x="2674109" y="2006028"/>
            <a:ext cx="271139" cy="188219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게임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게임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추천게임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게임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게임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게임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게임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게임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게임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8AF3EEF8-62C1-6F8D-A875-DD4E4DADB4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1920" y="1953052"/>
            <a:ext cx="5356233" cy="5859810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</p:cNvCxnSpPr>
          <p:nvPr/>
        </p:nvCxnSpPr>
        <p:spPr>
          <a:xfrm rot="16200000" flipH="1">
            <a:off x="3411394" y="3014865"/>
            <a:ext cx="2863169" cy="921430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803249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26" b="35771"/>
          <a:stretch/>
        </p:blipFill>
        <p:spPr>
          <a:xfrm>
            <a:off x="2942534" y="993863"/>
            <a:ext cx="7543875" cy="54006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관련 콘텐츠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5457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교과목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교과목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관련 교과목 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교과목 선택으로 </a:t>
            </a: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  <a:r>
              <a:rPr lang="ko-KR" altLang="en-US" sz="1000" dirty="0">
                <a:latin typeface="+mj-ea"/>
                <a:ea typeface="+mj-ea"/>
              </a:rPr>
              <a:t>버튼으로 목록에서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관련 교과목을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교과목 추가 팝업</a:t>
            </a:r>
            <a:r>
              <a:rPr lang="en-US" altLang="ko-KR" sz="1000" dirty="0">
                <a:latin typeface="+mj-ea"/>
                <a:ea typeface="+mj-ea"/>
              </a:rPr>
              <a:t>(3)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295723"/>
            <a:ext cx="2458778" cy="18722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231827"/>
            <a:ext cx="268425" cy="146233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5903962" y="8636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0" name="순서도: 연결자 19">
            <a:extLst>
              <a:ext uri="{FF2B5EF4-FFF2-40B4-BE49-F238E27FC236}">
                <a16:creationId xmlns:a16="http://schemas.microsoft.com/office/drawing/2014/main" id="{EBA80FA3-10A4-0D93-15BA-4DEA63AE869B}"/>
              </a:ext>
            </a:extLst>
          </p:cNvPr>
          <p:cNvSpPr/>
          <p:nvPr/>
        </p:nvSpPr>
        <p:spPr>
          <a:xfrm>
            <a:off x="4250171" y="157744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08A4088-3CC1-756D-3E91-8DACDC19D20B}"/>
              </a:ext>
            </a:extLst>
          </p:cNvPr>
          <p:cNvSpPr/>
          <p:nvPr/>
        </p:nvSpPr>
        <p:spPr>
          <a:xfrm>
            <a:off x="5127941" y="16340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4292ECA-C87F-D7DA-E869-BEBA51B4BC4D}"/>
              </a:ext>
            </a:extLst>
          </p:cNvPr>
          <p:cNvSpPr/>
          <p:nvPr/>
        </p:nvSpPr>
        <p:spPr>
          <a:xfrm>
            <a:off x="4190430" y="19965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F0FE1C51-1EBB-2C64-0741-862374B82955}"/>
              </a:ext>
            </a:extLst>
          </p:cNvPr>
          <p:cNvSpPr/>
          <p:nvPr/>
        </p:nvSpPr>
        <p:spPr>
          <a:xfrm>
            <a:off x="4186045" y="21997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A0968BD4-301F-DFF2-E57F-9AADF77103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2132" y="2330892"/>
            <a:ext cx="5344035" cy="5563653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34" name="연결선: 꺾임 33">
            <a:extLst>
              <a:ext uri="{FF2B5EF4-FFF2-40B4-BE49-F238E27FC236}">
                <a16:creationId xmlns:a16="http://schemas.microsoft.com/office/drawing/2014/main" id="{3D132D18-4CF0-0372-3ECA-6674AD07A4EB}"/>
              </a:ext>
            </a:extLst>
          </p:cNvPr>
          <p:cNvCxnSpPr>
            <a:cxnSpLocks/>
            <a:stCxn id="23" idx="2"/>
            <a:endCxn id="10" idx="1"/>
          </p:cNvCxnSpPr>
          <p:nvPr/>
        </p:nvCxnSpPr>
        <p:spPr>
          <a:xfrm rot="16200000" flipH="1">
            <a:off x="3454807" y="3265393"/>
            <a:ext cx="2750703" cy="94394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순서도: 연결자 41">
            <a:extLst>
              <a:ext uri="{FF2B5EF4-FFF2-40B4-BE49-F238E27FC236}">
                <a16:creationId xmlns:a16="http://schemas.microsoft.com/office/drawing/2014/main" id="{87D8DD1D-A5EA-C167-F5B2-A4180E63D15F}"/>
              </a:ext>
            </a:extLst>
          </p:cNvPr>
          <p:cNvSpPr/>
          <p:nvPr/>
        </p:nvSpPr>
        <p:spPr>
          <a:xfrm>
            <a:off x="5225229" y="24514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BEE21E28-41D3-EE54-6A64-BCFCF3FBC938}"/>
              </a:ext>
            </a:extLst>
          </p:cNvPr>
          <p:cNvSpPr/>
          <p:nvPr/>
        </p:nvSpPr>
        <p:spPr>
          <a:xfrm>
            <a:off x="5188273" y="29502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F46A72FD-E20F-8772-8F92-37E4AFE49089}"/>
              </a:ext>
            </a:extLst>
          </p:cNvPr>
          <p:cNvSpPr/>
          <p:nvPr/>
        </p:nvSpPr>
        <p:spPr>
          <a:xfrm>
            <a:off x="5136915" y="42914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2270C3D-E761-D916-CF17-C6F78A01CF40}"/>
              </a:ext>
            </a:extLst>
          </p:cNvPr>
          <p:cNvSpPr/>
          <p:nvPr/>
        </p:nvSpPr>
        <p:spPr>
          <a:xfrm>
            <a:off x="6855829" y="74866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90" y="3253865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관련 교과목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교과목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교과목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교과목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교과목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교과는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교과목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교과목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교과목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051038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84" b="35772"/>
          <a:stretch/>
        </p:blipFill>
        <p:spPr>
          <a:xfrm>
            <a:off x="2942534" y="935683"/>
            <a:ext cx="7543875" cy="3911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799779"/>
            <a:ext cx="2458778" cy="13681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95AD4AD2-5DCE-3D73-CE2B-8AA858BA0C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0935" y="2350277"/>
            <a:ext cx="5335553" cy="5569761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483855"/>
            <a:ext cx="268425" cy="407785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BF74EB9-7EA7-B8F7-10DC-7B7C5C8838C3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9C4A16-60AD-E7E0-FD8A-739EBA3966D1}"/>
              </a:ext>
            </a:extLst>
          </p:cNvPr>
          <p:cNvSpPr/>
          <p:nvPr/>
        </p:nvSpPr>
        <p:spPr>
          <a:xfrm>
            <a:off x="5342094" y="10416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7601A86-DD0B-5F48-2B0F-6D7B8A6D92A7}"/>
              </a:ext>
            </a:extLst>
          </p:cNvPr>
          <p:cNvSpPr/>
          <p:nvPr/>
        </p:nvSpPr>
        <p:spPr>
          <a:xfrm>
            <a:off x="4184995" y="15219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9966405-D364-C78A-51B1-34F82CE30A3B}"/>
              </a:ext>
            </a:extLst>
          </p:cNvPr>
          <p:cNvSpPr/>
          <p:nvPr/>
        </p:nvSpPr>
        <p:spPr>
          <a:xfrm>
            <a:off x="4180610" y="17251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B020041F-2F2F-D683-3DD4-23A4FCEB7065}"/>
              </a:ext>
            </a:extLst>
          </p:cNvPr>
          <p:cNvCxnSpPr>
            <a:cxnSpLocks/>
            <a:stCxn id="11" idx="2"/>
          </p:cNvCxnSpPr>
          <p:nvPr/>
        </p:nvCxnSpPr>
        <p:spPr>
          <a:xfrm rot="16200000" flipH="1">
            <a:off x="3205010" y="3035141"/>
            <a:ext cx="3244701" cy="949223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04444E4-DEEC-BD51-A72F-888738406E43}"/>
              </a:ext>
            </a:extLst>
          </p:cNvPr>
          <p:cNvSpPr/>
          <p:nvPr/>
        </p:nvSpPr>
        <p:spPr>
          <a:xfrm>
            <a:off x="5117286" y="24415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3388170-6317-97D8-4871-9D456B6BC8E8}"/>
              </a:ext>
            </a:extLst>
          </p:cNvPr>
          <p:cNvSpPr/>
          <p:nvPr/>
        </p:nvSpPr>
        <p:spPr>
          <a:xfrm>
            <a:off x="5132888" y="29151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73B396F-179D-EE16-0548-491DBFE9E19A}"/>
              </a:ext>
            </a:extLst>
          </p:cNvPr>
          <p:cNvSpPr/>
          <p:nvPr/>
        </p:nvSpPr>
        <p:spPr>
          <a:xfrm>
            <a:off x="5108215" y="42480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0BF2359-B034-724B-1674-69236B854522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2140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활동지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활동지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활동지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활동지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활동지 상세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활동지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활동지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56489" y="3416946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활동지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활동지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활동지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활동지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활동지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활동지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활동지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활동지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활동지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54489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33139"/>
              </p:ext>
            </p:extLst>
          </p:nvPr>
        </p:nvGraphicFramePr>
        <p:xfrm>
          <a:off x="647378" y="2015803"/>
          <a:ext cx="12961440" cy="54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8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년 초등교과 맞춤형 </a:t>
                      </a:r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 온라인 시스템 구축 화면기획서 초안 작성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관리자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스톤인테그리티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/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최초작성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2024.09.11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유사표제어 기능 추가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0.92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2024.10.08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유사표제어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기능 수정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0.93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2024.11.20</a:t>
                      </a: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사진 이미지 관리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표시 제목 항목 추가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103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56" b="35772"/>
          <a:stretch/>
        </p:blipFill>
        <p:spPr>
          <a:xfrm>
            <a:off x="2942534" y="1007691"/>
            <a:ext cx="7543875" cy="271244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6BA98BA-3132-B6E7-9B44-CB049614A6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6203" y="2231826"/>
            <a:ext cx="5335245" cy="55697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2159819"/>
            <a:ext cx="2458778" cy="100811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2363914"/>
            <a:ext cx="268425" cy="29996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BF74EB9-7EA7-B8F7-10DC-7B7C5C8838C3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9C4A16-60AD-E7E0-FD8A-739EBA3966D1}"/>
              </a:ext>
            </a:extLst>
          </p:cNvPr>
          <p:cNvSpPr/>
          <p:nvPr/>
        </p:nvSpPr>
        <p:spPr>
          <a:xfrm>
            <a:off x="5342094" y="10416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7601A86-DD0B-5F48-2B0F-6D7B8A6D92A7}"/>
              </a:ext>
            </a:extLst>
          </p:cNvPr>
          <p:cNvSpPr/>
          <p:nvPr/>
        </p:nvSpPr>
        <p:spPr>
          <a:xfrm>
            <a:off x="4184995" y="15219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9966405-D364-C78A-51B1-34F82CE30A3B}"/>
              </a:ext>
            </a:extLst>
          </p:cNvPr>
          <p:cNvSpPr/>
          <p:nvPr/>
        </p:nvSpPr>
        <p:spPr>
          <a:xfrm>
            <a:off x="4180610" y="17251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B020041F-2F2F-D683-3DD4-23A4FCEB7065}"/>
              </a:ext>
            </a:extLst>
          </p:cNvPr>
          <p:cNvCxnSpPr>
            <a:cxnSpLocks/>
            <a:stCxn id="11" idx="2"/>
            <a:endCxn id="10" idx="1"/>
          </p:cNvCxnSpPr>
          <p:nvPr/>
        </p:nvCxnSpPr>
        <p:spPr>
          <a:xfrm rot="16200000" flipH="1">
            <a:off x="3229824" y="3010328"/>
            <a:ext cx="3129304" cy="883454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04444E4-DEEC-BD51-A72F-888738406E43}"/>
              </a:ext>
            </a:extLst>
          </p:cNvPr>
          <p:cNvSpPr/>
          <p:nvPr/>
        </p:nvSpPr>
        <p:spPr>
          <a:xfrm>
            <a:off x="5117286" y="24415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3388170-6317-97D8-4871-9D456B6BC8E8}"/>
              </a:ext>
            </a:extLst>
          </p:cNvPr>
          <p:cNvSpPr/>
          <p:nvPr/>
        </p:nvSpPr>
        <p:spPr>
          <a:xfrm>
            <a:off x="5132888" y="29151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73B396F-179D-EE16-0548-491DBFE9E19A}"/>
              </a:ext>
            </a:extLst>
          </p:cNvPr>
          <p:cNvSpPr/>
          <p:nvPr/>
        </p:nvSpPr>
        <p:spPr>
          <a:xfrm>
            <a:off x="5108215" y="42480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0BF2359-B034-724B-1674-69236B854522}"/>
              </a:ext>
            </a:extLst>
          </p:cNvPr>
          <p:cNvSpPr/>
          <p:nvPr/>
        </p:nvSpPr>
        <p:spPr>
          <a:xfrm>
            <a:off x="6768058" y="74164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학습과정안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학습과정안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학습과정안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학습과정안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학습과정안 상세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학습과정안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학습과정안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56489" y="3643412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학습과정안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학습과정안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학습과정안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학습과정안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학습과정안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학습과정안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학습과정안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학습과정안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학습과정안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00432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73" b="35772"/>
          <a:stretch/>
        </p:blipFill>
        <p:spPr>
          <a:xfrm>
            <a:off x="2942534" y="791667"/>
            <a:ext cx="7543875" cy="148831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8" name="그림 37">
            <a:extLst>
              <a:ext uri="{FF2B5EF4-FFF2-40B4-BE49-F238E27FC236}">
                <a16:creationId xmlns:a16="http://schemas.microsoft.com/office/drawing/2014/main" id="{639C45A1-2C73-9535-78C3-1339B89930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1913" y="2207860"/>
            <a:ext cx="5349031" cy="55697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2591867"/>
            <a:ext cx="2458778" cy="57606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1535822"/>
            <a:ext cx="268425" cy="134407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BF74EB9-7EA7-B8F7-10DC-7B7C5C8838C3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9C4A16-60AD-E7E0-FD8A-739EBA3966D1}"/>
              </a:ext>
            </a:extLst>
          </p:cNvPr>
          <p:cNvSpPr/>
          <p:nvPr/>
        </p:nvSpPr>
        <p:spPr>
          <a:xfrm>
            <a:off x="5342094" y="10416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7601A86-DD0B-5F48-2B0F-6D7B8A6D92A7}"/>
              </a:ext>
            </a:extLst>
          </p:cNvPr>
          <p:cNvSpPr/>
          <p:nvPr/>
        </p:nvSpPr>
        <p:spPr>
          <a:xfrm>
            <a:off x="4125134" y="17145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9966405-D364-C78A-51B1-34F82CE30A3B}"/>
              </a:ext>
            </a:extLst>
          </p:cNvPr>
          <p:cNvSpPr/>
          <p:nvPr/>
        </p:nvSpPr>
        <p:spPr>
          <a:xfrm>
            <a:off x="4120749" y="191767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B020041F-2F2F-D683-3DD4-23A4FCEB7065}"/>
              </a:ext>
            </a:extLst>
          </p:cNvPr>
          <p:cNvCxnSpPr>
            <a:cxnSpLocks/>
            <a:stCxn id="11" idx="2"/>
          </p:cNvCxnSpPr>
          <p:nvPr/>
        </p:nvCxnSpPr>
        <p:spPr>
          <a:xfrm rot="16200000" flipH="1">
            <a:off x="3296488" y="3076372"/>
            <a:ext cx="2936734" cy="943934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04444E4-DEEC-BD51-A72F-888738406E43}"/>
              </a:ext>
            </a:extLst>
          </p:cNvPr>
          <p:cNvSpPr/>
          <p:nvPr/>
        </p:nvSpPr>
        <p:spPr>
          <a:xfrm>
            <a:off x="5117286" y="24415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3388170-6317-97D8-4871-9D456B6BC8E8}"/>
              </a:ext>
            </a:extLst>
          </p:cNvPr>
          <p:cNvSpPr/>
          <p:nvPr/>
        </p:nvSpPr>
        <p:spPr>
          <a:xfrm>
            <a:off x="5100688" y="29072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73B396F-179D-EE16-0548-491DBFE9E19A}"/>
              </a:ext>
            </a:extLst>
          </p:cNvPr>
          <p:cNvSpPr/>
          <p:nvPr/>
        </p:nvSpPr>
        <p:spPr>
          <a:xfrm>
            <a:off x="5112928" y="32727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0BF2359-B034-724B-1674-69236B854522}"/>
              </a:ext>
            </a:extLst>
          </p:cNvPr>
          <p:cNvSpPr/>
          <p:nvPr/>
        </p:nvSpPr>
        <p:spPr>
          <a:xfrm>
            <a:off x="5001008" y="4166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외부 연계자료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외부 연계자료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외부 연계자료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URL</a:t>
            </a:r>
            <a:r>
              <a:rPr lang="ko-KR" altLang="en-US" sz="1000" dirty="0">
                <a:latin typeface="+mj-ea"/>
                <a:ea typeface="+mj-ea"/>
              </a:rPr>
              <a:t>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</a:t>
            </a:r>
            <a:r>
              <a:rPr lang="ko-KR" altLang="en-US" sz="1000" dirty="0">
                <a:latin typeface="+mj-ea"/>
                <a:ea typeface="+mj-ea"/>
              </a:rPr>
              <a:t>외부 연계자료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외부 연계자료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외부 연계자료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61859" y="2955081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외부 연계자료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연계기관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외부 연계자료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연계기관명과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[</a:t>
            </a:r>
            <a:r>
              <a:rPr lang="ko-KR" altLang="en-US" sz="1000" dirty="0">
                <a:latin typeface="+mj-ea"/>
                <a:ea typeface="+mj-ea"/>
              </a:rPr>
              <a:t>확인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목록 </a:t>
            </a:r>
            <a:r>
              <a:rPr lang="ko-KR" altLang="en-US" sz="1000" dirty="0" err="1">
                <a:latin typeface="+mj-ea"/>
                <a:ea typeface="+mj-ea"/>
              </a:rPr>
              <a:t>저장후</a:t>
            </a:r>
            <a:r>
              <a:rPr lang="ko-KR" altLang="en-US" sz="1000" dirty="0">
                <a:latin typeface="+mj-ea"/>
                <a:ea typeface="+mj-ea"/>
              </a:rPr>
              <a:t> 팝업 닫기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외부 연계자료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외부 연계자료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A44478BA-4B63-D733-AECC-2963F3360969}"/>
              </a:ext>
            </a:extLst>
          </p:cNvPr>
          <p:cNvSpPr/>
          <p:nvPr/>
        </p:nvSpPr>
        <p:spPr>
          <a:xfrm>
            <a:off x="9360346" y="387886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1382477E-B796-7C37-0960-F16CDFC7776A}"/>
              </a:ext>
            </a:extLst>
          </p:cNvPr>
          <p:cNvSpPr/>
          <p:nvPr/>
        </p:nvSpPr>
        <p:spPr>
          <a:xfrm>
            <a:off x="6736547" y="74164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8312395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3870CD48-3358-93F1-E91C-017456971D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8"/>
          <a:stretch/>
        </p:blipFill>
        <p:spPr>
          <a:xfrm>
            <a:off x="1295450" y="800284"/>
            <a:ext cx="7771703" cy="69555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56801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295451" y="1952412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추천사진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추천사진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추천사진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2951635" y="1586518"/>
            <a:ext cx="5976664" cy="122999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2951635" y="2816508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715182" y="147850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706371" y="277721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017735" y="29737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128099" y="29737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113993" y="16334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192663" y="16334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779495" y="21011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8864181" y="29737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651055" y="33302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751835" y="742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추천사진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59F1445E-1C0E-D57E-ED58-ADB25EA05A22}"/>
              </a:ext>
            </a:extLst>
          </p:cNvPr>
          <p:cNvSpPr/>
          <p:nvPr/>
        </p:nvSpPr>
        <p:spPr>
          <a:xfrm>
            <a:off x="4446094" y="3293337"/>
            <a:ext cx="2682005" cy="4018144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F5BB21-31C8-A5F6-6D01-72EB9AAA3354}"/>
              </a:ext>
            </a:extLst>
          </p:cNvPr>
          <p:cNvSpPr txBox="1"/>
          <p:nvPr/>
        </p:nvSpPr>
        <p:spPr>
          <a:xfrm>
            <a:off x="10656489" y="6948349"/>
            <a:ext cx="3743723" cy="75507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 err="1">
                <a:latin typeface="+mj-ea"/>
                <a:ea typeface="+mj-ea"/>
              </a:rPr>
              <a:t>컬럼명</a:t>
            </a:r>
            <a:r>
              <a:rPr lang="ko-KR" altLang="en-US" sz="1000" dirty="0">
                <a:latin typeface="+mj-ea"/>
                <a:ea typeface="+mj-ea"/>
              </a:rPr>
              <a:t> 변경 및 분리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“</a:t>
            </a:r>
            <a:r>
              <a:rPr lang="ko-KR" altLang="en-US" sz="1000" dirty="0">
                <a:latin typeface="+mj-ea"/>
                <a:ea typeface="+mj-ea"/>
              </a:rPr>
              <a:t>표시제목</a:t>
            </a:r>
            <a:r>
              <a:rPr lang="en-US" altLang="ko-KR" sz="1000" dirty="0">
                <a:latin typeface="+mj-ea"/>
                <a:ea typeface="+mj-ea"/>
              </a:rPr>
              <a:t>”</a:t>
            </a:r>
            <a:r>
              <a:rPr lang="ko-KR" altLang="en-US" sz="1000" dirty="0">
                <a:latin typeface="+mj-ea"/>
                <a:ea typeface="+mj-ea"/>
              </a:rPr>
              <a:t> 컬럼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기존 </a:t>
            </a:r>
            <a:r>
              <a:rPr lang="en-US" altLang="ko-KR" sz="1000" dirty="0">
                <a:latin typeface="+mj-ea"/>
                <a:ea typeface="+mj-ea"/>
              </a:rPr>
              <a:t>“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” </a:t>
            </a:r>
            <a:r>
              <a:rPr lang="ko-KR" altLang="en-US" sz="1000" dirty="0">
                <a:latin typeface="+mj-ea"/>
                <a:ea typeface="+mj-ea"/>
              </a:rPr>
              <a:t>컬럼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원제목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”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컬럼으로 변경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순서도: 연결자 7">
            <a:extLst>
              <a:ext uri="{FF2B5EF4-FFF2-40B4-BE49-F238E27FC236}">
                <a16:creationId xmlns:a16="http://schemas.microsoft.com/office/drawing/2014/main" id="{F7A2788D-7088-C1ED-F062-5F59A4147A76}"/>
              </a:ext>
            </a:extLst>
          </p:cNvPr>
          <p:cNvSpPr/>
          <p:nvPr/>
        </p:nvSpPr>
        <p:spPr>
          <a:xfrm>
            <a:off x="4417088" y="3147314"/>
            <a:ext cx="216024" cy="216024"/>
          </a:xfrm>
          <a:prstGeom prst="flowChartConnector">
            <a:avLst/>
          </a:prstGeom>
          <a:solidFill>
            <a:schemeClr val="tx1">
              <a:lumMod val="95000"/>
              <a:lumOff val="5000"/>
            </a:schemeClr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9BB21186-B99E-F624-B7B9-36ECBBD98B63}"/>
              </a:ext>
            </a:extLst>
          </p:cNvPr>
          <p:cNvSpPr/>
          <p:nvPr/>
        </p:nvSpPr>
        <p:spPr>
          <a:xfrm>
            <a:off x="4958034" y="3133554"/>
            <a:ext cx="344277" cy="162302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51D48F9-4592-1699-BC66-4362CCF5D483}"/>
              </a:ext>
            </a:extLst>
          </p:cNvPr>
          <p:cNvSpPr/>
          <p:nvPr/>
        </p:nvSpPr>
        <p:spPr>
          <a:xfrm>
            <a:off x="6273967" y="3152228"/>
            <a:ext cx="344277" cy="162302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3A47264F-D5A0-FAA4-31A9-9FB13D20EE1A}"/>
              </a:ext>
            </a:extLst>
          </p:cNvPr>
          <p:cNvCxnSpPr>
            <a:cxnSpLocks/>
            <a:stCxn id="3" idx="3"/>
            <a:endCxn id="4" idx="1"/>
          </p:cNvCxnSpPr>
          <p:nvPr/>
        </p:nvCxnSpPr>
        <p:spPr>
          <a:xfrm>
            <a:off x="7128099" y="5302409"/>
            <a:ext cx="3528390" cy="2023480"/>
          </a:xfrm>
          <a:prstGeom prst="bentConnector3">
            <a:avLst>
              <a:gd name="adj1" fmla="val 72946"/>
            </a:avLst>
          </a:prstGeom>
          <a:ln w="12700">
            <a:solidFill>
              <a:srgbClr val="00B0F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75935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EE0C44E9-D3BE-E940-379E-DF715047F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08"/>
          <a:stretch/>
        </p:blipFill>
        <p:spPr>
          <a:xfrm>
            <a:off x="2932006" y="981213"/>
            <a:ext cx="7559685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84D31C5F-4BE4-5B49-0741-419CE93856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2405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13525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제목 정보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“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원제목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” 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으로 명칭 변경</a:t>
            </a:r>
            <a:endParaRPr lang="en-US" altLang="ko-KR" sz="10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추천사진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대표사진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보기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확대 사진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원본 다운로드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원본 파일 다운로드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워터마크 다운로드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워터마크 추가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시대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 err="1">
                <a:latin typeface="+mj-ea"/>
                <a:ea typeface="+mj-ea"/>
              </a:rPr>
              <a:t>소장처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크기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촬영장소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촬영자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66902" cy="222430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7FB69C20-DB19-7C88-DC4A-8F560A16707E}"/>
              </a:ext>
            </a:extLst>
          </p:cNvPr>
          <p:cNvSpPr/>
          <p:nvPr/>
        </p:nvSpPr>
        <p:spPr>
          <a:xfrm>
            <a:off x="2932006" y="2144722"/>
            <a:ext cx="1416382" cy="18789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50563" y="26518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36050" y="29849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190944" y="2868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190944" y="31166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3592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6515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AA4D2AB-06BA-0E3C-0C0A-B88E31E032CC}"/>
              </a:ext>
            </a:extLst>
          </p:cNvPr>
          <p:cNvSpPr/>
          <p:nvPr/>
        </p:nvSpPr>
        <p:spPr>
          <a:xfrm>
            <a:off x="7156965" y="465150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FC5BB09-C528-0E6C-9B04-4201807627CF}"/>
              </a:ext>
            </a:extLst>
          </p:cNvPr>
          <p:cNvSpPr/>
          <p:nvPr/>
        </p:nvSpPr>
        <p:spPr>
          <a:xfrm>
            <a:off x="7127807" y="442393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81B8894-4A45-C436-1789-433ED3CFCFA4}"/>
              </a:ext>
            </a:extLst>
          </p:cNvPr>
          <p:cNvSpPr/>
          <p:nvPr/>
        </p:nvSpPr>
        <p:spPr>
          <a:xfrm>
            <a:off x="7143149" y="4175952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89510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  <p:pic>
        <p:nvPicPr>
          <p:cNvPr id="19" name="그림 18" descr="텍스트, 스크린샷이(가) 표시된 사진&#10;&#10;자동 생성된 설명">
            <a:extLst>
              <a:ext uri="{FF2B5EF4-FFF2-40B4-BE49-F238E27FC236}">
                <a16:creationId xmlns:a16="http://schemas.microsoft.com/office/drawing/2014/main" id="{CB293A05-7628-C1FE-5CF1-15D852C9395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11"/>
          <a:stretch/>
        </p:blipFill>
        <p:spPr>
          <a:xfrm>
            <a:off x="215330" y="4470909"/>
            <a:ext cx="3331731" cy="3009847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6381074" y="3975593"/>
            <a:ext cx="344466" cy="3444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19" idx="3"/>
          </p:cNvCxnSpPr>
          <p:nvPr/>
        </p:nvCxnSpPr>
        <p:spPr>
          <a:xfrm rot="5400000">
            <a:off x="4222297" y="3644823"/>
            <a:ext cx="1655774" cy="3006246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>
            <a:extLst>
              <a:ext uri="{FF2B5EF4-FFF2-40B4-BE49-F238E27FC236}">
                <a16:creationId xmlns:a16="http://schemas.microsoft.com/office/drawing/2014/main" id="{20589E96-0E92-D8BF-7F6E-803BBDFD2BA0}"/>
              </a:ext>
            </a:extLst>
          </p:cNvPr>
          <p:cNvSpPr/>
          <p:nvPr/>
        </p:nvSpPr>
        <p:spPr>
          <a:xfrm>
            <a:off x="4550876" y="2332615"/>
            <a:ext cx="3022665" cy="293901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5" name="순서도: 연결자 4">
            <a:extLst>
              <a:ext uri="{FF2B5EF4-FFF2-40B4-BE49-F238E27FC236}">
                <a16:creationId xmlns:a16="http://schemas.microsoft.com/office/drawing/2014/main" id="{66A5F7B5-9F54-66D5-5C07-B87EF95870EB}"/>
              </a:ext>
            </a:extLst>
          </p:cNvPr>
          <p:cNvSpPr/>
          <p:nvPr/>
        </p:nvSpPr>
        <p:spPr>
          <a:xfrm>
            <a:off x="4386077" y="2293116"/>
            <a:ext cx="216024" cy="216024"/>
          </a:xfrm>
          <a:prstGeom prst="flowChartConnector">
            <a:avLst/>
          </a:prstGeom>
          <a:solidFill>
            <a:schemeClr val="tx1">
              <a:lumMod val="95000"/>
              <a:lumOff val="5000"/>
            </a:schemeClr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BB306D-ADFC-CB35-37B3-14027ED3C8C6}"/>
              </a:ext>
            </a:extLst>
          </p:cNvPr>
          <p:cNvSpPr txBox="1"/>
          <p:nvPr/>
        </p:nvSpPr>
        <p:spPr>
          <a:xfrm>
            <a:off x="10662863" y="6708936"/>
            <a:ext cx="3743723" cy="52424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en-US" altLang="ko-KR" sz="1000" dirty="0">
                <a:latin typeface="+mj-ea"/>
                <a:ea typeface="+mj-ea"/>
              </a:rPr>
              <a:t>“</a:t>
            </a:r>
            <a:r>
              <a:rPr lang="ko-KR" altLang="en-US" sz="1000" dirty="0">
                <a:latin typeface="+mj-ea"/>
                <a:ea typeface="+mj-ea"/>
              </a:rPr>
              <a:t>표시제목</a:t>
            </a:r>
            <a:r>
              <a:rPr lang="en-US" altLang="ko-KR" sz="1000" dirty="0">
                <a:latin typeface="+mj-ea"/>
                <a:ea typeface="+mj-ea"/>
              </a:rPr>
              <a:t>” </a:t>
            </a:r>
            <a:r>
              <a:rPr lang="ko-KR" altLang="en-US" sz="1000" dirty="0">
                <a:latin typeface="+mj-ea"/>
                <a:ea typeface="+mj-ea"/>
              </a:rPr>
              <a:t>항목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표시제목 항목으로 추가됨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C011B90D-3D8A-02CB-2F60-E57D12287044}"/>
              </a:ext>
            </a:extLst>
          </p:cNvPr>
          <p:cNvCxnSpPr>
            <a:cxnSpLocks/>
            <a:stCxn id="3" idx="3"/>
            <a:endCxn id="7" idx="1"/>
          </p:cNvCxnSpPr>
          <p:nvPr/>
        </p:nvCxnSpPr>
        <p:spPr>
          <a:xfrm>
            <a:off x="7573541" y="2479566"/>
            <a:ext cx="3089322" cy="4491493"/>
          </a:xfrm>
          <a:prstGeom prst="bentConnector3">
            <a:avLst>
              <a:gd name="adj1" fmla="val 50000"/>
            </a:avLst>
          </a:prstGeom>
          <a:ln w="12700">
            <a:solidFill>
              <a:srgbClr val="00B0F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연결선: 꺾임 21">
            <a:extLst>
              <a:ext uri="{FF2B5EF4-FFF2-40B4-BE49-F238E27FC236}">
                <a16:creationId xmlns:a16="http://schemas.microsoft.com/office/drawing/2014/main" id="{F2F36F1A-C6E5-8261-D781-092F897951CF}"/>
              </a:ext>
            </a:extLst>
          </p:cNvPr>
          <p:cNvCxnSpPr>
            <a:cxnSpLocks/>
            <a:stCxn id="31" idx="3"/>
          </p:cNvCxnSpPr>
          <p:nvPr/>
        </p:nvCxnSpPr>
        <p:spPr>
          <a:xfrm>
            <a:off x="10296450" y="2754263"/>
            <a:ext cx="720080" cy="393025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B08AE586-5A41-5C54-2E1C-3924204C8F02}"/>
              </a:ext>
            </a:extLst>
          </p:cNvPr>
          <p:cNvSpPr/>
          <p:nvPr/>
        </p:nvSpPr>
        <p:spPr>
          <a:xfrm>
            <a:off x="4568047" y="2639849"/>
            <a:ext cx="5728403" cy="22882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8054440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89B535A5-2FFB-1E19-096A-F9BFF1ABC0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9" t="-108" r="119" b="24229"/>
          <a:stretch/>
        </p:blipFill>
        <p:spPr>
          <a:xfrm>
            <a:off x="2932006" y="982315"/>
            <a:ext cx="7559684" cy="67221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C86534BE-4504-0A53-4959-DB6C913BA2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319" y="991840"/>
            <a:ext cx="2450418" cy="287158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79222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명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표시제목 내용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1797870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기본정보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제목 정보 수정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기존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제목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”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항목을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원제목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”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으로 항목명 변경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추천사진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대표사진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이미지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찾기를 통해 대표 이미지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시대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 err="1">
                <a:latin typeface="+mj-ea"/>
                <a:ea typeface="+mj-ea"/>
              </a:rPr>
              <a:t>소장처</a:t>
            </a:r>
            <a:r>
              <a:rPr lang="ko-KR" altLang="en-US" sz="1000" dirty="0">
                <a:latin typeface="+mj-ea"/>
                <a:ea typeface="+mj-ea"/>
              </a:rPr>
              <a:t> 정보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크기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촬영장소 정보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촬영자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설명 정보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66902" cy="222430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57611" y="210475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23070" y="238796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634192" y="19261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32108" y="27304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4466" y="259955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557197" y="30548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0904" y="311853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198996" y="415014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11275" y="43818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11275" y="46256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AA4D2AB-06BA-0E3C-0C0A-B88E31E032CC}"/>
              </a:ext>
            </a:extLst>
          </p:cNvPr>
          <p:cNvSpPr/>
          <p:nvPr/>
        </p:nvSpPr>
        <p:spPr>
          <a:xfrm>
            <a:off x="7978469" y="4675670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FC5BB09-C528-0E6C-9B04-4201807627CF}"/>
              </a:ext>
            </a:extLst>
          </p:cNvPr>
          <p:cNvSpPr/>
          <p:nvPr/>
        </p:nvSpPr>
        <p:spPr>
          <a:xfrm>
            <a:off x="7949311" y="4448100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81B8894-4A45-C436-1789-433ED3CFCFA4}"/>
              </a:ext>
            </a:extLst>
          </p:cNvPr>
          <p:cNvSpPr/>
          <p:nvPr/>
        </p:nvSpPr>
        <p:spPr>
          <a:xfrm>
            <a:off x="7964653" y="420011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175550" y="4869300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A9E1E6EC-6CCE-EAE7-169D-BDD96493B30F}"/>
              </a:ext>
            </a:extLst>
          </p:cNvPr>
          <p:cNvSpPr/>
          <p:nvPr/>
        </p:nvSpPr>
        <p:spPr>
          <a:xfrm>
            <a:off x="4556593" y="2102799"/>
            <a:ext cx="3022665" cy="293901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4" name="순서도: 연결자 3">
            <a:extLst>
              <a:ext uri="{FF2B5EF4-FFF2-40B4-BE49-F238E27FC236}">
                <a16:creationId xmlns:a16="http://schemas.microsoft.com/office/drawing/2014/main" id="{8B5EC8C8-D9A2-75D1-004D-18286611C00D}"/>
              </a:ext>
            </a:extLst>
          </p:cNvPr>
          <p:cNvSpPr/>
          <p:nvPr/>
        </p:nvSpPr>
        <p:spPr>
          <a:xfrm>
            <a:off x="4391794" y="2063300"/>
            <a:ext cx="216024" cy="216024"/>
          </a:xfrm>
          <a:prstGeom prst="flowChartConnector">
            <a:avLst/>
          </a:prstGeom>
          <a:solidFill>
            <a:schemeClr val="tx1">
              <a:lumMod val="95000"/>
              <a:lumOff val="5000"/>
            </a:schemeClr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3261D53-12A9-1BD7-3DE2-014B6CDCC0AC}"/>
              </a:ext>
            </a:extLst>
          </p:cNvPr>
          <p:cNvSpPr/>
          <p:nvPr/>
        </p:nvSpPr>
        <p:spPr>
          <a:xfrm>
            <a:off x="4573764" y="2410033"/>
            <a:ext cx="5728403" cy="22882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871C72-CD7F-798D-C9D5-CFD6BCB4A1C2}"/>
              </a:ext>
            </a:extLst>
          </p:cNvPr>
          <p:cNvSpPr txBox="1"/>
          <p:nvPr/>
        </p:nvSpPr>
        <p:spPr>
          <a:xfrm>
            <a:off x="10658993" y="5783462"/>
            <a:ext cx="3743723" cy="7561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en-US" altLang="ko-KR" sz="1000" dirty="0">
                <a:latin typeface="+mj-ea"/>
                <a:ea typeface="+mj-ea"/>
              </a:rPr>
              <a:t>“</a:t>
            </a:r>
            <a:r>
              <a:rPr lang="ko-KR" altLang="en-US" sz="1000" dirty="0">
                <a:latin typeface="+mj-ea"/>
                <a:ea typeface="+mj-ea"/>
              </a:rPr>
              <a:t>표시제목</a:t>
            </a:r>
            <a:r>
              <a:rPr lang="en-US" altLang="ko-KR" sz="1000" dirty="0">
                <a:latin typeface="+mj-ea"/>
                <a:ea typeface="+mj-ea"/>
              </a:rPr>
              <a:t>” </a:t>
            </a:r>
            <a:r>
              <a:rPr lang="ko-KR" altLang="en-US" sz="1000" dirty="0">
                <a:latin typeface="+mj-ea"/>
                <a:ea typeface="+mj-ea"/>
              </a:rPr>
              <a:t>항목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표시제목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표시제목 항목으로 추가됨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77EE3641-37F4-E71B-7A83-EC816D581996}"/>
              </a:ext>
            </a:extLst>
          </p:cNvPr>
          <p:cNvCxnSpPr>
            <a:cxnSpLocks/>
            <a:stCxn id="3" idx="3"/>
            <a:endCxn id="9" idx="1"/>
          </p:cNvCxnSpPr>
          <p:nvPr/>
        </p:nvCxnSpPr>
        <p:spPr>
          <a:xfrm>
            <a:off x="7579258" y="2249750"/>
            <a:ext cx="3079735" cy="3911764"/>
          </a:xfrm>
          <a:prstGeom prst="bentConnector3">
            <a:avLst>
              <a:gd name="adj1" fmla="val 50000"/>
            </a:avLst>
          </a:prstGeom>
          <a:ln w="12700">
            <a:solidFill>
              <a:srgbClr val="00B0F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연결선: 꺾임 39">
            <a:extLst>
              <a:ext uri="{FF2B5EF4-FFF2-40B4-BE49-F238E27FC236}">
                <a16:creationId xmlns:a16="http://schemas.microsoft.com/office/drawing/2014/main" id="{AABFFAB2-7C67-A716-633A-5ED4E3D78A4E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10302167" y="2249750"/>
            <a:ext cx="642355" cy="27469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14987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22DDDA13-6D54-15A8-2381-998A64DD6F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22"/>
          <a:stretch/>
        </p:blipFill>
        <p:spPr>
          <a:xfrm>
            <a:off x="2932006" y="981213"/>
            <a:ext cx="7559684" cy="67221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B9FCC9B-7147-D49D-0B16-84E36632AD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1" y="991840"/>
            <a:ext cx="2450418" cy="287158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07789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4230"/>
            <a:ext cx="3743723" cy="467923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기본정보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제목 정보 입력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기존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제목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”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항목을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원제목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”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으로 항목명 변경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표제어 추가 팝업 활성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추천사진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대표사진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찾기를 통해 대표 이미지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시대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 err="1">
                <a:latin typeface="+mj-ea"/>
                <a:ea typeface="+mj-ea"/>
              </a:rPr>
              <a:t>소장처</a:t>
            </a:r>
            <a:r>
              <a:rPr lang="ko-KR" altLang="en-US" sz="1000" dirty="0">
                <a:latin typeface="+mj-ea"/>
                <a:ea typeface="+mj-ea"/>
              </a:rPr>
              <a:t> 정보 입력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크기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calendar </a:t>
            </a:r>
            <a:r>
              <a:rPr lang="ko-KR" altLang="en-US" sz="1000" dirty="0">
                <a:latin typeface="+mj-ea"/>
                <a:ea typeface="+mj-ea"/>
              </a:rPr>
              <a:t>팝업으로 날짜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촬영장소 정보 입력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촬영자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2-14.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66902" cy="222430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3253" y="176160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57611" y="210475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36795" y="239489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60156" y="203736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45833" y="272785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18191" y="25969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570922" y="30522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34629" y="311594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12721" y="4147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000" y="437926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25000" y="46231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AA4D2AB-06BA-0E3C-0C0A-B88E31E032CC}"/>
              </a:ext>
            </a:extLst>
          </p:cNvPr>
          <p:cNvSpPr/>
          <p:nvPr/>
        </p:nvSpPr>
        <p:spPr>
          <a:xfrm>
            <a:off x="7992194" y="467307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FC5BB09-C528-0E6C-9B04-4201807627CF}"/>
              </a:ext>
            </a:extLst>
          </p:cNvPr>
          <p:cNvSpPr/>
          <p:nvPr/>
        </p:nvSpPr>
        <p:spPr>
          <a:xfrm>
            <a:off x="7963036" y="444550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81B8894-4A45-C436-1789-433ED3CFCFA4}"/>
              </a:ext>
            </a:extLst>
          </p:cNvPr>
          <p:cNvSpPr/>
          <p:nvPr/>
        </p:nvSpPr>
        <p:spPr>
          <a:xfrm>
            <a:off x="7978378" y="419752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189275" y="486670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092E89-88E9-79D6-3D43-0AC55DDDCBD5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46FC7C0-7E3E-8A24-C15B-5C43F54632FA}"/>
              </a:ext>
            </a:extLst>
          </p:cNvPr>
          <p:cNvSpPr/>
          <p:nvPr/>
        </p:nvSpPr>
        <p:spPr>
          <a:xfrm>
            <a:off x="6295272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2-14</a:t>
            </a:r>
            <a:endParaRPr lang="ko-KR" altLang="en-US" sz="800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050010E4-D634-C3F5-0915-C97FDEE3EA9B}"/>
              </a:ext>
            </a:extLst>
          </p:cNvPr>
          <p:cNvSpPr/>
          <p:nvPr/>
        </p:nvSpPr>
        <p:spPr>
          <a:xfrm>
            <a:off x="4556593" y="2093274"/>
            <a:ext cx="3022665" cy="293901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5" name="순서도: 연결자 4">
            <a:extLst>
              <a:ext uri="{FF2B5EF4-FFF2-40B4-BE49-F238E27FC236}">
                <a16:creationId xmlns:a16="http://schemas.microsoft.com/office/drawing/2014/main" id="{9EDCE494-11B7-5DC8-228C-EE7BE623CFBC}"/>
              </a:ext>
            </a:extLst>
          </p:cNvPr>
          <p:cNvSpPr/>
          <p:nvPr/>
        </p:nvSpPr>
        <p:spPr>
          <a:xfrm>
            <a:off x="4391794" y="2053775"/>
            <a:ext cx="216024" cy="216024"/>
          </a:xfrm>
          <a:prstGeom prst="flowChartConnector">
            <a:avLst/>
          </a:prstGeom>
          <a:solidFill>
            <a:schemeClr val="tx1">
              <a:lumMod val="95000"/>
              <a:lumOff val="5000"/>
            </a:schemeClr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9C27A39-E1CE-FF4F-9362-1329272BA1DF}"/>
              </a:ext>
            </a:extLst>
          </p:cNvPr>
          <p:cNvSpPr/>
          <p:nvPr/>
        </p:nvSpPr>
        <p:spPr>
          <a:xfrm>
            <a:off x="4573764" y="2400508"/>
            <a:ext cx="5728403" cy="22882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D15D5A-065A-ED6C-3F72-25F314C4CEB9}"/>
              </a:ext>
            </a:extLst>
          </p:cNvPr>
          <p:cNvSpPr txBox="1"/>
          <p:nvPr/>
        </p:nvSpPr>
        <p:spPr>
          <a:xfrm>
            <a:off x="10658993" y="6256826"/>
            <a:ext cx="3743723" cy="7561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en-US" altLang="ko-KR" sz="1000" dirty="0">
                <a:latin typeface="+mj-ea"/>
                <a:ea typeface="+mj-ea"/>
              </a:rPr>
              <a:t>“</a:t>
            </a:r>
            <a:r>
              <a:rPr lang="ko-KR" altLang="en-US" sz="1000" dirty="0">
                <a:latin typeface="+mj-ea"/>
                <a:ea typeface="+mj-ea"/>
              </a:rPr>
              <a:t>표시제목</a:t>
            </a:r>
            <a:r>
              <a:rPr lang="en-US" altLang="ko-KR" sz="1000" dirty="0">
                <a:latin typeface="+mj-ea"/>
                <a:ea typeface="+mj-ea"/>
              </a:rPr>
              <a:t>” </a:t>
            </a:r>
            <a:r>
              <a:rPr lang="ko-KR" altLang="en-US" sz="1000" dirty="0">
                <a:latin typeface="+mj-ea"/>
                <a:ea typeface="+mj-ea"/>
              </a:rPr>
              <a:t>항목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표시제목 항목으로 추가됨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</p:txBody>
      </p:sp>
      <p:cxnSp>
        <p:nvCxnSpPr>
          <p:cNvPr id="18" name="연결선: 꺾임 17">
            <a:extLst>
              <a:ext uri="{FF2B5EF4-FFF2-40B4-BE49-F238E27FC236}">
                <a16:creationId xmlns:a16="http://schemas.microsoft.com/office/drawing/2014/main" id="{B8E34535-50A3-7B1F-DD08-3273D121F1C6}"/>
              </a:ext>
            </a:extLst>
          </p:cNvPr>
          <p:cNvCxnSpPr>
            <a:cxnSpLocks/>
            <a:stCxn id="3" idx="3"/>
            <a:endCxn id="7" idx="1"/>
          </p:cNvCxnSpPr>
          <p:nvPr/>
        </p:nvCxnSpPr>
        <p:spPr>
          <a:xfrm>
            <a:off x="7579258" y="2240225"/>
            <a:ext cx="3079735" cy="4394653"/>
          </a:xfrm>
          <a:prstGeom prst="bentConnector3">
            <a:avLst>
              <a:gd name="adj1" fmla="val 50000"/>
            </a:avLst>
          </a:prstGeom>
          <a:ln w="12700">
            <a:solidFill>
              <a:srgbClr val="00B0F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연결선: 꺾임 18">
            <a:extLst>
              <a:ext uri="{FF2B5EF4-FFF2-40B4-BE49-F238E27FC236}">
                <a16:creationId xmlns:a16="http://schemas.microsoft.com/office/drawing/2014/main" id="{31DFEA6E-B8B1-F4BA-3FAF-CC1206D75722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10302167" y="1978670"/>
            <a:ext cx="714363" cy="53625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22618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22DDDA13-6D54-15A8-2381-998A64DD6F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5" r="37914" b="24121"/>
          <a:stretch/>
        </p:blipFill>
        <p:spPr>
          <a:xfrm>
            <a:off x="143323" y="863675"/>
            <a:ext cx="3168352" cy="67221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연관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추가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검색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추천표제어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조회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dirty="0" err="1">
                <a:latin typeface="+mj-ea"/>
                <a:ea typeface="+mj-ea"/>
              </a:rPr>
              <a:t>설정값으로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표제어 목록에 검색 결과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표제어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표제어 목록 테이블 표출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연관 표제어를 선택하고 추가 버튼을 클릭하여 연관 표제어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선택한 표제어를 추가하고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591593" y="2303834"/>
            <a:ext cx="677397" cy="39946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3FCBBEF-8AAF-71D1-F212-7803FB0E09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6827" y="981214"/>
            <a:ext cx="6326126" cy="6604580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08F86CCB-B81C-808D-47B9-4FE967545732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3268990" y="2503567"/>
            <a:ext cx="697837" cy="177993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C4988B8C-8CD3-B0CB-D18F-1FFC0A716232}"/>
              </a:ext>
            </a:extLst>
          </p:cNvPr>
          <p:cNvSpPr/>
          <p:nvPr/>
        </p:nvSpPr>
        <p:spPr>
          <a:xfrm>
            <a:off x="3858815" y="11546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E8B6FE40-D490-167F-6A9F-216BCD2A68BE}"/>
              </a:ext>
            </a:extLst>
          </p:cNvPr>
          <p:cNvSpPr/>
          <p:nvPr/>
        </p:nvSpPr>
        <p:spPr>
          <a:xfrm>
            <a:off x="3902700" y="160316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08D58A0A-0155-2F4C-F397-659EFFBB6D98}"/>
              </a:ext>
            </a:extLst>
          </p:cNvPr>
          <p:cNvSpPr/>
          <p:nvPr/>
        </p:nvSpPr>
        <p:spPr>
          <a:xfrm>
            <a:off x="3804318" y="34053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9D8BAE5-03B8-67CB-1E4E-9121AEC66B62}"/>
              </a:ext>
            </a:extLst>
          </p:cNvPr>
          <p:cNvSpPr/>
          <p:nvPr/>
        </p:nvSpPr>
        <p:spPr>
          <a:xfrm>
            <a:off x="5831954" y="720037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051183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942F38D2-38AF-C524-4237-03B8997F44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8"/>
          <a:stretch/>
        </p:blipFill>
        <p:spPr>
          <a:xfrm>
            <a:off x="1439464" y="863675"/>
            <a:ext cx="7771702" cy="69555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1061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222302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동영상</a:t>
            </a:r>
            <a:r>
              <a:rPr lang="ko-KR" altLang="en-US" sz="1000" dirty="0">
                <a:latin typeface="+mj-ea"/>
                <a:ea typeface="+mj-ea"/>
              </a:rPr>
              <a:t>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161750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동영상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175753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전자제품, 스크린샷, 소프트웨어이(가) 표시된 사진&#10;&#10;자동 생성된 설명">
            <a:extLst>
              <a:ext uri="{FF2B5EF4-FFF2-40B4-BE49-F238E27FC236}">
                <a16:creationId xmlns:a16="http://schemas.microsoft.com/office/drawing/2014/main" id="{1768E4AB-481B-E3A2-D69E-A9F3616B86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82571"/>
            <a:ext cx="7553589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전자제품, 스크린샷, 소프트웨어이(가) 표시된 사진&#10;&#10;자동 생성된 설명">
            <a:extLst>
              <a:ext uri="{FF2B5EF4-FFF2-40B4-BE49-F238E27FC236}">
                <a16:creationId xmlns:a16="http://schemas.microsoft.com/office/drawing/2014/main" id="{23CB032E-2937-B411-E090-00B7D24EB2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18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0218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동영상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동영상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동영상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동영상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동영상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동영상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동영상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동영상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추천동영상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동영상 위치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재생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위치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동영상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3992" cy="2224985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6515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pic>
        <p:nvPicPr>
          <p:cNvPr id="22" name="그림 21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9811B241-0E8B-F5FA-6C7F-93EE7E05339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7"/>
          <a:stretch/>
        </p:blipFill>
        <p:spPr>
          <a:xfrm>
            <a:off x="217940" y="4464172"/>
            <a:ext cx="3329122" cy="301658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89510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5885970" y="3329374"/>
            <a:ext cx="522048" cy="52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22" idx="3"/>
          </p:cNvCxnSpPr>
          <p:nvPr/>
        </p:nvCxnSpPr>
        <p:spPr>
          <a:xfrm rot="5400000">
            <a:off x="3788359" y="3613829"/>
            <a:ext cx="2117338" cy="2599932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06405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168FCAC5-68BC-98E0-5294-47589AB79E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76809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21CCC629-9B39-B670-21A7-8C2612074B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85205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동영상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동영상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동영상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동영상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동영상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추천동영상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동영상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동영상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위치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동영상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3992" cy="22192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BAE8E2B6-422A-21B9-1547-DE86BFEB18F8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732904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BCD0214F-22F4-7123-EC45-C815F5F71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9148" y="1531105"/>
            <a:ext cx="4676775" cy="4714875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71585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로그인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0" name="순서도: 연결자 69">
            <a:extLst>
              <a:ext uri="{FF2B5EF4-FFF2-40B4-BE49-F238E27FC236}">
                <a16:creationId xmlns:a16="http://schemas.microsoft.com/office/drawing/2014/main" id="{720BEA28-FE05-7EF0-5707-1E59C01E56A0}"/>
              </a:ext>
            </a:extLst>
          </p:cNvPr>
          <p:cNvSpPr/>
          <p:nvPr/>
        </p:nvSpPr>
        <p:spPr>
          <a:xfrm>
            <a:off x="3742138" y="330668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관리자 아이디 입력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E909A9-7EB4-B86F-ED18-9A91307B241C}"/>
              </a:ext>
            </a:extLst>
          </p:cNvPr>
          <p:cNvSpPr txBox="1"/>
          <p:nvPr/>
        </p:nvSpPr>
        <p:spPr>
          <a:xfrm>
            <a:off x="10656489" y="127539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로그인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실패시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알림 문구 출력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아이디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비밀번호가 일치하지 않습니다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아이디 또는 비밀번호를 확인 후 다시 시도해 주세요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.”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4" name="순서도: 연결자 73">
            <a:extLst>
              <a:ext uri="{FF2B5EF4-FFF2-40B4-BE49-F238E27FC236}">
                <a16:creationId xmlns:a16="http://schemas.microsoft.com/office/drawing/2014/main" id="{56D93900-199C-0E36-55B7-4DAC38A1B1AA}"/>
              </a:ext>
            </a:extLst>
          </p:cNvPr>
          <p:cNvSpPr/>
          <p:nvPr/>
        </p:nvSpPr>
        <p:spPr>
          <a:xfrm>
            <a:off x="3742138" y="39449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" name="순서도: 연결자 4">
            <a:extLst>
              <a:ext uri="{FF2B5EF4-FFF2-40B4-BE49-F238E27FC236}">
                <a16:creationId xmlns:a16="http://schemas.microsoft.com/office/drawing/2014/main" id="{AEB89420-B6C6-283E-46A5-85C04DA8BB96}"/>
              </a:ext>
            </a:extLst>
          </p:cNvPr>
          <p:cNvSpPr/>
          <p:nvPr/>
        </p:nvSpPr>
        <p:spPr>
          <a:xfrm>
            <a:off x="3742138" y="44752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7647AC-80F1-6B60-D996-7B1D76F007D0}"/>
              </a:ext>
            </a:extLst>
          </p:cNvPr>
          <p:cNvSpPr txBox="1"/>
          <p:nvPr/>
        </p:nvSpPr>
        <p:spPr>
          <a:xfrm>
            <a:off x="10656490" y="2268066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아이디 저장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접속시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아이디 저장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70206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DB443945-6FE1-25C1-D794-E5E67B0021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2314" y="976809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8388E566-7EC1-8BBB-D47D-F903D86E54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16" y="976809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26286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동영상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동영상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동영상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68029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동영상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추천동영상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동영상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동영상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링크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위치 정보 등록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동영상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58205" cy="22192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2024" y="17748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F107D81-3C79-67C2-900D-5B4D044B9BB6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2189509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105474ED-57D5-A914-8DB0-8B24E1206E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98"/>
          <a:stretch/>
        </p:blipFill>
        <p:spPr>
          <a:xfrm>
            <a:off x="1433783" y="864370"/>
            <a:ext cx="7778075" cy="6954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31879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음원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423468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음원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 여부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음원</a:t>
            </a:r>
            <a:r>
              <a:rPr lang="ko-KR" altLang="en-US" sz="1000" dirty="0">
                <a:latin typeface="+mj-ea"/>
                <a:ea typeface="+mj-ea"/>
              </a:rPr>
              <a:t>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95974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음원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693665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CB8028E1-6825-FDD8-8F2E-67A864D1FC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81214"/>
            <a:ext cx="7553589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5CE615D-CA33-12A3-4762-39FFFA57D3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31" y="981213"/>
            <a:ext cx="2452405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64983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 err="1">
                <a:latin typeface="+mj-ea"/>
                <a:ea typeface="+mj-ea"/>
              </a:rPr>
              <a:t>추천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위치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재생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위치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3992" cy="2223628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6515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pic>
        <p:nvPicPr>
          <p:cNvPr id="10" name="그림 9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E2A850A4-4FC7-EA46-75A7-7C4A749E973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7"/>
          <a:stretch/>
        </p:blipFill>
        <p:spPr>
          <a:xfrm>
            <a:off x="215044" y="4463630"/>
            <a:ext cx="3329122" cy="301658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89510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5885970" y="3329374"/>
            <a:ext cx="522048" cy="52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10" idx="3"/>
          </p:cNvCxnSpPr>
          <p:nvPr/>
        </p:nvCxnSpPr>
        <p:spPr>
          <a:xfrm rot="5400000">
            <a:off x="3787182" y="3612110"/>
            <a:ext cx="2116796" cy="260282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75487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04E139BB-779E-DF8E-8E43-C299554621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1728" y="973768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D24F6576-B688-E7EA-078B-C2F5FAE0E3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76809"/>
            <a:ext cx="2452405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51106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음원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음원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위치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57619" cy="221618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2DC0D09-2E7F-2F4E-412E-E47A9F624164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4335608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7E7A3F20-905B-1A26-F0C0-7D2CC30FB8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2314" y="984628"/>
            <a:ext cx="7553588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6857BDEC-5210-6A8E-010A-CBA717C6F8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71" y="976809"/>
            <a:ext cx="2452406" cy="287391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90153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68029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링크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위치 정보 등록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58205" cy="222704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2024" y="17748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F107D81-3C79-67C2-900D-5B4D044B9BB6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681887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296F3E3A-12A7-2635-7035-720B4F9763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43"/>
          <a:stretch/>
        </p:blipFill>
        <p:spPr>
          <a:xfrm>
            <a:off x="1439466" y="864370"/>
            <a:ext cx="7772392" cy="6954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50391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635300"/>
            <a:ext cx="1440160" cy="26184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유형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퀴즈 유형에 대한 협의 필요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9393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95974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유형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퀴즈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111555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4A5DA22D-E8E8-4941-400B-538FF32F5E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164"/>
          <a:stretch/>
        </p:blipFill>
        <p:spPr>
          <a:xfrm>
            <a:off x="2938100" y="976810"/>
            <a:ext cx="7553589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C2D00B0D-2CFD-F3D1-3ED1-0B4A4F8AB2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32" y="981213"/>
            <a:ext cx="2449140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66975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퀴즈</a:t>
            </a:r>
            <a:r>
              <a:rPr lang="ko-KR" altLang="en-US" sz="1000" dirty="0">
                <a:latin typeface="+mj-ea"/>
                <a:ea typeface="+mj-ea"/>
              </a:rPr>
              <a:t>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유형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퀴즈 유형에 대한 협의 필요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다른 유형 설명은 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 문항 및 정답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2" idx="1"/>
          </p:cNvCxnSpPr>
          <p:nvPr/>
        </p:nvCxnSpPr>
        <p:spPr>
          <a:xfrm>
            <a:off x="2674109" y="2118518"/>
            <a:ext cx="263991" cy="22192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36050" y="3105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36049" y="33382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49" y="35530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2028086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3F78A3AE-7EF0-E0B6-BAA0-8FCCAD0CF8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7" t="33438" b="58861"/>
          <a:stretch/>
        </p:blipFill>
        <p:spPr>
          <a:xfrm>
            <a:off x="2159546" y="981214"/>
            <a:ext cx="5956222" cy="9089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유형별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정답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1609966" y="95551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1873022" y="11060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1873022" y="1316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1869152" y="156041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5" name="그림 4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6C36E9BE-2534-531E-5B35-A24DE0E8D8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6" t="40693" r="161" b="51606"/>
          <a:stretch/>
        </p:blipFill>
        <p:spPr>
          <a:xfrm>
            <a:off x="2159546" y="2120271"/>
            <a:ext cx="5956222" cy="9089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2FD4A83-CF05-B00D-62D0-7227C4D8C62B}"/>
              </a:ext>
            </a:extLst>
          </p:cNvPr>
          <p:cNvSpPr/>
          <p:nvPr/>
        </p:nvSpPr>
        <p:spPr>
          <a:xfrm>
            <a:off x="1545800" y="21159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22C095F4-E4A0-7408-3E57-A3D42AD778D2}"/>
              </a:ext>
            </a:extLst>
          </p:cNvPr>
          <p:cNvSpPr/>
          <p:nvPr/>
        </p:nvSpPr>
        <p:spPr>
          <a:xfrm>
            <a:off x="1873022" y="224514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8D5D751B-87F5-130C-7558-0CE701036CD5}"/>
              </a:ext>
            </a:extLst>
          </p:cNvPr>
          <p:cNvSpPr/>
          <p:nvPr/>
        </p:nvSpPr>
        <p:spPr>
          <a:xfrm>
            <a:off x="1873022" y="24553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DE6645AD-0F9A-C5B6-875A-050F11C9A651}"/>
              </a:ext>
            </a:extLst>
          </p:cNvPr>
          <p:cNvSpPr/>
          <p:nvPr/>
        </p:nvSpPr>
        <p:spPr>
          <a:xfrm>
            <a:off x="1869152" y="26994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13" name="그림 12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28431307-838E-3926-1F8E-87EC0E98C6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7" t="48256" b="35659"/>
          <a:stretch/>
        </p:blipFill>
        <p:spPr>
          <a:xfrm>
            <a:off x="2123728" y="3259328"/>
            <a:ext cx="5956222" cy="189855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4" name="순서도: 연결자 13">
            <a:extLst>
              <a:ext uri="{FF2B5EF4-FFF2-40B4-BE49-F238E27FC236}">
                <a16:creationId xmlns:a16="http://schemas.microsoft.com/office/drawing/2014/main" id="{23DEABDE-6CC7-2B74-908D-AE53BFC4A787}"/>
              </a:ext>
            </a:extLst>
          </p:cNvPr>
          <p:cNvSpPr/>
          <p:nvPr/>
        </p:nvSpPr>
        <p:spPr>
          <a:xfrm>
            <a:off x="1538235" y="324200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341E1EA-CBA8-19E0-D220-6E3D656BF33D}"/>
              </a:ext>
            </a:extLst>
          </p:cNvPr>
          <p:cNvSpPr/>
          <p:nvPr/>
        </p:nvSpPr>
        <p:spPr>
          <a:xfrm>
            <a:off x="1837204" y="33841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A09C6A2-3A52-B103-E5F1-DE7DA86DFA85}"/>
              </a:ext>
            </a:extLst>
          </p:cNvPr>
          <p:cNvSpPr/>
          <p:nvPr/>
        </p:nvSpPr>
        <p:spPr>
          <a:xfrm>
            <a:off x="1837204" y="359444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98742D74-B4FC-59C8-8CAE-6ACA4C0CEAF4}"/>
              </a:ext>
            </a:extLst>
          </p:cNvPr>
          <p:cNvSpPr/>
          <p:nvPr/>
        </p:nvSpPr>
        <p:spPr>
          <a:xfrm>
            <a:off x="1833334" y="38385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20" name="그림 19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009D787F-B1BA-50A5-A142-6C15E1C3A3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6" t="65966" r="281" b="17949"/>
          <a:stretch/>
        </p:blipFill>
        <p:spPr>
          <a:xfrm>
            <a:off x="2123728" y="5449910"/>
            <a:ext cx="5956222" cy="189855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18E0FC28-8B3F-F46C-98A8-09C939C2B279}"/>
              </a:ext>
            </a:extLst>
          </p:cNvPr>
          <p:cNvSpPr/>
          <p:nvPr/>
        </p:nvSpPr>
        <p:spPr>
          <a:xfrm>
            <a:off x="1583080" y="543990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B76261E0-DFBD-98B6-342A-EF58DFFB1F8F}"/>
              </a:ext>
            </a:extLst>
          </p:cNvPr>
          <p:cNvSpPr/>
          <p:nvPr/>
        </p:nvSpPr>
        <p:spPr>
          <a:xfrm>
            <a:off x="1837204" y="55747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262A74DE-B3AC-DFC0-C7BF-6C8E0AEBF55D}"/>
              </a:ext>
            </a:extLst>
          </p:cNvPr>
          <p:cNvSpPr/>
          <p:nvPr/>
        </p:nvSpPr>
        <p:spPr>
          <a:xfrm>
            <a:off x="1837204" y="57850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3A388411-D7CC-9264-A017-B039F1E15257}"/>
              </a:ext>
            </a:extLst>
          </p:cNvPr>
          <p:cNvSpPr/>
          <p:nvPr/>
        </p:nvSpPr>
        <p:spPr>
          <a:xfrm>
            <a:off x="1833334" y="60291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67D234C-B2C6-8733-E412-965E80746423}"/>
              </a:ext>
            </a:extLst>
          </p:cNvPr>
          <p:cNvSpPr txBox="1"/>
          <p:nvPr/>
        </p:nvSpPr>
        <p:spPr>
          <a:xfrm>
            <a:off x="10656490" y="226389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정답 정보 </a:t>
            </a:r>
            <a:r>
              <a:rPr lang="en-US" altLang="ko-KR" sz="1000" dirty="0">
                <a:latin typeface="+mj-ea"/>
                <a:ea typeface="+mj-ea"/>
              </a:rPr>
              <a:t>: O or X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D707FB1-CFC0-8D1C-60A6-CEAF26920AA2}"/>
              </a:ext>
            </a:extLst>
          </p:cNvPr>
          <p:cNvSpPr txBox="1"/>
          <p:nvPr/>
        </p:nvSpPr>
        <p:spPr>
          <a:xfrm>
            <a:off x="10656490" y="324483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</a:t>
            </a:r>
            <a:r>
              <a:rPr lang="ko-KR" altLang="en-US" sz="1000" dirty="0">
                <a:latin typeface="+mj-ea"/>
                <a:ea typeface="+mj-ea"/>
              </a:rPr>
              <a:t>답변 문항 및 정답 정보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정답 체크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AB16713-FFA5-B679-05ED-89CA3C0157B3}"/>
              </a:ext>
            </a:extLst>
          </p:cNvPr>
          <p:cNvSpPr txBox="1"/>
          <p:nvPr/>
        </p:nvSpPr>
        <p:spPr>
          <a:xfrm>
            <a:off x="10656489" y="422994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연결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4-3. </a:t>
            </a:r>
            <a:r>
              <a:rPr lang="ko-KR" altLang="en-US" sz="1000" dirty="0">
                <a:latin typeface="+mj-ea"/>
                <a:ea typeface="+mj-ea"/>
              </a:rPr>
              <a:t>답변 문항 및 연결항목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010A704-9599-25EE-3A38-F87D924D0158}"/>
              </a:ext>
            </a:extLst>
          </p:cNvPr>
          <p:cNvSpPr txBox="1"/>
          <p:nvPr/>
        </p:nvSpPr>
        <p:spPr>
          <a:xfrm>
            <a:off x="10656488" y="5220006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</a:rPr>
              <a:t>퀴즈는 각 유형에 따라 문제와 답변 항목으로 구분</a:t>
            </a:r>
            <a:endParaRPr lang="en-US" altLang="ko-KR" sz="1000" dirty="0">
              <a:latin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퀴즈 유형에 대한 협의 필요함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사용자 페이지에서 보여지는 퀴즈 형식 필요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게임형식</a:t>
            </a:r>
            <a:r>
              <a:rPr lang="en-US" altLang="ko-KR" sz="1000" dirty="0">
                <a:latin typeface="+mj-ea"/>
                <a:ea typeface="+mj-ea"/>
              </a:rPr>
              <a:t>? </a:t>
            </a:r>
            <a:r>
              <a:rPr lang="ko-KR" altLang="en-US" sz="1000" dirty="0">
                <a:latin typeface="+mj-ea"/>
                <a:ea typeface="+mj-ea"/>
              </a:rPr>
              <a:t>텍스트 형식</a:t>
            </a:r>
            <a:r>
              <a:rPr lang="en-US" altLang="ko-KR" sz="1000" dirty="0">
                <a:latin typeface="+mj-ea"/>
                <a:ea typeface="+mj-ea"/>
              </a:rPr>
              <a:t>?)</a:t>
            </a:r>
          </a:p>
        </p:txBody>
      </p:sp>
    </p:spTree>
    <p:extLst>
      <p:ext uri="{BB962C8B-B14F-4D97-AF65-F5344CB8AC3E}">
        <p14:creationId xmlns:p14="http://schemas.microsoft.com/office/powerpoint/2010/main" val="16392190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D9D8155D-BCCA-55C1-A520-6CB1C66B1D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164"/>
          <a:stretch/>
        </p:blipFill>
        <p:spPr>
          <a:xfrm>
            <a:off x="2931728" y="971688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DD35394-9CCA-45D3-5AA7-73103040C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65" y="973768"/>
            <a:ext cx="2449140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59204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4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퀴즈유형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답변문항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24552" indent="-27622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다른 유형에 대한 수정은 다음 슬라이드에서 설명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57619" cy="221410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56883" y="30915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64521" y="33172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6478855" y="50401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674E4F4-716B-3CD0-0AD3-948C8F911C20}"/>
              </a:ext>
            </a:extLst>
          </p:cNvPr>
          <p:cNvSpPr/>
          <p:nvPr/>
        </p:nvSpPr>
        <p:spPr>
          <a:xfrm>
            <a:off x="9344582" y="3253806"/>
            <a:ext cx="674341" cy="29344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BC54E90-7C9F-3351-8804-4CD6298D13D7}"/>
              </a:ext>
            </a:extLst>
          </p:cNvPr>
          <p:cNvSpPr/>
          <p:nvPr/>
        </p:nvSpPr>
        <p:spPr>
          <a:xfrm>
            <a:off x="5541693" y="4586422"/>
            <a:ext cx="4477230" cy="29344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4" name="연결선: 꺾임 13">
            <a:extLst>
              <a:ext uri="{FF2B5EF4-FFF2-40B4-BE49-F238E27FC236}">
                <a16:creationId xmlns:a16="http://schemas.microsoft.com/office/drawing/2014/main" id="{3A692DC2-0324-D1BB-86D2-EE8D658C771F}"/>
              </a:ext>
            </a:extLst>
          </p:cNvPr>
          <p:cNvCxnSpPr>
            <a:cxnSpLocks/>
            <a:stCxn id="12" idx="3"/>
            <a:endCxn id="13" idx="3"/>
          </p:cNvCxnSpPr>
          <p:nvPr/>
        </p:nvCxnSpPr>
        <p:spPr>
          <a:xfrm>
            <a:off x="10018923" y="3400529"/>
            <a:ext cx="12700" cy="1332616"/>
          </a:xfrm>
          <a:prstGeom prst="bentConnector3">
            <a:avLst>
              <a:gd name="adj1" fmla="val 180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6572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EDA135F4-4F17-15C9-8DBB-249C00095C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39336" b="52925"/>
          <a:stretch/>
        </p:blipFill>
        <p:spPr>
          <a:xfrm>
            <a:off x="2563024" y="863675"/>
            <a:ext cx="5957337" cy="9134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2015530" y="8679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2233067" y="98672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F591B9C-6C53-6B73-6066-5478E1B1E7B3}"/>
              </a:ext>
            </a:extLst>
          </p:cNvPr>
          <p:cNvSpPr/>
          <p:nvPr/>
        </p:nvSpPr>
        <p:spPr>
          <a:xfrm>
            <a:off x="2233067" y="12196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D023215-D67F-4FDC-D4DA-EB11491E8A14}"/>
              </a:ext>
            </a:extLst>
          </p:cNvPr>
          <p:cNvSpPr/>
          <p:nvPr/>
        </p:nvSpPr>
        <p:spPr>
          <a:xfrm>
            <a:off x="2233067" y="14622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21" name="그림 20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FFD8AC3F-7412-3F08-5921-01528617BB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1" t="46984" r="161" b="45277"/>
          <a:stretch/>
        </p:blipFill>
        <p:spPr>
          <a:xfrm>
            <a:off x="2563024" y="2023405"/>
            <a:ext cx="5957337" cy="9134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2" name="순서도: 연결자 21">
            <a:extLst>
              <a:ext uri="{FF2B5EF4-FFF2-40B4-BE49-F238E27FC236}">
                <a16:creationId xmlns:a16="http://schemas.microsoft.com/office/drawing/2014/main" id="{B8610BDB-EC8A-5F0E-0DB9-D64EF3132489}"/>
              </a:ext>
            </a:extLst>
          </p:cNvPr>
          <p:cNvSpPr/>
          <p:nvPr/>
        </p:nvSpPr>
        <p:spPr>
          <a:xfrm>
            <a:off x="2015530" y="202772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0D510918-74A5-1D8C-C6D2-0EBE2AF345FF}"/>
              </a:ext>
            </a:extLst>
          </p:cNvPr>
          <p:cNvSpPr/>
          <p:nvPr/>
        </p:nvSpPr>
        <p:spPr>
          <a:xfrm>
            <a:off x="2233067" y="214645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96CA0FC7-D8B4-BFC0-C33B-9B7832CEB751}"/>
              </a:ext>
            </a:extLst>
          </p:cNvPr>
          <p:cNvSpPr/>
          <p:nvPr/>
        </p:nvSpPr>
        <p:spPr>
          <a:xfrm>
            <a:off x="2233067" y="23793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359A145C-8F77-6FCD-69A7-E3E803E55818}"/>
              </a:ext>
            </a:extLst>
          </p:cNvPr>
          <p:cNvSpPr/>
          <p:nvPr/>
        </p:nvSpPr>
        <p:spPr>
          <a:xfrm>
            <a:off x="2233067" y="26219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29" name="그림 28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1424A7BC-B96A-0E0C-C062-C9B9302A27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9" t="54270" r="373" b="27007"/>
          <a:stretch/>
        </p:blipFill>
        <p:spPr>
          <a:xfrm>
            <a:off x="2563024" y="3125930"/>
            <a:ext cx="5957337" cy="22098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30" name="순서도: 연결자 29">
            <a:extLst>
              <a:ext uri="{FF2B5EF4-FFF2-40B4-BE49-F238E27FC236}">
                <a16:creationId xmlns:a16="http://schemas.microsoft.com/office/drawing/2014/main" id="{C8B7FB82-9A38-D93B-F8F4-09386ACAB68F}"/>
              </a:ext>
            </a:extLst>
          </p:cNvPr>
          <p:cNvSpPr/>
          <p:nvPr/>
        </p:nvSpPr>
        <p:spPr>
          <a:xfrm>
            <a:off x="2015530" y="313024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9575FEA7-316C-68D7-B443-2743D1643A98}"/>
              </a:ext>
            </a:extLst>
          </p:cNvPr>
          <p:cNvSpPr/>
          <p:nvPr/>
        </p:nvSpPr>
        <p:spPr>
          <a:xfrm>
            <a:off x="2233067" y="32489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094A5BED-6CC7-8427-F7F9-A81F690A4157}"/>
              </a:ext>
            </a:extLst>
          </p:cNvPr>
          <p:cNvSpPr/>
          <p:nvPr/>
        </p:nvSpPr>
        <p:spPr>
          <a:xfrm>
            <a:off x="2233067" y="348186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85B90A6B-A08E-37D7-F65C-11FA7B05EEA1}"/>
              </a:ext>
            </a:extLst>
          </p:cNvPr>
          <p:cNvSpPr/>
          <p:nvPr/>
        </p:nvSpPr>
        <p:spPr>
          <a:xfrm>
            <a:off x="2233067" y="37244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39" name="그림 38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8FBDC4B3-1C03-8E97-B7A5-DC7E58087D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74576" b="6701"/>
          <a:stretch/>
        </p:blipFill>
        <p:spPr>
          <a:xfrm>
            <a:off x="2563024" y="5442313"/>
            <a:ext cx="5957337" cy="22098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순서도: 연결자 39">
            <a:extLst>
              <a:ext uri="{FF2B5EF4-FFF2-40B4-BE49-F238E27FC236}">
                <a16:creationId xmlns:a16="http://schemas.microsoft.com/office/drawing/2014/main" id="{E134B84E-E168-C066-1568-BEDEC9A289E0}"/>
              </a:ext>
            </a:extLst>
          </p:cNvPr>
          <p:cNvSpPr/>
          <p:nvPr/>
        </p:nvSpPr>
        <p:spPr>
          <a:xfrm>
            <a:off x="2015530" y="544663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id="{ED982128-DECD-C957-0FC1-61B8D8E5C54D}"/>
              </a:ext>
            </a:extLst>
          </p:cNvPr>
          <p:cNvSpPr/>
          <p:nvPr/>
        </p:nvSpPr>
        <p:spPr>
          <a:xfrm>
            <a:off x="2233067" y="55653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04F45DC8-6AEA-79CD-D4EE-AB48F2532CE6}"/>
              </a:ext>
            </a:extLst>
          </p:cNvPr>
          <p:cNvSpPr/>
          <p:nvPr/>
        </p:nvSpPr>
        <p:spPr>
          <a:xfrm>
            <a:off x="2233067" y="57982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6CEBD0A-2050-302D-21CA-919C51DABF29}"/>
              </a:ext>
            </a:extLst>
          </p:cNvPr>
          <p:cNvSpPr/>
          <p:nvPr/>
        </p:nvSpPr>
        <p:spPr>
          <a:xfrm>
            <a:off x="2233067" y="604084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A2B134A-7C7E-DA15-D126-B4015721DC57}"/>
              </a:ext>
            </a:extLst>
          </p:cNvPr>
          <p:cNvSpPr txBox="1"/>
          <p:nvPr/>
        </p:nvSpPr>
        <p:spPr>
          <a:xfrm>
            <a:off x="10656489" y="2263064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dirty="0">
                <a:latin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O or X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F078A8F-D0F9-199F-C819-EF9B7E927274}"/>
              </a:ext>
            </a:extLst>
          </p:cNvPr>
          <p:cNvSpPr txBox="1"/>
          <p:nvPr/>
        </p:nvSpPr>
        <p:spPr>
          <a:xfrm>
            <a:off x="10661324" y="3251500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정답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DE6574D-9E29-5A7D-039F-14F10835B760}"/>
              </a:ext>
            </a:extLst>
          </p:cNvPr>
          <p:cNvSpPr txBox="1"/>
          <p:nvPr/>
        </p:nvSpPr>
        <p:spPr>
          <a:xfrm>
            <a:off x="10656488" y="4929908"/>
            <a:ext cx="3743723" cy="171134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연결항목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03418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19306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대시보드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375692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대시보드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관리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음원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동영상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표제어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관리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소분류별 표제어 수 바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게임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관리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1-6. </a:t>
            </a:r>
            <a:r>
              <a:rPr lang="ko-KR" altLang="en-US" sz="1000" dirty="0">
                <a:latin typeface="+mj-ea"/>
                <a:ea typeface="+mj-ea"/>
              </a:rPr>
              <a:t>퀴즈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퀴즈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1-7. </a:t>
            </a:r>
            <a:r>
              <a:rPr lang="ko-KR" altLang="en-US" sz="1000" dirty="0">
                <a:latin typeface="+mj-ea"/>
                <a:ea typeface="+mj-ea"/>
              </a:rPr>
              <a:t>교수학습자료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교육자료 관리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10" name="그림 9" descr="텍스트, 스크린샷, 도표, 폰트이(가) 표시된 사진&#10;&#10;자동 생성된 설명">
            <a:extLst>
              <a:ext uri="{FF2B5EF4-FFF2-40B4-BE49-F238E27FC236}">
                <a16:creationId xmlns:a16="http://schemas.microsoft.com/office/drawing/2014/main" id="{25DF141A-4BEF-B034-AD1A-C89E03DC1D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87"/>
          <a:stretch/>
        </p:blipFill>
        <p:spPr>
          <a:xfrm>
            <a:off x="647378" y="1079699"/>
            <a:ext cx="9385556" cy="6336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B721D3A3-EBE9-21B1-C6C3-D10927821883}"/>
              </a:ext>
            </a:extLst>
          </p:cNvPr>
          <p:cNvSpPr/>
          <p:nvPr/>
        </p:nvSpPr>
        <p:spPr>
          <a:xfrm>
            <a:off x="647378" y="1799779"/>
            <a:ext cx="1728192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66EAC6C1-1375-A62E-4170-931DE788495A}"/>
              </a:ext>
            </a:extLst>
          </p:cNvPr>
          <p:cNvSpPr/>
          <p:nvPr/>
        </p:nvSpPr>
        <p:spPr>
          <a:xfrm>
            <a:off x="2596222" y="1965837"/>
            <a:ext cx="7268180" cy="264225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E4614DD6-C559-64EB-30DC-FFC9C3AABD89}"/>
              </a:ext>
            </a:extLst>
          </p:cNvPr>
          <p:cNvSpPr/>
          <p:nvPr/>
        </p:nvSpPr>
        <p:spPr>
          <a:xfrm>
            <a:off x="2432831" y="172777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AF7D9B5-9B15-CD97-2CEA-C9C39E1843EB}"/>
              </a:ext>
            </a:extLst>
          </p:cNvPr>
          <p:cNvSpPr/>
          <p:nvPr/>
        </p:nvSpPr>
        <p:spPr>
          <a:xfrm>
            <a:off x="2375570" y="20321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0921EC30-3B94-02A7-5475-3E36ABF1FD59}"/>
              </a:ext>
            </a:extLst>
          </p:cNvPr>
          <p:cNvSpPr/>
          <p:nvPr/>
        </p:nvSpPr>
        <p:spPr>
          <a:xfrm>
            <a:off x="2410699" y="289984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8E869E09-7085-E12D-2747-50487A67173D}"/>
              </a:ext>
            </a:extLst>
          </p:cNvPr>
          <p:cNvSpPr/>
          <p:nvPr/>
        </p:nvSpPr>
        <p:spPr>
          <a:xfrm>
            <a:off x="2406623" y="377845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19AAEFE-6C94-3872-9222-FD5C0E793955}"/>
              </a:ext>
            </a:extLst>
          </p:cNvPr>
          <p:cNvSpPr/>
          <p:nvPr/>
        </p:nvSpPr>
        <p:spPr>
          <a:xfrm>
            <a:off x="4463909" y="200666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2D37E2A5-83B4-008D-AF09-33DB05DCB7A7}"/>
              </a:ext>
            </a:extLst>
          </p:cNvPr>
          <p:cNvSpPr/>
          <p:nvPr/>
        </p:nvSpPr>
        <p:spPr>
          <a:xfrm>
            <a:off x="7852498" y="200666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C5CE57C6-C577-210B-C4F0-9058DD2E37CC}"/>
              </a:ext>
            </a:extLst>
          </p:cNvPr>
          <p:cNvSpPr/>
          <p:nvPr/>
        </p:nvSpPr>
        <p:spPr>
          <a:xfrm>
            <a:off x="7852498" y="29220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1-6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F919F1EA-DF36-469D-E3A7-958A7620F9FB}"/>
              </a:ext>
            </a:extLst>
          </p:cNvPr>
          <p:cNvSpPr/>
          <p:nvPr/>
        </p:nvSpPr>
        <p:spPr>
          <a:xfrm>
            <a:off x="7852497" y="3710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1-7</a:t>
            </a:r>
            <a:endParaRPr lang="ko-KR" altLang="en-US" sz="800" dirty="0"/>
          </a:p>
        </p:txBody>
      </p:sp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736B21F4-CEC8-325A-9569-12C2F67C157E}"/>
              </a:ext>
            </a:extLst>
          </p:cNvPr>
          <p:cNvSpPr/>
          <p:nvPr/>
        </p:nvSpPr>
        <p:spPr>
          <a:xfrm>
            <a:off x="2509887" y="48151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2" name="순서도: 연결자 21">
            <a:extLst>
              <a:ext uri="{FF2B5EF4-FFF2-40B4-BE49-F238E27FC236}">
                <a16:creationId xmlns:a16="http://schemas.microsoft.com/office/drawing/2014/main" id="{614EBC0C-631A-F5CF-7F57-BDA9947AED3D}"/>
              </a:ext>
            </a:extLst>
          </p:cNvPr>
          <p:cNvSpPr/>
          <p:nvPr/>
        </p:nvSpPr>
        <p:spPr>
          <a:xfrm>
            <a:off x="6191994" y="475210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F64CDA2-3DFE-F0DE-29EA-07BD1D50F220}"/>
              </a:ext>
            </a:extLst>
          </p:cNvPr>
          <p:cNvSpPr txBox="1"/>
          <p:nvPr/>
        </p:nvSpPr>
        <p:spPr>
          <a:xfrm>
            <a:off x="10652230" y="474442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인기 검색어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오늘 날짜 인기 검색어 목록</a:t>
            </a:r>
            <a:r>
              <a:rPr lang="en-US" altLang="ko-KR" sz="1000" dirty="0">
                <a:latin typeface="+mj-ea"/>
                <a:ea typeface="+mj-ea"/>
              </a:rPr>
              <a:t>(Top10) </a:t>
            </a:r>
            <a:r>
              <a:rPr lang="ko-KR" altLang="en-US" sz="1000" dirty="0">
                <a:latin typeface="+mj-ea"/>
                <a:ea typeface="+mj-ea"/>
              </a:rPr>
              <a:t>데이터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STATISTICS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조회수 통계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검색어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78E2656-241A-6340-378D-58C6281B818A}"/>
              </a:ext>
            </a:extLst>
          </p:cNvPr>
          <p:cNvSpPr txBox="1"/>
          <p:nvPr/>
        </p:nvSpPr>
        <p:spPr>
          <a:xfrm>
            <a:off x="10658603" y="5730333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인기 표제어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오늘 날짜 인기 표제어 목록</a:t>
            </a:r>
            <a:r>
              <a:rPr lang="en-US" altLang="ko-KR" sz="1000" dirty="0">
                <a:latin typeface="+mj-ea"/>
                <a:ea typeface="+mj-ea"/>
              </a:rPr>
              <a:t>(Top10) </a:t>
            </a:r>
            <a:r>
              <a:rPr lang="ko-KR" altLang="en-US" sz="1000" dirty="0">
                <a:latin typeface="+mj-ea"/>
                <a:ea typeface="+mj-ea"/>
              </a:rPr>
              <a:t>데이터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STATISTICS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조회수 통계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표제어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352802" y="977345"/>
            <a:ext cx="4104456" cy="686341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</a:t>
            </a:r>
            <a:r>
              <a:rPr lang="en-US" altLang="ko-KR" sz="1000" b="1" dirty="0" smtClean="0">
                <a:latin typeface="+mj-ea"/>
                <a:ea typeface="+mj-ea"/>
              </a:rPr>
              <a:t>] </a:t>
            </a:r>
            <a:r>
              <a:rPr lang="ko-KR" altLang="en-US" sz="1000" b="1" dirty="0" smtClean="0">
                <a:latin typeface="+mj-ea"/>
                <a:ea typeface="+mj-ea"/>
              </a:rPr>
              <a:t>대시보드 </a:t>
            </a:r>
            <a:r>
              <a:rPr lang="en-US" altLang="ko-KR" sz="1000" b="1" dirty="0" smtClean="0">
                <a:latin typeface="+mj-ea"/>
                <a:ea typeface="+mj-ea"/>
              </a:rPr>
              <a:t>(dashboard)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1.page title : {</a:t>
            </a:r>
            <a:r>
              <a:rPr lang="en-US" altLang="ko-KR" sz="1000" dirty="0" err="1" smtClean="0">
                <a:latin typeface="+mj-ea"/>
                <a:ea typeface="+mj-ea"/>
              </a:rPr>
              <a:t>menuName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2.contents count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사진</a:t>
            </a:r>
            <a:r>
              <a:rPr lang="en-US" altLang="ko-KR" sz="1000" dirty="0" smtClean="0">
                <a:latin typeface="+mj-ea"/>
                <a:ea typeface="+mj-ea"/>
              </a:rPr>
              <a:t>/</a:t>
            </a:r>
            <a:r>
              <a:rPr lang="ko-KR" altLang="en-US" sz="1000" dirty="0" smtClean="0">
                <a:latin typeface="+mj-ea"/>
                <a:ea typeface="+mj-ea"/>
              </a:rPr>
              <a:t>이미지 </a:t>
            </a:r>
            <a:r>
              <a:rPr lang="en-US" altLang="ko-KR" sz="1000" dirty="0" smtClean="0">
                <a:latin typeface="+mj-ea"/>
                <a:ea typeface="+mj-ea"/>
              </a:rPr>
              <a:t>(photo)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total count 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link button: if clicks, move to contents &gt; photo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음원 </a:t>
            </a:r>
            <a:r>
              <a:rPr lang="en-US" altLang="ko-KR" sz="1000" dirty="0" smtClean="0">
                <a:latin typeface="+mj-ea"/>
                <a:ea typeface="+mj-ea"/>
              </a:rPr>
              <a:t>(music)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total count </a:t>
            </a:r>
          </a:p>
          <a:p>
            <a:r>
              <a:rPr lang="en-US" altLang="ko-KR" sz="1000" dirty="0">
                <a:latin typeface="+mj-ea"/>
              </a:rPr>
              <a:t>    b) link button: if clicks, move to contents &gt; </a:t>
            </a:r>
            <a:r>
              <a:rPr lang="en-US" altLang="ko-KR" sz="1000" dirty="0" smtClean="0">
                <a:latin typeface="+mj-ea"/>
              </a:rPr>
              <a:t>music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동영상 </a:t>
            </a:r>
            <a:r>
              <a:rPr lang="en-US" altLang="ko-KR" sz="1000" dirty="0" smtClean="0">
                <a:latin typeface="+mj-ea"/>
                <a:ea typeface="+mj-ea"/>
              </a:rPr>
              <a:t>(movie)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total count </a:t>
            </a:r>
          </a:p>
          <a:p>
            <a:r>
              <a:rPr lang="en-US" altLang="ko-KR" sz="1000" dirty="0">
                <a:latin typeface="+mj-ea"/>
              </a:rPr>
              <a:t>    b) link button: if clicks, move to contents &gt; </a:t>
            </a:r>
            <a:r>
              <a:rPr lang="en-US" altLang="ko-KR" sz="1000" dirty="0" smtClean="0">
                <a:latin typeface="+mj-ea"/>
              </a:rPr>
              <a:t>movie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4) </a:t>
            </a:r>
            <a:r>
              <a:rPr lang="ko-KR" altLang="en-US" sz="1000" dirty="0" smtClean="0">
                <a:latin typeface="+mj-ea"/>
                <a:ea typeface="+mj-ea"/>
              </a:rPr>
              <a:t>표제어 </a:t>
            </a:r>
            <a:r>
              <a:rPr lang="en-US" altLang="ko-KR" sz="1000" dirty="0" smtClean="0">
                <a:latin typeface="+mj-ea"/>
                <a:ea typeface="+mj-ea"/>
              </a:rPr>
              <a:t>(topic)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total count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bar graph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- display count per </a:t>
            </a:r>
            <a:r>
              <a:rPr lang="en-US" altLang="ko-KR" sz="1000" dirty="0" err="1" smtClean="0">
                <a:latin typeface="+mj-ea"/>
                <a:ea typeface="+mj-ea"/>
              </a:rPr>
              <a:t>sub_category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5) </a:t>
            </a:r>
            <a:r>
              <a:rPr lang="ko-KR" altLang="en-US" sz="1000" dirty="0" smtClean="0">
                <a:latin typeface="+mj-ea"/>
                <a:ea typeface="+mj-ea"/>
              </a:rPr>
              <a:t>게임 </a:t>
            </a:r>
            <a:r>
              <a:rPr lang="en-US" altLang="ko-KR" sz="1000" dirty="0" smtClean="0">
                <a:latin typeface="+mj-ea"/>
                <a:ea typeface="+mj-ea"/>
              </a:rPr>
              <a:t>(game)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6) </a:t>
            </a:r>
            <a:r>
              <a:rPr lang="ko-KR" altLang="en-US" sz="1000" dirty="0" smtClean="0">
                <a:latin typeface="+mj-ea"/>
                <a:ea typeface="+mj-ea"/>
              </a:rPr>
              <a:t>퀴즈 </a:t>
            </a:r>
            <a:r>
              <a:rPr lang="en-US" altLang="ko-KR" sz="1000" dirty="0" smtClean="0">
                <a:latin typeface="+mj-ea"/>
                <a:ea typeface="+mj-ea"/>
              </a:rPr>
              <a:t>(quiz)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7) </a:t>
            </a:r>
            <a:r>
              <a:rPr lang="ko-KR" altLang="en-US" sz="1000" dirty="0" smtClean="0">
                <a:latin typeface="+mj-ea"/>
                <a:ea typeface="+mj-ea"/>
              </a:rPr>
              <a:t>교수학습자료 </a:t>
            </a:r>
            <a:r>
              <a:rPr lang="en-US" altLang="ko-KR" sz="1000" dirty="0" smtClean="0">
                <a:latin typeface="+mj-ea"/>
                <a:ea typeface="+mj-ea"/>
              </a:rPr>
              <a:t>(education)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</a:t>
            </a:r>
            <a:r>
              <a:rPr lang="ko-KR" altLang="en-US" sz="1000" dirty="0" smtClean="0">
                <a:latin typeface="+mj-ea"/>
                <a:ea typeface="+mj-ea"/>
              </a:rPr>
              <a:t>인기 검색어</a:t>
            </a:r>
            <a:r>
              <a:rPr lang="ko-KR" altLang="en-US" sz="1000" dirty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(top 10 </a:t>
            </a:r>
            <a:r>
              <a:rPr lang="en-US" altLang="ko-KR" sz="1000" dirty="0" smtClean="0">
                <a:latin typeface="+mj-ea"/>
              </a:rPr>
              <a:t>search word)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show current date : “</a:t>
            </a:r>
            <a:r>
              <a:rPr lang="en-US" altLang="ko-KR" sz="1000" dirty="0" err="1" smtClean="0">
                <a:latin typeface="+mj-ea"/>
                <a:ea typeface="+mj-ea"/>
              </a:rPr>
              <a:t>yyyy</a:t>
            </a:r>
            <a:r>
              <a:rPr lang="ko-KR" altLang="en-US" sz="1000" dirty="0" smtClean="0">
                <a:latin typeface="+mj-ea"/>
                <a:ea typeface="+mj-ea"/>
              </a:rPr>
              <a:t>년 </a:t>
            </a:r>
            <a:r>
              <a:rPr lang="en-US" altLang="ko-KR" sz="1000" dirty="0" smtClean="0">
                <a:latin typeface="+mj-ea"/>
                <a:ea typeface="+mj-ea"/>
              </a:rPr>
              <a:t>mm</a:t>
            </a:r>
            <a:r>
              <a:rPr lang="ko-KR" altLang="en-US" sz="1000" dirty="0" smtClean="0">
                <a:latin typeface="+mj-ea"/>
                <a:ea typeface="+mj-ea"/>
              </a:rPr>
              <a:t>월 </a:t>
            </a:r>
            <a:r>
              <a:rPr lang="en-US" altLang="ko-KR" sz="1000" dirty="0" err="1" smtClean="0">
                <a:latin typeface="+mj-ea"/>
                <a:ea typeface="+mj-ea"/>
              </a:rPr>
              <a:t>dd</a:t>
            </a:r>
            <a:r>
              <a:rPr lang="ko-KR" altLang="en-US" sz="1000" dirty="0" smtClean="0">
                <a:latin typeface="+mj-ea"/>
                <a:ea typeface="+mj-ea"/>
              </a:rPr>
              <a:t>일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- </a:t>
            </a:r>
            <a:r>
              <a:rPr lang="en-US" altLang="ko-KR" sz="1000" dirty="0">
                <a:latin typeface="+mj-ea"/>
              </a:rPr>
              <a:t>link button: if clicks, </a:t>
            </a:r>
            <a:r>
              <a:rPr lang="en-US" altLang="ko-KR" sz="1000" dirty="0" smtClean="0">
                <a:latin typeface="+mj-ea"/>
              </a:rPr>
              <a:t>move to </a:t>
            </a:r>
            <a:r>
              <a:rPr lang="ko-KR" altLang="en-US" sz="1000" dirty="0" smtClean="0">
                <a:latin typeface="+mj-ea"/>
              </a:rPr>
              <a:t>통계</a:t>
            </a:r>
            <a:r>
              <a:rPr lang="en-US" altLang="ko-KR" sz="1000" dirty="0" smtClean="0">
                <a:latin typeface="+mj-ea"/>
              </a:rPr>
              <a:t>(statistics) &gt; </a:t>
            </a:r>
            <a:r>
              <a:rPr lang="ko-KR" altLang="en-US" sz="1000" dirty="0" smtClean="0">
                <a:latin typeface="+mj-ea"/>
              </a:rPr>
              <a:t>주제별 통계 </a:t>
            </a:r>
            <a:r>
              <a:rPr lang="en-US" altLang="ko-KR" sz="1000" dirty="0" smtClean="0">
                <a:latin typeface="+mj-ea"/>
              </a:rPr>
              <a:t>menu &gt; </a:t>
            </a:r>
            <a:r>
              <a:rPr lang="ko-KR" altLang="en-US" sz="1000" dirty="0" smtClean="0">
                <a:latin typeface="+mj-ea"/>
              </a:rPr>
              <a:t>검색어 </a:t>
            </a:r>
            <a:r>
              <a:rPr lang="en-US" altLang="ko-KR" sz="1000" dirty="0" smtClean="0">
                <a:latin typeface="+mj-ea"/>
              </a:rPr>
              <a:t>TAB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2) </a:t>
            </a:r>
            <a:r>
              <a:rPr lang="en-US" altLang="ko-KR" sz="1000" dirty="0">
                <a:latin typeface="+mj-ea"/>
                <a:ea typeface="+mj-ea"/>
              </a:rPr>
              <a:t>Top </a:t>
            </a:r>
            <a:r>
              <a:rPr lang="en-US" altLang="ko-KR" sz="1000" dirty="0" smtClean="0">
                <a:latin typeface="+mj-ea"/>
                <a:ea typeface="+mj-ea"/>
              </a:rPr>
              <a:t>10</a:t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a) logic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     - DB: </a:t>
            </a:r>
            <a:r>
              <a:rPr lang="en-US" altLang="ko-KR" sz="1000" dirty="0" err="1" smtClean="0">
                <a:latin typeface="+mj-ea"/>
                <a:ea typeface="+mj-ea"/>
              </a:rPr>
              <a:t>st_search_word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</a:t>
            </a:r>
            <a:r>
              <a:rPr lang="en-US" altLang="ko-KR" sz="1000" dirty="0">
                <a:latin typeface="+mj-ea"/>
                <a:ea typeface="+mj-ea"/>
              </a:rPr>
              <a:t>- sort: </a:t>
            </a:r>
            <a:r>
              <a:rPr lang="en-US" altLang="ko-KR" sz="1000" dirty="0" err="1" smtClean="0">
                <a:latin typeface="+mj-ea"/>
                <a:ea typeface="+mj-ea"/>
              </a:rPr>
              <a:t>search_count</a:t>
            </a:r>
            <a:r>
              <a:rPr lang="en-US" altLang="ko-KR" sz="1000" dirty="0" smtClean="0">
                <a:latin typeface="+mj-ea"/>
                <a:ea typeface="+mj-ea"/>
              </a:rPr>
              <a:t> DESC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list</a:t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</a:t>
            </a:r>
            <a:r>
              <a:rPr lang="en-US" altLang="ko-KR" sz="1000" dirty="0">
                <a:latin typeface="+mj-ea"/>
                <a:ea typeface="+mj-ea"/>
              </a:rPr>
              <a:t>- logical no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      - {</a:t>
            </a:r>
            <a:r>
              <a:rPr lang="en-US" altLang="ko-KR" sz="1000" dirty="0" err="1" smtClean="0">
                <a:latin typeface="+mj-ea"/>
                <a:ea typeface="+mj-ea"/>
              </a:rPr>
              <a:t>search_word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4.</a:t>
            </a:r>
            <a:r>
              <a:rPr lang="ko-KR" altLang="en-US" sz="1000" dirty="0" smtClean="0">
                <a:latin typeface="+mj-ea"/>
                <a:ea typeface="+mj-ea"/>
              </a:rPr>
              <a:t>인기 표제어 </a:t>
            </a:r>
            <a:r>
              <a:rPr lang="en-US" altLang="ko-KR" sz="1000" dirty="0" smtClean="0">
                <a:latin typeface="+mj-ea"/>
                <a:ea typeface="+mj-ea"/>
              </a:rPr>
              <a:t>(top 10 topic)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1) show current date : “</a:t>
            </a:r>
            <a:r>
              <a:rPr lang="en-US" altLang="ko-KR" sz="1000" dirty="0" err="1">
                <a:latin typeface="+mj-ea"/>
              </a:rPr>
              <a:t>yyyy</a:t>
            </a:r>
            <a:r>
              <a:rPr lang="ko-KR" altLang="en-US" sz="1000" dirty="0">
                <a:latin typeface="+mj-ea"/>
              </a:rPr>
              <a:t>년 </a:t>
            </a:r>
            <a:r>
              <a:rPr lang="en-US" altLang="ko-KR" sz="1000" dirty="0">
                <a:latin typeface="+mj-ea"/>
              </a:rPr>
              <a:t>mm</a:t>
            </a:r>
            <a:r>
              <a:rPr lang="ko-KR" altLang="en-US" sz="1000" dirty="0">
                <a:latin typeface="+mj-ea"/>
              </a:rPr>
              <a:t>월 </a:t>
            </a:r>
            <a:r>
              <a:rPr lang="en-US" altLang="ko-KR" sz="1000" dirty="0" err="1">
                <a:latin typeface="+mj-ea"/>
              </a:rPr>
              <a:t>dd</a:t>
            </a:r>
            <a:r>
              <a:rPr lang="ko-KR" altLang="en-US" sz="1000" dirty="0">
                <a:latin typeface="+mj-ea"/>
              </a:rPr>
              <a:t>일</a:t>
            </a:r>
            <a:r>
              <a:rPr lang="en-US" altLang="ko-KR" sz="1000" dirty="0">
                <a:latin typeface="+mj-ea"/>
              </a:rPr>
              <a:t>“</a:t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    - </a:t>
            </a:r>
            <a:r>
              <a:rPr lang="en-US" altLang="ko-KR" sz="1000" dirty="0">
                <a:latin typeface="+mj-ea"/>
              </a:rPr>
              <a:t>link button: if clicks, move to </a:t>
            </a:r>
            <a:r>
              <a:rPr lang="ko-KR" altLang="en-US" sz="1000" dirty="0">
                <a:latin typeface="+mj-ea"/>
              </a:rPr>
              <a:t>통계</a:t>
            </a:r>
            <a:r>
              <a:rPr lang="en-US" altLang="ko-KR" sz="1000" dirty="0">
                <a:latin typeface="+mj-ea"/>
              </a:rPr>
              <a:t>(statistics) &gt; </a:t>
            </a:r>
            <a:r>
              <a:rPr lang="ko-KR" altLang="en-US" sz="1000" dirty="0">
                <a:latin typeface="+mj-ea"/>
              </a:rPr>
              <a:t>주제별 통계 </a:t>
            </a:r>
            <a:r>
              <a:rPr lang="en-US" altLang="ko-KR" sz="1000" dirty="0" smtClean="0">
                <a:latin typeface="+mj-ea"/>
              </a:rPr>
              <a:t>menu &gt; </a:t>
            </a:r>
            <a:r>
              <a:rPr lang="ko-KR" altLang="en-US" sz="1000" dirty="0" smtClean="0">
                <a:latin typeface="+mj-ea"/>
              </a:rPr>
              <a:t>표제어 </a:t>
            </a:r>
            <a:r>
              <a:rPr lang="en-US" altLang="ko-KR" sz="1000" dirty="0" smtClean="0">
                <a:latin typeface="+mj-ea"/>
              </a:rPr>
              <a:t>TAB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en-US" altLang="ko-KR" sz="1000" dirty="0">
                <a:latin typeface="+mj-ea"/>
              </a:rPr>
              <a:t>Top 10</a:t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   a) logic</a:t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    - DB: </a:t>
            </a:r>
            <a:r>
              <a:rPr lang="en-US" altLang="ko-KR" sz="1000" dirty="0" err="1">
                <a:latin typeface="+mj-ea"/>
              </a:rPr>
              <a:t>st_topic</a:t>
            </a:r>
            <a:r>
              <a:rPr lang="en-US" altLang="ko-KR" sz="1000" dirty="0">
                <a:latin typeface="+mj-ea"/>
              </a:rPr>
              <a:t/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    - sort: </a:t>
            </a:r>
            <a:r>
              <a:rPr lang="en-US" altLang="ko-KR" sz="1000" dirty="0" err="1">
                <a:latin typeface="+mj-ea"/>
              </a:rPr>
              <a:t>view_count</a:t>
            </a:r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DESC</a:t>
            </a:r>
          </a:p>
          <a:p>
            <a:r>
              <a:rPr lang="en-US" altLang="ko-KR" sz="1000" dirty="0">
                <a:latin typeface="+mj-ea"/>
              </a:rPr>
              <a:t>    b) list</a:t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     - logical no</a:t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     - </a:t>
            </a:r>
            <a:r>
              <a:rPr lang="en-US" altLang="ko-KR" sz="1000" dirty="0">
                <a:latin typeface="+mj-ea"/>
              </a:rPr>
              <a:t>{title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306262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1A032790-C3A2-B7DE-3B98-EAA5780CC3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063"/>
          <a:stretch/>
        </p:blipFill>
        <p:spPr>
          <a:xfrm>
            <a:off x="2929581" y="971688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02B00A93-1671-B6E8-1F73-4E46E590F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65" y="971688"/>
            <a:ext cx="2454181" cy="28759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63740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b="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74230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4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퀴즈유형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 중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답변문항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문제 유형에 따라 각기 다른 입력 형식 표출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유형별 입력 형식은 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55472" cy="221410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56883" y="30915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64521" y="33172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924268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328C2321-6EE8-719A-0621-93C9DDAE00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29588" b="62992"/>
          <a:stretch/>
        </p:blipFill>
        <p:spPr>
          <a:xfrm>
            <a:off x="2591594" y="1035273"/>
            <a:ext cx="6017220" cy="8757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b="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등록하기</a:t>
            </a: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1943522" y="98121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2397341" y="11279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2397340" y="13828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2395557" y="15992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8" name="그림 7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772CB573-9158-F338-2EBE-68F60D122E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9" t="38579" r="50" b="54001"/>
          <a:stretch/>
        </p:blipFill>
        <p:spPr>
          <a:xfrm>
            <a:off x="2591594" y="2104500"/>
            <a:ext cx="6017220" cy="8757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순서도: 연결자 8">
            <a:extLst>
              <a:ext uri="{FF2B5EF4-FFF2-40B4-BE49-F238E27FC236}">
                <a16:creationId xmlns:a16="http://schemas.microsoft.com/office/drawing/2014/main" id="{2F4E2FD6-7B31-0106-7E76-4A4DC0FA439C}"/>
              </a:ext>
            </a:extLst>
          </p:cNvPr>
          <p:cNvSpPr/>
          <p:nvPr/>
        </p:nvSpPr>
        <p:spPr>
          <a:xfrm>
            <a:off x="1943522" y="205044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8A03310-25EE-547D-2110-ED0BF018A30F}"/>
              </a:ext>
            </a:extLst>
          </p:cNvPr>
          <p:cNvSpPr/>
          <p:nvPr/>
        </p:nvSpPr>
        <p:spPr>
          <a:xfrm>
            <a:off x="2397341" y="219714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666CDDD-0AA4-2C7D-5BDC-E713D4336E6F}"/>
              </a:ext>
            </a:extLst>
          </p:cNvPr>
          <p:cNvSpPr/>
          <p:nvPr/>
        </p:nvSpPr>
        <p:spPr>
          <a:xfrm>
            <a:off x="2397340" y="24520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F3671300-5421-FCA1-2C6F-6CE320B344FA}"/>
              </a:ext>
            </a:extLst>
          </p:cNvPr>
          <p:cNvSpPr/>
          <p:nvPr/>
        </p:nvSpPr>
        <p:spPr>
          <a:xfrm>
            <a:off x="2395557" y="26684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13" name="그림 12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1B478044-65B7-BC70-491A-1C3BD2A78C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48527" b="39733"/>
          <a:stretch/>
        </p:blipFill>
        <p:spPr>
          <a:xfrm>
            <a:off x="2591594" y="3139713"/>
            <a:ext cx="6017220" cy="13856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4" name="순서도: 연결자 13">
            <a:extLst>
              <a:ext uri="{FF2B5EF4-FFF2-40B4-BE49-F238E27FC236}">
                <a16:creationId xmlns:a16="http://schemas.microsoft.com/office/drawing/2014/main" id="{84474988-C804-2917-2B23-3D3C1854FCC2}"/>
              </a:ext>
            </a:extLst>
          </p:cNvPr>
          <p:cNvSpPr/>
          <p:nvPr/>
        </p:nvSpPr>
        <p:spPr>
          <a:xfrm>
            <a:off x="1943522" y="308565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B114DB0B-BA7E-1EFC-3E17-2DEC80DF9F12}"/>
              </a:ext>
            </a:extLst>
          </p:cNvPr>
          <p:cNvSpPr/>
          <p:nvPr/>
        </p:nvSpPr>
        <p:spPr>
          <a:xfrm>
            <a:off x="2397341" y="32323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7B6AB83E-AB4B-2F9B-83E4-A2DD1BE682D2}"/>
              </a:ext>
            </a:extLst>
          </p:cNvPr>
          <p:cNvSpPr/>
          <p:nvPr/>
        </p:nvSpPr>
        <p:spPr>
          <a:xfrm>
            <a:off x="2397340" y="348731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D9CAE04B-027D-7B5F-A42E-A2A03944014C}"/>
              </a:ext>
            </a:extLst>
          </p:cNvPr>
          <p:cNvSpPr/>
          <p:nvPr/>
        </p:nvSpPr>
        <p:spPr>
          <a:xfrm>
            <a:off x="2395557" y="37036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20" name="그림 19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428A91B5-4572-BC26-5485-0BA2D3B63E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60251" b="27152"/>
          <a:stretch/>
        </p:blipFill>
        <p:spPr>
          <a:xfrm>
            <a:off x="2591594" y="4777498"/>
            <a:ext cx="6017220" cy="148677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4FC42E8A-FA9C-B064-6F59-D72367F5ADB9}"/>
              </a:ext>
            </a:extLst>
          </p:cNvPr>
          <p:cNvSpPr/>
          <p:nvPr/>
        </p:nvSpPr>
        <p:spPr>
          <a:xfrm>
            <a:off x="1943522" y="472344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2843E6F7-9C12-93A1-B207-079B0505F6CF}"/>
              </a:ext>
            </a:extLst>
          </p:cNvPr>
          <p:cNvSpPr/>
          <p:nvPr/>
        </p:nvSpPr>
        <p:spPr>
          <a:xfrm>
            <a:off x="2397341" y="48701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251416C3-397B-62E2-0976-39F130CCEB04}"/>
              </a:ext>
            </a:extLst>
          </p:cNvPr>
          <p:cNvSpPr/>
          <p:nvPr/>
        </p:nvSpPr>
        <p:spPr>
          <a:xfrm>
            <a:off x="2397340" y="51250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B44C314-D44E-44E3-F487-FEC28025F95E}"/>
              </a:ext>
            </a:extLst>
          </p:cNvPr>
          <p:cNvSpPr/>
          <p:nvPr/>
        </p:nvSpPr>
        <p:spPr>
          <a:xfrm>
            <a:off x="2395557" y="53414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A40F9E-8D28-E133-FBBD-EB83030B16D4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단답형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입력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1201D39-8D1D-D1D8-A294-62E4BEA88E2E}"/>
              </a:ext>
            </a:extLst>
          </p:cNvPr>
          <p:cNvSpPr txBox="1"/>
          <p:nvPr/>
        </p:nvSpPr>
        <p:spPr>
          <a:xfrm>
            <a:off x="10656489" y="2263064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dirty="0">
                <a:latin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OX</a:t>
            </a:r>
            <a:r>
              <a:rPr lang="ko-KR" altLang="en-US" sz="1000" dirty="0">
                <a:latin typeface="+mj-ea"/>
                <a:ea typeface="+mj-ea"/>
              </a:rPr>
              <a:t>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선택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O or X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07FF92-E650-1910-6F41-D5888EB5998C}"/>
              </a:ext>
            </a:extLst>
          </p:cNvPr>
          <p:cNvSpPr txBox="1"/>
          <p:nvPr/>
        </p:nvSpPr>
        <p:spPr>
          <a:xfrm>
            <a:off x="10661324" y="3251500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정답 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1B3CC6B-8874-4675-4C8D-5C2A74A3EF78}"/>
              </a:ext>
            </a:extLst>
          </p:cNvPr>
          <p:cNvSpPr txBox="1"/>
          <p:nvPr/>
        </p:nvSpPr>
        <p:spPr>
          <a:xfrm>
            <a:off x="10656488" y="4929908"/>
            <a:ext cx="3743723" cy="171134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연결항목 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708066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4AA97EA1-674A-2895-F1DC-B48FF47B9E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43"/>
          <a:stretch/>
        </p:blipFill>
        <p:spPr>
          <a:xfrm>
            <a:off x="1439466" y="864370"/>
            <a:ext cx="7772392" cy="6954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31886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857880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여부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게임</a:t>
            </a:r>
            <a:r>
              <a:rPr lang="ko-KR" altLang="en-US" sz="1000" dirty="0">
                <a:latin typeface="+mj-ea"/>
                <a:ea typeface="+mj-ea"/>
              </a:rPr>
              <a:t>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게임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95974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게임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게임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159797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5B3571AD-A140-A9F9-5E59-950290035A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76809"/>
            <a:ext cx="7553588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D0939027-86FE-782C-9C50-DEB72A542F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44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62361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파일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위치 정보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[DEMO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실행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게임실행 화면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게임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3992" cy="22192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pic>
        <p:nvPicPr>
          <p:cNvPr id="23" name="그림 22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0E94B070-E8F3-6280-11F3-1277D07E66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7"/>
          <a:stretch/>
        </p:blipFill>
        <p:spPr>
          <a:xfrm>
            <a:off x="215044" y="4463631"/>
            <a:ext cx="3329122" cy="301658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9396522" y="4022884"/>
            <a:ext cx="899928" cy="3847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23" idx="3"/>
          </p:cNvCxnSpPr>
          <p:nvPr/>
        </p:nvCxnSpPr>
        <p:spPr>
          <a:xfrm rot="5400000">
            <a:off x="5913196" y="2038632"/>
            <a:ext cx="1564261" cy="6302320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64293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7428EE5C-F3FF-7DB0-75AB-AC8B7E9671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1010" y="973768"/>
            <a:ext cx="7553587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0BE58889-CE8F-C70E-7527-0946947162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5" y="973768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53650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게임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게임 파일 위치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파일 위치 및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[DEMO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실행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]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게임실행 화면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게임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57619" cy="221618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2DC0D09-2E7F-2F4E-412E-E47A9F624164}"/>
              </a:ext>
            </a:extLst>
          </p:cNvPr>
          <p:cNvSpPr/>
          <p:nvPr/>
        </p:nvSpPr>
        <p:spPr>
          <a:xfrm>
            <a:off x="6408018" y="576021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4927067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BD4201F8-5AAA-90EE-C23D-0985EFD06D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79" y="984599"/>
            <a:ext cx="7553588" cy="67218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5B835833-B486-2DC3-1F72-8C435D926F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71" y="984579"/>
            <a:ext cx="2452406" cy="287391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16296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게임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68029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게임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게임 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게임 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파일 등록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[DEMO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실행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]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게임실행 화면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게임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4070" cy="222701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2024" y="17748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6334090" y="57839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pic>
        <p:nvPicPr>
          <p:cNvPr id="12" name="그림 11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003CD029-11E8-7E25-6251-C88054FF7F9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29" t="58017" r="32060" b="37915"/>
          <a:stretch/>
        </p:blipFill>
        <p:spPr>
          <a:xfrm>
            <a:off x="6805891" y="5639293"/>
            <a:ext cx="1239608" cy="36004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75122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A8C3DC7F-C2D2-5DFA-B03D-9A3D3F9295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59"/>
          <a:stretch/>
        </p:blipFill>
        <p:spPr>
          <a:xfrm>
            <a:off x="1505821" y="753689"/>
            <a:ext cx="7638501" cy="71468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30087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230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교과목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활동지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859159"/>
            <a:ext cx="5976664" cy="11773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3070541"/>
            <a:ext cx="5976664" cy="48299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284456" y="19192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458916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589387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7198586" y="18976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3483471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활동지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활동지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700FEA5C-E400-97C6-5CAE-20456738B69D}"/>
              </a:ext>
            </a:extLst>
          </p:cNvPr>
          <p:cNvSpPr/>
          <p:nvPr/>
        </p:nvSpPr>
        <p:spPr>
          <a:xfrm>
            <a:off x="3284455" y="25411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2800189" y="317338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3968917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7198586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714927E2-D6C8-0EA6-5D79-806F62BF8AE3}"/>
              </a:ext>
            </a:extLst>
          </p:cNvPr>
          <p:cNvSpPr/>
          <p:nvPr/>
        </p:nvSpPr>
        <p:spPr>
          <a:xfrm>
            <a:off x="8972183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F8B6B5FB-CE3A-2E73-0DF9-1CF7CC64C849}"/>
              </a:ext>
            </a:extLst>
          </p:cNvPr>
          <p:cNvSpPr/>
          <p:nvPr/>
        </p:nvSpPr>
        <p:spPr>
          <a:xfrm>
            <a:off x="2787935" y="36180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3-4</a:t>
            </a:r>
            <a:endParaRPr lang="ko-KR" altLang="en-US" sz="800" dirty="0"/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E40B3A93-08A8-C151-C6F7-9E363A28DEE3}"/>
              </a:ext>
            </a:extLst>
          </p:cNvPr>
          <p:cNvSpPr/>
          <p:nvPr/>
        </p:nvSpPr>
        <p:spPr>
          <a:xfrm>
            <a:off x="4907150" y="76570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3-5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140234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B7B711A4-31BA-B615-0584-C0761150F2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57"/>
          <a:stretch/>
        </p:blipFill>
        <p:spPr>
          <a:xfrm>
            <a:off x="2934148" y="983238"/>
            <a:ext cx="7553587" cy="679320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39D43E68-8CA9-B3D2-0B2E-5BC531242C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76809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04198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활동지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파일명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활동지 등록일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활동지 등록자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활동지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0039" cy="22613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44383" y="19380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11874" y="242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00306" y="2437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14164" y="271006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93348" y="27399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132576" y="27039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07872" y="29546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31655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34135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07872" y="329228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193348" y="36754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12378" y="45777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193347" y="48635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45403" y="588826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52674" y="6118723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52674" y="635947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25670116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6D2C8FC-DC2A-F3B8-E9C6-DD746070F9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80"/>
          <a:stretch/>
        </p:blipFill>
        <p:spPr>
          <a:xfrm>
            <a:off x="2932137" y="767955"/>
            <a:ext cx="7552445" cy="72237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D5AA8C5E-D8B4-C0A1-BA55-A942462F9C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84719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58135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수정하기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수정하기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803028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수정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수정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활동지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활동지 등록일 정보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활동지 등록자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활동지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9" idx="1"/>
          </p:cNvCxnSpPr>
          <p:nvPr/>
        </p:nvCxnSpPr>
        <p:spPr>
          <a:xfrm>
            <a:off x="2674109" y="2154525"/>
            <a:ext cx="258028" cy="22253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76728" y="17277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076167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0447645-3B79-43EE-4B26-7CE7A8B08C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11"/>
          <a:stretch/>
        </p:blipFill>
        <p:spPr>
          <a:xfrm>
            <a:off x="2932790" y="771344"/>
            <a:ext cx="7551792" cy="72203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EFB4AA9E-B0D8-28C9-CB14-CD084654F9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8116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64680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2196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입력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입력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활동지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자동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선택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활동지 등록일 정보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활동지 등록자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활동지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54525"/>
            <a:ext cx="258681" cy="222701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816809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13437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20E76C7F-A326-2623-AD98-2190A2F0DC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8"/>
          <a:stretch/>
        </p:blipFill>
        <p:spPr>
          <a:xfrm>
            <a:off x="1439466" y="863675"/>
            <a:ext cx="7771704" cy="69555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1807989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352506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명절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세시풍속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의식주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민속놀이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다문화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띠 등 표제어의 중분류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분류는 </a:t>
            </a: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관리에서 관리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표제어의 소분류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소분류는 </a:t>
            </a: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관리에서 관리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추천표제어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추천표제어 사용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추천표제어 노출 설정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5900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3383955"/>
            <a:ext cx="5976664" cy="432047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79626" y="336522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016923" y="3500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23210" y="34792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56794" y="221881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3BF501F9-3C66-13F0-668B-04F3F2611ABE}"/>
              </a:ext>
            </a:extLst>
          </p:cNvPr>
          <p:cNvSpPr/>
          <p:nvPr/>
        </p:nvSpPr>
        <p:spPr>
          <a:xfrm>
            <a:off x="7223211" y="221070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99E87E09-3FEF-5444-08CF-8AB23E395EC0}"/>
              </a:ext>
            </a:extLst>
          </p:cNvPr>
          <p:cNvSpPr/>
          <p:nvPr/>
        </p:nvSpPr>
        <p:spPr>
          <a:xfrm>
            <a:off x="3258007" y="27608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2816" y="34588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8817" y="387886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164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2230" y="4797587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표제어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표제어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분류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주제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표제어 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 수정일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추천표제어 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표제어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193337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7D27C2F4-40DB-8BCC-0567-D371707BFF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41"/>
          <a:stretch/>
        </p:blipFill>
        <p:spPr>
          <a:xfrm>
            <a:off x="1505127" y="753689"/>
            <a:ext cx="7638501" cy="71663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93229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230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교과목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학습과정안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859159"/>
            <a:ext cx="5976664" cy="11773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3070541"/>
            <a:ext cx="5976664" cy="48299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284456" y="19192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458916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589387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7198586" y="18976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3483471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학습과정안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700FEA5C-E400-97C6-5CAE-20456738B69D}"/>
              </a:ext>
            </a:extLst>
          </p:cNvPr>
          <p:cNvSpPr/>
          <p:nvPr/>
        </p:nvSpPr>
        <p:spPr>
          <a:xfrm>
            <a:off x="3284455" y="25411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2800189" y="317338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3968917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7198586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714927E2-D6C8-0EA6-5D79-806F62BF8AE3}"/>
              </a:ext>
            </a:extLst>
          </p:cNvPr>
          <p:cNvSpPr/>
          <p:nvPr/>
        </p:nvSpPr>
        <p:spPr>
          <a:xfrm>
            <a:off x="8972183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F8B6B5FB-CE3A-2E73-0DF9-1CF7CC64C849}"/>
              </a:ext>
            </a:extLst>
          </p:cNvPr>
          <p:cNvSpPr/>
          <p:nvPr/>
        </p:nvSpPr>
        <p:spPr>
          <a:xfrm>
            <a:off x="2787935" y="36180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3-4</a:t>
            </a:r>
            <a:endParaRPr lang="ko-KR" altLang="en-US" sz="800" dirty="0"/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E40B3A93-08A8-C151-C6F7-9E363A28DEE3}"/>
              </a:ext>
            </a:extLst>
          </p:cNvPr>
          <p:cNvSpPr/>
          <p:nvPr/>
        </p:nvSpPr>
        <p:spPr>
          <a:xfrm>
            <a:off x="4907150" y="76570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3-5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931063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017861AA-053F-D4C9-55BC-918132E828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60"/>
          <a:stretch/>
        </p:blipFill>
        <p:spPr>
          <a:xfrm>
            <a:off x="2935438" y="984719"/>
            <a:ext cx="7552297" cy="67917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B580480D-8FF4-7CF5-999E-F8C93021C2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1" y="984719"/>
            <a:ext cx="2463017" cy="28863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18250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학습과정안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파일명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학습과정안 등록일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1329" cy="226206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44383" y="19380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11874" y="242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00306" y="2437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14164" y="271006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93348" y="27399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132576" y="27039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07872" y="29546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31655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34135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07872" y="329228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193348" y="36754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12378" y="45777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193347" y="48635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45403" y="588826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52674" y="6118723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52674" y="635947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0968841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5585D41-EE6B-BF13-E625-389BA67DEC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80"/>
          <a:stretch/>
        </p:blipFill>
        <p:spPr>
          <a:xfrm>
            <a:off x="2932136" y="752907"/>
            <a:ext cx="7552445" cy="72237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DAFBC39B-698F-1FE8-889D-0245DF446F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81212"/>
            <a:ext cx="2455398" cy="28774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0048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수정하기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수정하기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수정하기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803028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학습과정안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수정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수정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학습과정안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학습과정안 등록일 정보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54525"/>
            <a:ext cx="258028" cy="22253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76728" y="17277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3165753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B7C14D5A-4316-1E9F-30C2-DAFC56DD94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00"/>
          <a:stretch/>
        </p:blipFill>
        <p:spPr>
          <a:xfrm>
            <a:off x="2937171" y="769456"/>
            <a:ext cx="7550706" cy="722038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4" name="그림 1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A70024C8-EF65-8F85-5B34-67F667B149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17" y="987191"/>
            <a:ext cx="2447262" cy="286788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13324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2196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입력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입력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학습과정안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자동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선택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학습과정안 등록일 정보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674109" y="2154525"/>
            <a:ext cx="263062" cy="22251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21693711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C62EBE04-D0B4-3050-85A9-2700F122D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59"/>
          <a:stretch/>
        </p:blipFill>
        <p:spPr>
          <a:xfrm>
            <a:off x="1504433" y="753689"/>
            <a:ext cx="7638501" cy="71468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88252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교과목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교과목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815"/>
            <a:ext cx="3743723" cy="56025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학년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학기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학기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학기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과목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과목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과목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단원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5-1.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단원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단원 입력 박스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2828764" y="219422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3833082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4391369" y="17631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4475256" y="20952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5086062" y="195428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A5D096DC-DAE3-3A38-3916-BB0F923EC9CD}"/>
              </a:ext>
            </a:extLst>
          </p:cNvPr>
          <p:cNvSpPr/>
          <p:nvPr/>
        </p:nvSpPr>
        <p:spPr>
          <a:xfrm>
            <a:off x="5644349" y="17631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658F0CC7-FFE6-823F-931B-9DA1D3B7898A}"/>
              </a:ext>
            </a:extLst>
          </p:cNvPr>
          <p:cNvSpPr/>
          <p:nvPr/>
        </p:nvSpPr>
        <p:spPr>
          <a:xfrm>
            <a:off x="5728236" y="20952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344987C0-7855-6F2F-5B5D-55E5AB76F9FD}"/>
              </a:ext>
            </a:extLst>
          </p:cNvPr>
          <p:cNvSpPr/>
          <p:nvPr/>
        </p:nvSpPr>
        <p:spPr>
          <a:xfrm>
            <a:off x="6339042" y="195428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5" name="순서도: 연결자 24">
            <a:extLst>
              <a:ext uri="{FF2B5EF4-FFF2-40B4-BE49-F238E27FC236}">
                <a16:creationId xmlns:a16="http://schemas.microsoft.com/office/drawing/2014/main" id="{CEF08D5F-8B0E-D30A-8926-49EFE4197346}"/>
              </a:ext>
            </a:extLst>
          </p:cNvPr>
          <p:cNvSpPr/>
          <p:nvPr/>
        </p:nvSpPr>
        <p:spPr>
          <a:xfrm>
            <a:off x="6921689" y="17631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3E1B8161-F307-0FC6-E212-42ED15BB08DB}"/>
              </a:ext>
            </a:extLst>
          </p:cNvPr>
          <p:cNvSpPr/>
          <p:nvPr/>
        </p:nvSpPr>
        <p:spPr>
          <a:xfrm>
            <a:off x="7005576" y="20952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5-1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F904C62F-40A2-3340-7061-CA076363FEE8}"/>
              </a:ext>
            </a:extLst>
          </p:cNvPr>
          <p:cNvSpPr/>
          <p:nvPr/>
        </p:nvSpPr>
        <p:spPr>
          <a:xfrm>
            <a:off x="8424242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5-2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42081575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C62EBE04-D0B4-3050-85A9-2700F122D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" t="-424" r="92" b="20584"/>
          <a:stretch/>
        </p:blipFill>
        <p:spPr>
          <a:xfrm>
            <a:off x="1504433" y="753689"/>
            <a:ext cx="7638501" cy="71468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14677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교과목 수정 및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교과목</a:t>
            </a:r>
            <a:r>
              <a:rPr lang="ko-KR" altLang="en-US" sz="1000" dirty="0">
                <a:latin typeface="+mj-ea"/>
                <a:ea typeface="+mj-ea"/>
              </a:rPr>
              <a:t> 수정 및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6554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항목 수정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항목 삭제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ko-KR" altLang="en-US" sz="1000" dirty="0">
                <a:latin typeface="+mj-ea"/>
                <a:ea typeface="+mj-ea"/>
              </a:rPr>
              <a:t>목록에서 </a:t>
            </a:r>
            <a:r>
              <a:rPr lang="en-US" altLang="ko-KR" sz="1000" dirty="0">
                <a:latin typeface="+mj-ea"/>
                <a:ea typeface="+mj-ea"/>
              </a:rPr>
              <a:t>[x] </a:t>
            </a:r>
            <a:r>
              <a:rPr lang="ko-KR" altLang="en-US" sz="1000" dirty="0">
                <a:latin typeface="+mj-ea"/>
                <a:ea typeface="+mj-ea"/>
              </a:rPr>
              <a:t>버튼을 클릭하여 해당 항목 삭제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다른 카테고리도 같은 방식으로 항목 삭제 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항목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항목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항목 수정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ko-KR" altLang="en-US" sz="1000" dirty="0">
                <a:latin typeface="+mj-ea"/>
                <a:ea typeface="+mj-ea"/>
              </a:rPr>
              <a:t>항목명을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모드로 전환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항목명 수정 후 다른 영역 클릭 하여 수정 완료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328077" y="225309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3833082" y="19848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8193E0CB-C20B-33DC-9672-8645EFA5BCE9}"/>
              </a:ext>
            </a:extLst>
          </p:cNvPr>
          <p:cNvSpPr/>
          <p:nvPr/>
        </p:nvSpPr>
        <p:spPr>
          <a:xfrm>
            <a:off x="5323683" y="32399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7C91046-6086-D453-8FD3-D6BF607F0F46}"/>
              </a:ext>
            </a:extLst>
          </p:cNvPr>
          <p:cNvSpPr/>
          <p:nvPr/>
        </p:nvSpPr>
        <p:spPr>
          <a:xfrm>
            <a:off x="3169761" y="3919910"/>
            <a:ext cx="1190215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DECE3C03-30B2-E2D1-ADD5-2F17D0819E97}"/>
              </a:ext>
            </a:extLst>
          </p:cNvPr>
          <p:cNvCxnSpPr>
            <a:cxnSpLocks/>
            <a:stCxn id="14" idx="2"/>
            <a:endCxn id="9" idx="3"/>
          </p:cNvCxnSpPr>
          <p:nvPr/>
        </p:nvCxnSpPr>
        <p:spPr>
          <a:xfrm rot="16200000" flipH="1">
            <a:off x="3224235" y="2928185"/>
            <a:ext cx="1916726" cy="354755"/>
          </a:xfrm>
          <a:prstGeom prst="bentConnector4">
            <a:avLst>
              <a:gd name="adj1" fmla="val 46243"/>
              <a:gd name="adj2" fmla="val 164439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808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60E3D78E-5D43-46F0-D938-D4F0CC4BCE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6"/>
          <a:stretch/>
        </p:blipFill>
        <p:spPr>
          <a:xfrm>
            <a:off x="1504433" y="753689"/>
            <a:ext cx="7638501" cy="706569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73553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카테고리 관리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주제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31140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250195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분류 목록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1. </a:t>
            </a:r>
            <a:r>
              <a:rPr lang="ko-KR" altLang="en-US" sz="1000" dirty="0">
                <a:latin typeface="+mj-ea"/>
                <a:ea typeface="+mj-ea"/>
              </a:rPr>
              <a:t>주제 목록에서 선택한 목록에 대한 표제어 분류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목록 추가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이동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수정 기능 수행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572196"/>
            <a:ext cx="2016224" cy="45480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주제 목록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 분류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선택시</a:t>
            </a:r>
            <a:r>
              <a:rPr lang="ko-KR" altLang="en-US" sz="1000" dirty="0">
                <a:latin typeface="+mj-ea"/>
                <a:ea typeface="+mj-ea"/>
              </a:rPr>
              <a:t> 표제어분류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목록에 해당 표제어 분류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 목록 추가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수정 기능 수행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AC346DF3-775D-BFC4-C2C1-5DD04812C80F}"/>
              </a:ext>
            </a:extLst>
          </p:cNvPr>
          <p:cNvSpPr/>
          <p:nvPr/>
        </p:nvSpPr>
        <p:spPr>
          <a:xfrm>
            <a:off x="5164117" y="1582278"/>
            <a:ext cx="2016224" cy="45480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9" name="순서도: 연결자 18">
            <a:extLst>
              <a:ext uri="{FF2B5EF4-FFF2-40B4-BE49-F238E27FC236}">
                <a16:creationId xmlns:a16="http://schemas.microsoft.com/office/drawing/2014/main" id="{12B78037-EC9F-0AE9-8EED-6676DC1041C7}"/>
              </a:ext>
            </a:extLst>
          </p:cNvPr>
          <p:cNvSpPr/>
          <p:nvPr/>
        </p:nvSpPr>
        <p:spPr>
          <a:xfrm>
            <a:off x="5105749" y="140440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19962766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012448F-F0DC-C455-28D3-F20CCE9794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4874"/>
          <a:stretch/>
        </p:blipFill>
        <p:spPr>
          <a:xfrm>
            <a:off x="510310" y="981213"/>
            <a:ext cx="9738557" cy="62911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50148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카테고리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목록 수정 및 삭제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목록 수정 및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2726185"/>
            <a:ext cx="3743723" cy="2140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분류 목록 수정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분류 목록에서 수정하고자 하는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클릭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수정모드로 전환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입력박스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</a:rPr>
              <a:t>표제어 목록 수정 후 다른 영역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완료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표제어 분류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]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버튼을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이동하기 팝업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 목록에서 선택하여 해당 주제 하위로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버튼 클릭으로 해당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주제 목록 수정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주제 목록에서 수정하고자 하는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클릭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수정모드로 전환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입력박스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</a:rPr>
              <a:t>목록 수정 후 다른 영역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수정 완료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[x] : </a:t>
            </a:r>
            <a:r>
              <a:rPr lang="ko-KR" altLang="en-US" sz="1000" dirty="0">
                <a:latin typeface="+mj-ea"/>
                <a:ea typeface="+mj-ea"/>
              </a:rPr>
              <a:t>버튼 클릭으로 해당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순서도: 연결자 7">
            <a:extLst>
              <a:ext uri="{FF2B5EF4-FFF2-40B4-BE49-F238E27FC236}">
                <a16:creationId xmlns:a16="http://schemas.microsoft.com/office/drawing/2014/main" id="{638B94F3-E478-8D08-4734-115C16CAEB38}"/>
              </a:ext>
            </a:extLst>
          </p:cNvPr>
          <p:cNvSpPr/>
          <p:nvPr/>
        </p:nvSpPr>
        <p:spPr>
          <a:xfrm>
            <a:off x="2375570" y="208781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0" name="순서도: 연결자 9">
            <a:extLst>
              <a:ext uri="{FF2B5EF4-FFF2-40B4-BE49-F238E27FC236}">
                <a16:creationId xmlns:a16="http://schemas.microsoft.com/office/drawing/2014/main" id="{2D6A6DF1-CE8D-4CB6-6143-824144A5F697}"/>
              </a:ext>
            </a:extLst>
          </p:cNvPr>
          <p:cNvSpPr/>
          <p:nvPr/>
        </p:nvSpPr>
        <p:spPr>
          <a:xfrm>
            <a:off x="5163564" y="20669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CEA15A7-85C2-E78D-296B-C4109C09720C}"/>
              </a:ext>
            </a:extLst>
          </p:cNvPr>
          <p:cNvSpPr/>
          <p:nvPr/>
        </p:nvSpPr>
        <p:spPr>
          <a:xfrm>
            <a:off x="5035311" y="31332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412AD33-031C-E0DA-3111-AEBDC5453B5A}"/>
              </a:ext>
            </a:extLst>
          </p:cNvPr>
          <p:cNvSpPr/>
          <p:nvPr/>
        </p:nvSpPr>
        <p:spPr>
          <a:xfrm>
            <a:off x="5365391" y="64082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47BC2D21-BF9E-69E7-2718-EFA6CF5FA6D8}"/>
              </a:ext>
            </a:extLst>
          </p:cNvPr>
          <p:cNvSpPr/>
          <p:nvPr/>
        </p:nvSpPr>
        <p:spPr>
          <a:xfrm>
            <a:off x="2311443" y="341043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4EE04965-F4FF-26E8-7D6F-D3F5B775D6D5}"/>
              </a:ext>
            </a:extLst>
          </p:cNvPr>
          <p:cNvSpPr/>
          <p:nvPr/>
        </p:nvSpPr>
        <p:spPr>
          <a:xfrm>
            <a:off x="4463802" y="27685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0CC2EAC2-5F70-03B7-EC76-6CC9CF295A65}"/>
              </a:ext>
            </a:extLst>
          </p:cNvPr>
          <p:cNvSpPr/>
          <p:nvPr/>
        </p:nvSpPr>
        <p:spPr>
          <a:xfrm>
            <a:off x="2657883" y="64082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5600F0A3-A840-917A-C9E3-EAB8B1427765}"/>
              </a:ext>
            </a:extLst>
          </p:cNvPr>
          <p:cNvSpPr/>
          <p:nvPr/>
        </p:nvSpPr>
        <p:spPr>
          <a:xfrm>
            <a:off x="7027967" y="23332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33410E8A-6AB4-9819-A751-897855263148}"/>
              </a:ext>
            </a:extLst>
          </p:cNvPr>
          <p:cNvSpPr/>
          <p:nvPr/>
        </p:nvSpPr>
        <p:spPr>
          <a:xfrm>
            <a:off x="7607728" y="2474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AB2E2975-CDB9-4AA7-4F69-ADE01CC988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8359" y="4968131"/>
            <a:ext cx="3152775" cy="2209800"/>
          </a:xfrm>
          <a:prstGeom prst="rect">
            <a:avLst/>
          </a:prstGeom>
        </p:spPr>
      </p:pic>
      <p:cxnSp>
        <p:nvCxnSpPr>
          <p:cNvPr id="23" name="연결선: 꺾임 22">
            <a:extLst>
              <a:ext uri="{FF2B5EF4-FFF2-40B4-BE49-F238E27FC236}">
                <a16:creationId xmlns:a16="http://schemas.microsoft.com/office/drawing/2014/main" id="{58944E93-E327-66D8-FA60-7B4FF4ED7FC5}"/>
              </a:ext>
            </a:extLst>
          </p:cNvPr>
          <p:cNvCxnSpPr>
            <a:cxnSpLocks/>
            <a:stCxn id="17" idx="0"/>
            <a:endCxn id="22" idx="0"/>
          </p:cNvCxnSpPr>
          <p:nvPr/>
        </p:nvCxnSpPr>
        <p:spPr>
          <a:xfrm rot="16200000" flipH="1">
            <a:off x="6759972" y="2773357"/>
            <a:ext cx="2634908" cy="1754641"/>
          </a:xfrm>
          <a:prstGeom prst="bentConnector3">
            <a:avLst>
              <a:gd name="adj1" fmla="val -8676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91939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012448F-F0DC-C455-28D3-F20CCE9794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4874"/>
          <a:stretch/>
        </p:blipFill>
        <p:spPr>
          <a:xfrm>
            <a:off x="510310" y="981213"/>
            <a:ext cx="9738557" cy="62911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E99F5C70-65AB-6AEA-0781-89AF26743F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075" y="2002570"/>
            <a:ext cx="5432046" cy="5160044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169824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카테고리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목록 추가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목록 추가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2498593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분류 목록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항목 입력 박스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추가할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입력하고 목록 추가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주제 목록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항목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추가할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입력하고 목록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추가된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순서도: 연결자 7">
            <a:extLst>
              <a:ext uri="{FF2B5EF4-FFF2-40B4-BE49-F238E27FC236}">
                <a16:creationId xmlns:a16="http://schemas.microsoft.com/office/drawing/2014/main" id="{638B94F3-E478-8D08-4734-115C16CAEB38}"/>
              </a:ext>
            </a:extLst>
          </p:cNvPr>
          <p:cNvSpPr/>
          <p:nvPr/>
        </p:nvSpPr>
        <p:spPr>
          <a:xfrm>
            <a:off x="2375569" y="2014172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0" name="순서도: 연결자 9">
            <a:extLst>
              <a:ext uri="{FF2B5EF4-FFF2-40B4-BE49-F238E27FC236}">
                <a16:creationId xmlns:a16="http://schemas.microsoft.com/office/drawing/2014/main" id="{2D6A6DF1-CE8D-4CB6-6143-824144A5F697}"/>
              </a:ext>
            </a:extLst>
          </p:cNvPr>
          <p:cNvSpPr/>
          <p:nvPr/>
        </p:nvSpPr>
        <p:spPr>
          <a:xfrm>
            <a:off x="5163564" y="20669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CEA15A7-85C2-E78D-296B-C4109C09720C}"/>
              </a:ext>
            </a:extLst>
          </p:cNvPr>
          <p:cNvSpPr/>
          <p:nvPr/>
        </p:nvSpPr>
        <p:spPr>
          <a:xfrm>
            <a:off x="7244846" y="20358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47BC2D21-BF9E-69E7-2718-EFA6CF5FA6D8}"/>
              </a:ext>
            </a:extLst>
          </p:cNvPr>
          <p:cNvSpPr/>
          <p:nvPr/>
        </p:nvSpPr>
        <p:spPr>
          <a:xfrm>
            <a:off x="4417219" y="205954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4EE04965-F4FF-26E8-7D6F-D3F5B775D6D5}"/>
              </a:ext>
            </a:extLst>
          </p:cNvPr>
          <p:cNvSpPr/>
          <p:nvPr/>
        </p:nvSpPr>
        <p:spPr>
          <a:xfrm>
            <a:off x="2247316" y="43200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0CC2EAC2-5F70-03B7-EC76-6CC9CF295A65}"/>
              </a:ext>
            </a:extLst>
          </p:cNvPr>
          <p:cNvSpPr/>
          <p:nvPr/>
        </p:nvSpPr>
        <p:spPr>
          <a:xfrm>
            <a:off x="2611061" y="65019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5600F0A3-A840-917A-C9E3-EAB8B1427765}"/>
              </a:ext>
            </a:extLst>
          </p:cNvPr>
          <p:cNvSpPr/>
          <p:nvPr/>
        </p:nvSpPr>
        <p:spPr>
          <a:xfrm>
            <a:off x="5051959" y="470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33410E8A-6AB4-9819-A751-897855263148}"/>
              </a:ext>
            </a:extLst>
          </p:cNvPr>
          <p:cNvSpPr/>
          <p:nvPr/>
        </p:nvSpPr>
        <p:spPr>
          <a:xfrm>
            <a:off x="5396236" y="65019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5032600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이(가) 표시된 사진&#10;&#10;자동 생성된 설명">
            <a:extLst>
              <a:ext uri="{FF2B5EF4-FFF2-40B4-BE49-F238E27FC236}">
                <a16:creationId xmlns:a16="http://schemas.microsoft.com/office/drawing/2014/main" id="{5CBBE8AC-2DBD-1388-4FAB-9D5244EE9D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6"/>
          <a:stretch/>
        </p:blipFill>
        <p:spPr>
          <a:xfrm>
            <a:off x="1583482" y="818867"/>
            <a:ext cx="7638501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62167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ACCOUNT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계정관리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ACCOUNT &gt; </a:t>
            </a:r>
            <a:r>
              <a:rPr lang="ko-KR" altLang="en-US" sz="1000" dirty="0">
                <a:latin typeface="+mj-ea"/>
                <a:ea typeface="+mj-ea"/>
              </a:rPr>
              <a:t>계정관리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3549237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88" y="3185935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사용자 목록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사용자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아이디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이름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부서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직급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이메일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전화번호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계정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사용자 검색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검색어 입력을 통한 사용자 검색 기능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검색 결과는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목록 영역에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0B1B9093-C3BD-F988-C43E-C46B743E945B}"/>
              </a:ext>
            </a:extLst>
          </p:cNvPr>
          <p:cNvSpPr/>
          <p:nvPr/>
        </p:nvSpPr>
        <p:spPr>
          <a:xfrm>
            <a:off x="2840114" y="194089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C1065AC0-5288-10E5-3869-E20357018FD6}"/>
              </a:ext>
            </a:extLst>
          </p:cNvPr>
          <p:cNvSpPr/>
          <p:nvPr/>
        </p:nvSpPr>
        <p:spPr>
          <a:xfrm>
            <a:off x="3000597" y="21498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2646C99-8B31-BE00-F0F9-8C9B6F7DF8E1}"/>
              </a:ext>
            </a:extLst>
          </p:cNvPr>
          <p:cNvSpPr/>
          <p:nvPr/>
        </p:nvSpPr>
        <p:spPr>
          <a:xfrm>
            <a:off x="5047856" y="56162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3930250" y="16892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5687938" y="146074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7920186" y="15016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8436369" y="150014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067098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69611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 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표제어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표제어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표제어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번호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표제어 분류명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표제어 </a:t>
            </a:r>
            <a:r>
              <a:rPr lang="ko-KR" altLang="en-US" sz="1000" dirty="0" err="1">
                <a:latin typeface="+mj-ea"/>
                <a:ea typeface="+mj-ea"/>
              </a:rPr>
              <a:t>주제명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표제어 대표 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확대보기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확대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표제어 정의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표제어 설명 및 추가 항목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추가항목 제목 및 내용은 표제어 </a:t>
            </a:r>
            <a:r>
              <a:rPr lang="ko-KR" altLang="en-US" sz="1000" dirty="0" err="1">
                <a:latin typeface="+mj-ea"/>
                <a:ea typeface="+mj-ea"/>
              </a:rPr>
              <a:t>등록시</a:t>
            </a:r>
            <a:r>
              <a:rPr lang="ko-KR" altLang="en-US" sz="1000" dirty="0">
                <a:latin typeface="+mj-ea"/>
                <a:ea typeface="+mj-ea"/>
              </a:rPr>
              <a:t> 추가 가능함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관련 태그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유사 표제어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동의어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 err="1">
                <a:latin typeface="+mj-ea"/>
                <a:ea typeface="+mj-ea"/>
              </a:rPr>
              <a:t>상의어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 err="1">
                <a:latin typeface="+mj-ea"/>
                <a:ea typeface="+mj-ea"/>
              </a:rPr>
              <a:t>하의어</a:t>
            </a:r>
            <a:r>
              <a:rPr lang="ko-KR" altLang="en-US" sz="1000" dirty="0">
                <a:latin typeface="+mj-ea"/>
                <a:ea typeface="+mj-ea"/>
              </a:rPr>
              <a:t>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추천 표제어 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체크시</a:t>
            </a:r>
            <a:r>
              <a:rPr lang="ko-KR" altLang="en-US" sz="1000" dirty="0">
                <a:latin typeface="+mj-ea"/>
                <a:ea typeface="+mj-ea"/>
              </a:rPr>
              <a:t> 사용자 페이지 추천 표제어로 표시됨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E639B4C-D810-1937-C433-B3C3A8A33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8777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538F5367-0E73-E17D-E7A1-0AD64926E6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" r="-119" b="66494"/>
          <a:stretch/>
        </p:blipFill>
        <p:spPr>
          <a:xfrm>
            <a:off x="2941011" y="1017217"/>
            <a:ext cx="7559685" cy="683123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6902" cy="23143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78540" y="178392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377222" y="16216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97416" y="209043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203960" y="21855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7FB69C20-DB19-7C88-DC4A-8F560A16707E}"/>
              </a:ext>
            </a:extLst>
          </p:cNvPr>
          <p:cNvSpPr/>
          <p:nvPr/>
        </p:nvSpPr>
        <p:spPr>
          <a:xfrm>
            <a:off x="2932007" y="1940081"/>
            <a:ext cx="1440160" cy="21602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247845" y="26403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47845" y="28669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374270" y="23326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247845" y="30935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7845" y="33416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48228" y="664857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48228" y="69101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08FD01DB-9409-6C69-E82D-05DF393AF267}"/>
              </a:ext>
            </a:extLst>
          </p:cNvPr>
          <p:cNvSpPr/>
          <p:nvPr/>
        </p:nvSpPr>
        <p:spPr>
          <a:xfrm>
            <a:off x="4247844" y="75471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98124952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F9AC605E-92F0-0A51-6008-E239C4DC9A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78"/>
          <a:stretch/>
        </p:blipFill>
        <p:spPr>
          <a:xfrm>
            <a:off x="1591983" y="818867"/>
            <a:ext cx="7629999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56709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ACCOUNT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계정관리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계정 정보 수정 및 신규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ACCOUNT &gt; </a:t>
            </a:r>
            <a:r>
              <a:rPr lang="ko-KR" altLang="en-US" sz="1000" dirty="0">
                <a:latin typeface="+mj-ea"/>
                <a:ea typeface="+mj-ea"/>
              </a:rPr>
              <a:t>계정관리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계정 정보 수정 및 신규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3549237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88" y="4576192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권한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페이지 접근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사용자의 페이지 접근 권한 설정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체크 여부에 따라 페이지 접근 가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불가 설정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 또는 등록된 입력사항 저장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저장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완료후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목록 페이지로 이동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또는 등록된 입력사항 저장하지 않고 사용자 목록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24552" indent="-27622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페이지 메뉴는 협의에 따라 변동될 수 있음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계정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사용자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계정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아이디 정보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수정불가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이름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수정할 경우에만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확인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수정할 경우에만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이메일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전화번호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부서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직급정보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사용여부 설정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신규 등록일 경우 전체 입력박스는 공란으로 표시됨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아이디 중복 기능 활성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0B1B9093-C3BD-F988-C43E-C46B743E945B}"/>
              </a:ext>
            </a:extLst>
          </p:cNvPr>
          <p:cNvSpPr/>
          <p:nvPr/>
        </p:nvSpPr>
        <p:spPr>
          <a:xfrm>
            <a:off x="2956711" y="444033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C1065AC0-5288-10E5-3869-E20357018FD6}"/>
              </a:ext>
            </a:extLst>
          </p:cNvPr>
          <p:cNvSpPr/>
          <p:nvPr/>
        </p:nvSpPr>
        <p:spPr>
          <a:xfrm>
            <a:off x="2851503" y="486434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2646C99-8B31-BE00-F0F9-8C9B6F7DF8E1}"/>
              </a:ext>
            </a:extLst>
          </p:cNvPr>
          <p:cNvSpPr/>
          <p:nvPr/>
        </p:nvSpPr>
        <p:spPr>
          <a:xfrm>
            <a:off x="5076744" y="720037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2892323" y="198631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2876370" y="22844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21214968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텍스트, 다채로움, 도표이(가) 표시된 사진&#10;&#10;자동 생성된 설명">
            <a:extLst>
              <a:ext uri="{FF2B5EF4-FFF2-40B4-BE49-F238E27FC236}">
                <a16:creationId xmlns:a16="http://schemas.microsoft.com/office/drawing/2014/main" id="{DDDEF729-3DD7-2266-882B-5A56518081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45"/>
          <a:stretch/>
        </p:blipFill>
        <p:spPr>
          <a:xfrm>
            <a:off x="1589390" y="818867"/>
            <a:ext cx="7632593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245494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자료통계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자료통계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3929790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자료통계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현재 일자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관련 항목 및 총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해당 항목의 그래프 표시 영역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그래프 형식 협의 필요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해당 통계 항목명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선택한 주제에 따라 그래프 및 통계 테이블 정보 표출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1-6. 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선택한 주제에 따른 그래프 및 통계 테이블 정보 파일 다운로드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이미지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(.</a:t>
            </a:r>
            <a:r>
              <a:rPr lang="en-US" altLang="ko-KR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png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)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 다운로드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3969446" y="15812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2851503" y="18716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3064462" y="271044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6119986" y="2071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CA11C-4CA4-D1FB-CC1C-6B3DA360B277}"/>
              </a:ext>
            </a:extLst>
          </p:cNvPr>
          <p:cNvSpPr/>
          <p:nvPr/>
        </p:nvSpPr>
        <p:spPr>
          <a:xfrm>
            <a:off x="7898438" y="20339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E38BB4AD-9A2D-0749-5A3C-3D81F9DC4F58}"/>
              </a:ext>
            </a:extLst>
          </p:cNvPr>
          <p:cNvSpPr/>
          <p:nvPr/>
        </p:nvSpPr>
        <p:spPr>
          <a:xfrm>
            <a:off x="8787829" y="20339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1-6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75584968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텍스트, 다채로움, 도표이(가) 표시된 사진&#10;&#10;자동 생성된 설명">
            <a:extLst>
              <a:ext uri="{FF2B5EF4-FFF2-40B4-BE49-F238E27FC236}">
                <a16:creationId xmlns:a16="http://schemas.microsoft.com/office/drawing/2014/main" id="{DDDEF729-3DD7-2266-882B-5A56518081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45"/>
          <a:stretch/>
        </p:blipFill>
        <p:spPr>
          <a:xfrm>
            <a:off x="2807618" y="828221"/>
            <a:ext cx="7632593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자료통계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자료통계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자료통계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표제어 총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주제별 표제어 수 통계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주제별 표제어 수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그래프 형식 협의 필요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중분류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명절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세시풍속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의식주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등</a:t>
            </a:r>
            <a:r>
              <a:rPr lang="en-US" altLang="ko-KR" sz="1000" dirty="0">
                <a:latin typeface="+mj-ea"/>
                <a:ea typeface="+mj-ea"/>
              </a:rPr>
              <a:t>…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 항목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주제별 표제어 수 통계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주제에 해당 하는 소분류 목록 표시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/>
            </a:r>
            <a:b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</a:b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카테고리 관리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표제어 분류 항목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해당 분류에 포함된 표제어 수 및 비율 정보 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4186568" y="185570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5377380" y="188256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7285977" y="210972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4264065" y="24324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9064429" y="20717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CA11C-4CA4-D1FB-CC1C-6B3DA360B277}"/>
              </a:ext>
            </a:extLst>
          </p:cNvPr>
          <p:cNvSpPr/>
          <p:nvPr/>
        </p:nvSpPr>
        <p:spPr>
          <a:xfrm>
            <a:off x="7049283" y="25637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pic>
        <p:nvPicPr>
          <p:cNvPr id="4" name="그림 3" descr="스크린샷, 텍스트, 다채로움, 도표이(가) 표시된 사진&#10;&#10;자동 생성된 설명">
            <a:extLst>
              <a:ext uri="{FF2B5EF4-FFF2-40B4-BE49-F238E27FC236}">
                <a16:creationId xmlns:a16="http://schemas.microsoft.com/office/drawing/2014/main" id="{0643FAC7-A8A1-A5DA-590F-0C6B2F783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18" y="818867"/>
            <a:ext cx="2258812" cy="617643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90718" y="818867"/>
            <a:ext cx="2258812" cy="20632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8791D564-35E4-F925-2010-4989790D777F}"/>
              </a:ext>
            </a:extLst>
          </p:cNvPr>
          <p:cNvCxnSpPr>
            <a:cxnSpLocks/>
            <a:stCxn id="5" idx="3"/>
            <a:endCxn id="7" idx="1"/>
          </p:cNvCxnSpPr>
          <p:nvPr/>
        </p:nvCxnSpPr>
        <p:spPr>
          <a:xfrm>
            <a:off x="2349530" y="1850482"/>
            <a:ext cx="458088" cy="251058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0D6F2E16-357E-EB30-45A2-88D290EBDD1E}"/>
              </a:ext>
            </a:extLst>
          </p:cNvPr>
          <p:cNvSpPr/>
          <p:nvPr/>
        </p:nvSpPr>
        <p:spPr>
          <a:xfrm>
            <a:off x="4186568" y="429805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A704C000-DC7B-9282-8AB8-91BF68A90F3D}"/>
              </a:ext>
            </a:extLst>
          </p:cNvPr>
          <p:cNvSpPr/>
          <p:nvPr/>
        </p:nvSpPr>
        <p:spPr>
          <a:xfrm>
            <a:off x="5487677" y="43249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15098F5F-9CEC-41AE-CAC3-565C39E783D1}"/>
              </a:ext>
            </a:extLst>
          </p:cNvPr>
          <p:cNvSpPr/>
          <p:nvPr/>
        </p:nvSpPr>
        <p:spPr>
          <a:xfrm>
            <a:off x="7285977" y="45520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F9FCA86B-D655-4746-3654-8870FBEDB1F9}"/>
              </a:ext>
            </a:extLst>
          </p:cNvPr>
          <p:cNvSpPr/>
          <p:nvPr/>
        </p:nvSpPr>
        <p:spPr>
          <a:xfrm>
            <a:off x="4264065" y="48748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8A2B1EDE-6E3F-534D-8672-A8BC30BACEF3}"/>
              </a:ext>
            </a:extLst>
          </p:cNvPr>
          <p:cNvSpPr/>
          <p:nvPr/>
        </p:nvSpPr>
        <p:spPr>
          <a:xfrm>
            <a:off x="9064429" y="451408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C1294E08-BA32-58AA-1ED8-05DE6C98A384}"/>
              </a:ext>
            </a:extLst>
          </p:cNvPr>
          <p:cNvSpPr/>
          <p:nvPr/>
        </p:nvSpPr>
        <p:spPr>
          <a:xfrm>
            <a:off x="7049283" y="500613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07AFBE3-025C-6829-FA83-093B533593F2}"/>
              </a:ext>
            </a:extLst>
          </p:cNvPr>
          <p:cNvSpPr txBox="1"/>
          <p:nvPr/>
        </p:nvSpPr>
        <p:spPr>
          <a:xfrm>
            <a:off x="10656490" y="3885820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자료통계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총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연관 표제어별 콘텐츠 수 통계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 표제어별 콘텐츠 수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그래프 형식 협의 필요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소분류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명절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설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정월대보름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등</a:t>
            </a:r>
            <a:r>
              <a:rPr lang="en-US" altLang="ko-KR" sz="1000" dirty="0">
                <a:latin typeface="+mj-ea"/>
                <a:ea typeface="+mj-ea"/>
              </a:rPr>
              <a:t>…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분류 항목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연관 표제어별 콘텐츠 수 통계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주제에 해당 하는 표제어 목록 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해당 표제어에 연관된 콘텐츠 수 및 비율 정보 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sym typeface="Wingdings" panose="05000000000000000000" pitchFamily="2" charset="2"/>
              </a:rPr>
              <a:t>표제어에 따라 콘텐츠 수는 중복 될 수 있음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sym typeface="Wingdings" panose="05000000000000000000" pitchFamily="2" charset="2"/>
              </a:rPr>
              <a:t>.</a:t>
            </a: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이하 동영상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음원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게임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퀴즈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교육자료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활동지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교육자료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학습과정안에 대한 통계 정보 표시도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2.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설명과 동일함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3459518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도표, 평행이(가) 표시된 사진&#10;&#10;자동 생성된 설명">
            <a:extLst>
              <a:ext uri="{FF2B5EF4-FFF2-40B4-BE49-F238E27FC236}">
                <a16:creationId xmlns:a16="http://schemas.microsoft.com/office/drawing/2014/main" id="{D0310A0C-41AE-81D0-74BA-5C8FE1DD37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05"/>
          <a:stretch/>
        </p:blipFill>
        <p:spPr>
          <a:xfrm>
            <a:off x="1583481" y="818867"/>
            <a:ext cx="7632593" cy="7065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85352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조회수 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조회수 통계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4131817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조회수 통계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조회 항목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검색어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중분류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카테고리 관리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주제 항목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)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소분류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카테고리 관리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표제어 분류 항목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)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표시 간격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월간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년간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설정에 따른 인기 검색어 목록 카드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선택한 구간에 따라 일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dirty="0">
                <a:latin typeface="+mj-ea"/>
              </a:rPr>
              <a:t>주</a:t>
            </a:r>
            <a:r>
              <a:rPr lang="en-US" altLang="ko-KR" sz="1000" dirty="0">
                <a:latin typeface="+mj-ea"/>
              </a:rPr>
              <a:t>, </a:t>
            </a:r>
            <a:r>
              <a:rPr lang="ko-KR" altLang="en-US" sz="1000" dirty="0">
                <a:latin typeface="+mj-ea"/>
              </a:rPr>
              <a:t>월</a:t>
            </a:r>
            <a:r>
              <a:rPr lang="en-US" altLang="ko-KR" sz="1000" dirty="0">
                <a:latin typeface="+mj-ea"/>
              </a:rPr>
              <a:t>, </a:t>
            </a:r>
            <a:r>
              <a:rPr lang="ko-KR" altLang="en-US" sz="1000" dirty="0">
                <a:latin typeface="+mj-ea"/>
              </a:rPr>
              <a:t>년에 해당하는 검색어 목록 카드 표출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1-6. </a:t>
            </a:r>
            <a:r>
              <a:rPr lang="ko-KR" altLang="en-US" sz="1000" dirty="0">
                <a:latin typeface="+mj-ea"/>
                <a:ea typeface="+mj-ea"/>
              </a:rPr>
              <a:t>카드 목록 이동</a:t>
            </a:r>
            <a:endParaRPr lang="en-US" altLang="ko-KR" sz="1000" dirty="0">
              <a:latin typeface="+mj-ea"/>
              <a:ea typeface="+mj-ea"/>
            </a:endParaRP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주제별 인기 표제어 표출 방식도 이와 동일함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2851503" y="162562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2851503" y="20914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4987085" y="1908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8496250" y="185767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CA11C-4CA4-D1FB-CC1C-6B3DA360B277}"/>
              </a:ext>
            </a:extLst>
          </p:cNvPr>
          <p:cNvSpPr/>
          <p:nvPr/>
        </p:nvSpPr>
        <p:spPr>
          <a:xfrm>
            <a:off x="2848438" y="24323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E38BB4AD-9A2D-0749-5A3C-3D81F9DC4F58}"/>
              </a:ext>
            </a:extLst>
          </p:cNvPr>
          <p:cNvSpPr/>
          <p:nvPr/>
        </p:nvSpPr>
        <p:spPr>
          <a:xfrm>
            <a:off x="9043936" y="35279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1-6</a:t>
            </a:r>
            <a:endParaRPr lang="ko-KR" altLang="en-US" sz="800" dirty="0"/>
          </a:p>
        </p:txBody>
      </p:sp>
      <p:sp>
        <p:nvSpPr>
          <p:cNvPr id="6" name="순서도: 연결자 5">
            <a:extLst>
              <a:ext uri="{FF2B5EF4-FFF2-40B4-BE49-F238E27FC236}">
                <a16:creationId xmlns:a16="http://schemas.microsoft.com/office/drawing/2014/main" id="{B84AECB5-5F84-53F1-6245-199D8E200C8F}"/>
              </a:ext>
            </a:extLst>
          </p:cNvPr>
          <p:cNvSpPr/>
          <p:nvPr/>
        </p:nvSpPr>
        <p:spPr>
          <a:xfrm>
            <a:off x="2998448" y="511371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379A0D7C-10A2-4CD3-0089-7ACE95E44221}"/>
              </a:ext>
            </a:extLst>
          </p:cNvPr>
          <p:cNvSpPr/>
          <p:nvPr/>
        </p:nvSpPr>
        <p:spPr>
          <a:xfrm>
            <a:off x="3762541" y="51183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5765CD4F-1A45-B819-8A3F-54FBAEDC7C3D}"/>
              </a:ext>
            </a:extLst>
          </p:cNvPr>
          <p:cNvSpPr/>
          <p:nvPr/>
        </p:nvSpPr>
        <p:spPr>
          <a:xfrm>
            <a:off x="2870195" y="56468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E5B65475-AD4A-84C0-9F9D-63822B9E9455}"/>
              </a:ext>
            </a:extLst>
          </p:cNvPr>
          <p:cNvSpPr/>
          <p:nvPr/>
        </p:nvSpPr>
        <p:spPr>
          <a:xfrm>
            <a:off x="6440541" y="5421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DD84C7E4-080C-CB43-156D-8A9D6F297F72}"/>
              </a:ext>
            </a:extLst>
          </p:cNvPr>
          <p:cNvSpPr/>
          <p:nvPr/>
        </p:nvSpPr>
        <p:spPr>
          <a:xfrm>
            <a:off x="6823930" y="5421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B60541E3-B75C-74C8-7A43-0E6C71DFE9B3}"/>
              </a:ext>
            </a:extLst>
          </p:cNvPr>
          <p:cNvSpPr/>
          <p:nvPr/>
        </p:nvSpPr>
        <p:spPr>
          <a:xfrm>
            <a:off x="7200106" y="5421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82408073-4615-9DF2-1698-D84EECEF7AFA}"/>
              </a:ext>
            </a:extLst>
          </p:cNvPr>
          <p:cNvSpPr/>
          <p:nvPr/>
        </p:nvSpPr>
        <p:spPr>
          <a:xfrm>
            <a:off x="2870194" y="613211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B9A8FA-1F94-7E6C-C5EA-5EB10B3D7142}"/>
              </a:ext>
            </a:extLst>
          </p:cNvPr>
          <p:cNvSpPr txBox="1"/>
          <p:nvPr/>
        </p:nvSpPr>
        <p:spPr>
          <a:xfrm>
            <a:off x="10656490" y="4114668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조회수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선택 탭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조회 기간 선택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전체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1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개월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3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개월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1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현재 날짜 기준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조회 기간 직접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표시 간격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일간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월간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년간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데이터 다운로드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데이터 테이블 및 그래프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조회수 데이터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상위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10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개 항목 데이터 표출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데이터 그래프 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설정에 따른 그래프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(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선형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)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이 외 콘텐츠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음원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동영상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게임 등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의 조회수 데이터 표출 방식도 이와 동일함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347208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도표, 평행이(가) 표시된 사진&#10;&#10;자동 생성된 설명">
            <a:extLst>
              <a:ext uri="{FF2B5EF4-FFF2-40B4-BE49-F238E27FC236}">
                <a16:creationId xmlns:a16="http://schemas.microsoft.com/office/drawing/2014/main" id="{D0310A0C-41AE-81D0-74BA-5C8FE1DD37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05"/>
          <a:stretch/>
        </p:blipFill>
        <p:spPr>
          <a:xfrm>
            <a:off x="503362" y="818867"/>
            <a:ext cx="7632593" cy="7065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97009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방문자 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방문자 통계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503363" y="4329939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방문자 통계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국립민속박물관 </a:t>
            </a:r>
            <a:r>
              <a:rPr lang="en-US" altLang="ko-KR" sz="1000" dirty="0">
                <a:latin typeface="+mj-ea"/>
                <a:ea typeface="+mj-ea"/>
              </a:rPr>
              <a:t>Google Analytics </a:t>
            </a:r>
            <a:r>
              <a:rPr lang="ko-KR" altLang="en-US" sz="1000" dirty="0">
                <a:latin typeface="+mj-ea"/>
                <a:ea typeface="+mj-ea"/>
              </a:rPr>
              <a:t>사이트로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F4C0A558-E4B0-A7A5-C06B-27F7EF4AE400}"/>
              </a:ext>
            </a:extLst>
          </p:cNvPr>
          <p:cNvSpPr/>
          <p:nvPr/>
        </p:nvSpPr>
        <p:spPr>
          <a:xfrm>
            <a:off x="1986055" y="1274628"/>
            <a:ext cx="6048672" cy="660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662BCCAC-977A-3177-A224-00066F5FDA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0125" y="1566410"/>
            <a:ext cx="8405137" cy="51106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cxnSp>
        <p:nvCxnSpPr>
          <p:cNvPr id="22" name="연결선: 꺾임 21">
            <a:extLst>
              <a:ext uri="{FF2B5EF4-FFF2-40B4-BE49-F238E27FC236}">
                <a16:creationId xmlns:a16="http://schemas.microsoft.com/office/drawing/2014/main" id="{A747DEFA-5805-644A-DC9B-F5BA590ED4E1}"/>
              </a:ext>
            </a:extLst>
          </p:cNvPr>
          <p:cNvCxnSpPr>
            <a:cxnSpLocks/>
            <a:stCxn id="5" idx="3"/>
            <a:endCxn id="21" idx="1"/>
          </p:cNvCxnSpPr>
          <p:nvPr/>
        </p:nvCxnSpPr>
        <p:spPr>
          <a:xfrm flipV="1">
            <a:off x="1943523" y="4121722"/>
            <a:ext cx="206602" cy="327239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42331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도표, 평행이(가) 표시된 사진&#10;&#10;자동 생성된 설명">
            <a:extLst>
              <a:ext uri="{FF2B5EF4-FFF2-40B4-BE49-F238E27FC236}">
                <a16:creationId xmlns:a16="http://schemas.microsoft.com/office/drawing/2014/main" id="{D0310A0C-41AE-81D0-74BA-5C8FE1DD37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05"/>
          <a:stretch/>
        </p:blipFill>
        <p:spPr>
          <a:xfrm>
            <a:off x="1367713" y="818867"/>
            <a:ext cx="7632593" cy="7065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74284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MANUAL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시스템 활용 매뉴얼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MANUAL &gt; </a:t>
            </a:r>
            <a:r>
              <a:rPr lang="ko-KR" altLang="en-US" sz="1000" dirty="0">
                <a:latin typeface="+mj-ea"/>
                <a:ea typeface="+mj-ea"/>
              </a:rPr>
              <a:t>시스템 활용 매뉴얼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367713" y="4711998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75507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시스템 활용 매뉴얼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파일로 제공 또는 온라인 매뉴얼 제공 협의 필요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제공일 경우 관리 페이지 불필요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F4C0A558-E4B0-A7A5-C06B-27F7EF4AE400}"/>
              </a:ext>
            </a:extLst>
          </p:cNvPr>
          <p:cNvSpPr/>
          <p:nvPr/>
        </p:nvSpPr>
        <p:spPr>
          <a:xfrm>
            <a:off x="2850406" y="1274628"/>
            <a:ext cx="6048672" cy="660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487275-2215-F2A4-E32C-E95F7B9C0E4B}"/>
              </a:ext>
            </a:extLst>
          </p:cNvPr>
          <p:cNvSpPr txBox="1"/>
          <p:nvPr/>
        </p:nvSpPr>
        <p:spPr>
          <a:xfrm>
            <a:off x="10655708" y="6703716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FAQ</a:t>
            </a: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어린이 민속 박물관 이것이 궁금해요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&gt;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자주하는 질문에 포함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?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https://www.nfm.go.kr/kids/cop/bbs/newsBoardList.do?bbsId=BBSMSTR_000000000088&amp;searchFlag=0</a:t>
            </a:r>
          </a:p>
        </p:txBody>
      </p:sp>
    </p:spTree>
    <p:extLst>
      <p:ext uri="{BB962C8B-B14F-4D97-AF65-F5344CB8AC3E}">
        <p14:creationId xmlns:p14="http://schemas.microsoft.com/office/powerpoint/2010/main" val="3797971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연관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연관 표제어 목록 카드 정보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표제어 상세 보기 페이지로 이동함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2260539"/>
            <a:ext cx="3743723" cy="537172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콘텐츠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관련 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사진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사진 제목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사진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확대보기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확대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관련 동영상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동영상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동영상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동영상 제목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동영상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재상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관련 음원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음원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음원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음원 제목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음원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 재생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관련 애니메이션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애니메이션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애니메이션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애니메이션 제목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애니메이션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애니메이션 재생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성격상 동영상 목록에 포함 될 수 있음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 (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협의 필요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)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E639B4C-D810-1937-C433-B3C3A8A33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8777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538F5367-0E73-E17D-E7A1-0AD64926E6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" t="32269" r="-119" b="35206"/>
          <a:stretch/>
        </p:blipFill>
        <p:spPr>
          <a:xfrm>
            <a:off x="2941011" y="981213"/>
            <a:ext cx="7559685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131928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4225287"/>
            <a:ext cx="266902" cy="11753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11970" y="102942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4592121" y="14843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876027" y="22788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61170" y="28078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160215" y="397006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160215" y="51930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183717" y="64159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568353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콘텐츠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관련 퀴즈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퀴즈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퀴즈 제목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퀴즈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관련 게임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게임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게임 제목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게임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재생 팝업 활성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E639B4C-D810-1937-C433-B3C3A8A33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8777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538F5367-0E73-E17D-E7A1-0AD64926E6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1" t="63969" r="141" b="1764"/>
          <a:stretch/>
        </p:blipFill>
        <p:spPr>
          <a:xfrm>
            <a:off x="2941011" y="791667"/>
            <a:ext cx="7559685" cy="708326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5256162"/>
            <a:ext cx="2458778" cy="23761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 flipV="1">
            <a:off x="2674109" y="4333298"/>
            <a:ext cx="266902" cy="21109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218082" y="649739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4218082" y="67901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220354" y="332990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16329" y="36767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116329" y="45649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116329" y="560563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808B7298-9CB7-A5CE-4956-DC6131830D89}"/>
              </a:ext>
            </a:extLst>
          </p:cNvPr>
          <p:cNvSpPr/>
          <p:nvPr/>
        </p:nvSpPr>
        <p:spPr>
          <a:xfrm>
            <a:off x="4153955" y="91021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42AA9DB9-95A5-C1D1-B183-B6E431BE23DC}"/>
              </a:ext>
            </a:extLst>
          </p:cNvPr>
          <p:cNvSpPr/>
          <p:nvPr/>
        </p:nvSpPr>
        <p:spPr>
          <a:xfrm>
            <a:off x="4210989" y="21673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3A51CA-9919-25AC-F52B-7A056FEC7D4C}"/>
              </a:ext>
            </a:extLst>
          </p:cNvPr>
          <p:cNvSpPr txBox="1"/>
          <p:nvPr/>
        </p:nvSpPr>
        <p:spPr>
          <a:xfrm>
            <a:off x="10654876" y="3647578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관련된 교과목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교과목 목록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퀴즈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활동지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활동지 목록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활동지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학습과정안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학습과정안 목록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학습과정안 상세 보기 페이지로 이동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B78C84-AEAE-F41A-17B9-748566ECCEA5}"/>
              </a:ext>
            </a:extLst>
          </p:cNvPr>
          <p:cNvSpPr txBox="1"/>
          <p:nvPr/>
        </p:nvSpPr>
        <p:spPr>
          <a:xfrm>
            <a:off x="10654875" y="694092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  <a:ea typeface="+mj-ea"/>
              </a:rPr>
              <a:t>외부연계자료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dirty="0">
                <a:latin typeface="+mj-ea"/>
                <a:ea typeface="+mj-ea"/>
              </a:rPr>
              <a:t>연계자료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연계사이트 명 및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정보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해당 사이트로 이동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79359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94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24189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 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표제어 관련 정보 탭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원고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콘텐츠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2261769"/>
            <a:ext cx="3743723" cy="352506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원고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번호 정보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표제어 분류 선택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표제어 주제 선택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표제어 대표 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편집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선택 팝업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본문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본문 정의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) </a:t>
            </a:r>
            <a:r>
              <a:rPr lang="ko-KR" altLang="en-US" sz="1000" dirty="0">
                <a:latin typeface="+mj-ea"/>
                <a:ea typeface="+mj-ea"/>
              </a:rPr>
              <a:t>및 내용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[</a:t>
            </a:r>
            <a:r>
              <a:rPr lang="ko-KR" altLang="en-US" sz="1000" dirty="0">
                <a:latin typeface="+mj-ea"/>
                <a:ea typeface="+mj-ea"/>
              </a:rPr>
              <a:t>항목추가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본문 편집 영역 하단에 새로운 본문 편집 항목 추가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[</a:t>
            </a:r>
            <a:r>
              <a:rPr lang="ko-KR" altLang="en-US" sz="1000" dirty="0">
                <a:latin typeface="+mj-ea"/>
                <a:ea typeface="+mj-ea"/>
              </a:rPr>
              <a:t>항목삭제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항목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074572"/>
            <a:ext cx="266902" cy="226825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279974" y="148654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369554" y="16214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4331529" y="205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000562" y="22788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13870" y="24518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213870" y="26784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13870" y="2905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374270" y="23326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203960" y="325784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9432354" y="329239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3959" y="66662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310407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sz="1000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6">
              <a:lumMod val="75000"/>
            </a:schemeClr>
          </a:solidFill>
          <a:prstDash val="sysDash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149118</TotalTime>
  <Words>10536</Words>
  <Application>Microsoft Office PowerPoint</Application>
  <PresentationFormat>Custom</PresentationFormat>
  <Paragraphs>2334</Paragraphs>
  <Slides>65</Slides>
  <Notes>63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3" baseType="lpstr">
      <vt:lpstr>Noto Sans CJK KR Regular</vt:lpstr>
      <vt:lpstr>Noto Sans Korean DemiLight</vt:lpstr>
      <vt:lpstr>맑은 고딕</vt:lpstr>
      <vt:lpstr>Arial</vt:lpstr>
      <vt:lpstr>Calibri</vt:lpstr>
      <vt:lpstr>Calibri Light</vt:lpstr>
      <vt:lpstr>Wingdings</vt:lpstr>
      <vt:lpstr>Office 테마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윤용근</dc:creator>
  <cp:lastModifiedBy>gram</cp:lastModifiedBy>
  <cp:revision>604</cp:revision>
  <dcterms:created xsi:type="dcterms:W3CDTF">2016-06-01T05:15:44Z</dcterms:created>
  <dcterms:modified xsi:type="dcterms:W3CDTF">2024-12-18T04:13:26Z</dcterms:modified>
</cp:coreProperties>
</file>