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24387175" cy="13716000"/>
  <p:notesSz cx="13716000" cy="2438717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60" d="100"/>
          <a:sy n="60" d="100"/>
        </p:scale>
        <p:origin x="-4" y="14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lvl="0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lvl="0"/>
            <a:fld id="{5282F153-3F37-0F45-9E97-73ACFA13230C}" type="datetime1">
              <a:rPr lang="en-US"/>
              <a:t>3/25/2025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lvl="0"/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6.png"/><Relationship Id="rId1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10.svg"/><Relationship Id="rId17" Type="http://schemas.openxmlformats.org/officeDocument/2006/relationships/image" Target="../media/image15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5" Type="http://schemas.openxmlformats.org/officeDocument/2006/relationships/image" Target="../media/image13.svg"/><Relationship Id="rId10" Type="http://schemas.openxmlformats.org/officeDocument/2006/relationships/image" Target="../media/image8.svg"/><Relationship Id="rId19" Type="http://schemas.openxmlformats.org/officeDocument/2006/relationships/image" Target="../media/image17.sv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5.png"/><Relationship Id="rId18" Type="http://schemas.openxmlformats.org/officeDocument/2006/relationships/image" Target="../media/image13.png"/><Relationship Id="rId3" Type="http://schemas.openxmlformats.org/officeDocument/2006/relationships/image" Target="../media/image10.png"/><Relationship Id="rId21" Type="http://schemas.openxmlformats.org/officeDocument/2006/relationships/image" Target="../media/image36.svg"/><Relationship Id="rId7" Type="http://schemas.openxmlformats.org/officeDocument/2006/relationships/image" Target="../media/image2.png"/><Relationship Id="rId12" Type="http://schemas.openxmlformats.org/officeDocument/2006/relationships/image" Target="../media/image27.svg"/><Relationship Id="rId17" Type="http://schemas.openxmlformats.org/officeDocument/2006/relationships/image" Target="../media/image32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2.png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svg"/><Relationship Id="rId11" Type="http://schemas.openxmlformats.org/officeDocument/2006/relationships/image" Target="../media/image4.png"/><Relationship Id="rId5" Type="http://schemas.openxmlformats.org/officeDocument/2006/relationships/image" Target="../media/image1.png"/><Relationship Id="rId15" Type="http://schemas.openxmlformats.org/officeDocument/2006/relationships/image" Target="../media/image11.png"/><Relationship Id="rId10" Type="http://schemas.openxmlformats.org/officeDocument/2006/relationships/image" Target="../media/image25.svg"/><Relationship Id="rId19" Type="http://schemas.openxmlformats.org/officeDocument/2006/relationships/image" Target="../media/image34.svg"/><Relationship Id="rId4" Type="http://schemas.openxmlformats.org/officeDocument/2006/relationships/image" Target="../media/image19.svg"/><Relationship Id="rId9" Type="http://schemas.openxmlformats.org/officeDocument/2006/relationships/image" Target="../media/image3.png"/><Relationship Id="rId14" Type="http://schemas.openxmlformats.org/officeDocument/2006/relationships/image" Target="../media/image29.svg"/></Relationships>
</file>

<file path=ppt/slides/_rels/slide3.xml.rels><?xml version="1.0" encoding="UTF-8" standalone="yes"?>
<Relationships xmlns="http://schemas.openxmlformats.org/package/2006/relationships"><Relationship Id="rId18" Type="http://schemas.openxmlformats.org/officeDocument/2006/relationships/image" Target="../media/image51.svg"/><Relationship Id="rId26" Type="http://schemas.openxmlformats.org/officeDocument/2006/relationships/image" Target="../media/image23.png"/><Relationship Id="rId3" Type="http://schemas.openxmlformats.org/officeDocument/2006/relationships/image" Target="../media/image15.png"/><Relationship Id="rId21" Type="http://schemas.openxmlformats.org/officeDocument/2006/relationships/image" Target="../media/image54.svg"/><Relationship Id="rId34" Type="http://schemas.openxmlformats.org/officeDocument/2006/relationships/image" Target="../media/image27.png"/><Relationship Id="rId7" Type="http://schemas.openxmlformats.org/officeDocument/2006/relationships/image" Target="../media/image17.png"/><Relationship Id="rId12" Type="http://schemas.openxmlformats.org/officeDocument/2006/relationships/image" Target="../media/image3.png"/><Relationship Id="rId17" Type="http://schemas.openxmlformats.org/officeDocument/2006/relationships/image" Target="../media/image5.png"/><Relationship Id="rId25" Type="http://schemas.openxmlformats.org/officeDocument/2006/relationships/image" Target="../media/image58.svg"/><Relationship Id="rId33" Type="http://schemas.openxmlformats.org/officeDocument/2006/relationships/image" Target="../media/image66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9.svg"/><Relationship Id="rId20" Type="http://schemas.openxmlformats.org/officeDocument/2006/relationships/image" Target="../media/image20.png"/><Relationship Id="rId29" Type="http://schemas.openxmlformats.org/officeDocument/2006/relationships/image" Target="../media/image62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svg"/><Relationship Id="rId11" Type="http://schemas.openxmlformats.org/officeDocument/2006/relationships/image" Target="../media/image18.png"/><Relationship Id="rId24" Type="http://schemas.openxmlformats.org/officeDocument/2006/relationships/image" Target="../media/image22.png"/><Relationship Id="rId32" Type="http://schemas.openxmlformats.org/officeDocument/2006/relationships/image" Target="../media/image26.png"/><Relationship Id="rId37" Type="http://schemas.openxmlformats.org/officeDocument/2006/relationships/image" Target="../media/image70.svg"/><Relationship Id="rId5" Type="http://schemas.openxmlformats.org/officeDocument/2006/relationships/image" Target="../media/image16.png"/><Relationship Id="rId15" Type="http://schemas.openxmlformats.org/officeDocument/2006/relationships/image" Target="../media/image4.png"/><Relationship Id="rId23" Type="http://schemas.openxmlformats.org/officeDocument/2006/relationships/image" Target="../media/image56.svg"/><Relationship Id="rId28" Type="http://schemas.openxmlformats.org/officeDocument/2006/relationships/image" Target="../media/image24.png"/><Relationship Id="rId36" Type="http://schemas.openxmlformats.org/officeDocument/2006/relationships/image" Target="../media/image28.png"/><Relationship Id="rId10" Type="http://schemas.openxmlformats.org/officeDocument/2006/relationships/image" Target="../media/image44.svg"/><Relationship Id="rId19" Type="http://schemas.openxmlformats.org/officeDocument/2006/relationships/image" Target="../media/image19.png"/><Relationship Id="rId31" Type="http://schemas.openxmlformats.org/officeDocument/2006/relationships/image" Target="../media/image64.svg"/><Relationship Id="rId4" Type="http://schemas.openxmlformats.org/officeDocument/2006/relationships/image" Target="../media/image38.svg"/><Relationship Id="rId9" Type="http://schemas.openxmlformats.org/officeDocument/2006/relationships/image" Target="../media/image1.png"/><Relationship Id="rId14" Type="http://schemas.openxmlformats.org/officeDocument/2006/relationships/image" Target="../media/image47.svg"/><Relationship Id="rId22" Type="http://schemas.openxmlformats.org/officeDocument/2006/relationships/image" Target="../media/image21.png"/><Relationship Id="rId27" Type="http://schemas.openxmlformats.org/officeDocument/2006/relationships/image" Target="../media/image60.svg"/><Relationship Id="rId30" Type="http://schemas.openxmlformats.org/officeDocument/2006/relationships/image" Target="../media/image25.png"/><Relationship Id="rId35" Type="http://schemas.openxmlformats.org/officeDocument/2006/relationships/image" Target="../media/image68.svg"/><Relationship Id="rId8" Type="http://schemas.openxmlformats.org/officeDocument/2006/relationships/image" Target="../media/image4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8036254" y="2400300"/>
            <a:ext cx="6350794" cy="25400"/>
          </a:xfrm>
          <a:prstGeom prst="rect">
            <a:avLst/>
          </a:prstGeom>
        </p:spPr>
      </p:pic>
      <p:pic>
        <p:nvPicPr>
          <p:cNvPr id="3" name="Image 1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8036254" y="3130550"/>
            <a:ext cx="6350794" cy="12700"/>
          </a:xfrm>
          <a:prstGeom prst="rect">
            <a:avLst/>
          </a:prstGeom>
        </p:spPr>
      </p:pic>
      <p:pic>
        <p:nvPicPr>
          <p:cNvPr id="4" name="Image 2" descr=" 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6" name="Image 3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7" name="Image 4" descr=" 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8" name="Shape 1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9" name="Shape 2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0" name="Shape 3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1" name="Shape 4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2" name="Shape 5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3" name="Text 6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4" name="Text 7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6" name="Text 9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7" name="Text 10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8" name="Text 11"/>
          <p:cNvSpPr/>
          <p:nvPr/>
        </p:nvSpPr>
        <p:spPr>
          <a:xfrm>
            <a:off x="939917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HOME</a:t>
            </a:r>
            <a:endParaRPr lang="en-US" sz="1600" dirty="0"/>
          </a:p>
        </p:txBody>
      </p:sp>
      <p:sp>
        <p:nvSpPr>
          <p:cNvPr id="19" name="Text 12"/>
          <p:cNvSpPr/>
          <p:nvPr/>
        </p:nvSpPr>
        <p:spPr>
          <a:xfrm>
            <a:off x="5855432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HOME</a:t>
            </a:r>
            <a:endParaRPr lang="en-US" sz="1600" dirty="0"/>
          </a:p>
        </p:txBody>
      </p:sp>
      <p:sp>
        <p:nvSpPr>
          <p:cNvPr id="20" name="Text 13"/>
          <p:cNvSpPr/>
          <p:nvPr/>
        </p:nvSpPr>
        <p:spPr>
          <a:xfrm>
            <a:off x="18201375" y="2501900"/>
            <a:ext cx="6117931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685800" lvl="1" indent="-342900" algn="l">
              <a:lnSpc>
                <a:spcPts val="2200"/>
              </a:lnSpc>
              <a:buSzPct val="100000"/>
              <a:buFont typeface="+mj-lt"/>
              <a:buAutoNum type="arabicPeriod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직업상담 → 일자리상담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메뉴 아이콘 및 텍스트 변경 </a:t>
            </a:r>
            <a:endParaRPr lang="en-US" sz="1400" dirty="0"/>
          </a:p>
        </p:txBody>
      </p:sp>
      <p:pic>
        <p:nvPicPr>
          <p:cNvPr id="21" name="Image 5" descr=" 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7608251" cy="800100"/>
          </a:xfrm>
          <a:prstGeom prst="rect">
            <a:avLst/>
          </a:prstGeom>
        </p:spPr>
      </p:pic>
      <p:sp>
        <p:nvSpPr>
          <p:cNvPr id="22" name="Text 14"/>
          <p:cNvSpPr/>
          <p:nvPr/>
        </p:nvSpPr>
        <p:spPr>
          <a:xfrm>
            <a:off x="304838" y="50800"/>
            <a:ext cx="7150994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홈 메인 직업상담 아이콘 및 텍스트 변경</a:t>
            </a:r>
            <a:endParaRPr lang="en-US" sz="3600" dirty="0"/>
          </a:p>
        </p:txBody>
      </p:sp>
      <p:pic>
        <p:nvPicPr>
          <p:cNvPr id="23" name="Image 6" descr=" 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0783648" y="1333500"/>
            <a:ext cx="5880835" cy="12319000"/>
          </a:xfrm>
          <a:prstGeom prst="rect">
            <a:avLst/>
          </a:prstGeom>
        </p:spPr>
      </p:pic>
      <p:sp>
        <p:nvSpPr>
          <p:cNvPr id="24" name="Shape 15"/>
          <p:cNvSpPr/>
          <p:nvPr/>
        </p:nvSpPr>
        <p:spPr>
          <a:xfrm>
            <a:off x="13247756" y="4381500"/>
            <a:ext cx="965321" cy="13716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sp>
        <p:nvSpPr>
          <p:cNvPr id="25" name="Shape 16"/>
          <p:cNvSpPr/>
          <p:nvPr/>
        </p:nvSpPr>
        <p:spPr>
          <a:xfrm>
            <a:off x="13069934" y="41148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26" name="Text 17"/>
          <p:cNvSpPr/>
          <p:nvPr/>
        </p:nvSpPr>
        <p:spPr>
          <a:xfrm>
            <a:off x="13196949" y="41380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</a:t>
            </a:r>
            <a:endParaRPr lang="en-US" sz="1600" dirty="0"/>
          </a:p>
        </p:txBody>
      </p:sp>
      <p:pic>
        <p:nvPicPr>
          <p:cNvPr id="27" name="Image 7" descr=" 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1765521" y="1917700"/>
            <a:ext cx="5512489" cy="11150600"/>
          </a:xfrm>
          <a:prstGeom prst="rect">
            <a:avLst/>
          </a:prstGeom>
        </p:spPr>
      </p:pic>
      <p:pic>
        <p:nvPicPr>
          <p:cNvPr id="28" name="Image 8" descr=" 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4451906" y="5797550"/>
            <a:ext cx="9325277" cy="342900"/>
          </a:xfrm>
          <a:prstGeom prst="rect">
            <a:avLst/>
          </a:prstGeom>
        </p:spPr>
      </p:pic>
      <p:sp>
        <p:nvSpPr>
          <p:cNvPr id="29" name="Shape 18"/>
          <p:cNvSpPr/>
          <p:nvPr/>
        </p:nvSpPr>
        <p:spPr>
          <a:xfrm>
            <a:off x="3683460" y="1917700"/>
            <a:ext cx="1689311" cy="736600"/>
          </a:xfrm>
          <a:prstGeom prst="roundRect">
            <a:avLst>
              <a:gd name="adj" fmla="val 1723034"/>
            </a:avLst>
          </a:prstGeom>
          <a:solidFill>
            <a:srgbClr val="000000">
              <a:alpha val="100000"/>
            </a:srgbClr>
          </a:solidFill>
          <a:ln/>
          <a:effectLst>
            <a:outerShdw blurRad="406400" dist="50800" dir="16200000" algn="bl" rotWithShape="0">
              <a:srgbClr val="000000">
                <a:alpha val="25000"/>
              </a:srgbClr>
            </a:outerShdw>
          </a:effectLst>
        </p:spPr>
      </p:sp>
      <p:sp>
        <p:nvSpPr>
          <p:cNvPr id="30" name="Text 19"/>
          <p:cNvSpPr/>
          <p:nvPr/>
        </p:nvSpPr>
        <p:spPr>
          <a:xfrm>
            <a:off x="3886686" y="1976967"/>
            <a:ext cx="1418344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AS - IS</a:t>
            </a:r>
            <a:endParaRPr lang="en-US" sz="3200" dirty="0"/>
          </a:p>
        </p:txBody>
      </p:sp>
      <p:sp>
        <p:nvSpPr>
          <p:cNvPr id="31" name="Shape 20"/>
          <p:cNvSpPr/>
          <p:nvPr/>
        </p:nvSpPr>
        <p:spPr>
          <a:xfrm>
            <a:off x="12803200" y="1778000"/>
            <a:ext cx="1829029" cy="736600"/>
          </a:xfrm>
          <a:prstGeom prst="roundRect">
            <a:avLst>
              <a:gd name="adj" fmla="val 1723034"/>
            </a:avLst>
          </a:prstGeom>
          <a:solidFill>
            <a:srgbClr val="000000">
              <a:alpha val="100000"/>
            </a:srgbClr>
          </a:solidFill>
          <a:ln/>
          <a:effectLst>
            <a:outerShdw blurRad="406400" dist="50800" dir="16200000" algn="bl" rotWithShape="0">
              <a:srgbClr val="000000">
                <a:alpha val="25000"/>
              </a:srgbClr>
            </a:outerShdw>
          </a:effectLst>
        </p:spPr>
      </p:sp>
      <p:sp>
        <p:nvSpPr>
          <p:cNvPr id="32" name="Text 21"/>
          <p:cNvSpPr/>
          <p:nvPr/>
        </p:nvSpPr>
        <p:spPr>
          <a:xfrm>
            <a:off x="13006426" y="1837267"/>
            <a:ext cx="1558061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TO - BE</a:t>
            </a:r>
            <a:endParaRPr lang="en-US" sz="3200" dirty="0"/>
          </a:p>
        </p:txBody>
      </p:sp>
      <p:sp>
        <p:nvSpPr>
          <p:cNvPr id="33" name="TextBox 32"/>
          <p:cNvSpPr txBox="1"/>
          <p:nvPr/>
        </p:nvSpPr>
        <p:spPr>
          <a:xfrm>
            <a:off x="17036180" y="3697360"/>
            <a:ext cx="5039179" cy="1077218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/>
              <a:t>[</a:t>
            </a:r>
            <a:r>
              <a:rPr lang="en-US" altLang="ko-KR" sz="1600" b="1" dirty="0" smtClean="0"/>
              <a:t>APP</a:t>
            </a:r>
            <a:r>
              <a:rPr lang="en-US" altLang="ko-KR" sz="1600" b="1" dirty="0" smtClean="0"/>
              <a:t>] </a:t>
            </a:r>
            <a:r>
              <a:rPr lang="en-US" altLang="ko-KR" sz="1600" b="1" dirty="0" smtClean="0"/>
              <a:t>Main</a:t>
            </a:r>
            <a:endParaRPr lang="en-US" altLang="ko-KR" sz="1600" b="1" dirty="0" smtClean="0"/>
          </a:p>
          <a:p>
            <a:endParaRPr lang="en-US" altLang="ko-KR" sz="1600" dirty="0" smtClean="0"/>
          </a:p>
          <a:p>
            <a:r>
              <a:rPr lang="en-US" altLang="ko-KR" sz="1600" dirty="0" smtClean="0"/>
              <a:t>1.</a:t>
            </a:r>
            <a:r>
              <a:rPr lang="ko-KR" altLang="en-US" sz="1600" dirty="0" smtClean="0"/>
              <a:t>직업상담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button</a:t>
            </a:r>
          </a:p>
          <a:p>
            <a:r>
              <a:rPr lang="en-US" altLang="ko-KR" sz="1600" dirty="0"/>
              <a:t> </a:t>
            </a:r>
            <a:r>
              <a:rPr lang="en-US" altLang="ko-KR" sz="1600" dirty="0" smtClean="0"/>
              <a:t> - change label with “</a:t>
            </a:r>
            <a:r>
              <a:rPr lang="ko-KR" altLang="en-US" sz="1600" dirty="0" smtClean="0"/>
              <a:t>일자리상담</a:t>
            </a:r>
            <a:r>
              <a:rPr lang="en-US" altLang="ko-KR" sz="1600" dirty="0" smtClean="0"/>
              <a:t>”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139292" y="1511300"/>
            <a:ext cx="6173731" cy="12204700"/>
          </a:xfrm>
          <a:prstGeom prst="rect">
            <a:avLst/>
          </a:prstGeom>
        </p:spPr>
      </p:pic>
      <p:pic>
        <p:nvPicPr>
          <p:cNvPr id="3" name="Image 1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8036254" y="2400300"/>
            <a:ext cx="6350794" cy="25400"/>
          </a:xfrm>
          <a:prstGeom prst="rect">
            <a:avLst/>
          </a:prstGeom>
        </p:spPr>
      </p:pic>
      <p:pic>
        <p:nvPicPr>
          <p:cNvPr id="4" name="Image 2" descr=" 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8036254" y="4108450"/>
            <a:ext cx="6350794" cy="12700"/>
          </a:xfrm>
          <a:prstGeom prst="rect">
            <a:avLst/>
          </a:prstGeom>
        </p:spPr>
      </p:pic>
      <p:pic>
        <p:nvPicPr>
          <p:cNvPr id="5" name="Image 3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7" name="Image 4" descr=" 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8" name="Image 5" descr=" 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9" name="Shape 1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0" name="Shape 2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1" name="Shape 3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2" name="Shape 4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3" name="Shape 5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4" name="Text 6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5" name="Text 7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7" name="Text 9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8" name="Text 10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9" name="Text 11"/>
          <p:cNvSpPr/>
          <p:nvPr/>
        </p:nvSpPr>
        <p:spPr>
          <a:xfrm>
            <a:off x="939917" y="944033"/>
            <a:ext cx="51229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MAP</a:t>
            </a:r>
            <a:endParaRPr lang="en-US" sz="1600" dirty="0"/>
          </a:p>
        </p:txBody>
      </p:sp>
      <p:sp>
        <p:nvSpPr>
          <p:cNvPr id="20" name="Text 12"/>
          <p:cNvSpPr/>
          <p:nvPr/>
        </p:nvSpPr>
        <p:spPr>
          <a:xfrm>
            <a:off x="5855432" y="944033"/>
            <a:ext cx="218890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MAP &gt; SEARCH &gt; MAP</a:t>
            </a:r>
            <a:endParaRPr lang="en-US" sz="1600" dirty="0"/>
          </a:p>
        </p:txBody>
      </p:sp>
      <p:sp>
        <p:nvSpPr>
          <p:cNvPr id="21" name="Text 13"/>
          <p:cNvSpPr/>
          <p:nvPr/>
        </p:nvSpPr>
        <p:spPr>
          <a:xfrm>
            <a:off x="18201375" y="2501900"/>
            <a:ext cx="6117931" cy="1456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685800" lvl="1" indent="-342900" algn="l">
              <a:lnSpc>
                <a:spcPts val="2200"/>
              </a:lnSpc>
              <a:buSzPct val="100000"/>
              <a:buFont typeface="+mj-lt"/>
              <a:buAutoNum type="arabicPeriod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장소(주소)검색 후 검색 위치 좌표 추가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위치 검색 후 선택된 위치로 이동(MAP)시 X,Y 좌표에 “검색위치” 마커 추가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색상 : #000000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검색위치 마커  6PX위 “검색위치” 텍스트 아이콘 추가 → 검색위치 마커라는것을 알아볼 수 있도록</a:t>
            </a:r>
            <a:endParaRPr lang="en-US" sz="1400" dirty="0"/>
          </a:p>
        </p:txBody>
      </p:sp>
      <p:pic>
        <p:nvPicPr>
          <p:cNvPr id="22" name="Image 6" descr=" 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7493937" cy="800100"/>
          </a:xfrm>
          <a:prstGeom prst="rect">
            <a:avLst/>
          </a:prstGeom>
        </p:spPr>
      </p:pic>
      <p:sp>
        <p:nvSpPr>
          <p:cNvPr id="23" name="Text 14"/>
          <p:cNvSpPr/>
          <p:nvPr/>
        </p:nvSpPr>
        <p:spPr>
          <a:xfrm>
            <a:off x="304838" y="50800"/>
            <a:ext cx="7036679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일자리맵 주소검색 결과 지도 마커 추가</a:t>
            </a:r>
            <a:endParaRPr lang="en-US" sz="3600" dirty="0"/>
          </a:p>
        </p:txBody>
      </p:sp>
      <p:pic>
        <p:nvPicPr>
          <p:cNvPr id="24" name="Image 7" descr=" 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469959" y="2755900"/>
            <a:ext cx="4623378" cy="9080500"/>
          </a:xfrm>
          <a:prstGeom prst="rect">
            <a:avLst/>
          </a:prstGeom>
        </p:spPr>
      </p:pic>
      <p:pic>
        <p:nvPicPr>
          <p:cNvPr id="25" name="Image 8" descr=" 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2502213" y="2755900"/>
            <a:ext cx="4623378" cy="9080500"/>
          </a:xfrm>
          <a:prstGeom prst="rect">
            <a:avLst/>
          </a:prstGeom>
        </p:spPr>
      </p:pic>
      <p:sp>
        <p:nvSpPr>
          <p:cNvPr id="26" name="Shape 15"/>
          <p:cNvSpPr/>
          <p:nvPr/>
        </p:nvSpPr>
        <p:spPr>
          <a:xfrm>
            <a:off x="2781648" y="2692400"/>
            <a:ext cx="2044956" cy="736600"/>
          </a:xfrm>
          <a:prstGeom prst="roundRect">
            <a:avLst>
              <a:gd name="adj" fmla="val 1723034"/>
            </a:avLst>
          </a:prstGeom>
          <a:solidFill>
            <a:srgbClr val="000000">
              <a:alpha val="100000"/>
            </a:srgbClr>
          </a:solidFill>
          <a:ln/>
          <a:effectLst>
            <a:outerShdw blurRad="406400" dist="50800" dir="16200000" algn="bl" rotWithShape="0">
              <a:srgbClr val="000000">
                <a:alpha val="25000"/>
              </a:srgbClr>
            </a:outerShdw>
          </a:effectLst>
        </p:spPr>
      </p:sp>
      <p:sp>
        <p:nvSpPr>
          <p:cNvPr id="27" name="Text 16"/>
          <p:cNvSpPr/>
          <p:nvPr/>
        </p:nvSpPr>
        <p:spPr>
          <a:xfrm>
            <a:off x="2984873" y="2751667"/>
            <a:ext cx="1773988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SEARCH</a:t>
            </a:r>
            <a:endParaRPr lang="en-US" sz="3200" dirty="0"/>
          </a:p>
        </p:txBody>
      </p:sp>
      <p:sp>
        <p:nvSpPr>
          <p:cNvPr id="28" name="Shape 17"/>
          <p:cNvSpPr/>
          <p:nvPr/>
        </p:nvSpPr>
        <p:spPr>
          <a:xfrm>
            <a:off x="13565295" y="1955800"/>
            <a:ext cx="1320965" cy="736600"/>
          </a:xfrm>
          <a:prstGeom prst="roundRect">
            <a:avLst>
              <a:gd name="adj" fmla="val 1723034"/>
            </a:avLst>
          </a:prstGeom>
          <a:solidFill>
            <a:srgbClr val="000000">
              <a:alpha val="100000"/>
            </a:srgbClr>
          </a:solidFill>
          <a:ln/>
          <a:effectLst>
            <a:outerShdw blurRad="406400" dist="50800" dir="16200000" algn="bl" rotWithShape="0">
              <a:srgbClr val="000000">
                <a:alpha val="25000"/>
              </a:srgbClr>
            </a:outerShdw>
          </a:effectLst>
        </p:spPr>
      </p:sp>
      <p:sp>
        <p:nvSpPr>
          <p:cNvPr id="29" name="Text 18"/>
          <p:cNvSpPr/>
          <p:nvPr/>
        </p:nvSpPr>
        <p:spPr>
          <a:xfrm>
            <a:off x="13768521" y="2015067"/>
            <a:ext cx="1049998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MAP</a:t>
            </a:r>
            <a:endParaRPr lang="en-US" sz="3200" dirty="0"/>
          </a:p>
        </p:txBody>
      </p:sp>
      <p:sp>
        <p:nvSpPr>
          <p:cNvPr id="30" name="Shape 19"/>
          <p:cNvSpPr/>
          <p:nvPr/>
        </p:nvSpPr>
        <p:spPr>
          <a:xfrm>
            <a:off x="2997575" y="4927600"/>
            <a:ext cx="3594549" cy="6731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sp>
        <p:nvSpPr>
          <p:cNvPr id="31" name="Shape 20"/>
          <p:cNvSpPr/>
          <p:nvPr/>
        </p:nvSpPr>
        <p:spPr>
          <a:xfrm>
            <a:off x="13565295" y="6705600"/>
            <a:ext cx="1320965" cy="12192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32" name="Shape 21"/>
          <p:cNvSpPr/>
          <p:nvPr/>
        </p:nvSpPr>
        <p:spPr>
          <a:xfrm>
            <a:off x="13387473" y="65278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33" name="Text 22"/>
          <p:cNvSpPr/>
          <p:nvPr/>
        </p:nvSpPr>
        <p:spPr>
          <a:xfrm>
            <a:off x="13514489" y="65510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</a:t>
            </a:r>
            <a:endParaRPr lang="en-US" sz="1600" dirty="0"/>
          </a:p>
        </p:txBody>
      </p:sp>
      <p:pic>
        <p:nvPicPr>
          <p:cNvPr id="34" name="Image 9" descr=" "/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6604826" y="5270500"/>
            <a:ext cx="6973172" cy="2322373"/>
          </a:xfrm>
          <a:prstGeom prst="rect">
            <a:avLst/>
          </a:prstGeom>
        </p:spPr>
      </p:pic>
      <p:sp>
        <p:nvSpPr>
          <p:cNvPr id="35" name="Text 23"/>
          <p:cNvSpPr/>
          <p:nvPr/>
        </p:nvSpPr>
        <p:spPr>
          <a:xfrm>
            <a:off x="8230629" y="5245100"/>
            <a:ext cx="1968746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(X,Y좌표)</a:t>
            </a:r>
            <a:endParaRPr lang="en-US" sz="3600" dirty="0"/>
          </a:p>
        </p:txBody>
      </p:sp>
      <p:sp>
        <p:nvSpPr>
          <p:cNvPr id="36" name="TextBox 35"/>
          <p:cNvSpPr txBox="1"/>
          <p:nvPr/>
        </p:nvSpPr>
        <p:spPr>
          <a:xfrm>
            <a:off x="17433633" y="4317478"/>
            <a:ext cx="5039179" cy="2585323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[</a:t>
            </a:r>
            <a:r>
              <a:rPr lang="en-US" altLang="ko-KR" b="1" dirty="0" smtClean="0"/>
              <a:t>APP</a:t>
            </a:r>
            <a:r>
              <a:rPr lang="en-US" altLang="ko-KR" b="1" dirty="0" smtClean="0"/>
              <a:t>] </a:t>
            </a:r>
            <a:r>
              <a:rPr lang="ko-KR" altLang="en-US" b="1" dirty="0" smtClean="0"/>
              <a:t>일자리맵 </a:t>
            </a:r>
            <a:endParaRPr lang="en-US" altLang="ko-KR" b="1" dirty="0" smtClean="0"/>
          </a:p>
          <a:p>
            <a:endParaRPr lang="en-US" altLang="ko-KR" b="1" dirty="0" smtClean="0"/>
          </a:p>
          <a:p>
            <a:r>
              <a:rPr lang="en-US" altLang="ko-KR" b="1" dirty="0" smtClean="0"/>
              <a:t>1.</a:t>
            </a:r>
            <a:r>
              <a:rPr lang="ko-KR" altLang="en-US" b="1" dirty="0" smtClean="0"/>
              <a:t>장소검색 </a:t>
            </a:r>
            <a:r>
              <a:rPr lang="en-US" altLang="ko-KR" b="1" dirty="0" smtClean="0"/>
              <a:t>(place search) / </a:t>
            </a:r>
            <a:r>
              <a:rPr lang="ko-KR" altLang="en-US" b="1" dirty="0" smtClean="0"/>
              <a:t>주소검색 </a:t>
            </a:r>
            <a:r>
              <a:rPr lang="en-US" altLang="ko-KR" b="1" dirty="0" smtClean="0"/>
              <a:t>(address search)</a:t>
            </a:r>
          </a:p>
          <a:p>
            <a:r>
              <a:rPr lang="en-US" altLang="ko-KR" b="1" dirty="0"/>
              <a:t> </a:t>
            </a:r>
            <a:r>
              <a:rPr lang="en-US" altLang="ko-KR" dirty="0" smtClean="0"/>
              <a:t> 1) when move to selected location</a:t>
            </a:r>
          </a:p>
          <a:p>
            <a:r>
              <a:rPr lang="en-US" altLang="ko-KR" dirty="0" smtClean="0"/>
              <a:t>    - display marker (color: </a:t>
            </a:r>
            <a:r>
              <a:rPr lang="en-US" altLang="ko-KR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#</a:t>
            </a:r>
            <a:r>
              <a:rPr lang="en-US" altLang="ko-KR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000000)</a:t>
            </a:r>
          </a:p>
          <a:p>
            <a:r>
              <a:rPr lang="en-US" altLang="ko-KR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</a:rPr>
              <a:t> </a:t>
            </a:r>
            <a:r>
              <a:rPr lang="en-US" altLang="ko-KR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</a:rPr>
              <a:t>   - display “</a:t>
            </a:r>
            <a:r>
              <a:rPr lang="ko-KR" altLang="en-US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</a:rPr>
              <a:t>검색위치</a:t>
            </a:r>
            <a:r>
              <a:rPr lang="en-US" altLang="ko-KR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</a:rPr>
              <a:t>” text icon above the marker</a:t>
            </a:r>
          </a:p>
          <a:p>
            <a:endParaRPr lang="en-US" altLang="ko-KR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:dsp="http://schemas.microsoft.com/office/drawing/2008/diagram" xmlns:dgm="http://schemas.openxmlformats.org/drawingml/2006/diagram" xmlns:c="http://schemas.openxmlformats.org/drawingml/2006/chart" xmlns="" r:embed="rId4"/>
              </a:ext>
            </a:extLst>
          </a:blip>
          <a:stretch>
            <a:fillRect/>
          </a:stretch>
        </p:blipFill>
        <p:spPr>
          <a:xfrm>
            <a:off x="12549168" y="2501900"/>
            <a:ext cx="3556445" cy="7708900"/>
          </a:xfrm>
          <a:prstGeom prst="rect">
            <a:avLst/>
          </a:prstGeom>
        </p:spPr>
      </p:pic>
      <p:pic>
        <p:nvPicPr>
          <p:cNvPr id="3" name="Image 1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:dsp="http://schemas.microsoft.com/office/drawing/2008/diagram" xmlns:dgm="http://schemas.openxmlformats.org/drawingml/2006/diagram" xmlns:c="http://schemas.openxmlformats.org/drawingml/2006/chart" xmlns="" r:embed="rId6"/>
              </a:ext>
            </a:extLst>
          </a:blip>
          <a:stretch>
            <a:fillRect/>
          </a:stretch>
        </p:blipFill>
        <p:spPr>
          <a:xfrm>
            <a:off x="7379622" y="2501900"/>
            <a:ext cx="3556445" cy="7721600"/>
          </a:xfrm>
          <a:prstGeom prst="rect">
            <a:avLst/>
          </a:prstGeom>
        </p:spPr>
      </p:pic>
      <p:pic>
        <p:nvPicPr>
          <p:cNvPr id="4" name="Image 2" descr=" 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:dsp="http://schemas.microsoft.com/office/drawing/2008/diagram" xmlns:dgm="http://schemas.openxmlformats.org/drawingml/2006/diagram" xmlns:c="http://schemas.openxmlformats.org/drawingml/2006/chart" xmlns="" r:embed="rId8"/>
              </a:ext>
            </a:extLst>
          </a:blip>
          <a:stretch>
            <a:fillRect/>
          </a:stretch>
        </p:blipFill>
        <p:spPr>
          <a:xfrm>
            <a:off x="1790924" y="2501900"/>
            <a:ext cx="3556445" cy="7708900"/>
          </a:xfrm>
          <a:prstGeom prst="rect">
            <a:avLst/>
          </a:prstGeom>
        </p:spPr>
      </p:pic>
      <p:pic>
        <p:nvPicPr>
          <p:cNvPr id="5" name="Image 3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:dsp="http://schemas.microsoft.com/office/drawing/2008/diagram" xmlns:dgm="http://schemas.openxmlformats.org/drawingml/2006/diagram" xmlns:c="http://schemas.openxmlformats.org/drawingml/2006/chart" xmlns="" r:embed="rId10"/>
              </a:ext>
            </a:extLst>
          </a:blip>
          <a:stretch>
            <a:fillRect/>
          </a:stretch>
        </p:blipFill>
        <p:spPr>
          <a:xfrm>
            <a:off x="18036254" y="2400300"/>
            <a:ext cx="6350794" cy="25400"/>
          </a:xfrm>
          <a:prstGeom prst="rect">
            <a:avLst/>
          </a:prstGeom>
        </p:spPr>
      </p:pic>
      <p:pic>
        <p:nvPicPr>
          <p:cNvPr id="6" name="Image 4" descr=" "/>
          <p:cNvPicPr>
            <a:picLocks noChangeAspect="1"/>
          </p:cNvPicPr>
          <p:nvPr/>
        </p:nvPicPr>
        <p:blipFill rotWithShape="1">
          <a:blip r:embed="rId11"/>
          <a:stretch>
            <a:fillRect/>
          </a:stretch>
        </p:blipFill>
        <p:spPr>
          <a:xfrm>
            <a:off x="18036254" y="3878921"/>
            <a:ext cx="6350794" cy="12700"/>
          </a:xfrm>
          <a:prstGeom prst="rect">
            <a:avLst/>
          </a:prstGeom>
        </p:spPr>
      </p:pic>
      <p:pic>
        <p:nvPicPr>
          <p:cNvPr id="7" name="Image 5" descr=" "/>
          <p:cNvPicPr>
            <a:picLocks noChangeAspect="1"/>
          </p:cNvPicPr>
          <p:nvPr/>
        </p:nvPicPr>
        <p:blipFill rotWithShape="1">
          <a:blip r:embed="rId11"/>
          <a:stretch>
            <a:fillRect/>
          </a:stretch>
        </p:blipFill>
        <p:spPr>
          <a:xfrm>
            <a:off x="18036254" y="5421196"/>
            <a:ext cx="6350794" cy="12700"/>
          </a:xfrm>
          <a:prstGeom prst="rect">
            <a:avLst/>
          </a:prstGeom>
        </p:spPr>
      </p:pic>
      <p:pic>
        <p:nvPicPr>
          <p:cNvPr id="8" name="Image 6" descr=" 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:dsp="http://schemas.microsoft.com/office/drawing/2008/diagram" xmlns:dgm="http://schemas.openxmlformats.org/drawingml/2006/diagram" xmlns:c="http://schemas.openxmlformats.org/drawingml/2006/chart" xmlns="" r:embed="rId14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9" name="Text 0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10" name="Image 7" descr=" 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:dsp="http://schemas.microsoft.com/office/drawing/2008/diagram" xmlns:dgm="http://schemas.openxmlformats.org/drawingml/2006/diagram" xmlns:c="http://schemas.openxmlformats.org/drawingml/2006/chart" xmlns="" r:embed="rId16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11" name="Image 8" descr=" 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:dsp="http://schemas.microsoft.com/office/drawing/2008/diagram" xmlns:dgm="http://schemas.openxmlformats.org/drawingml/2006/diagram" xmlns:c="http://schemas.openxmlformats.org/drawingml/2006/chart" xmlns="" r:embed="rId18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12" name="Shape 1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3" name="Shape 2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4" name="Shape 3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5" name="Shape 4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6" name="Shape 5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7" name="Text 6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8" name="Text 7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9" name="Text 8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20" name="Text 9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21" name="Text 10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22" name="Text 11"/>
          <p:cNvSpPr/>
          <p:nvPr/>
        </p:nvSpPr>
        <p:spPr>
          <a:xfrm>
            <a:off x="939917" y="944033"/>
            <a:ext cx="51229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MAP</a:t>
            </a:r>
            <a:endParaRPr lang="en-US" sz="1600" dirty="0"/>
          </a:p>
        </p:txBody>
      </p:sp>
      <p:sp>
        <p:nvSpPr>
          <p:cNvPr id="23" name="Text 12"/>
          <p:cNvSpPr/>
          <p:nvPr/>
        </p:nvSpPr>
        <p:spPr>
          <a:xfrm>
            <a:off x="5855432" y="944033"/>
            <a:ext cx="218890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MAP &gt; SEARCH &gt; MAP</a:t>
            </a:r>
            <a:endParaRPr lang="en-US" sz="1600" dirty="0"/>
          </a:p>
        </p:txBody>
      </p:sp>
      <p:sp>
        <p:nvSpPr>
          <p:cNvPr id="24" name="Text 13"/>
          <p:cNvSpPr/>
          <p:nvPr/>
        </p:nvSpPr>
        <p:spPr>
          <a:xfrm>
            <a:off x="18201375" y="2501900"/>
            <a:ext cx="6117931" cy="897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685800" lvl="1" indent="-342900" algn="l">
              <a:lnSpc>
                <a:spcPts val="2200"/>
              </a:lnSpc>
              <a:buSzPct val="100000"/>
              <a:buFont typeface="+mj-lt"/>
              <a:buAutoNum type="arabicPeriod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일자리맵 선택위치(회사, 우리집, 현위치) 에 따라 목록 뷰 상단 안내문구 변경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회사 좌표를 선택 &gt; 목록보기 버튼 &gt; 목록뷰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상단 안내 문구 : 회사 기준 반경 5km내 공고입니다.</a:t>
            </a:r>
            <a:endParaRPr lang="en-US" sz="1400" dirty="0"/>
          </a:p>
        </p:txBody>
      </p:sp>
      <p:sp>
        <p:nvSpPr>
          <p:cNvPr id="25" name="Text 14"/>
          <p:cNvSpPr/>
          <p:nvPr/>
        </p:nvSpPr>
        <p:spPr>
          <a:xfrm>
            <a:off x="18201376" y="4063071"/>
            <a:ext cx="6117931" cy="8974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342900" lvl="1" indent="0" algn="l">
              <a:lnSpc>
                <a:spcPts val="2200"/>
              </a:lnSpc>
              <a:buSzPct val="100000"/>
              <a:buFont typeface="+mj-lt"/>
              <a:buNone/>
              <a:defRPr/>
            </a:pPr>
            <a:r>
              <a:rPr lang="en-US" altLang="ko-KR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2.</a:t>
            </a:r>
            <a:r>
              <a:rPr lang="ko-KR" alt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일자리맵 선택위치(회사, 우리집, 현위치) 에 따라 목록 뷰 상단 안내문구 변경</a:t>
            </a: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우리집 좌표를 선택 &gt; 목록보기 버튼 &gt; 목록뷰</a:t>
            </a: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상단 안내 문구 : 우리집 기준 반경 5km내 공고입니다.</a:t>
            </a:r>
            <a:endParaRPr lang="en-US" sz="1400"/>
          </a:p>
        </p:txBody>
      </p:sp>
      <p:sp>
        <p:nvSpPr>
          <p:cNvPr id="26" name="Text 15"/>
          <p:cNvSpPr/>
          <p:nvPr/>
        </p:nvSpPr>
        <p:spPr>
          <a:xfrm>
            <a:off x="18201376" y="5605346"/>
            <a:ext cx="6117931" cy="8974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342900" lvl="1" indent="0" algn="l">
              <a:lnSpc>
                <a:spcPts val="2200"/>
              </a:lnSpc>
              <a:buSzPct val="100000"/>
              <a:buFont typeface="+mj-lt"/>
              <a:buNone/>
              <a:defRPr/>
            </a:pPr>
            <a:r>
              <a:rPr lang="en-US" altLang="ko-KR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3.</a:t>
            </a:r>
            <a:r>
              <a:rPr lang="ko-KR" alt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일자리맵 선택위치(회사, 우리집, 현위치) 에 따라 목록 뷰 상단 안내문구 변경</a:t>
            </a: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현위치 좌표를 선택 &gt; 목록보기 버튼 &gt; 목록뷰</a:t>
            </a: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상단 안내 문구 : 현위치 기준 반경 5km내 공고입니다.</a:t>
            </a:r>
            <a:endParaRPr lang="en-US" sz="1400"/>
          </a:p>
        </p:txBody>
      </p:sp>
      <p:pic>
        <p:nvPicPr>
          <p:cNvPr id="27" name="Image 9" descr=" 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0" y="0"/>
            <a:ext cx="8281435" cy="800100"/>
          </a:xfrm>
          <a:prstGeom prst="rect">
            <a:avLst/>
          </a:prstGeom>
        </p:spPr>
      </p:pic>
      <p:sp>
        <p:nvSpPr>
          <p:cNvPr id="28" name="Text 16"/>
          <p:cNvSpPr/>
          <p:nvPr/>
        </p:nvSpPr>
        <p:spPr>
          <a:xfrm>
            <a:off x="304838" y="50800"/>
            <a:ext cx="7824178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일자리맵 리스트뷰 상단 안내문구 동적 변경</a:t>
            </a:r>
            <a:endParaRPr lang="en-US" sz="3600" dirty="0"/>
          </a:p>
        </p:txBody>
      </p:sp>
      <p:pic>
        <p:nvPicPr>
          <p:cNvPr id="29" name="Image 10" descr=" "/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xmlns:dsp="http://schemas.microsoft.com/office/drawing/2008/diagram" xmlns:dgm="http://schemas.openxmlformats.org/drawingml/2006/diagram" xmlns:c="http://schemas.openxmlformats.org/drawingml/2006/chart" xmlns="" r:embed="rId21"/>
              </a:ext>
            </a:extLst>
          </a:blip>
          <a:stretch>
            <a:fillRect/>
          </a:stretch>
        </p:blipFill>
        <p:spPr>
          <a:xfrm>
            <a:off x="749394" y="8763000"/>
            <a:ext cx="5652206" cy="4953000"/>
          </a:xfrm>
          <a:prstGeom prst="rect">
            <a:avLst/>
          </a:prstGeom>
        </p:spPr>
      </p:pic>
      <p:pic>
        <p:nvPicPr>
          <p:cNvPr id="30" name="Image 11" descr=" 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:dsp="http://schemas.microsoft.com/office/drawing/2008/diagram" xmlns:dgm="http://schemas.openxmlformats.org/drawingml/2006/diagram" xmlns:c="http://schemas.openxmlformats.org/drawingml/2006/chart" xmlns="" r:embed="rId23"/>
              </a:ext>
            </a:extLst>
          </a:blip>
          <a:stretch>
            <a:fillRect/>
          </a:stretch>
        </p:blipFill>
        <p:spPr>
          <a:xfrm>
            <a:off x="6172972" y="8763000"/>
            <a:ext cx="5652206" cy="4953000"/>
          </a:xfrm>
          <a:prstGeom prst="rect">
            <a:avLst/>
          </a:prstGeom>
        </p:spPr>
      </p:pic>
      <p:pic>
        <p:nvPicPr>
          <p:cNvPr id="31" name="Image 12" descr=" "/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:dsp="http://schemas.microsoft.com/office/drawing/2008/diagram" xmlns:dgm="http://schemas.openxmlformats.org/drawingml/2006/diagram" xmlns:c="http://schemas.openxmlformats.org/drawingml/2006/chart" xmlns="" r:embed="rId25"/>
              </a:ext>
            </a:extLst>
          </a:blip>
          <a:stretch>
            <a:fillRect/>
          </a:stretch>
        </p:blipFill>
        <p:spPr>
          <a:xfrm>
            <a:off x="11507638" y="8763000"/>
            <a:ext cx="5652206" cy="4953000"/>
          </a:xfrm>
          <a:prstGeom prst="rect">
            <a:avLst/>
          </a:prstGeom>
        </p:spPr>
      </p:pic>
      <p:sp>
        <p:nvSpPr>
          <p:cNvPr id="32" name="Shape 17"/>
          <p:cNvSpPr/>
          <p:nvPr/>
        </p:nvSpPr>
        <p:spPr>
          <a:xfrm>
            <a:off x="2502213" y="10629900"/>
            <a:ext cx="393749" cy="3937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sp>
        <p:nvSpPr>
          <p:cNvPr id="33" name="Shape 18"/>
          <p:cNvSpPr/>
          <p:nvPr/>
        </p:nvSpPr>
        <p:spPr>
          <a:xfrm>
            <a:off x="4801200" y="7213600"/>
            <a:ext cx="393749" cy="3937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sp>
        <p:nvSpPr>
          <p:cNvPr id="34" name="Shape 19"/>
          <p:cNvSpPr/>
          <p:nvPr/>
        </p:nvSpPr>
        <p:spPr>
          <a:xfrm>
            <a:off x="10389899" y="7213600"/>
            <a:ext cx="393749" cy="393700"/>
          </a:xfrm>
          <a:prstGeom prst="rect">
            <a:avLst/>
          </a:prstGeom>
          <a:noFill/>
          <a:ln w="12700">
            <a:solidFill>
              <a:srgbClr val="2C9A56"/>
            </a:solidFill>
            <a:prstDash val="solid"/>
          </a:ln>
        </p:spPr>
      </p:sp>
      <p:sp>
        <p:nvSpPr>
          <p:cNvPr id="35" name="Shape 20"/>
          <p:cNvSpPr/>
          <p:nvPr/>
        </p:nvSpPr>
        <p:spPr>
          <a:xfrm>
            <a:off x="15546743" y="7213600"/>
            <a:ext cx="393749" cy="393700"/>
          </a:xfrm>
          <a:prstGeom prst="rect">
            <a:avLst/>
          </a:prstGeom>
          <a:noFill/>
          <a:ln w="12700">
            <a:solidFill>
              <a:srgbClr val="0015FF"/>
            </a:solidFill>
            <a:prstDash val="solid"/>
          </a:ln>
        </p:spPr>
      </p:sp>
      <p:sp>
        <p:nvSpPr>
          <p:cNvPr id="36" name="Shape 21"/>
          <p:cNvSpPr/>
          <p:nvPr/>
        </p:nvSpPr>
        <p:spPr>
          <a:xfrm>
            <a:off x="4801200" y="8216900"/>
            <a:ext cx="393749" cy="3937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sp>
        <p:nvSpPr>
          <p:cNvPr id="37" name="Shape 22"/>
          <p:cNvSpPr/>
          <p:nvPr/>
        </p:nvSpPr>
        <p:spPr>
          <a:xfrm>
            <a:off x="10389899" y="8216900"/>
            <a:ext cx="393749" cy="393700"/>
          </a:xfrm>
          <a:prstGeom prst="rect">
            <a:avLst/>
          </a:prstGeom>
          <a:noFill/>
          <a:ln w="12700">
            <a:solidFill>
              <a:srgbClr val="2C9A56"/>
            </a:solidFill>
            <a:prstDash val="solid"/>
          </a:ln>
        </p:spPr>
      </p:sp>
      <p:sp>
        <p:nvSpPr>
          <p:cNvPr id="38" name="Shape 23"/>
          <p:cNvSpPr/>
          <p:nvPr/>
        </p:nvSpPr>
        <p:spPr>
          <a:xfrm>
            <a:off x="15546743" y="8216900"/>
            <a:ext cx="393749" cy="393700"/>
          </a:xfrm>
          <a:prstGeom prst="rect">
            <a:avLst/>
          </a:prstGeom>
          <a:noFill/>
          <a:ln w="12700">
            <a:solidFill>
              <a:srgbClr val="0015FF"/>
            </a:solidFill>
            <a:prstDash val="solid"/>
          </a:ln>
        </p:spPr>
      </p:sp>
      <p:sp>
        <p:nvSpPr>
          <p:cNvPr id="39" name="Shape 24"/>
          <p:cNvSpPr/>
          <p:nvPr/>
        </p:nvSpPr>
        <p:spPr>
          <a:xfrm>
            <a:off x="7849581" y="10629900"/>
            <a:ext cx="533467" cy="393700"/>
          </a:xfrm>
          <a:prstGeom prst="rect">
            <a:avLst/>
          </a:prstGeom>
          <a:noFill/>
          <a:ln w="12700">
            <a:solidFill>
              <a:srgbClr val="2C9A56"/>
            </a:solidFill>
            <a:prstDash val="solid"/>
          </a:ln>
        </p:spPr>
      </p:sp>
      <p:sp>
        <p:nvSpPr>
          <p:cNvPr id="40" name="Shape 25"/>
          <p:cNvSpPr/>
          <p:nvPr/>
        </p:nvSpPr>
        <p:spPr>
          <a:xfrm>
            <a:off x="13184248" y="10629900"/>
            <a:ext cx="533467" cy="393700"/>
          </a:xfrm>
          <a:prstGeom prst="rect">
            <a:avLst/>
          </a:prstGeom>
          <a:noFill/>
          <a:ln w="12700">
            <a:solidFill>
              <a:srgbClr val="0015FF"/>
            </a:solidFill>
            <a:prstDash val="solid"/>
          </a:ln>
        </p:spPr>
      </p:sp>
      <p:pic>
        <p:nvPicPr>
          <p:cNvPr id="41" name="Image 13" descr=" "/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:dsp="http://schemas.microsoft.com/office/drawing/2008/diagram" xmlns:dgm="http://schemas.openxmlformats.org/drawingml/2006/diagram" xmlns:c="http://schemas.openxmlformats.org/drawingml/2006/chart" xmlns="" r:embed="rId27"/>
              </a:ext>
            </a:extLst>
          </a:blip>
          <a:stretch>
            <a:fillRect/>
          </a:stretch>
        </p:blipFill>
        <p:spPr>
          <a:xfrm>
            <a:off x="4777525" y="7620000"/>
            <a:ext cx="187068" cy="609600"/>
          </a:xfrm>
          <a:prstGeom prst="rect">
            <a:avLst/>
          </a:prstGeom>
        </p:spPr>
      </p:pic>
      <p:pic>
        <p:nvPicPr>
          <p:cNvPr id="42" name="Image 14" descr=" "/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:dsp="http://schemas.microsoft.com/office/drawing/2008/diagram" xmlns:dgm="http://schemas.openxmlformats.org/drawingml/2006/diagram" xmlns:c="http://schemas.openxmlformats.org/drawingml/2006/chart" xmlns="" r:embed="rId29"/>
              </a:ext>
            </a:extLst>
          </a:blip>
          <a:stretch>
            <a:fillRect/>
          </a:stretch>
        </p:blipFill>
        <p:spPr>
          <a:xfrm>
            <a:off x="2908664" y="8604250"/>
            <a:ext cx="2000500" cy="2112823"/>
          </a:xfrm>
          <a:prstGeom prst="rect">
            <a:avLst/>
          </a:prstGeom>
        </p:spPr>
      </p:pic>
      <p:pic>
        <p:nvPicPr>
          <p:cNvPr id="43" name="Image 15" descr=" "/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:dsp="http://schemas.microsoft.com/office/drawing/2008/diagram" xmlns:dgm="http://schemas.openxmlformats.org/drawingml/2006/diagram" xmlns:c="http://schemas.openxmlformats.org/drawingml/2006/chart" xmlns="" r:embed="rId31"/>
              </a:ext>
            </a:extLst>
          </a:blip>
          <a:stretch>
            <a:fillRect/>
          </a:stretch>
        </p:blipFill>
        <p:spPr>
          <a:xfrm>
            <a:off x="10353522" y="7607300"/>
            <a:ext cx="187068" cy="622300"/>
          </a:xfrm>
          <a:prstGeom prst="rect">
            <a:avLst/>
          </a:prstGeom>
        </p:spPr>
      </p:pic>
      <p:pic>
        <p:nvPicPr>
          <p:cNvPr id="44" name="Image 16" descr=" "/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:dsp="http://schemas.microsoft.com/office/drawing/2008/diagram" xmlns:dgm="http://schemas.openxmlformats.org/drawingml/2006/diagram" xmlns:c="http://schemas.openxmlformats.org/drawingml/2006/chart" xmlns="" r:embed="rId33"/>
              </a:ext>
            </a:extLst>
          </a:blip>
          <a:stretch>
            <a:fillRect/>
          </a:stretch>
        </p:blipFill>
        <p:spPr>
          <a:xfrm>
            <a:off x="8383048" y="8604250"/>
            <a:ext cx="2095762" cy="2163623"/>
          </a:xfrm>
          <a:prstGeom prst="rect">
            <a:avLst/>
          </a:prstGeom>
        </p:spPr>
      </p:pic>
      <p:pic>
        <p:nvPicPr>
          <p:cNvPr id="45" name="Image 17" descr=" "/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xmlns:dsp="http://schemas.microsoft.com/office/drawing/2008/diagram" xmlns:dgm="http://schemas.openxmlformats.org/drawingml/2006/diagram" xmlns:c="http://schemas.openxmlformats.org/drawingml/2006/chart" xmlns="" r:embed="rId35"/>
              </a:ext>
            </a:extLst>
          </a:blip>
          <a:stretch>
            <a:fillRect/>
          </a:stretch>
        </p:blipFill>
        <p:spPr>
          <a:xfrm>
            <a:off x="15523067" y="7613650"/>
            <a:ext cx="187069" cy="615950"/>
          </a:xfrm>
          <a:prstGeom prst="rect">
            <a:avLst/>
          </a:prstGeom>
        </p:spPr>
      </p:pic>
      <p:pic>
        <p:nvPicPr>
          <p:cNvPr id="46" name="Image 18" descr=" "/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xmlns:dsp="http://schemas.microsoft.com/office/drawing/2008/diagram" xmlns:dgm="http://schemas.openxmlformats.org/drawingml/2006/diagram" xmlns:c="http://schemas.openxmlformats.org/drawingml/2006/chart" xmlns="" r:embed="rId37"/>
              </a:ext>
            </a:extLst>
          </a:blip>
          <a:stretch>
            <a:fillRect/>
          </a:stretch>
        </p:blipFill>
        <p:spPr>
          <a:xfrm>
            <a:off x="13705013" y="8604250"/>
            <a:ext cx="1930641" cy="2163623"/>
          </a:xfrm>
          <a:prstGeom prst="rect">
            <a:avLst/>
          </a:prstGeom>
        </p:spPr>
      </p:pic>
      <p:sp>
        <p:nvSpPr>
          <p:cNvPr id="47" name="Shape 26"/>
          <p:cNvSpPr/>
          <p:nvPr/>
        </p:nvSpPr>
        <p:spPr>
          <a:xfrm>
            <a:off x="4509064" y="70358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48" name="Text 27"/>
          <p:cNvSpPr/>
          <p:nvPr/>
        </p:nvSpPr>
        <p:spPr>
          <a:xfrm>
            <a:off x="4636079" y="70590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</a:t>
            </a:r>
            <a:endParaRPr lang="en-US" sz="1600" dirty="0"/>
          </a:p>
        </p:txBody>
      </p:sp>
      <p:sp>
        <p:nvSpPr>
          <p:cNvPr id="49" name="Shape 28"/>
          <p:cNvSpPr/>
          <p:nvPr/>
        </p:nvSpPr>
        <p:spPr>
          <a:xfrm>
            <a:off x="10110464" y="70358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50" name="Text 29"/>
          <p:cNvSpPr/>
          <p:nvPr/>
        </p:nvSpPr>
        <p:spPr>
          <a:xfrm>
            <a:off x="10218427" y="70590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2</a:t>
            </a:r>
            <a:endParaRPr lang="en-US" sz="1600" dirty="0"/>
          </a:p>
        </p:txBody>
      </p:sp>
      <p:sp>
        <p:nvSpPr>
          <p:cNvPr id="51" name="Shape 30"/>
          <p:cNvSpPr/>
          <p:nvPr/>
        </p:nvSpPr>
        <p:spPr>
          <a:xfrm>
            <a:off x="15254607" y="70358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52" name="Text 31"/>
          <p:cNvSpPr/>
          <p:nvPr/>
        </p:nvSpPr>
        <p:spPr>
          <a:xfrm>
            <a:off x="15362570" y="70590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3</a:t>
            </a:r>
            <a:endParaRPr lang="en-US" sz="1600" dirty="0"/>
          </a:p>
        </p:txBody>
      </p:sp>
      <p:sp>
        <p:nvSpPr>
          <p:cNvPr id="53" name="TextBox 52"/>
          <p:cNvSpPr txBox="1"/>
          <p:nvPr/>
        </p:nvSpPr>
        <p:spPr>
          <a:xfrm>
            <a:off x="17159844" y="7470338"/>
            <a:ext cx="5039179" cy="424731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[</a:t>
            </a:r>
            <a:r>
              <a:rPr lang="en-US" altLang="ko-KR" b="1" dirty="0" smtClean="0"/>
              <a:t>APP</a:t>
            </a:r>
            <a:r>
              <a:rPr lang="en-US" altLang="ko-KR" b="1" dirty="0" smtClean="0"/>
              <a:t>] </a:t>
            </a:r>
            <a:r>
              <a:rPr lang="ko-KR" altLang="en-US" b="1" dirty="0" smtClean="0"/>
              <a:t>일자리맵 </a:t>
            </a:r>
            <a:endParaRPr lang="en-US" altLang="ko-KR" b="1" dirty="0" smtClean="0"/>
          </a:p>
          <a:p>
            <a:endParaRPr lang="en-US" altLang="ko-KR" b="1" dirty="0" smtClean="0"/>
          </a:p>
          <a:p>
            <a:r>
              <a:rPr lang="en-US" altLang="ko-KR" b="1" dirty="0" smtClean="0"/>
              <a:t>1.if office button is selected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1) guide text (change)</a:t>
            </a:r>
            <a:br>
              <a:rPr lang="en-US" altLang="ko-KR" dirty="0" smtClean="0"/>
            </a:br>
            <a:r>
              <a:rPr lang="en-US" altLang="ko-KR" dirty="0" smtClean="0"/>
              <a:t>    - “</a:t>
            </a:r>
            <a:r>
              <a:rPr lang="ko-KR" altLang="en-US" b="1" dirty="0" smtClean="0"/>
              <a:t>회사</a:t>
            </a:r>
            <a:r>
              <a:rPr lang="ko-KR" altLang="en-US" dirty="0" smtClean="0"/>
              <a:t> 기준 반경 </a:t>
            </a:r>
            <a:r>
              <a:rPr lang="en-US" altLang="ko-KR" dirty="0" smtClean="0"/>
              <a:t>5km </a:t>
            </a:r>
            <a:r>
              <a:rPr lang="ko-KR" altLang="en-US" dirty="0" smtClean="0"/>
              <a:t>내 공고입니다</a:t>
            </a:r>
            <a:r>
              <a:rPr lang="en-US" altLang="ko-KR" dirty="0" smtClean="0"/>
              <a:t>.”</a:t>
            </a:r>
            <a:br>
              <a:rPr lang="en-US" altLang="ko-KR" dirty="0" smtClean="0"/>
            </a:br>
            <a:r>
              <a:rPr lang="en-US" altLang="ko-KR" dirty="0" smtClean="0"/>
              <a:t>      (when display, not bold)</a:t>
            </a:r>
          </a:p>
          <a:p>
            <a:endParaRPr lang="en-US" altLang="ko-KR" dirty="0" smtClean="0">
              <a:solidFill>
                <a:srgbClr val="000000">
                  <a:alpha val="100000"/>
                </a:srgbClr>
              </a:solidFill>
              <a:latin typeface="Inter Regular" pitchFamily="34" charset="0"/>
              <a:ea typeface="Inter Regular" pitchFamily="34" charset="-122"/>
            </a:endParaRPr>
          </a:p>
          <a:p>
            <a:r>
              <a:rPr lang="en-US" altLang="ko-KR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</a:rPr>
              <a:t>2.if</a:t>
            </a:r>
            <a:r>
              <a:rPr lang="en-US" altLang="ko-KR" b="1" dirty="0"/>
              <a:t> </a:t>
            </a:r>
            <a:r>
              <a:rPr lang="en-US" altLang="ko-KR" b="1" dirty="0" smtClean="0"/>
              <a:t>home </a:t>
            </a:r>
            <a:r>
              <a:rPr lang="en-US" altLang="ko-KR" b="1" dirty="0"/>
              <a:t>button is selected</a:t>
            </a:r>
            <a:endParaRPr lang="en-US" altLang="ko-KR" dirty="0"/>
          </a:p>
          <a:p>
            <a:r>
              <a:rPr lang="en-US" altLang="ko-KR" dirty="0"/>
              <a:t>  1) guide text (change)</a:t>
            </a:r>
            <a:br>
              <a:rPr lang="en-US" altLang="ko-KR" dirty="0"/>
            </a:br>
            <a:r>
              <a:rPr lang="en-US" altLang="ko-KR" dirty="0"/>
              <a:t>    - </a:t>
            </a:r>
            <a:r>
              <a:rPr lang="en-US" altLang="ko-KR" dirty="0" smtClean="0"/>
              <a:t>“</a:t>
            </a:r>
            <a:r>
              <a:rPr lang="ko-KR" altLang="en-US" b="1" dirty="0" smtClean="0"/>
              <a:t>우리집</a:t>
            </a:r>
            <a:r>
              <a:rPr lang="ko-KR" altLang="en-US" dirty="0" smtClean="0"/>
              <a:t> </a:t>
            </a:r>
            <a:r>
              <a:rPr lang="ko-KR" altLang="en-US" dirty="0"/>
              <a:t>기준 반경 </a:t>
            </a:r>
            <a:r>
              <a:rPr lang="en-US" altLang="ko-KR" dirty="0"/>
              <a:t>5km </a:t>
            </a:r>
            <a:r>
              <a:rPr lang="ko-KR" altLang="en-US" dirty="0"/>
              <a:t>내 공고입니다</a:t>
            </a:r>
            <a:r>
              <a:rPr lang="en-US" altLang="ko-KR" dirty="0" smtClean="0"/>
              <a:t>.”</a:t>
            </a:r>
          </a:p>
          <a:p>
            <a:endParaRPr lang="en-US" altLang="ko-KR" dirty="0">
              <a:solidFill>
                <a:srgbClr val="000000">
                  <a:alpha val="100000"/>
                </a:srgbClr>
              </a:solidFill>
              <a:latin typeface="Inter Regular" pitchFamily="34" charset="0"/>
              <a:ea typeface="Inter Regular" pitchFamily="34" charset="-122"/>
            </a:endParaRPr>
          </a:p>
          <a:p>
            <a:r>
              <a:rPr lang="en-US" altLang="ko-KR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</a:rPr>
              <a:t>3.if </a:t>
            </a:r>
            <a:r>
              <a:rPr lang="en-US" altLang="ko-KR" b="1" dirty="0" smtClean="0"/>
              <a:t>GPS </a:t>
            </a:r>
            <a:r>
              <a:rPr lang="en-US" altLang="ko-KR" b="1" dirty="0"/>
              <a:t>button is selected</a:t>
            </a:r>
            <a:endParaRPr lang="en-US" altLang="ko-KR" dirty="0"/>
          </a:p>
          <a:p>
            <a:r>
              <a:rPr lang="en-US" altLang="ko-KR" dirty="0"/>
              <a:t>  1) guide text (change)</a:t>
            </a:r>
            <a:br>
              <a:rPr lang="en-US" altLang="ko-KR" dirty="0"/>
            </a:br>
            <a:r>
              <a:rPr lang="en-US" altLang="ko-KR" dirty="0"/>
              <a:t>    - </a:t>
            </a:r>
            <a:r>
              <a:rPr lang="en-US" altLang="ko-KR" dirty="0" smtClean="0"/>
              <a:t>“</a:t>
            </a:r>
            <a:r>
              <a:rPr lang="ko-KR" altLang="en-US" b="1" dirty="0" smtClean="0"/>
              <a:t>현위치</a:t>
            </a:r>
            <a:r>
              <a:rPr lang="ko-KR" altLang="en-US" dirty="0" smtClean="0"/>
              <a:t> </a:t>
            </a:r>
            <a:r>
              <a:rPr lang="ko-KR" altLang="en-US" dirty="0"/>
              <a:t>기준 반경 </a:t>
            </a:r>
            <a:r>
              <a:rPr lang="en-US" altLang="ko-KR" dirty="0"/>
              <a:t>5km </a:t>
            </a:r>
            <a:r>
              <a:rPr lang="ko-KR" altLang="en-US" dirty="0"/>
              <a:t>내 공고입니다</a:t>
            </a:r>
            <a:r>
              <a:rPr lang="en-US" altLang="ko-KR" dirty="0"/>
              <a:t>.”</a:t>
            </a:r>
            <a:endParaRPr lang="en-US" altLang="ko-KR" dirty="0" smtClean="0">
              <a:solidFill>
                <a:srgbClr val="000000">
                  <a:alpha val="100000"/>
                </a:srgbClr>
              </a:solidFill>
              <a:latin typeface="Inter Regular" pitchFamily="34" charset="0"/>
              <a:ea typeface="Inter Regular" pitchFamily="34" charset="-122"/>
            </a:endParaRPr>
          </a:p>
          <a:p>
            <a:endParaRPr lang="en-US" altLang="ko-KR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385</Words>
  <Application>Microsoft Office PowerPoint</Application>
  <PresentationFormat>Custom</PresentationFormat>
  <Paragraphs>75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Inter Bold</vt:lpstr>
      <vt:lpstr>Inter Regular</vt:lpstr>
      <vt:lpstr>Pretendard Black</vt:lpstr>
      <vt:lpstr>Pretendard Bold</vt:lpstr>
      <vt:lpstr>Pretendard Medium</vt:lpstr>
      <vt:lpstr>맑은 고딕</vt:lpstr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Manager/>
  <Company>PptxGenJS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gram</cp:lastModifiedBy>
  <cp:revision>4</cp:revision>
  <dcterms:created xsi:type="dcterms:W3CDTF">2025-03-25T05:06:06Z</dcterms:created>
  <dcterms:modified xsi:type="dcterms:W3CDTF">2025-03-25T08:24:01Z</dcterms:modified>
  <cp:version/>
</cp:coreProperties>
</file>